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9"/>
  </p:notesMasterIdLst>
  <p:sldIdLst>
    <p:sldId id="256" r:id="rId2"/>
    <p:sldId id="258" r:id="rId3"/>
    <p:sldId id="259" r:id="rId4"/>
    <p:sldId id="260" r:id="rId5"/>
    <p:sldId id="261" r:id="rId6"/>
    <p:sldId id="262" r:id="rId7"/>
    <p:sldId id="264" r:id="rId8"/>
    <p:sldId id="263" r:id="rId9"/>
    <p:sldId id="265" r:id="rId10"/>
    <p:sldId id="267" r:id="rId11"/>
    <p:sldId id="268" r:id="rId12"/>
    <p:sldId id="266" r:id="rId13"/>
    <p:sldId id="269" r:id="rId14"/>
    <p:sldId id="270" r:id="rId15"/>
    <p:sldId id="271" r:id="rId16"/>
    <p:sldId id="272" r:id="rId17"/>
    <p:sldId id="273" r:id="rId18"/>
    <p:sldId id="274" r:id="rId19"/>
    <p:sldId id="275" r:id="rId20"/>
    <p:sldId id="276" r:id="rId21"/>
    <p:sldId id="288" r:id="rId22"/>
    <p:sldId id="291" r:id="rId23"/>
    <p:sldId id="278" r:id="rId24"/>
    <p:sldId id="279" r:id="rId25"/>
    <p:sldId id="283" r:id="rId26"/>
    <p:sldId id="280" r:id="rId27"/>
    <p:sldId id="281" r:id="rId28"/>
    <p:sldId id="292" r:id="rId29"/>
    <p:sldId id="293" r:id="rId30"/>
    <p:sldId id="294" r:id="rId31"/>
    <p:sldId id="295" r:id="rId32"/>
    <p:sldId id="285" r:id="rId33"/>
    <p:sldId id="282" r:id="rId34"/>
    <p:sldId id="290" r:id="rId35"/>
    <p:sldId id="284" r:id="rId36"/>
    <p:sldId id="286" r:id="rId37"/>
    <p:sldId id="287" r:id="rId3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0099"/>
    <a:srgbClr val="0099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94649" autoAdjust="0"/>
  </p:normalViewPr>
  <p:slideViewPr>
    <p:cSldViewPr>
      <p:cViewPr varScale="1">
        <p:scale>
          <a:sx n="63" d="100"/>
          <a:sy n="63" d="100"/>
        </p:scale>
        <p:origin x="138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75024-29EE-4D0C-B74A-A56D03E07AD4}" type="doc">
      <dgm:prSet loTypeId="urn:microsoft.com/office/officeart/2005/8/layout/hList6" loCatId="list" qsTypeId="urn:microsoft.com/office/officeart/2005/8/quickstyle/simple1" qsCatId="simple" csTypeId="urn:microsoft.com/office/officeart/2005/8/colors/colorful4" csCatId="colorful" phldr="1"/>
      <dgm:spPr/>
      <dgm:t>
        <a:bodyPr/>
        <a:lstStyle/>
        <a:p>
          <a:endParaRPr lang="en-US"/>
        </a:p>
      </dgm:t>
    </dgm:pt>
    <dgm:pt modelId="{8F11381F-6AA7-473C-ACB7-13F8496401D6}">
      <dgm:prSet phldrT="[Text]" custT="1"/>
      <dgm:spPr/>
      <dgm:t>
        <a:bodyPr/>
        <a:lstStyle/>
        <a:p>
          <a:r>
            <a:rPr lang="en-US" sz="1400" dirty="0"/>
            <a:t>Record Reader</a:t>
          </a:r>
        </a:p>
      </dgm:t>
    </dgm:pt>
    <dgm:pt modelId="{6B19DB04-2197-4322-8BA8-E1A759A07CCD}" type="parTrans" cxnId="{61956E4C-120F-49BC-B122-15491EE90AC7}">
      <dgm:prSet/>
      <dgm:spPr/>
      <dgm:t>
        <a:bodyPr/>
        <a:lstStyle/>
        <a:p>
          <a:endParaRPr lang="en-US" sz="1400"/>
        </a:p>
      </dgm:t>
    </dgm:pt>
    <dgm:pt modelId="{F4845F3C-E07D-4589-9E28-6C605F204263}" type="sibTrans" cxnId="{61956E4C-120F-49BC-B122-15491EE90AC7}">
      <dgm:prSet/>
      <dgm:spPr/>
      <dgm:t>
        <a:bodyPr/>
        <a:lstStyle/>
        <a:p>
          <a:endParaRPr lang="en-US" sz="1400"/>
        </a:p>
      </dgm:t>
    </dgm:pt>
    <dgm:pt modelId="{90D5EFE4-D67F-4CC0-BC06-0DB8F740DB09}">
      <dgm:prSet phldrT="[Text]" custT="1"/>
      <dgm:spPr/>
      <dgm:t>
        <a:bodyPr/>
        <a:lstStyle/>
        <a:p>
          <a:r>
            <a:rPr lang="en-US" sz="1400" dirty="0"/>
            <a:t>The </a:t>
          </a:r>
          <a:r>
            <a:rPr lang="en-US" sz="1400" dirty="0" err="1"/>
            <a:t>recordreader</a:t>
          </a:r>
          <a:r>
            <a:rPr lang="en-US" sz="1400" dirty="0"/>
            <a:t> transforms the input split into records. It parses the data into records but does not parse records itself. </a:t>
          </a:r>
        </a:p>
      </dgm:t>
    </dgm:pt>
    <dgm:pt modelId="{2B958B24-2976-4047-A777-E6A2D2CD21FE}" type="parTrans" cxnId="{7F686737-DB89-478E-9042-0E165C16D0DD}">
      <dgm:prSet/>
      <dgm:spPr/>
      <dgm:t>
        <a:bodyPr/>
        <a:lstStyle/>
        <a:p>
          <a:endParaRPr lang="en-US" sz="1400"/>
        </a:p>
      </dgm:t>
    </dgm:pt>
    <dgm:pt modelId="{2F43FEB0-2391-416F-898B-4858E7B4B1B4}" type="sibTrans" cxnId="{7F686737-DB89-478E-9042-0E165C16D0DD}">
      <dgm:prSet/>
      <dgm:spPr/>
      <dgm:t>
        <a:bodyPr/>
        <a:lstStyle/>
        <a:p>
          <a:endParaRPr lang="en-US" sz="1400"/>
        </a:p>
      </dgm:t>
    </dgm:pt>
    <dgm:pt modelId="{992959E2-36B6-4CB4-ADC1-5DB3068FEE65}">
      <dgm:prSet phldrT="[Text]" custT="1"/>
      <dgm:spPr/>
      <dgm:t>
        <a:bodyPr/>
        <a:lstStyle/>
        <a:p>
          <a:r>
            <a:rPr lang="en-US" sz="1400" dirty="0"/>
            <a:t>Map</a:t>
          </a:r>
        </a:p>
      </dgm:t>
    </dgm:pt>
    <dgm:pt modelId="{F0D5EEC8-BC92-46BC-BE31-B79C9FD46504}" type="parTrans" cxnId="{44F9068B-9872-455D-B39D-371831BE712C}">
      <dgm:prSet/>
      <dgm:spPr/>
      <dgm:t>
        <a:bodyPr/>
        <a:lstStyle/>
        <a:p>
          <a:endParaRPr lang="en-US" sz="1400"/>
        </a:p>
      </dgm:t>
    </dgm:pt>
    <dgm:pt modelId="{8CA1038B-9713-4B95-A398-5FB8D82559E3}" type="sibTrans" cxnId="{44F9068B-9872-455D-B39D-371831BE712C}">
      <dgm:prSet/>
      <dgm:spPr/>
      <dgm:t>
        <a:bodyPr/>
        <a:lstStyle/>
        <a:p>
          <a:endParaRPr lang="en-US" sz="1400"/>
        </a:p>
      </dgm:t>
    </dgm:pt>
    <dgm:pt modelId="{4092A891-8DB9-4E63-8820-89970FD76652}">
      <dgm:prSet phldrT="[Text]" custT="1"/>
      <dgm:spPr/>
      <dgm:t>
        <a:bodyPr/>
        <a:lstStyle/>
        <a:p>
          <a:r>
            <a:rPr lang="en-US" sz="1400" dirty="0"/>
            <a:t>Mapper processes the key-value pair from the </a:t>
          </a:r>
          <a:r>
            <a:rPr lang="en-US" sz="1400" dirty="0" err="1"/>
            <a:t>recordreader</a:t>
          </a:r>
          <a:r>
            <a:rPr lang="en-US" sz="1400" dirty="0"/>
            <a:t>. It produces zero or multiple intermediate key-value pairs.</a:t>
          </a:r>
        </a:p>
      </dgm:t>
    </dgm:pt>
    <dgm:pt modelId="{4ED67D01-4512-42E3-AEC0-FB7AB7106DA1}" type="parTrans" cxnId="{33A600DE-4DE0-4A8D-BEBD-E7AC92062D88}">
      <dgm:prSet/>
      <dgm:spPr/>
      <dgm:t>
        <a:bodyPr/>
        <a:lstStyle/>
        <a:p>
          <a:endParaRPr lang="en-US" sz="1400"/>
        </a:p>
      </dgm:t>
    </dgm:pt>
    <dgm:pt modelId="{35BD65B0-C592-44A4-BA4B-6E9C61FAAD3A}" type="sibTrans" cxnId="{33A600DE-4DE0-4A8D-BEBD-E7AC92062D88}">
      <dgm:prSet/>
      <dgm:spPr/>
      <dgm:t>
        <a:bodyPr/>
        <a:lstStyle/>
        <a:p>
          <a:endParaRPr lang="en-US" sz="1400"/>
        </a:p>
      </dgm:t>
    </dgm:pt>
    <dgm:pt modelId="{8EBFA583-3AA2-439A-A802-59DC070A4BC5}">
      <dgm:prSet phldrT="[Text]" custT="1"/>
      <dgm:spPr/>
      <dgm:t>
        <a:bodyPr/>
        <a:lstStyle/>
        <a:p>
          <a:r>
            <a:rPr lang="en-US" sz="1400" dirty="0"/>
            <a:t>Combiner</a:t>
          </a:r>
        </a:p>
      </dgm:t>
    </dgm:pt>
    <dgm:pt modelId="{228E30D6-FD61-480F-BB84-D5F002B395DA}" type="parTrans" cxnId="{7FDD4D9C-2C90-44C2-9273-AC0E532576AB}">
      <dgm:prSet/>
      <dgm:spPr/>
      <dgm:t>
        <a:bodyPr/>
        <a:lstStyle/>
        <a:p>
          <a:endParaRPr lang="en-US" sz="1400"/>
        </a:p>
      </dgm:t>
    </dgm:pt>
    <dgm:pt modelId="{D8288614-0F24-4FA3-9B30-B87712F3F3C7}" type="sibTrans" cxnId="{7FDD4D9C-2C90-44C2-9273-AC0E532576AB}">
      <dgm:prSet/>
      <dgm:spPr/>
      <dgm:t>
        <a:bodyPr/>
        <a:lstStyle/>
        <a:p>
          <a:endParaRPr lang="en-US" sz="1400"/>
        </a:p>
      </dgm:t>
    </dgm:pt>
    <dgm:pt modelId="{B8CEE338-74B2-4BF8-B274-DDD6584F37AE}">
      <dgm:prSet phldrT="[Text]" custT="1"/>
      <dgm:spPr/>
      <dgm:t>
        <a:bodyPr/>
        <a:lstStyle/>
        <a:p>
          <a:r>
            <a:rPr lang="en-US" sz="1400" dirty="0"/>
            <a:t>The combiner is a </a:t>
          </a:r>
          <a:r>
            <a:rPr lang="en-US" sz="1400" dirty="0" err="1"/>
            <a:t>localised</a:t>
          </a:r>
          <a:r>
            <a:rPr lang="en-US" sz="1400" dirty="0"/>
            <a:t> reducer which groups the data in the map phase. </a:t>
          </a:r>
        </a:p>
      </dgm:t>
    </dgm:pt>
    <dgm:pt modelId="{1DC94EC9-3CE3-4E6F-BC1D-D21E86DE24DB}" type="parTrans" cxnId="{412FD92E-9291-44E8-B9AC-BC4DC610BB9D}">
      <dgm:prSet/>
      <dgm:spPr/>
      <dgm:t>
        <a:bodyPr/>
        <a:lstStyle/>
        <a:p>
          <a:endParaRPr lang="en-US" sz="1400"/>
        </a:p>
      </dgm:t>
    </dgm:pt>
    <dgm:pt modelId="{4E8B0B71-64C0-4324-878F-AC51C5D39B80}" type="sibTrans" cxnId="{412FD92E-9291-44E8-B9AC-BC4DC610BB9D}">
      <dgm:prSet/>
      <dgm:spPr/>
      <dgm:t>
        <a:bodyPr/>
        <a:lstStyle/>
        <a:p>
          <a:endParaRPr lang="en-US" sz="1400"/>
        </a:p>
      </dgm:t>
    </dgm:pt>
    <dgm:pt modelId="{1A702A51-2713-4FD4-ACEF-86B1E9B27F57}">
      <dgm:prSet custT="1"/>
      <dgm:spPr/>
      <dgm:t>
        <a:bodyPr/>
        <a:lstStyle/>
        <a:p>
          <a:r>
            <a:rPr lang="en-US" sz="1400" dirty="0"/>
            <a:t>The decision of what will be the key-value pair lies on the mapper function.</a:t>
          </a:r>
        </a:p>
      </dgm:t>
    </dgm:pt>
    <dgm:pt modelId="{5BF34D32-AC17-42EA-9B17-2E4FB920DB3B}" type="parTrans" cxnId="{90C1EF77-2708-45C6-A6E6-0FC2509B45BF}">
      <dgm:prSet/>
      <dgm:spPr/>
      <dgm:t>
        <a:bodyPr/>
        <a:lstStyle/>
        <a:p>
          <a:endParaRPr lang="en-US" sz="1400"/>
        </a:p>
      </dgm:t>
    </dgm:pt>
    <dgm:pt modelId="{8573C561-110F-4A12-8EE5-731F8ABDCB6F}" type="sibTrans" cxnId="{90C1EF77-2708-45C6-A6E6-0FC2509B45BF}">
      <dgm:prSet/>
      <dgm:spPr/>
      <dgm:t>
        <a:bodyPr/>
        <a:lstStyle/>
        <a:p>
          <a:endParaRPr lang="en-US" sz="1400"/>
        </a:p>
      </dgm:t>
    </dgm:pt>
    <dgm:pt modelId="{082C8469-7C15-4478-AF69-4DDADA11476A}">
      <dgm:prSet phldrT="[Text]" custT="1"/>
      <dgm:spPr/>
      <dgm:t>
        <a:bodyPr/>
        <a:lstStyle/>
        <a:p>
          <a:r>
            <a:rPr lang="en-US" sz="1400" dirty="0" err="1"/>
            <a:t>Partitioner</a:t>
          </a:r>
          <a:endParaRPr lang="en-US" sz="1400" dirty="0"/>
        </a:p>
      </dgm:t>
    </dgm:pt>
    <dgm:pt modelId="{3B5A4A17-7BBA-4352-8EB1-3A79DD879A0D}" type="parTrans" cxnId="{3A7F80D5-DE00-48D7-8A67-7993CC2F5DE5}">
      <dgm:prSet/>
      <dgm:spPr/>
      <dgm:t>
        <a:bodyPr/>
        <a:lstStyle/>
        <a:p>
          <a:endParaRPr lang="en-US" sz="1400"/>
        </a:p>
      </dgm:t>
    </dgm:pt>
    <dgm:pt modelId="{A48C2501-4F47-4208-8314-0AAA5023E3B7}" type="sibTrans" cxnId="{3A7F80D5-DE00-48D7-8A67-7993CC2F5DE5}">
      <dgm:prSet/>
      <dgm:spPr/>
      <dgm:t>
        <a:bodyPr/>
        <a:lstStyle/>
        <a:p>
          <a:endParaRPr lang="en-US" sz="1400"/>
        </a:p>
      </dgm:t>
    </dgm:pt>
    <dgm:pt modelId="{7497E737-6272-4583-8519-AB0216A17529}">
      <dgm:prSet phldrT="[Text]" custT="1"/>
      <dgm:spPr/>
      <dgm:t>
        <a:bodyPr/>
        <a:lstStyle/>
        <a:p>
          <a:r>
            <a:rPr lang="en-US" sz="1400" b="0" dirty="0" err="1"/>
            <a:t>Partitioner</a:t>
          </a:r>
          <a:r>
            <a:rPr lang="en-US" sz="1400" b="0" dirty="0"/>
            <a:t> pulls the intermediate data </a:t>
          </a:r>
          <a:r>
            <a:rPr lang="en-US" sz="1400" dirty="0"/>
            <a:t>from the mapper. </a:t>
          </a:r>
        </a:p>
      </dgm:t>
    </dgm:pt>
    <dgm:pt modelId="{FE01A4CB-5C19-4D99-BBC8-4EF6C1EEE096}" type="parTrans" cxnId="{F6CE9AB8-F00B-4881-8BEC-3DC160584866}">
      <dgm:prSet/>
      <dgm:spPr/>
      <dgm:t>
        <a:bodyPr/>
        <a:lstStyle/>
        <a:p>
          <a:endParaRPr lang="en-US" sz="1400"/>
        </a:p>
      </dgm:t>
    </dgm:pt>
    <dgm:pt modelId="{005BAEF1-4D41-4D7C-BFFD-4064E55D979C}" type="sibTrans" cxnId="{F6CE9AB8-F00B-4881-8BEC-3DC160584866}">
      <dgm:prSet/>
      <dgm:spPr/>
      <dgm:t>
        <a:bodyPr/>
        <a:lstStyle/>
        <a:p>
          <a:endParaRPr lang="en-US" sz="1400"/>
        </a:p>
      </dgm:t>
    </dgm:pt>
    <dgm:pt modelId="{C7209C09-9F43-4A98-8CE7-7835A06F5018}">
      <dgm:prSet phldrT="[Text]" custT="1"/>
      <dgm:spPr/>
      <dgm:t>
        <a:bodyPr/>
        <a:lstStyle/>
        <a:p>
          <a:r>
            <a:rPr lang="en-US" sz="1400" dirty="0"/>
            <a:t>It provides the data to the mapper function in key-value pairs. Usually, the key is the positional information and value is the data that comprises the record.</a:t>
          </a:r>
        </a:p>
      </dgm:t>
    </dgm:pt>
    <dgm:pt modelId="{5AE13386-AC3C-4AE5-8E3F-49EB5E63BF45}" type="parTrans" cxnId="{12352803-BD14-4F75-A172-31E506FD3D0B}">
      <dgm:prSet/>
      <dgm:spPr/>
      <dgm:t>
        <a:bodyPr/>
        <a:lstStyle/>
        <a:p>
          <a:endParaRPr lang="en-US" sz="1400"/>
        </a:p>
      </dgm:t>
    </dgm:pt>
    <dgm:pt modelId="{47D025BE-9369-49AD-AC7C-1304CA1039A5}" type="sibTrans" cxnId="{12352803-BD14-4F75-A172-31E506FD3D0B}">
      <dgm:prSet/>
      <dgm:spPr/>
      <dgm:t>
        <a:bodyPr/>
        <a:lstStyle/>
        <a:p>
          <a:endParaRPr lang="en-US" sz="1400"/>
        </a:p>
      </dgm:t>
    </dgm:pt>
    <dgm:pt modelId="{21BD94D8-576E-4ED9-8498-616F6E7340B9}">
      <dgm:prSet custT="1"/>
      <dgm:spPr/>
      <dgm:t>
        <a:bodyPr/>
        <a:lstStyle/>
        <a:p>
          <a:r>
            <a:rPr lang="en-US" sz="1400" dirty="0"/>
            <a:t> The key is usually the data on which the reducer function does the grouping operation. And value is the data which gets aggregated to get the final result in the reducer function.</a:t>
          </a:r>
        </a:p>
      </dgm:t>
    </dgm:pt>
    <dgm:pt modelId="{E3B0801D-B63E-44A2-B03B-36D7DEA50F64}" type="parTrans" cxnId="{ED5396A8-A737-4E1E-8517-1315B9CF396A}">
      <dgm:prSet/>
      <dgm:spPr/>
      <dgm:t>
        <a:bodyPr/>
        <a:lstStyle/>
        <a:p>
          <a:endParaRPr lang="en-US" sz="1400"/>
        </a:p>
      </dgm:t>
    </dgm:pt>
    <dgm:pt modelId="{3D86FB06-C0E4-4CB8-81E8-1B842601DC6F}" type="sibTrans" cxnId="{ED5396A8-A737-4E1E-8517-1315B9CF396A}">
      <dgm:prSet/>
      <dgm:spPr/>
      <dgm:t>
        <a:bodyPr/>
        <a:lstStyle/>
        <a:p>
          <a:endParaRPr lang="en-US" sz="1400"/>
        </a:p>
      </dgm:t>
    </dgm:pt>
    <dgm:pt modelId="{7CC72D19-59F7-47DA-975A-BE9B4F16FD32}">
      <dgm:prSet phldrT="[Text]" custT="1"/>
      <dgm:spPr/>
      <dgm:t>
        <a:bodyPr/>
        <a:lstStyle/>
        <a:p>
          <a:r>
            <a:rPr lang="en-US" sz="1400" dirty="0"/>
            <a:t>It is optional. </a:t>
          </a:r>
        </a:p>
      </dgm:t>
    </dgm:pt>
    <dgm:pt modelId="{948AA18B-CE8C-4AE9-BA1C-45B8E513BA9E}" type="parTrans" cxnId="{BFA4AABF-7CAD-4F9C-BDCA-F5CDAC6E4C20}">
      <dgm:prSet/>
      <dgm:spPr/>
      <dgm:t>
        <a:bodyPr/>
        <a:lstStyle/>
        <a:p>
          <a:endParaRPr lang="en-US" sz="1400"/>
        </a:p>
      </dgm:t>
    </dgm:pt>
    <dgm:pt modelId="{A920682B-2210-43FD-8A29-7327A51EF7F5}" type="sibTrans" cxnId="{BFA4AABF-7CAD-4F9C-BDCA-F5CDAC6E4C20}">
      <dgm:prSet/>
      <dgm:spPr/>
      <dgm:t>
        <a:bodyPr/>
        <a:lstStyle/>
        <a:p>
          <a:endParaRPr lang="en-US" sz="1400"/>
        </a:p>
      </dgm:t>
    </dgm:pt>
    <dgm:pt modelId="{F08CFF7C-E263-4F14-AE89-0BA9FB975F5D}">
      <dgm:prSet phldrT="[Text]" custT="1"/>
      <dgm:spPr/>
      <dgm:t>
        <a:bodyPr/>
        <a:lstStyle/>
        <a:p>
          <a:r>
            <a:rPr lang="en-US" sz="1400" dirty="0"/>
            <a:t>Combiner takes the intermediate data from the mapper and aggregates them. It does so within the small scope of one mapper. </a:t>
          </a:r>
        </a:p>
      </dgm:t>
    </dgm:pt>
    <dgm:pt modelId="{199B2B14-31D5-48F8-82A6-5C46B909D849}" type="parTrans" cxnId="{01F4383F-3F15-461E-8263-E41DF9352048}">
      <dgm:prSet/>
      <dgm:spPr/>
      <dgm:t>
        <a:bodyPr/>
        <a:lstStyle/>
        <a:p>
          <a:endParaRPr lang="en-US" sz="1400"/>
        </a:p>
      </dgm:t>
    </dgm:pt>
    <dgm:pt modelId="{B9A2F838-299A-41A3-B3BD-9B47766D3DC9}" type="sibTrans" cxnId="{01F4383F-3F15-461E-8263-E41DF9352048}">
      <dgm:prSet/>
      <dgm:spPr/>
      <dgm:t>
        <a:bodyPr/>
        <a:lstStyle/>
        <a:p>
          <a:endParaRPr lang="en-US" sz="1400"/>
        </a:p>
      </dgm:t>
    </dgm:pt>
    <dgm:pt modelId="{F3FD5070-82A0-4610-958E-406A283D890F}">
      <dgm:prSet phldrT="[Text]" custT="1"/>
      <dgm:spPr/>
      <dgm:t>
        <a:bodyPr/>
        <a:lstStyle/>
        <a:p>
          <a:r>
            <a:rPr lang="en-US" sz="1400" dirty="0"/>
            <a:t>It splits them into shards, one shard per reducer. </a:t>
          </a:r>
        </a:p>
      </dgm:t>
    </dgm:pt>
    <dgm:pt modelId="{A903E6E7-ADA5-4FEA-BFAB-1EBFDAA80CD6}" type="parTrans" cxnId="{CE136529-1B8E-444E-B2C3-4C9F90AA4AC2}">
      <dgm:prSet/>
      <dgm:spPr/>
      <dgm:t>
        <a:bodyPr/>
        <a:lstStyle/>
        <a:p>
          <a:endParaRPr lang="en-US" sz="1400"/>
        </a:p>
      </dgm:t>
    </dgm:pt>
    <dgm:pt modelId="{B12B2351-2096-4F7B-A11A-64B2CE7649D4}" type="sibTrans" cxnId="{CE136529-1B8E-444E-B2C3-4C9F90AA4AC2}">
      <dgm:prSet/>
      <dgm:spPr/>
      <dgm:t>
        <a:bodyPr/>
        <a:lstStyle/>
        <a:p>
          <a:endParaRPr lang="en-US" sz="1400"/>
        </a:p>
      </dgm:t>
    </dgm:pt>
    <dgm:pt modelId="{5D9351E2-CD00-43FB-A947-27D29793E63D}" type="pres">
      <dgm:prSet presAssocID="{5FD75024-29EE-4D0C-B74A-A56D03E07AD4}" presName="Name0" presStyleCnt="0">
        <dgm:presLayoutVars>
          <dgm:dir/>
          <dgm:resizeHandles val="exact"/>
        </dgm:presLayoutVars>
      </dgm:prSet>
      <dgm:spPr/>
    </dgm:pt>
    <dgm:pt modelId="{222212FC-39ED-4588-8EB8-EA4D06E52B11}" type="pres">
      <dgm:prSet presAssocID="{8F11381F-6AA7-473C-ACB7-13F8496401D6}" presName="node" presStyleLbl="node1" presStyleIdx="0" presStyleCnt="4">
        <dgm:presLayoutVars>
          <dgm:bulletEnabled val="1"/>
        </dgm:presLayoutVars>
      </dgm:prSet>
      <dgm:spPr/>
    </dgm:pt>
    <dgm:pt modelId="{09913BBF-8DBF-4BD0-AB7C-FBA8720A3A64}" type="pres">
      <dgm:prSet presAssocID="{F4845F3C-E07D-4589-9E28-6C605F204263}" presName="sibTrans" presStyleCnt="0"/>
      <dgm:spPr/>
    </dgm:pt>
    <dgm:pt modelId="{C54AD79B-33F3-41D8-A9A1-36E1D889B1AA}" type="pres">
      <dgm:prSet presAssocID="{992959E2-36B6-4CB4-ADC1-5DB3068FEE65}" presName="node" presStyleLbl="node1" presStyleIdx="1" presStyleCnt="4">
        <dgm:presLayoutVars>
          <dgm:bulletEnabled val="1"/>
        </dgm:presLayoutVars>
      </dgm:prSet>
      <dgm:spPr/>
    </dgm:pt>
    <dgm:pt modelId="{E579D262-CDBD-4B60-8A66-3DCB0C620447}" type="pres">
      <dgm:prSet presAssocID="{8CA1038B-9713-4B95-A398-5FB8D82559E3}" presName="sibTrans" presStyleCnt="0"/>
      <dgm:spPr/>
    </dgm:pt>
    <dgm:pt modelId="{77CC0516-0BC4-42E9-9E07-E20032E7BFA7}" type="pres">
      <dgm:prSet presAssocID="{8EBFA583-3AA2-439A-A802-59DC070A4BC5}" presName="node" presStyleLbl="node1" presStyleIdx="2" presStyleCnt="4">
        <dgm:presLayoutVars>
          <dgm:bulletEnabled val="1"/>
        </dgm:presLayoutVars>
      </dgm:prSet>
      <dgm:spPr/>
    </dgm:pt>
    <dgm:pt modelId="{9E833A96-5FD3-4D7B-941C-386B8C6FC6B3}" type="pres">
      <dgm:prSet presAssocID="{D8288614-0F24-4FA3-9B30-B87712F3F3C7}" presName="sibTrans" presStyleCnt="0"/>
      <dgm:spPr/>
    </dgm:pt>
    <dgm:pt modelId="{DC8E6ED2-48CB-4778-A200-6F57DF55BC1F}" type="pres">
      <dgm:prSet presAssocID="{082C8469-7C15-4478-AF69-4DDADA11476A}" presName="node" presStyleLbl="node1" presStyleIdx="3" presStyleCnt="4">
        <dgm:presLayoutVars>
          <dgm:bulletEnabled val="1"/>
        </dgm:presLayoutVars>
      </dgm:prSet>
      <dgm:spPr/>
    </dgm:pt>
  </dgm:ptLst>
  <dgm:cxnLst>
    <dgm:cxn modelId="{00C8B800-C938-4B58-8254-F4BEF4E0F56F}" type="presOf" srcId="{992959E2-36B6-4CB4-ADC1-5DB3068FEE65}" destId="{C54AD79B-33F3-41D8-A9A1-36E1D889B1AA}" srcOrd="0" destOrd="0" presId="urn:microsoft.com/office/officeart/2005/8/layout/hList6"/>
    <dgm:cxn modelId="{12352803-BD14-4F75-A172-31E506FD3D0B}" srcId="{8F11381F-6AA7-473C-ACB7-13F8496401D6}" destId="{C7209C09-9F43-4A98-8CE7-7835A06F5018}" srcOrd="1" destOrd="0" parTransId="{5AE13386-AC3C-4AE5-8E3F-49EB5E63BF45}" sibTransId="{47D025BE-9369-49AD-AC7C-1304CA1039A5}"/>
    <dgm:cxn modelId="{BFA43104-2943-486E-9A21-10FB3157E6B4}" type="presOf" srcId="{082C8469-7C15-4478-AF69-4DDADA11476A}" destId="{DC8E6ED2-48CB-4778-A200-6F57DF55BC1F}" srcOrd="0" destOrd="0" presId="urn:microsoft.com/office/officeart/2005/8/layout/hList6"/>
    <dgm:cxn modelId="{5AB70606-043E-49E6-AD43-69EC49103446}" type="presOf" srcId="{8F11381F-6AA7-473C-ACB7-13F8496401D6}" destId="{222212FC-39ED-4588-8EB8-EA4D06E52B11}" srcOrd="0" destOrd="0" presId="urn:microsoft.com/office/officeart/2005/8/layout/hList6"/>
    <dgm:cxn modelId="{CCFFD609-D939-4513-A17E-6D1C51CE184B}" type="presOf" srcId="{5FD75024-29EE-4D0C-B74A-A56D03E07AD4}" destId="{5D9351E2-CD00-43FB-A947-27D29793E63D}" srcOrd="0" destOrd="0" presId="urn:microsoft.com/office/officeart/2005/8/layout/hList6"/>
    <dgm:cxn modelId="{CFD31C10-C21C-4AFD-86F1-6AC2F715F897}" type="presOf" srcId="{21BD94D8-576E-4ED9-8498-616F6E7340B9}" destId="{C54AD79B-33F3-41D8-A9A1-36E1D889B1AA}" srcOrd="0" destOrd="3" presId="urn:microsoft.com/office/officeart/2005/8/layout/hList6"/>
    <dgm:cxn modelId="{CE136529-1B8E-444E-B2C3-4C9F90AA4AC2}" srcId="{082C8469-7C15-4478-AF69-4DDADA11476A}" destId="{F3FD5070-82A0-4610-958E-406A283D890F}" srcOrd="1" destOrd="0" parTransId="{A903E6E7-ADA5-4FEA-BFAB-1EBFDAA80CD6}" sibTransId="{B12B2351-2096-4F7B-A11A-64B2CE7649D4}"/>
    <dgm:cxn modelId="{412FD92E-9291-44E8-B9AC-BC4DC610BB9D}" srcId="{8EBFA583-3AA2-439A-A802-59DC070A4BC5}" destId="{B8CEE338-74B2-4BF8-B274-DDD6584F37AE}" srcOrd="0" destOrd="0" parTransId="{1DC94EC9-3CE3-4E6F-BC1D-D21E86DE24DB}" sibTransId="{4E8B0B71-64C0-4324-878F-AC51C5D39B80}"/>
    <dgm:cxn modelId="{2F27C22F-C7E6-4C19-8855-A19A326D3C57}" type="presOf" srcId="{1A702A51-2713-4FD4-ACEF-86B1E9B27F57}" destId="{C54AD79B-33F3-41D8-A9A1-36E1D889B1AA}" srcOrd="0" destOrd="2" presId="urn:microsoft.com/office/officeart/2005/8/layout/hList6"/>
    <dgm:cxn modelId="{7F686737-DB89-478E-9042-0E165C16D0DD}" srcId="{8F11381F-6AA7-473C-ACB7-13F8496401D6}" destId="{90D5EFE4-D67F-4CC0-BC06-0DB8F740DB09}" srcOrd="0" destOrd="0" parTransId="{2B958B24-2976-4047-A777-E6A2D2CD21FE}" sibTransId="{2F43FEB0-2391-416F-898B-4858E7B4B1B4}"/>
    <dgm:cxn modelId="{01F4383F-3F15-461E-8263-E41DF9352048}" srcId="{8EBFA583-3AA2-439A-A802-59DC070A4BC5}" destId="{F08CFF7C-E263-4F14-AE89-0BA9FB975F5D}" srcOrd="2" destOrd="0" parTransId="{199B2B14-31D5-48F8-82A6-5C46B909D849}" sibTransId="{B9A2F838-299A-41A3-B3BD-9B47766D3DC9}"/>
    <dgm:cxn modelId="{0E71C147-0985-4C80-B783-D8FF5679B5FF}" type="presOf" srcId="{C7209C09-9F43-4A98-8CE7-7835A06F5018}" destId="{222212FC-39ED-4588-8EB8-EA4D06E52B11}" srcOrd="0" destOrd="2" presId="urn:microsoft.com/office/officeart/2005/8/layout/hList6"/>
    <dgm:cxn modelId="{61956E4C-120F-49BC-B122-15491EE90AC7}" srcId="{5FD75024-29EE-4D0C-B74A-A56D03E07AD4}" destId="{8F11381F-6AA7-473C-ACB7-13F8496401D6}" srcOrd="0" destOrd="0" parTransId="{6B19DB04-2197-4322-8BA8-E1A759A07CCD}" sibTransId="{F4845F3C-E07D-4589-9E28-6C605F204263}"/>
    <dgm:cxn modelId="{26586974-DC7C-4F99-BAC7-8EA1AB09BD69}" type="presOf" srcId="{90D5EFE4-D67F-4CC0-BC06-0DB8F740DB09}" destId="{222212FC-39ED-4588-8EB8-EA4D06E52B11}" srcOrd="0" destOrd="1" presId="urn:microsoft.com/office/officeart/2005/8/layout/hList6"/>
    <dgm:cxn modelId="{AE42AC76-AFDB-478F-8701-9F857B668579}" type="presOf" srcId="{F08CFF7C-E263-4F14-AE89-0BA9FB975F5D}" destId="{77CC0516-0BC4-42E9-9E07-E20032E7BFA7}" srcOrd="0" destOrd="3" presId="urn:microsoft.com/office/officeart/2005/8/layout/hList6"/>
    <dgm:cxn modelId="{90C1EF77-2708-45C6-A6E6-0FC2509B45BF}" srcId="{992959E2-36B6-4CB4-ADC1-5DB3068FEE65}" destId="{1A702A51-2713-4FD4-ACEF-86B1E9B27F57}" srcOrd="1" destOrd="0" parTransId="{5BF34D32-AC17-42EA-9B17-2E4FB920DB3B}" sibTransId="{8573C561-110F-4A12-8EE5-731F8ABDCB6F}"/>
    <dgm:cxn modelId="{E8B25A84-B83A-46EF-8CB5-E6A158C8A9D5}" type="presOf" srcId="{B8CEE338-74B2-4BF8-B274-DDD6584F37AE}" destId="{77CC0516-0BC4-42E9-9E07-E20032E7BFA7}" srcOrd="0" destOrd="1" presId="urn:microsoft.com/office/officeart/2005/8/layout/hList6"/>
    <dgm:cxn modelId="{44F9068B-9872-455D-B39D-371831BE712C}" srcId="{5FD75024-29EE-4D0C-B74A-A56D03E07AD4}" destId="{992959E2-36B6-4CB4-ADC1-5DB3068FEE65}" srcOrd="1" destOrd="0" parTransId="{F0D5EEC8-BC92-46BC-BE31-B79C9FD46504}" sibTransId="{8CA1038B-9713-4B95-A398-5FB8D82559E3}"/>
    <dgm:cxn modelId="{4B8C728D-2972-4D50-8B2F-C1B7F9E8EB23}" type="presOf" srcId="{7497E737-6272-4583-8519-AB0216A17529}" destId="{DC8E6ED2-48CB-4778-A200-6F57DF55BC1F}" srcOrd="0" destOrd="1" presId="urn:microsoft.com/office/officeart/2005/8/layout/hList6"/>
    <dgm:cxn modelId="{7C8FC596-6690-4463-AEFE-58C4475AFCCD}" type="presOf" srcId="{7CC72D19-59F7-47DA-975A-BE9B4F16FD32}" destId="{77CC0516-0BC4-42E9-9E07-E20032E7BFA7}" srcOrd="0" destOrd="2" presId="urn:microsoft.com/office/officeart/2005/8/layout/hList6"/>
    <dgm:cxn modelId="{7FDD4D9C-2C90-44C2-9273-AC0E532576AB}" srcId="{5FD75024-29EE-4D0C-B74A-A56D03E07AD4}" destId="{8EBFA583-3AA2-439A-A802-59DC070A4BC5}" srcOrd="2" destOrd="0" parTransId="{228E30D6-FD61-480F-BB84-D5F002B395DA}" sibTransId="{D8288614-0F24-4FA3-9B30-B87712F3F3C7}"/>
    <dgm:cxn modelId="{57F592A3-8E75-40EB-A0CF-A44DA7680FC1}" type="presOf" srcId="{4092A891-8DB9-4E63-8820-89970FD76652}" destId="{C54AD79B-33F3-41D8-A9A1-36E1D889B1AA}" srcOrd="0" destOrd="1" presId="urn:microsoft.com/office/officeart/2005/8/layout/hList6"/>
    <dgm:cxn modelId="{ED5396A8-A737-4E1E-8517-1315B9CF396A}" srcId="{992959E2-36B6-4CB4-ADC1-5DB3068FEE65}" destId="{21BD94D8-576E-4ED9-8498-616F6E7340B9}" srcOrd="2" destOrd="0" parTransId="{E3B0801D-B63E-44A2-B03B-36D7DEA50F64}" sibTransId="{3D86FB06-C0E4-4CB8-81E8-1B842601DC6F}"/>
    <dgm:cxn modelId="{1AB71FB5-E866-4702-88B1-568C0A8D8625}" type="presOf" srcId="{8EBFA583-3AA2-439A-A802-59DC070A4BC5}" destId="{77CC0516-0BC4-42E9-9E07-E20032E7BFA7}" srcOrd="0" destOrd="0" presId="urn:microsoft.com/office/officeart/2005/8/layout/hList6"/>
    <dgm:cxn modelId="{F6CE9AB8-F00B-4881-8BEC-3DC160584866}" srcId="{082C8469-7C15-4478-AF69-4DDADA11476A}" destId="{7497E737-6272-4583-8519-AB0216A17529}" srcOrd="0" destOrd="0" parTransId="{FE01A4CB-5C19-4D99-BBC8-4EF6C1EEE096}" sibTransId="{005BAEF1-4D41-4D7C-BFFD-4064E55D979C}"/>
    <dgm:cxn modelId="{BFA4AABF-7CAD-4F9C-BDCA-F5CDAC6E4C20}" srcId="{8EBFA583-3AA2-439A-A802-59DC070A4BC5}" destId="{7CC72D19-59F7-47DA-975A-BE9B4F16FD32}" srcOrd="1" destOrd="0" parTransId="{948AA18B-CE8C-4AE9-BA1C-45B8E513BA9E}" sibTransId="{A920682B-2210-43FD-8A29-7327A51EF7F5}"/>
    <dgm:cxn modelId="{3A7F80D5-DE00-48D7-8A67-7993CC2F5DE5}" srcId="{5FD75024-29EE-4D0C-B74A-A56D03E07AD4}" destId="{082C8469-7C15-4478-AF69-4DDADA11476A}" srcOrd="3" destOrd="0" parTransId="{3B5A4A17-7BBA-4352-8EB1-3A79DD879A0D}" sibTransId="{A48C2501-4F47-4208-8314-0AAA5023E3B7}"/>
    <dgm:cxn modelId="{963FF1DB-C453-47C4-9534-6DC7801F82F3}" type="presOf" srcId="{F3FD5070-82A0-4610-958E-406A283D890F}" destId="{DC8E6ED2-48CB-4778-A200-6F57DF55BC1F}" srcOrd="0" destOrd="2" presId="urn:microsoft.com/office/officeart/2005/8/layout/hList6"/>
    <dgm:cxn modelId="{33A600DE-4DE0-4A8D-BEBD-E7AC92062D88}" srcId="{992959E2-36B6-4CB4-ADC1-5DB3068FEE65}" destId="{4092A891-8DB9-4E63-8820-89970FD76652}" srcOrd="0" destOrd="0" parTransId="{4ED67D01-4512-42E3-AEC0-FB7AB7106DA1}" sibTransId="{35BD65B0-C592-44A4-BA4B-6E9C61FAAD3A}"/>
    <dgm:cxn modelId="{B8A4FB2E-2107-4A9E-9449-B6D1444FE20E}" type="presParOf" srcId="{5D9351E2-CD00-43FB-A947-27D29793E63D}" destId="{222212FC-39ED-4588-8EB8-EA4D06E52B11}" srcOrd="0" destOrd="0" presId="urn:microsoft.com/office/officeart/2005/8/layout/hList6"/>
    <dgm:cxn modelId="{83F6B2EF-82DD-4E2F-8DDC-EB2EFDD7A63D}" type="presParOf" srcId="{5D9351E2-CD00-43FB-A947-27D29793E63D}" destId="{09913BBF-8DBF-4BD0-AB7C-FBA8720A3A64}" srcOrd="1" destOrd="0" presId="urn:microsoft.com/office/officeart/2005/8/layout/hList6"/>
    <dgm:cxn modelId="{DA979828-6CD3-46A8-A6DE-78DA60AD1D6C}" type="presParOf" srcId="{5D9351E2-CD00-43FB-A947-27D29793E63D}" destId="{C54AD79B-33F3-41D8-A9A1-36E1D889B1AA}" srcOrd="2" destOrd="0" presId="urn:microsoft.com/office/officeart/2005/8/layout/hList6"/>
    <dgm:cxn modelId="{3A866D4D-0B13-4C09-8D27-D35F0B80FD5C}" type="presParOf" srcId="{5D9351E2-CD00-43FB-A947-27D29793E63D}" destId="{E579D262-CDBD-4B60-8A66-3DCB0C620447}" srcOrd="3" destOrd="0" presId="urn:microsoft.com/office/officeart/2005/8/layout/hList6"/>
    <dgm:cxn modelId="{AFBED21B-8262-4119-8602-DA9FF549BF5B}" type="presParOf" srcId="{5D9351E2-CD00-43FB-A947-27D29793E63D}" destId="{77CC0516-0BC4-42E9-9E07-E20032E7BFA7}" srcOrd="4" destOrd="0" presId="urn:microsoft.com/office/officeart/2005/8/layout/hList6"/>
    <dgm:cxn modelId="{4E9D4C01-5AFE-4107-9F17-85C83DAB8D2C}" type="presParOf" srcId="{5D9351E2-CD00-43FB-A947-27D29793E63D}" destId="{9E833A96-5FD3-4D7B-941C-386B8C6FC6B3}" srcOrd="5" destOrd="0" presId="urn:microsoft.com/office/officeart/2005/8/layout/hList6"/>
    <dgm:cxn modelId="{EF1578FA-FBFE-4914-AE20-C90022DB5118}" type="presParOf" srcId="{5D9351E2-CD00-43FB-A947-27D29793E63D}" destId="{DC8E6ED2-48CB-4778-A200-6F57DF55BC1F}" srcOrd="6"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AA3D3C-810F-45D4-9584-59C50F2338F0}"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4FC28DED-ADB2-4C67-834F-6208F5B5D03E}">
      <dgm:prSet phldrT="[Text]" custT="1"/>
      <dgm:spPr/>
      <dgm:t>
        <a:bodyPr/>
        <a:lstStyle/>
        <a:p>
          <a:r>
            <a:rPr lang="en-US" sz="1500" b="0" i="0" dirty="0"/>
            <a:t>Shuffle step downloads the data written by practitioner  to the machine where reducer is running. </a:t>
          </a:r>
        </a:p>
        <a:p>
          <a:r>
            <a:rPr lang="en-US" sz="1500" b="0" i="0" dirty="0"/>
            <a:t>This step sorts the individual data pieces into a large data list(the equivalent keys ).</a:t>
          </a:r>
        </a:p>
        <a:p>
          <a:r>
            <a:rPr lang="en-US" sz="1500" b="0" i="0" dirty="0"/>
            <a:t>The framework does this so that we could iterate over it easily in the reduce task. </a:t>
          </a:r>
        </a:p>
      </dgm:t>
    </dgm:pt>
    <dgm:pt modelId="{8691B8E7-D418-4DF9-BBFD-1EA0C73EC04C}" type="parTrans" cxnId="{F0AEE106-5979-4E55-8CEB-65A519C6AB85}">
      <dgm:prSet/>
      <dgm:spPr/>
      <dgm:t>
        <a:bodyPr/>
        <a:lstStyle/>
        <a:p>
          <a:endParaRPr lang="en-US" sz="1500"/>
        </a:p>
      </dgm:t>
    </dgm:pt>
    <dgm:pt modelId="{FF89C6CD-FDFD-4DA0-BFC3-8B9629AF1F8F}" type="sibTrans" cxnId="{F0AEE106-5979-4E55-8CEB-65A519C6AB85}">
      <dgm:prSet/>
      <dgm:spPr/>
      <dgm:t>
        <a:bodyPr/>
        <a:lstStyle/>
        <a:p>
          <a:endParaRPr lang="en-US" sz="1500"/>
        </a:p>
      </dgm:t>
    </dgm:pt>
    <dgm:pt modelId="{20540E5C-1593-41D9-B1C3-0228866FEB02}">
      <dgm:prSet phldrT="[Text]" custT="1"/>
      <dgm:spPr/>
      <dgm:t>
        <a:bodyPr/>
        <a:lstStyle/>
        <a:p>
          <a:endParaRPr lang="en-US" sz="1500" b="0" i="0" dirty="0"/>
        </a:p>
        <a:p>
          <a:r>
            <a:rPr lang="en-US" sz="1500" b="0" i="0" dirty="0"/>
            <a:t>This performs the reducer function once per key grouping. The framework passes the function key and an iterator object containing all the values pertaining to the key.</a:t>
          </a:r>
        </a:p>
        <a:p>
          <a:r>
            <a:rPr lang="en-US" sz="1500" b="0" i="0" dirty="0"/>
            <a:t>We can write reducer to filter, aggregate and combine data in a number of different ways. </a:t>
          </a:r>
        </a:p>
      </dgm:t>
    </dgm:pt>
    <dgm:pt modelId="{A36D2A44-152D-4773-A015-93BF8CA7F4D0}" type="parTrans" cxnId="{82ED2957-B802-4D7B-B285-EA12B4DBF254}">
      <dgm:prSet/>
      <dgm:spPr/>
      <dgm:t>
        <a:bodyPr/>
        <a:lstStyle/>
        <a:p>
          <a:endParaRPr lang="en-US" sz="1500"/>
        </a:p>
      </dgm:t>
    </dgm:pt>
    <dgm:pt modelId="{65194088-9A3D-4D26-83BD-626301F95079}" type="sibTrans" cxnId="{82ED2957-B802-4D7B-B285-EA12B4DBF254}">
      <dgm:prSet/>
      <dgm:spPr/>
      <dgm:t>
        <a:bodyPr/>
        <a:lstStyle/>
        <a:p>
          <a:endParaRPr lang="en-US" sz="1500"/>
        </a:p>
      </dgm:t>
    </dgm:pt>
    <dgm:pt modelId="{E6596CE7-5A28-4F23-855F-D296BC4A69C8}">
      <dgm:prSet phldrT="[Text]" custT="1"/>
      <dgm:spPr/>
      <dgm:t>
        <a:bodyPr/>
        <a:lstStyle/>
        <a:p>
          <a:endParaRPr lang="en-US" sz="1500" b="0" i="0" dirty="0"/>
        </a:p>
        <a:p>
          <a:r>
            <a:rPr lang="en-US" sz="1500" b="0" i="0" dirty="0"/>
            <a:t>This is the final step. It takes the key-value pair from the reducer and writes it to the file by </a:t>
          </a:r>
          <a:r>
            <a:rPr lang="en-US" sz="1500" b="0" i="0" dirty="0" err="1"/>
            <a:t>recordwriter</a:t>
          </a:r>
          <a:r>
            <a:rPr lang="en-US" sz="1500" b="0" i="0" dirty="0"/>
            <a:t>. </a:t>
          </a:r>
        </a:p>
        <a:p>
          <a:r>
            <a:rPr lang="en-US" sz="1500" b="0" i="0" dirty="0"/>
            <a:t>By default, it separates the key and value by a tab and each record by a newline character. </a:t>
          </a:r>
        </a:p>
        <a:p>
          <a:endParaRPr lang="en-US" sz="1500" dirty="0"/>
        </a:p>
      </dgm:t>
    </dgm:pt>
    <dgm:pt modelId="{14081EA8-C8EA-431F-B80A-467F653BAEFD}" type="parTrans" cxnId="{FA7F9790-F034-4871-B6C9-8CADF973DE7C}">
      <dgm:prSet/>
      <dgm:spPr/>
      <dgm:t>
        <a:bodyPr/>
        <a:lstStyle/>
        <a:p>
          <a:endParaRPr lang="en-US" sz="1500"/>
        </a:p>
      </dgm:t>
    </dgm:pt>
    <dgm:pt modelId="{0C6F171D-2931-46E0-BAC4-1E45654D86FE}" type="sibTrans" cxnId="{FA7F9790-F034-4871-B6C9-8CADF973DE7C}">
      <dgm:prSet/>
      <dgm:spPr/>
      <dgm:t>
        <a:bodyPr/>
        <a:lstStyle/>
        <a:p>
          <a:endParaRPr lang="en-US" sz="1500"/>
        </a:p>
      </dgm:t>
    </dgm:pt>
    <dgm:pt modelId="{BC07B9C9-965B-49DA-A6EB-75915919DB2D}" type="pres">
      <dgm:prSet presAssocID="{58AA3D3C-810F-45D4-9584-59C50F2338F0}" presName="Name0" presStyleCnt="0">
        <dgm:presLayoutVars>
          <dgm:chMax val="7"/>
          <dgm:chPref val="7"/>
          <dgm:dir/>
        </dgm:presLayoutVars>
      </dgm:prSet>
      <dgm:spPr/>
    </dgm:pt>
    <dgm:pt modelId="{387DCD8D-8AC3-44C8-9CC4-D3101F07CEEA}" type="pres">
      <dgm:prSet presAssocID="{58AA3D3C-810F-45D4-9584-59C50F2338F0}" presName="Name1" presStyleCnt="0"/>
      <dgm:spPr/>
    </dgm:pt>
    <dgm:pt modelId="{31BE0132-DDE6-4B3E-9AAB-9D9C64C48D32}" type="pres">
      <dgm:prSet presAssocID="{58AA3D3C-810F-45D4-9584-59C50F2338F0}" presName="cycle" presStyleCnt="0"/>
      <dgm:spPr/>
    </dgm:pt>
    <dgm:pt modelId="{0CCE5B6B-B8B7-4F92-82A7-D1D408B2A0B4}" type="pres">
      <dgm:prSet presAssocID="{58AA3D3C-810F-45D4-9584-59C50F2338F0}" presName="srcNode" presStyleLbl="node1" presStyleIdx="0" presStyleCnt="3"/>
      <dgm:spPr/>
    </dgm:pt>
    <dgm:pt modelId="{86EDCEF5-671C-48CB-8ECB-5B128048B698}" type="pres">
      <dgm:prSet presAssocID="{58AA3D3C-810F-45D4-9584-59C50F2338F0}" presName="conn" presStyleLbl="parChTrans1D2" presStyleIdx="0" presStyleCnt="1"/>
      <dgm:spPr/>
    </dgm:pt>
    <dgm:pt modelId="{5B02AE78-5036-43F3-89D8-A406F9193DDD}" type="pres">
      <dgm:prSet presAssocID="{58AA3D3C-810F-45D4-9584-59C50F2338F0}" presName="extraNode" presStyleLbl="node1" presStyleIdx="0" presStyleCnt="3"/>
      <dgm:spPr/>
    </dgm:pt>
    <dgm:pt modelId="{4AD64B8B-FCEE-468D-B3E1-CCC4403FF8CD}" type="pres">
      <dgm:prSet presAssocID="{58AA3D3C-810F-45D4-9584-59C50F2338F0}" presName="dstNode" presStyleLbl="node1" presStyleIdx="0" presStyleCnt="3"/>
      <dgm:spPr/>
    </dgm:pt>
    <dgm:pt modelId="{A38AEDD0-02D9-4ED8-819B-E7267998636F}" type="pres">
      <dgm:prSet presAssocID="{4FC28DED-ADB2-4C67-834F-6208F5B5D03E}" presName="text_1" presStyleLbl="node1" presStyleIdx="0" presStyleCnt="3">
        <dgm:presLayoutVars>
          <dgm:bulletEnabled val="1"/>
        </dgm:presLayoutVars>
      </dgm:prSet>
      <dgm:spPr/>
    </dgm:pt>
    <dgm:pt modelId="{2B22A136-24B8-422F-A685-D0802E6D1B36}" type="pres">
      <dgm:prSet presAssocID="{4FC28DED-ADB2-4C67-834F-6208F5B5D03E}" presName="accent_1" presStyleCnt="0"/>
      <dgm:spPr/>
    </dgm:pt>
    <dgm:pt modelId="{5AAD2664-37C6-42B1-9688-D5DCF4EA62AF}" type="pres">
      <dgm:prSet presAssocID="{4FC28DED-ADB2-4C67-834F-6208F5B5D03E}" presName="accentRepeatNode" presStyleLbl="solidFgAcc1" presStyleIdx="0" presStyleCnt="3"/>
      <dgm:spPr/>
    </dgm:pt>
    <dgm:pt modelId="{F4B58992-0D5E-4AB7-8137-E24A672F5749}" type="pres">
      <dgm:prSet presAssocID="{20540E5C-1593-41D9-B1C3-0228866FEB02}" presName="text_2" presStyleLbl="node1" presStyleIdx="1" presStyleCnt="3" custScaleY="123188">
        <dgm:presLayoutVars>
          <dgm:bulletEnabled val="1"/>
        </dgm:presLayoutVars>
      </dgm:prSet>
      <dgm:spPr/>
    </dgm:pt>
    <dgm:pt modelId="{88C27FC2-4E21-48B2-9734-233CE3B008FB}" type="pres">
      <dgm:prSet presAssocID="{20540E5C-1593-41D9-B1C3-0228866FEB02}" presName="accent_2" presStyleCnt="0"/>
      <dgm:spPr/>
    </dgm:pt>
    <dgm:pt modelId="{EB38DA03-6B80-4886-93AE-BEC66AAD872F}" type="pres">
      <dgm:prSet presAssocID="{20540E5C-1593-41D9-B1C3-0228866FEB02}" presName="accentRepeatNode" presStyleLbl="solidFgAcc1" presStyleIdx="1" presStyleCnt="3"/>
      <dgm:spPr/>
    </dgm:pt>
    <dgm:pt modelId="{7A31C3A5-E85E-4798-8084-8EE3BBCB550D}" type="pres">
      <dgm:prSet presAssocID="{E6596CE7-5A28-4F23-855F-D296BC4A69C8}" presName="text_3" presStyleLbl="node1" presStyleIdx="2" presStyleCnt="3">
        <dgm:presLayoutVars>
          <dgm:bulletEnabled val="1"/>
        </dgm:presLayoutVars>
      </dgm:prSet>
      <dgm:spPr/>
    </dgm:pt>
    <dgm:pt modelId="{39307691-009D-40F3-8683-2006D619F352}" type="pres">
      <dgm:prSet presAssocID="{E6596CE7-5A28-4F23-855F-D296BC4A69C8}" presName="accent_3" presStyleCnt="0"/>
      <dgm:spPr/>
    </dgm:pt>
    <dgm:pt modelId="{40133B20-4EDC-46B4-8DAF-F03CB80450C5}" type="pres">
      <dgm:prSet presAssocID="{E6596CE7-5A28-4F23-855F-D296BC4A69C8}" presName="accentRepeatNode" presStyleLbl="solidFgAcc1" presStyleIdx="2" presStyleCnt="3"/>
      <dgm:spPr/>
    </dgm:pt>
  </dgm:ptLst>
  <dgm:cxnLst>
    <dgm:cxn modelId="{F0AEE106-5979-4E55-8CEB-65A519C6AB85}" srcId="{58AA3D3C-810F-45D4-9584-59C50F2338F0}" destId="{4FC28DED-ADB2-4C67-834F-6208F5B5D03E}" srcOrd="0" destOrd="0" parTransId="{8691B8E7-D418-4DF9-BBFD-1EA0C73EC04C}" sibTransId="{FF89C6CD-FDFD-4DA0-BFC3-8B9629AF1F8F}"/>
    <dgm:cxn modelId="{2149AF49-C986-439B-8C1E-3969A8204DAB}" type="presOf" srcId="{20540E5C-1593-41D9-B1C3-0228866FEB02}" destId="{F4B58992-0D5E-4AB7-8137-E24A672F5749}" srcOrd="0" destOrd="0" presId="urn:microsoft.com/office/officeart/2008/layout/VerticalCurvedList"/>
    <dgm:cxn modelId="{82ED2957-B802-4D7B-B285-EA12B4DBF254}" srcId="{58AA3D3C-810F-45D4-9584-59C50F2338F0}" destId="{20540E5C-1593-41D9-B1C3-0228866FEB02}" srcOrd="1" destOrd="0" parTransId="{A36D2A44-152D-4773-A015-93BF8CA7F4D0}" sibTransId="{65194088-9A3D-4D26-83BD-626301F95079}"/>
    <dgm:cxn modelId="{712CFA5A-A40D-42AD-9B67-31F1A5B41541}" type="presOf" srcId="{FF89C6CD-FDFD-4DA0-BFC3-8B9629AF1F8F}" destId="{86EDCEF5-671C-48CB-8ECB-5B128048B698}" srcOrd="0" destOrd="0" presId="urn:microsoft.com/office/officeart/2008/layout/VerticalCurvedList"/>
    <dgm:cxn modelId="{FA7F9790-F034-4871-B6C9-8CADF973DE7C}" srcId="{58AA3D3C-810F-45D4-9584-59C50F2338F0}" destId="{E6596CE7-5A28-4F23-855F-D296BC4A69C8}" srcOrd="2" destOrd="0" parTransId="{14081EA8-C8EA-431F-B80A-467F653BAEFD}" sibTransId="{0C6F171D-2931-46E0-BAC4-1E45654D86FE}"/>
    <dgm:cxn modelId="{49963A99-99A8-43AF-9B0F-DB2EC39036A6}" type="presOf" srcId="{58AA3D3C-810F-45D4-9584-59C50F2338F0}" destId="{BC07B9C9-965B-49DA-A6EB-75915919DB2D}" srcOrd="0" destOrd="0" presId="urn:microsoft.com/office/officeart/2008/layout/VerticalCurvedList"/>
    <dgm:cxn modelId="{BD7613BA-5FB0-4115-90CE-59AD72270B2D}" type="presOf" srcId="{E6596CE7-5A28-4F23-855F-D296BC4A69C8}" destId="{7A31C3A5-E85E-4798-8084-8EE3BBCB550D}" srcOrd="0" destOrd="0" presId="urn:microsoft.com/office/officeart/2008/layout/VerticalCurvedList"/>
    <dgm:cxn modelId="{79C6C8CC-26A3-4608-B204-A156E1E765F6}" type="presOf" srcId="{4FC28DED-ADB2-4C67-834F-6208F5B5D03E}" destId="{A38AEDD0-02D9-4ED8-819B-E7267998636F}" srcOrd="0" destOrd="0" presId="urn:microsoft.com/office/officeart/2008/layout/VerticalCurvedList"/>
    <dgm:cxn modelId="{54FC0A06-D869-4B72-BE67-6A95E816663F}" type="presParOf" srcId="{BC07B9C9-965B-49DA-A6EB-75915919DB2D}" destId="{387DCD8D-8AC3-44C8-9CC4-D3101F07CEEA}" srcOrd="0" destOrd="0" presId="urn:microsoft.com/office/officeart/2008/layout/VerticalCurvedList"/>
    <dgm:cxn modelId="{A76C28FE-8399-41EB-8257-55CCA164E42D}" type="presParOf" srcId="{387DCD8D-8AC3-44C8-9CC4-D3101F07CEEA}" destId="{31BE0132-DDE6-4B3E-9AAB-9D9C64C48D32}" srcOrd="0" destOrd="0" presId="urn:microsoft.com/office/officeart/2008/layout/VerticalCurvedList"/>
    <dgm:cxn modelId="{FCAB3449-12ED-40B4-9BDD-4DFAB37328D9}" type="presParOf" srcId="{31BE0132-DDE6-4B3E-9AAB-9D9C64C48D32}" destId="{0CCE5B6B-B8B7-4F92-82A7-D1D408B2A0B4}" srcOrd="0" destOrd="0" presId="urn:microsoft.com/office/officeart/2008/layout/VerticalCurvedList"/>
    <dgm:cxn modelId="{4BA516AD-1388-41A7-9039-D762EFB535EF}" type="presParOf" srcId="{31BE0132-DDE6-4B3E-9AAB-9D9C64C48D32}" destId="{86EDCEF5-671C-48CB-8ECB-5B128048B698}" srcOrd="1" destOrd="0" presId="urn:microsoft.com/office/officeart/2008/layout/VerticalCurvedList"/>
    <dgm:cxn modelId="{BCEB7212-FFBE-4299-86CD-8056CFCE5F1D}" type="presParOf" srcId="{31BE0132-DDE6-4B3E-9AAB-9D9C64C48D32}" destId="{5B02AE78-5036-43F3-89D8-A406F9193DDD}" srcOrd="2" destOrd="0" presId="urn:microsoft.com/office/officeart/2008/layout/VerticalCurvedList"/>
    <dgm:cxn modelId="{AD292E53-BA55-4CC3-A1D8-692147323E22}" type="presParOf" srcId="{31BE0132-DDE6-4B3E-9AAB-9D9C64C48D32}" destId="{4AD64B8B-FCEE-468D-B3E1-CCC4403FF8CD}" srcOrd="3" destOrd="0" presId="urn:microsoft.com/office/officeart/2008/layout/VerticalCurvedList"/>
    <dgm:cxn modelId="{40A3FE86-FB80-4B2F-8A87-A2D2163D1238}" type="presParOf" srcId="{387DCD8D-8AC3-44C8-9CC4-D3101F07CEEA}" destId="{A38AEDD0-02D9-4ED8-819B-E7267998636F}" srcOrd="1" destOrd="0" presId="urn:microsoft.com/office/officeart/2008/layout/VerticalCurvedList"/>
    <dgm:cxn modelId="{26FA7272-3EB2-4108-A385-A85252E75EDD}" type="presParOf" srcId="{387DCD8D-8AC3-44C8-9CC4-D3101F07CEEA}" destId="{2B22A136-24B8-422F-A685-D0802E6D1B36}" srcOrd="2" destOrd="0" presId="urn:microsoft.com/office/officeart/2008/layout/VerticalCurvedList"/>
    <dgm:cxn modelId="{537E23F3-B1C6-4CD6-AB4B-CEA433652E76}" type="presParOf" srcId="{2B22A136-24B8-422F-A685-D0802E6D1B36}" destId="{5AAD2664-37C6-42B1-9688-D5DCF4EA62AF}" srcOrd="0" destOrd="0" presId="urn:microsoft.com/office/officeart/2008/layout/VerticalCurvedList"/>
    <dgm:cxn modelId="{A8191821-CD77-4357-A4E8-CC96724EF34E}" type="presParOf" srcId="{387DCD8D-8AC3-44C8-9CC4-D3101F07CEEA}" destId="{F4B58992-0D5E-4AB7-8137-E24A672F5749}" srcOrd="3" destOrd="0" presId="urn:microsoft.com/office/officeart/2008/layout/VerticalCurvedList"/>
    <dgm:cxn modelId="{67F99EE0-EE95-4AC7-A080-BE57386BDBEE}" type="presParOf" srcId="{387DCD8D-8AC3-44C8-9CC4-D3101F07CEEA}" destId="{88C27FC2-4E21-48B2-9734-233CE3B008FB}" srcOrd="4" destOrd="0" presId="urn:microsoft.com/office/officeart/2008/layout/VerticalCurvedList"/>
    <dgm:cxn modelId="{8A00866E-239F-4DC9-87A9-652EFF1295FA}" type="presParOf" srcId="{88C27FC2-4E21-48B2-9734-233CE3B008FB}" destId="{EB38DA03-6B80-4886-93AE-BEC66AAD872F}" srcOrd="0" destOrd="0" presId="urn:microsoft.com/office/officeart/2008/layout/VerticalCurvedList"/>
    <dgm:cxn modelId="{7A4AC018-3D9B-4BB5-8DC9-448008FD205F}" type="presParOf" srcId="{387DCD8D-8AC3-44C8-9CC4-D3101F07CEEA}" destId="{7A31C3A5-E85E-4798-8084-8EE3BBCB550D}" srcOrd="5" destOrd="0" presId="urn:microsoft.com/office/officeart/2008/layout/VerticalCurvedList"/>
    <dgm:cxn modelId="{979A650C-5BFC-4B7E-9A1C-67AFA11E0A33}" type="presParOf" srcId="{387DCD8D-8AC3-44C8-9CC4-D3101F07CEEA}" destId="{39307691-009D-40F3-8683-2006D619F352}" srcOrd="6" destOrd="0" presId="urn:microsoft.com/office/officeart/2008/layout/VerticalCurvedList"/>
    <dgm:cxn modelId="{5FF9D6DE-6774-48EA-A759-87F6D9C2F938}" type="presParOf" srcId="{39307691-009D-40F3-8683-2006D619F352}" destId="{40133B20-4EDC-46B4-8DAF-F03CB80450C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212FC-39ED-4588-8EB8-EA4D06E52B11}">
      <dsp:nvSpPr>
        <dsp:cNvPr id="0" name=""/>
        <dsp:cNvSpPr/>
      </dsp:nvSpPr>
      <dsp:spPr>
        <a:xfrm rot="16200000">
          <a:off x="-1477918" y="1480105"/>
          <a:ext cx="5105400" cy="2145189"/>
        </a:xfrm>
        <a:prstGeom prst="flowChartManualOperation">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t" anchorCtr="0">
          <a:noAutofit/>
        </a:bodyPr>
        <a:lstStyle/>
        <a:p>
          <a:pPr marL="0" lvl="0" indent="0" algn="l" defTabSz="622300">
            <a:lnSpc>
              <a:spcPct val="90000"/>
            </a:lnSpc>
            <a:spcBef>
              <a:spcPct val="0"/>
            </a:spcBef>
            <a:spcAft>
              <a:spcPct val="35000"/>
            </a:spcAft>
            <a:buNone/>
          </a:pPr>
          <a:r>
            <a:rPr lang="en-US" sz="1400" kern="1200" dirty="0"/>
            <a:t>Record Reader</a:t>
          </a:r>
        </a:p>
        <a:p>
          <a:pPr marL="114300" lvl="1" indent="-114300" algn="l" defTabSz="622300">
            <a:lnSpc>
              <a:spcPct val="90000"/>
            </a:lnSpc>
            <a:spcBef>
              <a:spcPct val="0"/>
            </a:spcBef>
            <a:spcAft>
              <a:spcPct val="15000"/>
            </a:spcAft>
            <a:buChar char="•"/>
          </a:pPr>
          <a:r>
            <a:rPr lang="en-US" sz="1400" kern="1200" dirty="0"/>
            <a:t>The </a:t>
          </a:r>
          <a:r>
            <a:rPr lang="en-US" sz="1400" kern="1200" dirty="0" err="1"/>
            <a:t>recordreader</a:t>
          </a:r>
          <a:r>
            <a:rPr lang="en-US" sz="1400" kern="1200" dirty="0"/>
            <a:t> transforms the input split into records. It parses the data into records but does not parse records itself. </a:t>
          </a:r>
        </a:p>
        <a:p>
          <a:pPr marL="114300" lvl="1" indent="-114300" algn="l" defTabSz="622300">
            <a:lnSpc>
              <a:spcPct val="90000"/>
            </a:lnSpc>
            <a:spcBef>
              <a:spcPct val="0"/>
            </a:spcBef>
            <a:spcAft>
              <a:spcPct val="15000"/>
            </a:spcAft>
            <a:buChar char="•"/>
          </a:pPr>
          <a:r>
            <a:rPr lang="en-US" sz="1400" kern="1200" dirty="0"/>
            <a:t>It provides the data to the mapper function in key-value pairs. Usually, the key is the positional information and value is the data that comprises the record.</a:t>
          </a:r>
        </a:p>
      </dsp:txBody>
      <dsp:txXfrm rot="5400000">
        <a:off x="2187" y="1021080"/>
        <a:ext cx="2145189" cy="3063240"/>
      </dsp:txXfrm>
    </dsp:sp>
    <dsp:sp modelId="{C54AD79B-33F3-41D8-A9A1-36E1D889B1AA}">
      <dsp:nvSpPr>
        <dsp:cNvPr id="0" name=""/>
        <dsp:cNvSpPr/>
      </dsp:nvSpPr>
      <dsp:spPr>
        <a:xfrm rot="16200000">
          <a:off x="828160" y="1480105"/>
          <a:ext cx="5105400" cy="2145189"/>
        </a:xfrm>
        <a:prstGeom prst="flowChartManualOperation">
          <a:avLst/>
        </a:prstGeom>
        <a:solidFill>
          <a:schemeClr val="accent4">
            <a:hueOff val="6807678"/>
            <a:satOff val="-7995"/>
            <a:lumOff val="307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t" anchorCtr="0">
          <a:noAutofit/>
        </a:bodyPr>
        <a:lstStyle/>
        <a:p>
          <a:pPr marL="0" lvl="0" indent="0" algn="l" defTabSz="622300">
            <a:lnSpc>
              <a:spcPct val="90000"/>
            </a:lnSpc>
            <a:spcBef>
              <a:spcPct val="0"/>
            </a:spcBef>
            <a:spcAft>
              <a:spcPct val="35000"/>
            </a:spcAft>
            <a:buNone/>
          </a:pPr>
          <a:r>
            <a:rPr lang="en-US" sz="1400" kern="1200" dirty="0"/>
            <a:t>Map</a:t>
          </a:r>
        </a:p>
        <a:p>
          <a:pPr marL="114300" lvl="1" indent="-114300" algn="l" defTabSz="622300">
            <a:lnSpc>
              <a:spcPct val="90000"/>
            </a:lnSpc>
            <a:spcBef>
              <a:spcPct val="0"/>
            </a:spcBef>
            <a:spcAft>
              <a:spcPct val="15000"/>
            </a:spcAft>
            <a:buChar char="•"/>
          </a:pPr>
          <a:r>
            <a:rPr lang="en-US" sz="1400" kern="1200" dirty="0"/>
            <a:t>Mapper processes the key-value pair from the </a:t>
          </a:r>
          <a:r>
            <a:rPr lang="en-US" sz="1400" kern="1200" dirty="0" err="1"/>
            <a:t>recordreader</a:t>
          </a:r>
          <a:r>
            <a:rPr lang="en-US" sz="1400" kern="1200" dirty="0"/>
            <a:t>. It produces zero or multiple intermediate key-value pairs.</a:t>
          </a:r>
        </a:p>
        <a:p>
          <a:pPr marL="114300" lvl="1" indent="-114300" algn="l" defTabSz="622300">
            <a:lnSpc>
              <a:spcPct val="90000"/>
            </a:lnSpc>
            <a:spcBef>
              <a:spcPct val="0"/>
            </a:spcBef>
            <a:spcAft>
              <a:spcPct val="15000"/>
            </a:spcAft>
            <a:buChar char="•"/>
          </a:pPr>
          <a:r>
            <a:rPr lang="en-US" sz="1400" kern="1200" dirty="0"/>
            <a:t>The decision of what will be the key-value pair lies on the mapper function.</a:t>
          </a:r>
        </a:p>
        <a:p>
          <a:pPr marL="114300" lvl="1" indent="-114300" algn="l" defTabSz="622300">
            <a:lnSpc>
              <a:spcPct val="90000"/>
            </a:lnSpc>
            <a:spcBef>
              <a:spcPct val="0"/>
            </a:spcBef>
            <a:spcAft>
              <a:spcPct val="15000"/>
            </a:spcAft>
            <a:buChar char="•"/>
          </a:pPr>
          <a:r>
            <a:rPr lang="en-US" sz="1400" kern="1200" dirty="0"/>
            <a:t> The key is usually the data on which the reducer function does the grouping operation. And value is the data which gets aggregated to get the final result in the reducer function.</a:t>
          </a:r>
        </a:p>
      </dsp:txBody>
      <dsp:txXfrm rot="5400000">
        <a:off x="2308265" y="1021080"/>
        <a:ext cx="2145189" cy="3063240"/>
      </dsp:txXfrm>
    </dsp:sp>
    <dsp:sp modelId="{77CC0516-0BC4-42E9-9E07-E20032E7BFA7}">
      <dsp:nvSpPr>
        <dsp:cNvPr id="0" name=""/>
        <dsp:cNvSpPr/>
      </dsp:nvSpPr>
      <dsp:spPr>
        <a:xfrm rot="16200000">
          <a:off x="3134239" y="1480105"/>
          <a:ext cx="5105400" cy="2145189"/>
        </a:xfrm>
        <a:prstGeom prst="flowChartManualOperation">
          <a:avLst/>
        </a:prstGeom>
        <a:solidFill>
          <a:schemeClr val="accent4">
            <a:hueOff val="13615356"/>
            <a:satOff val="-15991"/>
            <a:lumOff val="614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t" anchorCtr="0">
          <a:noAutofit/>
        </a:bodyPr>
        <a:lstStyle/>
        <a:p>
          <a:pPr marL="0" lvl="0" indent="0" algn="l" defTabSz="622300">
            <a:lnSpc>
              <a:spcPct val="90000"/>
            </a:lnSpc>
            <a:spcBef>
              <a:spcPct val="0"/>
            </a:spcBef>
            <a:spcAft>
              <a:spcPct val="35000"/>
            </a:spcAft>
            <a:buNone/>
          </a:pPr>
          <a:r>
            <a:rPr lang="en-US" sz="1400" kern="1200" dirty="0"/>
            <a:t>Combiner</a:t>
          </a:r>
        </a:p>
        <a:p>
          <a:pPr marL="114300" lvl="1" indent="-114300" algn="l" defTabSz="622300">
            <a:lnSpc>
              <a:spcPct val="90000"/>
            </a:lnSpc>
            <a:spcBef>
              <a:spcPct val="0"/>
            </a:spcBef>
            <a:spcAft>
              <a:spcPct val="15000"/>
            </a:spcAft>
            <a:buChar char="•"/>
          </a:pPr>
          <a:r>
            <a:rPr lang="en-US" sz="1400" kern="1200" dirty="0"/>
            <a:t>The combiner is a </a:t>
          </a:r>
          <a:r>
            <a:rPr lang="en-US" sz="1400" kern="1200" dirty="0" err="1"/>
            <a:t>localised</a:t>
          </a:r>
          <a:r>
            <a:rPr lang="en-US" sz="1400" kern="1200" dirty="0"/>
            <a:t> reducer which groups the data in the map phase. </a:t>
          </a:r>
        </a:p>
        <a:p>
          <a:pPr marL="114300" lvl="1" indent="-114300" algn="l" defTabSz="622300">
            <a:lnSpc>
              <a:spcPct val="90000"/>
            </a:lnSpc>
            <a:spcBef>
              <a:spcPct val="0"/>
            </a:spcBef>
            <a:spcAft>
              <a:spcPct val="15000"/>
            </a:spcAft>
            <a:buChar char="•"/>
          </a:pPr>
          <a:r>
            <a:rPr lang="en-US" sz="1400" kern="1200" dirty="0"/>
            <a:t>It is optional. </a:t>
          </a:r>
        </a:p>
        <a:p>
          <a:pPr marL="114300" lvl="1" indent="-114300" algn="l" defTabSz="622300">
            <a:lnSpc>
              <a:spcPct val="90000"/>
            </a:lnSpc>
            <a:spcBef>
              <a:spcPct val="0"/>
            </a:spcBef>
            <a:spcAft>
              <a:spcPct val="15000"/>
            </a:spcAft>
            <a:buChar char="•"/>
          </a:pPr>
          <a:r>
            <a:rPr lang="en-US" sz="1400" kern="1200" dirty="0"/>
            <a:t>Combiner takes the intermediate data from the mapper and aggregates them. It does so within the small scope of one mapper. </a:t>
          </a:r>
        </a:p>
      </dsp:txBody>
      <dsp:txXfrm rot="5400000">
        <a:off x="4614344" y="1021080"/>
        <a:ext cx="2145189" cy="3063240"/>
      </dsp:txXfrm>
    </dsp:sp>
    <dsp:sp modelId="{DC8E6ED2-48CB-4778-A200-6F57DF55BC1F}">
      <dsp:nvSpPr>
        <dsp:cNvPr id="0" name=""/>
        <dsp:cNvSpPr/>
      </dsp:nvSpPr>
      <dsp:spPr>
        <a:xfrm rot="16200000">
          <a:off x="5440318" y="1480105"/>
          <a:ext cx="5105400" cy="2145189"/>
        </a:xfrm>
        <a:prstGeom prst="flowChartManualOperation">
          <a:avLst/>
        </a:prstGeom>
        <a:solidFill>
          <a:schemeClr val="accent4">
            <a:hueOff val="20423033"/>
            <a:satOff val="-23986"/>
            <a:lumOff val="921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t" anchorCtr="0">
          <a:noAutofit/>
        </a:bodyPr>
        <a:lstStyle/>
        <a:p>
          <a:pPr marL="0" lvl="0" indent="0" algn="l" defTabSz="622300">
            <a:lnSpc>
              <a:spcPct val="90000"/>
            </a:lnSpc>
            <a:spcBef>
              <a:spcPct val="0"/>
            </a:spcBef>
            <a:spcAft>
              <a:spcPct val="35000"/>
            </a:spcAft>
            <a:buNone/>
          </a:pPr>
          <a:r>
            <a:rPr lang="en-US" sz="1400" kern="1200" dirty="0" err="1"/>
            <a:t>Partitioner</a:t>
          </a:r>
          <a:endParaRPr lang="en-US" sz="1400" kern="1200" dirty="0"/>
        </a:p>
        <a:p>
          <a:pPr marL="114300" lvl="1" indent="-114300" algn="l" defTabSz="622300">
            <a:lnSpc>
              <a:spcPct val="90000"/>
            </a:lnSpc>
            <a:spcBef>
              <a:spcPct val="0"/>
            </a:spcBef>
            <a:spcAft>
              <a:spcPct val="15000"/>
            </a:spcAft>
            <a:buChar char="•"/>
          </a:pPr>
          <a:r>
            <a:rPr lang="en-US" sz="1400" b="0" kern="1200" dirty="0" err="1"/>
            <a:t>Partitioner</a:t>
          </a:r>
          <a:r>
            <a:rPr lang="en-US" sz="1400" b="0" kern="1200" dirty="0"/>
            <a:t> pulls the intermediate data </a:t>
          </a:r>
          <a:r>
            <a:rPr lang="en-US" sz="1400" kern="1200" dirty="0"/>
            <a:t>from the mapper. </a:t>
          </a:r>
        </a:p>
        <a:p>
          <a:pPr marL="114300" lvl="1" indent="-114300" algn="l" defTabSz="622300">
            <a:lnSpc>
              <a:spcPct val="90000"/>
            </a:lnSpc>
            <a:spcBef>
              <a:spcPct val="0"/>
            </a:spcBef>
            <a:spcAft>
              <a:spcPct val="15000"/>
            </a:spcAft>
            <a:buChar char="•"/>
          </a:pPr>
          <a:r>
            <a:rPr lang="en-US" sz="1400" kern="1200" dirty="0"/>
            <a:t>It splits them into shards, one shard per reducer. </a:t>
          </a:r>
        </a:p>
      </dsp:txBody>
      <dsp:txXfrm rot="5400000">
        <a:off x="6920423" y="1021080"/>
        <a:ext cx="2145189" cy="30632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EDCEF5-671C-48CB-8ECB-5B128048B698}">
      <dsp:nvSpPr>
        <dsp:cNvPr id="0" name=""/>
        <dsp:cNvSpPr/>
      </dsp:nvSpPr>
      <dsp:spPr>
        <a:xfrm>
          <a:off x="-5943495" y="-909741"/>
          <a:ext cx="7077283" cy="7077283"/>
        </a:xfrm>
        <a:prstGeom prst="blockArc">
          <a:avLst>
            <a:gd name="adj1" fmla="val 18900000"/>
            <a:gd name="adj2" fmla="val 2700000"/>
            <a:gd name="adj3" fmla="val 305"/>
          </a:avLst>
        </a:pr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8AEDD0-02D9-4ED8-819B-E7267998636F}">
      <dsp:nvSpPr>
        <dsp:cNvPr id="0" name=""/>
        <dsp:cNvSpPr/>
      </dsp:nvSpPr>
      <dsp:spPr>
        <a:xfrm>
          <a:off x="729782" y="525780"/>
          <a:ext cx="8341658" cy="105156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4676" tIns="38100" rIns="38100" bIns="38100" numCol="1" spcCol="1270" anchor="ctr" anchorCtr="0">
          <a:noAutofit/>
        </a:bodyPr>
        <a:lstStyle/>
        <a:p>
          <a:pPr marL="0" lvl="0" indent="0" algn="l" defTabSz="666750">
            <a:lnSpc>
              <a:spcPct val="90000"/>
            </a:lnSpc>
            <a:spcBef>
              <a:spcPct val="0"/>
            </a:spcBef>
            <a:spcAft>
              <a:spcPct val="35000"/>
            </a:spcAft>
            <a:buNone/>
          </a:pPr>
          <a:r>
            <a:rPr lang="en-US" sz="1500" b="0" i="0" kern="1200" dirty="0"/>
            <a:t>Shuffle step downloads the data written by practitioner  to the machine where reducer is running. </a:t>
          </a:r>
        </a:p>
        <a:p>
          <a:pPr marL="0" lvl="0" indent="0" algn="l" defTabSz="666750">
            <a:lnSpc>
              <a:spcPct val="90000"/>
            </a:lnSpc>
            <a:spcBef>
              <a:spcPct val="0"/>
            </a:spcBef>
            <a:spcAft>
              <a:spcPct val="35000"/>
            </a:spcAft>
            <a:buNone/>
          </a:pPr>
          <a:r>
            <a:rPr lang="en-US" sz="1500" b="0" i="0" kern="1200" dirty="0"/>
            <a:t>This step sorts the individual data pieces into a large data list(the equivalent keys ).</a:t>
          </a:r>
        </a:p>
        <a:p>
          <a:pPr marL="0" lvl="0" indent="0" algn="l" defTabSz="666750">
            <a:lnSpc>
              <a:spcPct val="90000"/>
            </a:lnSpc>
            <a:spcBef>
              <a:spcPct val="0"/>
            </a:spcBef>
            <a:spcAft>
              <a:spcPct val="35000"/>
            </a:spcAft>
            <a:buNone/>
          </a:pPr>
          <a:r>
            <a:rPr lang="en-US" sz="1500" b="0" i="0" kern="1200" dirty="0"/>
            <a:t>The framework does this so that we could iterate over it easily in the reduce task. </a:t>
          </a:r>
        </a:p>
      </dsp:txBody>
      <dsp:txXfrm>
        <a:off x="729782" y="525780"/>
        <a:ext cx="8341658" cy="1051560"/>
      </dsp:txXfrm>
    </dsp:sp>
    <dsp:sp modelId="{5AAD2664-37C6-42B1-9688-D5DCF4EA62AF}">
      <dsp:nvSpPr>
        <dsp:cNvPr id="0" name=""/>
        <dsp:cNvSpPr/>
      </dsp:nvSpPr>
      <dsp:spPr>
        <a:xfrm>
          <a:off x="72557" y="394335"/>
          <a:ext cx="1314450" cy="1314450"/>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B58992-0D5E-4AB7-8137-E24A672F5749}">
      <dsp:nvSpPr>
        <dsp:cNvPr id="0" name=""/>
        <dsp:cNvSpPr/>
      </dsp:nvSpPr>
      <dsp:spPr>
        <a:xfrm>
          <a:off x="1112024" y="1981202"/>
          <a:ext cx="7959416" cy="1295395"/>
        </a:xfrm>
        <a:prstGeom prst="rect">
          <a:avLst/>
        </a:prstGeom>
        <a:solidFill>
          <a:schemeClr val="accent2">
            <a:hueOff val="953895"/>
            <a:satOff val="-21764"/>
            <a:lumOff val="803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4676" tIns="38100" rIns="38100" bIns="38100" numCol="1" spcCol="1270" anchor="ctr" anchorCtr="0">
          <a:noAutofit/>
        </a:bodyPr>
        <a:lstStyle/>
        <a:p>
          <a:pPr marL="0" lvl="0" indent="0" algn="l" defTabSz="666750">
            <a:lnSpc>
              <a:spcPct val="90000"/>
            </a:lnSpc>
            <a:spcBef>
              <a:spcPct val="0"/>
            </a:spcBef>
            <a:spcAft>
              <a:spcPct val="35000"/>
            </a:spcAft>
            <a:buNone/>
          </a:pPr>
          <a:endParaRPr lang="en-US" sz="1500" b="0" i="0" kern="1200" dirty="0"/>
        </a:p>
        <a:p>
          <a:pPr marL="0" lvl="0" indent="0" algn="l" defTabSz="666750">
            <a:lnSpc>
              <a:spcPct val="90000"/>
            </a:lnSpc>
            <a:spcBef>
              <a:spcPct val="0"/>
            </a:spcBef>
            <a:spcAft>
              <a:spcPct val="35000"/>
            </a:spcAft>
            <a:buNone/>
          </a:pPr>
          <a:r>
            <a:rPr lang="en-US" sz="1500" b="0" i="0" kern="1200" dirty="0"/>
            <a:t>This performs the reducer function once per key grouping. The framework passes the function key and an iterator object containing all the values pertaining to the key.</a:t>
          </a:r>
        </a:p>
        <a:p>
          <a:pPr marL="0" lvl="0" indent="0" algn="l" defTabSz="666750">
            <a:lnSpc>
              <a:spcPct val="90000"/>
            </a:lnSpc>
            <a:spcBef>
              <a:spcPct val="0"/>
            </a:spcBef>
            <a:spcAft>
              <a:spcPct val="35000"/>
            </a:spcAft>
            <a:buNone/>
          </a:pPr>
          <a:r>
            <a:rPr lang="en-US" sz="1500" b="0" i="0" kern="1200" dirty="0"/>
            <a:t>We can write reducer to filter, aggregate and combine data in a number of different ways. </a:t>
          </a:r>
        </a:p>
      </dsp:txBody>
      <dsp:txXfrm>
        <a:off x="1112024" y="1981202"/>
        <a:ext cx="7959416" cy="1295395"/>
      </dsp:txXfrm>
    </dsp:sp>
    <dsp:sp modelId="{EB38DA03-6B80-4886-93AE-BEC66AAD872F}">
      <dsp:nvSpPr>
        <dsp:cNvPr id="0" name=""/>
        <dsp:cNvSpPr/>
      </dsp:nvSpPr>
      <dsp:spPr>
        <a:xfrm>
          <a:off x="454799" y="1971675"/>
          <a:ext cx="1314450" cy="1314450"/>
        </a:xfrm>
        <a:prstGeom prst="ellipse">
          <a:avLst/>
        </a:prstGeom>
        <a:solidFill>
          <a:schemeClr val="lt1">
            <a:hueOff val="0"/>
            <a:satOff val="0"/>
            <a:lumOff val="0"/>
            <a:alphaOff val="0"/>
          </a:schemeClr>
        </a:solidFill>
        <a:ln w="19050" cap="flat" cmpd="sng" algn="ctr">
          <a:solidFill>
            <a:schemeClr val="accent2">
              <a:hueOff val="953895"/>
              <a:satOff val="-21764"/>
              <a:lumOff val="8039"/>
              <a:alphaOff val="0"/>
            </a:schemeClr>
          </a:solidFill>
          <a:prstDash val="solid"/>
        </a:ln>
        <a:effectLst/>
      </dsp:spPr>
      <dsp:style>
        <a:lnRef idx="2">
          <a:scrgbClr r="0" g="0" b="0"/>
        </a:lnRef>
        <a:fillRef idx="1">
          <a:scrgbClr r="0" g="0" b="0"/>
        </a:fillRef>
        <a:effectRef idx="0">
          <a:scrgbClr r="0" g="0" b="0"/>
        </a:effectRef>
        <a:fontRef idx="minor"/>
      </dsp:style>
    </dsp:sp>
    <dsp:sp modelId="{7A31C3A5-E85E-4798-8084-8EE3BBCB550D}">
      <dsp:nvSpPr>
        <dsp:cNvPr id="0" name=""/>
        <dsp:cNvSpPr/>
      </dsp:nvSpPr>
      <dsp:spPr>
        <a:xfrm>
          <a:off x="729782" y="3680460"/>
          <a:ext cx="8341658" cy="1051560"/>
        </a:xfrm>
        <a:prstGeom prst="rect">
          <a:avLst/>
        </a:prstGeom>
        <a:solidFill>
          <a:schemeClr val="accent2">
            <a:hueOff val="1907789"/>
            <a:satOff val="-43528"/>
            <a:lumOff val="1607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4676" tIns="38100" rIns="38100" bIns="38100" numCol="1" spcCol="1270" anchor="ctr" anchorCtr="0">
          <a:noAutofit/>
        </a:bodyPr>
        <a:lstStyle/>
        <a:p>
          <a:pPr marL="0" lvl="0" indent="0" algn="l" defTabSz="666750">
            <a:lnSpc>
              <a:spcPct val="90000"/>
            </a:lnSpc>
            <a:spcBef>
              <a:spcPct val="0"/>
            </a:spcBef>
            <a:spcAft>
              <a:spcPct val="35000"/>
            </a:spcAft>
            <a:buNone/>
          </a:pPr>
          <a:endParaRPr lang="en-US" sz="1500" b="0" i="0" kern="1200" dirty="0"/>
        </a:p>
        <a:p>
          <a:pPr marL="0" lvl="0" indent="0" algn="l" defTabSz="666750">
            <a:lnSpc>
              <a:spcPct val="90000"/>
            </a:lnSpc>
            <a:spcBef>
              <a:spcPct val="0"/>
            </a:spcBef>
            <a:spcAft>
              <a:spcPct val="35000"/>
            </a:spcAft>
            <a:buNone/>
          </a:pPr>
          <a:r>
            <a:rPr lang="en-US" sz="1500" b="0" i="0" kern="1200" dirty="0"/>
            <a:t>This is the final step. It takes the key-value pair from the reducer and writes it to the file by </a:t>
          </a:r>
          <a:r>
            <a:rPr lang="en-US" sz="1500" b="0" i="0" kern="1200" dirty="0" err="1"/>
            <a:t>recordwriter</a:t>
          </a:r>
          <a:r>
            <a:rPr lang="en-US" sz="1500" b="0" i="0" kern="1200" dirty="0"/>
            <a:t>. </a:t>
          </a:r>
        </a:p>
        <a:p>
          <a:pPr marL="0" lvl="0" indent="0" algn="l" defTabSz="666750">
            <a:lnSpc>
              <a:spcPct val="90000"/>
            </a:lnSpc>
            <a:spcBef>
              <a:spcPct val="0"/>
            </a:spcBef>
            <a:spcAft>
              <a:spcPct val="35000"/>
            </a:spcAft>
            <a:buNone/>
          </a:pPr>
          <a:r>
            <a:rPr lang="en-US" sz="1500" b="0" i="0" kern="1200" dirty="0"/>
            <a:t>By default, it separates the key and value by a tab and each record by a newline character. </a:t>
          </a:r>
        </a:p>
        <a:p>
          <a:pPr marL="0" lvl="0" indent="0" algn="l" defTabSz="666750">
            <a:lnSpc>
              <a:spcPct val="90000"/>
            </a:lnSpc>
            <a:spcBef>
              <a:spcPct val="0"/>
            </a:spcBef>
            <a:spcAft>
              <a:spcPct val="35000"/>
            </a:spcAft>
            <a:buNone/>
          </a:pPr>
          <a:endParaRPr lang="en-US" sz="1500" kern="1200" dirty="0"/>
        </a:p>
      </dsp:txBody>
      <dsp:txXfrm>
        <a:off x="729782" y="3680460"/>
        <a:ext cx="8341658" cy="1051560"/>
      </dsp:txXfrm>
    </dsp:sp>
    <dsp:sp modelId="{40133B20-4EDC-46B4-8DAF-F03CB80450C5}">
      <dsp:nvSpPr>
        <dsp:cNvPr id="0" name=""/>
        <dsp:cNvSpPr/>
      </dsp:nvSpPr>
      <dsp:spPr>
        <a:xfrm>
          <a:off x="72557" y="3549015"/>
          <a:ext cx="1314450" cy="1314450"/>
        </a:xfrm>
        <a:prstGeom prst="ellipse">
          <a:avLst/>
        </a:prstGeom>
        <a:solidFill>
          <a:schemeClr val="lt1">
            <a:hueOff val="0"/>
            <a:satOff val="0"/>
            <a:lumOff val="0"/>
            <a:alphaOff val="0"/>
          </a:schemeClr>
        </a:solidFill>
        <a:ln w="19050" cap="flat" cmpd="sng" algn="ctr">
          <a:solidFill>
            <a:schemeClr val="accent2">
              <a:hueOff val="1907789"/>
              <a:satOff val="-43528"/>
              <a:lumOff val="16079"/>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A8B3F1-63C8-409D-8F18-F50236E04EB5}" type="datetimeFigureOut">
              <a:rPr lang="en-US" smtClean="0"/>
              <a:t>3/4/2021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C1E95-8F4E-4180-96DE-4F6E40A0371C}" type="slidenum">
              <a:rPr lang="en-US" smtClean="0"/>
              <a:t>‹#›</a:t>
            </a:fld>
            <a:endParaRPr lang="en-US"/>
          </a:p>
        </p:txBody>
      </p:sp>
    </p:spTree>
    <p:extLst>
      <p:ext uri="{BB962C8B-B14F-4D97-AF65-F5344CB8AC3E}">
        <p14:creationId xmlns:p14="http://schemas.microsoft.com/office/powerpoint/2010/main" val="2630972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DD02512-1BF6-4019-BFEB-266F9166E1CC}" type="datetime1">
              <a:rPr lang="en-US" altLang="en-US" smtClean="0"/>
              <a:t>3/4/2021</a:t>
            </a:fld>
            <a:endParaRPr lang="en-US" alt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ltLang="en-US"/>
              <a:t>Unit 3 | Big Data Analytics</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204D09B-AA30-422C-B137-268114EA8A41}" type="slidenum">
              <a:rPr lang="en-US" altLang="en-US" smtClean="0"/>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5F651AC-7603-4BB6-8469-3F077FBC7706}" type="datetime1">
              <a:rPr lang="en-US" altLang="en-US" smtClean="0"/>
              <a:t>3/4/2021</a:t>
            </a:fld>
            <a:endParaRPr lang="en-US" altLang="en-US"/>
          </a:p>
        </p:txBody>
      </p:sp>
      <p:sp>
        <p:nvSpPr>
          <p:cNvPr id="5" name="Footer Placeholder 4"/>
          <p:cNvSpPr>
            <a:spLocks noGrp="1"/>
          </p:cNvSpPr>
          <p:nvPr>
            <p:ph type="ftr" sz="quarter" idx="11"/>
          </p:nvPr>
        </p:nvSpPr>
        <p:spPr/>
        <p:txBody>
          <a:bodyPr/>
          <a:lstStyle/>
          <a:p>
            <a:r>
              <a:rPr lang="en-US" altLang="en-US"/>
              <a:t>Unit 3 | Big Data Analytics</a:t>
            </a:r>
          </a:p>
        </p:txBody>
      </p:sp>
      <p:sp>
        <p:nvSpPr>
          <p:cNvPr id="6" name="Slide Number Placeholder 5"/>
          <p:cNvSpPr>
            <a:spLocks noGrp="1"/>
          </p:cNvSpPr>
          <p:nvPr>
            <p:ph type="sldNum" sz="quarter" idx="12"/>
          </p:nvPr>
        </p:nvSpPr>
        <p:spPr/>
        <p:txBody>
          <a:bodyPr/>
          <a:lstStyle/>
          <a:p>
            <a:fld id="{0D5CC4DD-7FC4-4131-8A62-D3580B6E9FB7}"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872CF29B-6FAC-443E-A58A-4963BC80AFB9}" type="datetime1">
              <a:rPr lang="en-US" altLang="en-US" smtClean="0"/>
              <a:t>3/4/2021</a:t>
            </a:fld>
            <a:endParaRPr lang="en-US" altLang="en-US"/>
          </a:p>
        </p:txBody>
      </p:sp>
      <p:sp>
        <p:nvSpPr>
          <p:cNvPr id="5" name="Footer Placeholder 4"/>
          <p:cNvSpPr>
            <a:spLocks noGrp="1"/>
          </p:cNvSpPr>
          <p:nvPr>
            <p:ph type="ftr" sz="quarter" idx="11"/>
          </p:nvPr>
        </p:nvSpPr>
        <p:spPr>
          <a:xfrm>
            <a:off x="457201" y="6248207"/>
            <a:ext cx="5573483" cy="365125"/>
          </a:xfrm>
        </p:spPr>
        <p:txBody>
          <a:bodyPr/>
          <a:lstStyle/>
          <a:p>
            <a:r>
              <a:rPr lang="en-US" altLang="en-US"/>
              <a:t>Unit 3 | Big Data Analytics</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6F792132-BCAA-4641-B2ED-0E3AEDF77DF5}" type="slidenum">
              <a:rPr lang="en-US" altLang="en-US" smtClean="0"/>
              <a:pPr/>
              <a:t>‹#›</a:t>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995FE2BD-6EC0-4462-8187-A5C50E11904E}" type="datetime1">
              <a:rPr lang="en-US" altLang="en-US" smtClean="0"/>
              <a:t>3/4/2021</a:t>
            </a:fld>
            <a:endParaRPr lang="en-US" altLang="en-US"/>
          </a:p>
        </p:txBody>
      </p:sp>
      <p:sp>
        <p:nvSpPr>
          <p:cNvPr id="5" name="Footer Placeholder 4"/>
          <p:cNvSpPr>
            <a:spLocks noGrp="1"/>
          </p:cNvSpPr>
          <p:nvPr>
            <p:ph type="ftr" sz="quarter" idx="11"/>
          </p:nvPr>
        </p:nvSpPr>
        <p:spPr/>
        <p:txBody>
          <a:bodyPr/>
          <a:lstStyle/>
          <a:p>
            <a:r>
              <a:rPr lang="en-US" altLang="en-US"/>
              <a:t>Unit 3 | Big Data Analytics</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E6713C2-6EE0-4624-9092-9156E8DBEF92}" type="slidenum">
              <a:rPr lang="en-US" altLang="en-US" smtClean="0"/>
              <a:pPr/>
              <a:t>‹#›</a:t>
            </a:fld>
            <a:endParaRPr lang="en-US" alt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8EF09B7-6AFF-427D-8AF6-1A70A98E4192}" type="datetime1">
              <a:rPr lang="en-US" altLang="en-US" smtClean="0"/>
              <a:t>3/4/2021</a:t>
            </a:fld>
            <a:endParaRPr lang="en-US" alt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937A74B-C1E3-4D88-8288-672FCEF9AEC0}" type="slidenum">
              <a:rPr lang="en-US" altLang="en-US" smtClean="0"/>
              <a:pPr/>
              <a:t>‹#›</a:t>
            </a:fld>
            <a:endParaRPr lang="en-US" altLang="en-US"/>
          </a:p>
        </p:txBody>
      </p:sp>
      <p:sp>
        <p:nvSpPr>
          <p:cNvPr id="14" name="Footer Placeholder 13"/>
          <p:cNvSpPr>
            <a:spLocks noGrp="1"/>
          </p:cNvSpPr>
          <p:nvPr>
            <p:ph type="ftr" sz="quarter" idx="12"/>
          </p:nvPr>
        </p:nvSpPr>
        <p:spPr/>
        <p:txBody>
          <a:bodyPr/>
          <a:lstStyle/>
          <a:p>
            <a:r>
              <a:rPr lang="en-US" altLang="en-US"/>
              <a:t>Unit 3 | Big Data Analytics</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71B90A0F-1542-49D7-8604-15095E048AD9}" type="datetime1">
              <a:rPr lang="en-US" altLang="en-US" smtClean="0"/>
              <a:t>3/4/2021</a:t>
            </a:fld>
            <a:endParaRPr lang="en-US" altLang="en-US"/>
          </a:p>
        </p:txBody>
      </p:sp>
      <p:sp>
        <p:nvSpPr>
          <p:cNvPr id="10" name="Slide Number Placeholder 9"/>
          <p:cNvSpPr>
            <a:spLocks noGrp="1"/>
          </p:cNvSpPr>
          <p:nvPr>
            <p:ph type="sldNum" sz="quarter" idx="16"/>
          </p:nvPr>
        </p:nvSpPr>
        <p:spPr/>
        <p:txBody>
          <a:bodyPr rtlCol="0"/>
          <a:lstStyle/>
          <a:p>
            <a:fld id="{0071EE58-B015-4895-8D88-56A1A79D7490}" type="slidenum">
              <a:rPr lang="en-US" altLang="en-US" smtClean="0"/>
              <a:pPr/>
              <a:t>‹#›</a:t>
            </a:fld>
            <a:endParaRPr lang="en-US" altLang="en-US"/>
          </a:p>
        </p:txBody>
      </p:sp>
      <p:sp>
        <p:nvSpPr>
          <p:cNvPr id="12" name="Footer Placeholder 11"/>
          <p:cNvSpPr>
            <a:spLocks noGrp="1"/>
          </p:cNvSpPr>
          <p:nvPr>
            <p:ph type="ftr" sz="quarter" idx="17"/>
          </p:nvPr>
        </p:nvSpPr>
        <p:spPr/>
        <p:txBody>
          <a:bodyPr rtlCol="0"/>
          <a:lstStyle/>
          <a:p>
            <a:r>
              <a:rPr lang="en-US" altLang="en-US"/>
              <a:t>Unit 3 | Big Data Analytics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25A5506E-A3C4-48F1-B41C-B4808D206885}" type="datetime1">
              <a:rPr lang="en-US" altLang="en-US" smtClean="0"/>
              <a:t>3/4/2021</a:t>
            </a:fld>
            <a:endParaRPr lang="en-US" altLang="en-US"/>
          </a:p>
        </p:txBody>
      </p:sp>
      <p:sp>
        <p:nvSpPr>
          <p:cNvPr id="12" name="Slide Number Placeholder 11"/>
          <p:cNvSpPr>
            <a:spLocks noGrp="1"/>
          </p:cNvSpPr>
          <p:nvPr>
            <p:ph type="sldNum" sz="quarter" idx="16"/>
          </p:nvPr>
        </p:nvSpPr>
        <p:spPr/>
        <p:txBody>
          <a:bodyPr rtlCol="0"/>
          <a:lstStyle/>
          <a:p>
            <a:fld id="{9748437B-E4B6-4FBC-8AA0-F9FB50FE657B}" type="slidenum">
              <a:rPr lang="en-US" altLang="en-US" smtClean="0"/>
              <a:pPr/>
              <a:t>‹#›</a:t>
            </a:fld>
            <a:endParaRPr lang="en-US" altLang="en-US"/>
          </a:p>
        </p:txBody>
      </p:sp>
      <p:sp>
        <p:nvSpPr>
          <p:cNvPr id="14" name="Footer Placeholder 13"/>
          <p:cNvSpPr>
            <a:spLocks noGrp="1"/>
          </p:cNvSpPr>
          <p:nvPr>
            <p:ph type="ftr" sz="quarter" idx="17"/>
          </p:nvPr>
        </p:nvSpPr>
        <p:spPr/>
        <p:txBody>
          <a:bodyPr rtlCol="0"/>
          <a:lstStyle/>
          <a:p>
            <a:r>
              <a:rPr lang="en-US" altLang="en-US"/>
              <a:t>Unit 3 | Big Data Analytics</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43CC3F8-6B13-4346-A2DE-ECD84E2126A7}" type="datetime1">
              <a:rPr lang="en-US" altLang="en-US" smtClean="0"/>
              <a:t>3/4/2021</a:t>
            </a:fld>
            <a:endParaRPr lang="en-US" altLang="en-US"/>
          </a:p>
        </p:txBody>
      </p:sp>
      <p:sp>
        <p:nvSpPr>
          <p:cNvPr id="4" name="Footer Placeholder 3"/>
          <p:cNvSpPr>
            <a:spLocks noGrp="1"/>
          </p:cNvSpPr>
          <p:nvPr>
            <p:ph type="ftr" sz="quarter" idx="11"/>
          </p:nvPr>
        </p:nvSpPr>
        <p:spPr/>
        <p:txBody>
          <a:bodyPr/>
          <a:lstStyle/>
          <a:p>
            <a:r>
              <a:rPr lang="en-US" altLang="en-US"/>
              <a:t>Unit 3 | Big Data Analytics</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7587EC9B-1B70-4339-96F0-CE1B7487726D}" type="slidenum">
              <a:rPr lang="en-US" altLang="en-US" smtClean="0"/>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C22D5E-C26E-46F3-8976-787B6134360B}" type="datetime1">
              <a:rPr lang="en-US" altLang="en-US" smtClean="0"/>
              <a:t>3/4/2021</a:t>
            </a:fld>
            <a:endParaRPr lang="en-US" altLang="en-US"/>
          </a:p>
        </p:txBody>
      </p:sp>
      <p:sp>
        <p:nvSpPr>
          <p:cNvPr id="3" name="Footer Placeholder 2"/>
          <p:cNvSpPr>
            <a:spLocks noGrp="1"/>
          </p:cNvSpPr>
          <p:nvPr>
            <p:ph type="ftr" sz="quarter" idx="11"/>
          </p:nvPr>
        </p:nvSpPr>
        <p:spPr/>
        <p:txBody>
          <a:bodyPr/>
          <a:lstStyle/>
          <a:p>
            <a:r>
              <a:rPr lang="en-US" altLang="en-US"/>
              <a:t>Unit 3 | Big Data Analytics</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CF5EDC09-BA78-419C-BA80-B2667A7F8EBD}"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4526D2A1-3610-4E49-82E1-DD6053F4B9C4}" type="datetime1">
              <a:rPr lang="en-US" altLang="en-US" smtClean="0"/>
              <a:t>3/4/2021</a:t>
            </a:fld>
            <a:endParaRPr lang="en-US" altLang="en-US"/>
          </a:p>
        </p:txBody>
      </p:sp>
      <p:sp>
        <p:nvSpPr>
          <p:cNvPr id="6" name="Footer Placeholder 5"/>
          <p:cNvSpPr>
            <a:spLocks noGrp="1"/>
          </p:cNvSpPr>
          <p:nvPr>
            <p:ph type="ftr" sz="quarter" idx="11"/>
          </p:nvPr>
        </p:nvSpPr>
        <p:spPr/>
        <p:txBody>
          <a:bodyPr/>
          <a:lstStyle/>
          <a:p>
            <a:r>
              <a:rPr lang="en-US" altLang="en-US"/>
              <a:t>Unit 3 | Big Data Analytics</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70ECFC13-8742-434A-A8E2-4D6BD19CE12C}" type="slidenum">
              <a:rPr lang="en-US" altLang="en-US" smtClean="0"/>
              <a:pPr/>
              <a:t>‹#›</a:t>
            </a:fld>
            <a:endParaRPr lang="en-US" alt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48D0F082-5FC8-43CA-871E-7A172C434F99}" type="datetime1">
              <a:rPr lang="en-US" altLang="en-US" smtClean="0"/>
              <a:t>3/4/2021</a:t>
            </a:fld>
            <a:endParaRPr lang="en-US" alt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8A43F2CF-8C67-4A59-833B-E5B011F3FF0F}" type="slidenum">
              <a:rPr lang="en-US" altLang="en-US" smtClean="0"/>
              <a:pPr/>
              <a:t>‹#›</a:t>
            </a:fld>
            <a:endParaRPr lang="en-US" alt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altLang="en-US"/>
              <a:t>Unit 3 | Big Data Analytics</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26E22923-07CF-4F9F-8EFB-5B243525F84A}" type="datetime1">
              <a:rPr lang="en-US" altLang="en-US" smtClean="0"/>
              <a:t>3/4/2021</a:t>
            </a:fld>
            <a:endParaRPr lang="en-US" alt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ltLang="en-US"/>
              <a:t>Unit 3 | Big Data Analytics</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9F3A931-2C28-473C-AB66-D00C6763954F}" type="slidenum">
              <a:rPr lang="en-US" altLang="en-US" smtClean="0"/>
              <a:pPr/>
              <a:t>‹#›</a:t>
            </a:fld>
            <a:endParaRPr lang="en-US"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ibm.com/cloud/learn/what-is-artificial-intelligenc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620520"/>
            <a:ext cx="6477000" cy="1828800"/>
          </a:xfrm>
        </p:spPr>
        <p:txBody>
          <a:bodyPr>
            <a:normAutofit/>
          </a:bodyPr>
          <a:lstStyle/>
          <a:p>
            <a:pPr algn="r"/>
            <a:r>
              <a:rPr lang="en-US" dirty="0">
                <a:solidFill>
                  <a:schemeClr val="bg1"/>
                </a:solidFill>
              </a:rPr>
              <a:t>Big DATA &amp; HADOOP | MACHINE LEARNING</a:t>
            </a:r>
          </a:p>
        </p:txBody>
      </p:sp>
      <p:sp>
        <p:nvSpPr>
          <p:cNvPr id="3" name="Subtitle 2"/>
          <p:cNvSpPr>
            <a:spLocks noGrp="1"/>
          </p:cNvSpPr>
          <p:nvPr>
            <p:ph type="subTitle" idx="1"/>
          </p:nvPr>
        </p:nvSpPr>
        <p:spPr/>
        <p:txBody>
          <a:bodyPr>
            <a:normAutofit/>
          </a:bodyPr>
          <a:lstStyle/>
          <a:p>
            <a:pPr algn="r"/>
            <a:r>
              <a:rPr lang="en-US" sz="1800" dirty="0"/>
              <a:t>UNIT 3| BIG DATA ANALYTICS</a:t>
            </a:r>
          </a:p>
        </p:txBody>
      </p:sp>
      <p:pic>
        <p:nvPicPr>
          <p:cNvPr id="4" name="Picture 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86869" y="152399"/>
            <a:ext cx="2327731" cy="907815"/>
          </a:xfrm>
          <a:prstGeom prst="rect">
            <a:avLst/>
          </a:prstGeom>
        </p:spPr>
      </p:pic>
      <p:sp>
        <p:nvSpPr>
          <p:cNvPr id="6" name="Rectangle 5">
            <a:extLst>
              <a:ext uri="{FF2B5EF4-FFF2-40B4-BE49-F238E27FC236}">
                <a16:creationId xmlns:a16="http://schemas.microsoft.com/office/drawing/2014/main" id="{6DBB463D-DC2B-4E39-85DF-71BAB607D7E5}"/>
              </a:ext>
            </a:extLst>
          </p:cNvPr>
          <p:cNvSpPr/>
          <p:nvPr/>
        </p:nvSpPr>
        <p:spPr>
          <a:xfrm>
            <a:off x="3581400" y="3962400"/>
            <a:ext cx="4648200" cy="14478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ADITYA UPADHYAY</a:t>
            </a:r>
          </a:p>
          <a:p>
            <a:pPr algn="ctr"/>
            <a:r>
              <a:rPr lang="en-US" dirty="0"/>
              <a:t>ASSISTANT PROFESSOR</a:t>
            </a:r>
          </a:p>
          <a:p>
            <a:pPr algn="ctr"/>
            <a:r>
              <a:rPr lang="en-US" dirty="0"/>
              <a:t>DEPARTMENT OF COMPUTER SCIENCE &amp; ENGINEERING</a:t>
            </a:r>
            <a:endParaRPr lang="en-IN" dirty="0"/>
          </a:p>
        </p:txBody>
      </p:sp>
    </p:spTree>
    <p:extLst>
      <p:ext uri="{BB962C8B-B14F-4D97-AF65-F5344CB8AC3E}">
        <p14:creationId xmlns:p14="http://schemas.microsoft.com/office/powerpoint/2010/main" val="2660275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 Blocks</a:t>
            </a:r>
          </a:p>
        </p:txBody>
      </p:sp>
      <p:pic>
        <p:nvPicPr>
          <p:cNvPr id="3" name="Content Placeholder 2"/>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85800" y="4419600"/>
            <a:ext cx="8153400" cy="1895665"/>
          </a:xfrm>
        </p:spPr>
      </p:pic>
      <p:pic>
        <p:nvPicPr>
          <p:cNvPr id="4" name="Picture 3"/>
          <p:cNvPicPr>
            <a:picLocks noChangeAspect="1"/>
          </p:cNvPicPr>
          <p:nvPr/>
        </p:nvPicPr>
        <p:blipFill>
          <a:blip r:embed="rId3"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6" name="Text Placeholder 7"/>
          <p:cNvSpPr txBox="1">
            <a:spLocks/>
          </p:cNvSpPr>
          <p:nvPr/>
        </p:nvSpPr>
        <p:spPr>
          <a:xfrm>
            <a:off x="612648" y="1600200"/>
            <a:ext cx="8153400" cy="26670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just" fontAlgn="auto">
              <a:spcAft>
                <a:spcPts val="0"/>
              </a:spcAft>
            </a:pPr>
            <a:r>
              <a:rPr lang="en-US" sz="2000" dirty="0"/>
              <a:t>Block is nothing but the smallest unit of storage on a computer system. It is the smallest contiguous storage allocated to a file. </a:t>
            </a:r>
          </a:p>
          <a:p>
            <a:pPr algn="just" fontAlgn="auto">
              <a:spcAft>
                <a:spcPts val="0"/>
              </a:spcAft>
            </a:pPr>
            <a:r>
              <a:rPr lang="en-US" sz="2000" dirty="0"/>
              <a:t>In Hadoop, </a:t>
            </a:r>
            <a:r>
              <a:rPr lang="en-US" sz="2000" b="1" dirty="0"/>
              <a:t>we have a default block size of 128MB or 256 MB</a:t>
            </a:r>
            <a:r>
              <a:rPr lang="en-US" sz="2000" dirty="0"/>
              <a:t>.</a:t>
            </a:r>
          </a:p>
          <a:p>
            <a:pPr algn="just" fontAlgn="auto">
              <a:spcAft>
                <a:spcPts val="0"/>
              </a:spcAft>
            </a:pPr>
            <a:r>
              <a:rPr lang="en-US" sz="1600" i="1" dirty="0">
                <a:solidFill>
                  <a:schemeClr val="accent2">
                    <a:lumMod val="75000"/>
                  </a:schemeClr>
                </a:solidFill>
              </a:rPr>
              <a:t>What will happen if the block is of size 4KB? But in HDFS we would be having files of size in the order terabytes to petabytes. With 4KB of the block size, we would be having numerous blocks. This, in turn, will create huge metadata which will overload the </a:t>
            </a:r>
            <a:r>
              <a:rPr lang="en-US" sz="1600" i="1" dirty="0" err="1">
                <a:solidFill>
                  <a:schemeClr val="accent2">
                    <a:lumMod val="75000"/>
                  </a:schemeClr>
                </a:solidFill>
              </a:rPr>
              <a:t>NameNode</a:t>
            </a:r>
            <a:r>
              <a:rPr lang="en-US" sz="1600" i="1" dirty="0">
                <a:solidFill>
                  <a:schemeClr val="accent2">
                    <a:lumMod val="75000"/>
                  </a:schemeClr>
                </a:solidFill>
              </a:rPr>
              <a:t>. Hence we have to choose our HDFS block size judiciously.</a:t>
            </a:r>
          </a:p>
        </p:txBody>
      </p:sp>
      <p:sp>
        <p:nvSpPr>
          <p:cNvPr id="7" name="Footer Placeholder 6"/>
          <p:cNvSpPr>
            <a:spLocks noGrp="1"/>
          </p:cNvSpPr>
          <p:nvPr>
            <p:ph type="ftr" sz="quarter" idx="11"/>
          </p:nvPr>
        </p:nvSpPr>
        <p:spPr/>
        <p:txBody>
          <a:bodyPr/>
          <a:lstStyle/>
          <a:p>
            <a:r>
              <a:rPr lang="en-US" altLang="en-US"/>
              <a:t>Unit 3 | Big Data Analytics</a:t>
            </a:r>
          </a:p>
        </p:txBody>
      </p:sp>
      <p:sp>
        <p:nvSpPr>
          <p:cNvPr id="9" name="Slide Number Placeholder 8"/>
          <p:cNvSpPr>
            <a:spLocks noGrp="1"/>
          </p:cNvSpPr>
          <p:nvPr>
            <p:ph type="sldNum" sz="quarter" idx="12"/>
          </p:nvPr>
        </p:nvSpPr>
        <p:spPr/>
        <p:txBody>
          <a:bodyPr>
            <a:normAutofit fontScale="85000" lnSpcReduction="20000"/>
          </a:bodyPr>
          <a:lstStyle/>
          <a:p>
            <a:fld id="{0E6713C2-6EE0-4624-9092-9156E8DBEF92}" type="slidenum">
              <a:rPr lang="en-US" altLang="en-US" smtClean="0"/>
              <a:pPr/>
              <a:t>10</a:t>
            </a:fld>
            <a:endParaRPr lang="en-US" altLang="en-US"/>
          </a:p>
        </p:txBody>
      </p:sp>
    </p:spTree>
    <p:extLst>
      <p:ext uri="{BB962C8B-B14F-4D97-AF65-F5344CB8AC3E}">
        <p14:creationId xmlns:p14="http://schemas.microsoft.com/office/powerpoint/2010/main" val="159658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 Blocks</a:t>
            </a:r>
          </a:p>
        </p:txBody>
      </p:sp>
      <p:pic>
        <p:nvPicPr>
          <p:cNvPr id="3" name="Content Placeholder 2"/>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85800" y="4419600"/>
            <a:ext cx="8153400" cy="1895665"/>
          </a:xfrm>
        </p:spPr>
      </p:pic>
      <p:pic>
        <p:nvPicPr>
          <p:cNvPr id="4" name="Picture 3"/>
          <p:cNvPicPr>
            <a:picLocks noChangeAspect="1"/>
          </p:cNvPicPr>
          <p:nvPr/>
        </p:nvPicPr>
        <p:blipFill>
          <a:blip r:embed="rId3"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6" name="Text Placeholder 7"/>
          <p:cNvSpPr txBox="1">
            <a:spLocks/>
          </p:cNvSpPr>
          <p:nvPr/>
        </p:nvSpPr>
        <p:spPr>
          <a:xfrm>
            <a:off x="612648" y="1600200"/>
            <a:ext cx="8153400" cy="26670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just" fontAlgn="auto">
              <a:spcAft>
                <a:spcPts val="0"/>
              </a:spcAft>
            </a:pPr>
            <a:r>
              <a:rPr lang="en-US" sz="2000" dirty="0"/>
              <a:t>Block is nothing but the smallest unit of storage on a computer system. It is the smallest contiguous storage allocated to a file. </a:t>
            </a:r>
          </a:p>
          <a:p>
            <a:pPr algn="just" fontAlgn="auto">
              <a:spcAft>
                <a:spcPts val="0"/>
              </a:spcAft>
            </a:pPr>
            <a:r>
              <a:rPr lang="en-US" sz="2000" dirty="0"/>
              <a:t>In Hadoop, </a:t>
            </a:r>
            <a:r>
              <a:rPr lang="en-US" sz="2000" b="1" dirty="0"/>
              <a:t>we have a default block size of 128MB or 256 MB</a:t>
            </a:r>
            <a:r>
              <a:rPr lang="en-US" sz="2000" dirty="0"/>
              <a:t>.</a:t>
            </a:r>
          </a:p>
          <a:p>
            <a:pPr algn="just" fontAlgn="auto">
              <a:spcAft>
                <a:spcPts val="0"/>
              </a:spcAft>
            </a:pPr>
            <a:r>
              <a:rPr lang="en-US" sz="1600" i="1" dirty="0">
                <a:solidFill>
                  <a:schemeClr val="accent2">
                    <a:lumMod val="75000"/>
                  </a:schemeClr>
                </a:solidFill>
              </a:rPr>
              <a:t>What will happen if the block is of size 4KB? But in HDFS we would be having files of size in the order terabytes to petabytes. With 4KB of the block size, we would be having numerous blocks. This, in turn, will create huge metadata which will overload the </a:t>
            </a:r>
            <a:r>
              <a:rPr lang="en-US" sz="1600" i="1" dirty="0" err="1">
                <a:solidFill>
                  <a:schemeClr val="accent2">
                    <a:lumMod val="75000"/>
                  </a:schemeClr>
                </a:solidFill>
              </a:rPr>
              <a:t>NameNode</a:t>
            </a:r>
            <a:r>
              <a:rPr lang="en-US" sz="1600" i="1" dirty="0">
                <a:solidFill>
                  <a:schemeClr val="accent2">
                    <a:lumMod val="75000"/>
                  </a:schemeClr>
                </a:solidFill>
              </a:rPr>
              <a:t>. Hence we have to choose our HDFS block size judiciously.</a:t>
            </a:r>
          </a:p>
        </p:txBody>
      </p:sp>
      <p:sp>
        <p:nvSpPr>
          <p:cNvPr id="7" name="Footer Placeholder 6"/>
          <p:cNvSpPr>
            <a:spLocks noGrp="1"/>
          </p:cNvSpPr>
          <p:nvPr>
            <p:ph type="ftr" sz="quarter" idx="11"/>
          </p:nvPr>
        </p:nvSpPr>
        <p:spPr/>
        <p:txBody>
          <a:bodyPr/>
          <a:lstStyle/>
          <a:p>
            <a:r>
              <a:rPr lang="en-US" altLang="en-US"/>
              <a:t>Unit 3 | Big Data Analytics</a:t>
            </a:r>
          </a:p>
        </p:txBody>
      </p:sp>
      <p:sp>
        <p:nvSpPr>
          <p:cNvPr id="8" name="Slide Number Placeholder 7"/>
          <p:cNvSpPr>
            <a:spLocks noGrp="1"/>
          </p:cNvSpPr>
          <p:nvPr>
            <p:ph type="sldNum" sz="quarter" idx="12"/>
          </p:nvPr>
        </p:nvSpPr>
        <p:spPr/>
        <p:txBody>
          <a:bodyPr>
            <a:normAutofit fontScale="85000" lnSpcReduction="20000"/>
          </a:bodyPr>
          <a:lstStyle/>
          <a:p>
            <a:fld id="{0E6713C2-6EE0-4624-9092-9156E8DBEF92}" type="slidenum">
              <a:rPr lang="en-US" altLang="en-US" smtClean="0"/>
              <a:pPr/>
              <a:t>11</a:t>
            </a:fld>
            <a:endParaRPr lang="en-US" altLang="en-US"/>
          </a:p>
        </p:txBody>
      </p:sp>
    </p:spTree>
    <p:extLst>
      <p:ext uri="{BB962C8B-B14F-4D97-AF65-F5344CB8AC3E}">
        <p14:creationId xmlns:p14="http://schemas.microsoft.com/office/powerpoint/2010/main" val="1810165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 Block Replication</a:t>
            </a:r>
          </a:p>
        </p:txBody>
      </p:sp>
      <p:pic>
        <p:nvPicPr>
          <p:cNvPr id="3" name="Content Placeholder 2"/>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40377" y="1557411"/>
            <a:ext cx="8153400" cy="4266946"/>
          </a:xfrm>
        </p:spPr>
      </p:pic>
      <p:pic>
        <p:nvPicPr>
          <p:cNvPr id="4" name="Picture 3"/>
          <p:cNvPicPr>
            <a:picLocks noChangeAspect="1"/>
          </p:cNvPicPr>
          <p:nvPr/>
        </p:nvPicPr>
        <p:blipFill>
          <a:blip r:embed="rId3"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5" name="Rectangle 4"/>
          <p:cNvSpPr/>
          <p:nvPr/>
        </p:nvSpPr>
        <p:spPr>
          <a:xfrm>
            <a:off x="667657" y="5791200"/>
            <a:ext cx="7997091" cy="830997"/>
          </a:xfrm>
          <a:prstGeom prst="rect">
            <a:avLst/>
          </a:prstGeom>
        </p:spPr>
        <p:txBody>
          <a:bodyPr wrap="square">
            <a:spAutoFit/>
          </a:bodyPr>
          <a:lstStyle/>
          <a:p>
            <a:r>
              <a:rPr lang="en-US" sz="1600" dirty="0">
                <a:latin typeface="+mj-lt"/>
              </a:rPr>
              <a:t>To provide </a:t>
            </a:r>
            <a:r>
              <a:rPr lang="en-US" sz="1600" b="1" dirty="0">
                <a:latin typeface="+mj-lt"/>
              </a:rPr>
              <a:t>fault tolerance HDFS</a:t>
            </a:r>
            <a:r>
              <a:rPr lang="en-US" sz="1600" dirty="0">
                <a:latin typeface="+mj-lt"/>
              </a:rPr>
              <a:t> uses a replication technique. In that, it makes copies of the blocks and stores in on different </a:t>
            </a:r>
            <a:r>
              <a:rPr lang="en-US" sz="1600" dirty="0" err="1">
                <a:latin typeface="+mj-lt"/>
              </a:rPr>
              <a:t>DataNodes</a:t>
            </a:r>
            <a:r>
              <a:rPr lang="en-US" sz="1600" dirty="0">
                <a:latin typeface="+mj-lt"/>
              </a:rPr>
              <a:t>. Replication factor decides how many copies of the blocks get stored. It is 3 by default but we can configure to any value.</a:t>
            </a:r>
          </a:p>
        </p:txBody>
      </p:sp>
      <p:sp>
        <p:nvSpPr>
          <p:cNvPr id="7" name="Footer Placeholder 6"/>
          <p:cNvSpPr>
            <a:spLocks noGrp="1"/>
          </p:cNvSpPr>
          <p:nvPr>
            <p:ph type="ftr" sz="quarter" idx="11"/>
          </p:nvPr>
        </p:nvSpPr>
        <p:spPr/>
        <p:txBody>
          <a:bodyPr/>
          <a:lstStyle/>
          <a:p>
            <a:r>
              <a:rPr lang="en-US" altLang="en-US"/>
              <a:t>Unit 3 | Big Data Analytics</a:t>
            </a:r>
          </a:p>
        </p:txBody>
      </p:sp>
      <p:sp>
        <p:nvSpPr>
          <p:cNvPr id="9" name="Slide Number Placeholder 8"/>
          <p:cNvSpPr>
            <a:spLocks noGrp="1"/>
          </p:cNvSpPr>
          <p:nvPr>
            <p:ph type="sldNum" sz="quarter" idx="12"/>
          </p:nvPr>
        </p:nvSpPr>
        <p:spPr/>
        <p:txBody>
          <a:bodyPr>
            <a:normAutofit fontScale="85000" lnSpcReduction="20000"/>
          </a:bodyPr>
          <a:lstStyle/>
          <a:p>
            <a:fld id="{0E6713C2-6EE0-4624-9092-9156E8DBEF92}" type="slidenum">
              <a:rPr lang="en-US" altLang="en-US" smtClean="0"/>
              <a:pPr/>
              <a:t>12</a:t>
            </a:fld>
            <a:endParaRPr lang="en-US" altLang="en-US"/>
          </a:p>
        </p:txBody>
      </p:sp>
    </p:spTree>
    <p:extLst>
      <p:ext uri="{BB962C8B-B14F-4D97-AF65-F5344CB8AC3E}">
        <p14:creationId xmlns:p14="http://schemas.microsoft.com/office/powerpoint/2010/main" val="2942680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Reduce</a:t>
            </a:r>
          </a:p>
        </p:txBody>
      </p:sp>
      <p:pic>
        <p:nvPicPr>
          <p:cNvPr id="4" name="Picture 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6" name="Content Placeholder 5"/>
          <p:cNvSpPr>
            <a:spLocks noGrp="1"/>
          </p:cNvSpPr>
          <p:nvPr>
            <p:ph sz="quarter" idx="1"/>
          </p:nvPr>
        </p:nvSpPr>
        <p:spPr/>
        <p:txBody>
          <a:bodyPr>
            <a:noAutofit/>
          </a:bodyPr>
          <a:lstStyle/>
          <a:p>
            <a:pPr algn="just" fontAlgn="base"/>
            <a:r>
              <a:rPr lang="en-US" sz="2000" b="1" dirty="0"/>
              <a:t>MapReduce</a:t>
            </a:r>
            <a:r>
              <a:rPr lang="en-US" sz="2000" dirty="0"/>
              <a:t> is the data processing layer of Hadoop. </a:t>
            </a:r>
          </a:p>
          <a:p>
            <a:pPr algn="just" fontAlgn="base"/>
            <a:r>
              <a:rPr lang="en-US" sz="2000" dirty="0"/>
              <a:t>It is a software framework that allows you to write applications for processing a large amount of data. </a:t>
            </a:r>
          </a:p>
          <a:p>
            <a:pPr algn="just" fontAlgn="base"/>
            <a:r>
              <a:rPr lang="en-US" sz="2000" dirty="0"/>
              <a:t>MapReduce job comprises a number of map tasks and reduces tasks. </a:t>
            </a:r>
          </a:p>
          <a:p>
            <a:pPr algn="just" fontAlgn="base"/>
            <a:r>
              <a:rPr lang="en-US" sz="2000" dirty="0"/>
              <a:t>Each task works on a part of data. This distributes the load across the cluster. </a:t>
            </a:r>
          </a:p>
          <a:p>
            <a:pPr algn="just" fontAlgn="base"/>
            <a:r>
              <a:rPr lang="en-US" sz="2000" dirty="0"/>
              <a:t>The function of </a:t>
            </a:r>
            <a:r>
              <a:rPr lang="en-US" sz="2000" b="1" dirty="0"/>
              <a:t>Map tasks </a:t>
            </a:r>
            <a:r>
              <a:rPr lang="en-US" sz="2000" dirty="0"/>
              <a:t>is to load, parse, transform and filter data. Each reduce task works on the sub-set of output from the map tasks. </a:t>
            </a:r>
          </a:p>
          <a:p>
            <a:pPr algn="just" fontAlgn="base"/>
            <a:r>
              <a:rPr lang="en-US" sz="2000" dirty="0"/>
              <a:t>R</a:t>
            </a:r>
            <a:r>
              <a:rPr lang="en-US" sz="2000" b="1" dirty="0"/>
              <a:t>educe task </a:t>
            </a:r>
            <a:r>
              <a:rPr lang="en-US" sz="2000" dirty="0"/>
              <a:t>applies grouping and aggregation to this intermediate data from the map tasks.</a:t>
            </a:r>
          </a:p>
          <a:p>
            <a:pPr algn="just"/>
            <a:endParaRPr lang="en-US" sz="2000" dirty="0"/>
          </a:p>
        </p:txBody>
      </p:sp>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brightnessContrast contrast="68000"/>
                    </a14:imgEffect>
                  </a14:imgLayer>
                </a14:imgProps>
              </a:ext>
              <a:ext uri="{28A0092B-C50C-407E-A947-70E740481C1C}">
                <a14:useLocalDpi xmlns:a14="http://schemas.microsoft.com/office/drawing/2010/main" val="0"/>
              </a:ext>
            </a:extLst>
          </a:blip>
          <a:stretch>
            <a:fillRect/>
          </a:stretch>
        </p:blipFill>
        <p:spPr>
          <a:xfrm>
            <a:off x="3581400" y="206434"/>
            <a:ext cx="2438400" cy="882531"/>
          </a:xfrm>
          <a:prstGeom prst="rect">
            <a:avLst/>
          </a:prstGeom>
        </p:spPr>
      </p:pic>
      <p:sp>
        <p:nvSpPr>
          <p:cNvPr id="9" name="Footer Placeholder 8"/>
          <p:cNvSpPr>
            <a:spLocks noGrp="1"/>
          </p:cNvSpPr>
          <p:nvPr>
            <p:ph type="ftr" sz="quarter" idx="11"/>
          </p:nvPr>
        </p:nvSpPr>
        <p:spPr/>
        <p:txBody>
          <a:bodyPr/>
          <a:lstStyle/>
          <a:p>
            <a:r>
              <a:rPr lang="en-US" altLang="en-US"/>
              <a:t>Unit 3 | Big Data Analytics</a:t>
            </a:r>
          </a:p>
        </p:txBody>
      </p:sp>
      <p:sp>
        <p:nvSpPr>
          <p:cNvPr id="10" name="Slide Number Placeholder 9"/>
          <p:cNvSpPr>
            <a:spLocks noGrp="1"/>
          </p:cNvSpPr>
          <p:nvPr>
            <p:ph type="sldNum" sz="quarter" idx="12"/>
          </p:nvPr>
        </p:nvSpPr>
        <p:spPr/>
        <p:txBody>
          <a:bodyPr>
            <a:normAutofit fontScale="85000" lnSpcReduction="20000"/>
          </a:bodyPr>
          <a:lstStyle/>
          <a:p>
            <a:fld id="{0E6713C2-6EE0-4624-9092-9156E8DBEF92}" type="slidenum">
              <a:rPr lang="en-US" altLang="en-US" smtClean="0"/>
              <a:pPr/>
              <a:t>13</a:t>
            </a:fld>
            <a:endParaRPr lang="en-US" altLang="en-US"/>
          </a:p>
        </p:txBody>
      </p:sp>
    </p:spTree>
    <p:extLst>
      <p:ext uri="{BB962C8B-B14F-4D97-AF65-F5344CB8AC3E}">
        <p14:creationId xmlns:p14="http://schemas.microsoft.com/office/powerpoint/2010/main" val="793284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Reduce</a:t>
            </a:r>
          </a:p>
        </p:txBody>
      </p:sp>
      <p:pic>
        <p:nvPicPr>
          <p:cNvPr id="4" name="Picture 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pic>
        <p:nvPicPr>
          <p:cNvPr id="3" name="Content Placeholder 2"/>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977072" y="1600200"/>
            <a:ext cx="7424806" cy="4495800"/>
          </a:xfrm>
        </p:spPr>
      </p:pic>
      <p:sp>
        <p:nvSpPr>
          <p:cNvPr id="8" name="Footer Placeholder 7"/>
          <p:cNvSpPr>
            <a:spLocks noGrp="1"/>
          </p:cNvSpPr>
          <p:nvPr>
            <p:ph type="ftr" sz="quarter" idx="11"/>
          </p:nvPr>
        </p:nvSpPr>
        <p:spPr/>
        <p:txBody>
          <a:bodyPr/>
          <a:lstStyle/>
          <a:p>
            <a:r>
              <a:rPr lang="en-US" altLang="en-US"/>
              <a:t>Unit 3 | Big Data Analytics</a:t>
            </a:r>
          </a:p>
        </p:txBody>
      </p:sp>
      <p:sp>
        <p:nvSpPr>
          <p:cNvPr id="9" name="Slide Number Placeholder 8"/>
          <p:cNvSpPr>
            <a:spLocks noGrp="1"/>
          </p:cNvSpPr>
          <p:nvPr>
            <p:ph type="sldNum" sz="quarter" idx="12"/>
          </p:nvPr>
        </p:nvSpPr>
        <p:spPr/>
        <p:txBody>
          <a:bodyPr>
            <a:normAutofit fontScale="85000" lnSpcReduction="20000"/>
          </a:bodyPr>
          <a:lstStyle/>
          <a:p>
            <a:fld id="{0E6713C2-6EE0-4624-9092-9156E8DBEF92}" type="slidenum">
              <a:rPr lang="en-US" altLang="en-US" smtClean="0"/>
              <a:pPr/>
              <a:t>14</a:t>
            </a:fld>
            <a:endParaRPr lang="en-US" altLang="en-US"/>
          </a:p>
        </p:txBody>
      </p:sp>
    </p:spTree>
    <p:extLst>
      <p:ext uri="{BB962C8B-B14F-4D97-AF65-F5344CB8AC3E}">
        <p14:creationId xmlns:p14="http://schemas.microsoft.com/office/powerpoint/2010/main" val="2722879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Reduce</a:t>
            </a:r>
          </a:p>
        </p:txBody>
      </p:sp>
      <p:pic>
        <p:nvPicPr>
          <p:cNvPr id="4" name="Picture 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pic>
        <p:nvPicPr>
          <p:cNvPr id="8" name="Content Placeholder 7"/>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676400"/>
            <a:ext cx="8452908" cy="4572000"/>
          </a:xfrm>
        </p:spPr>
      </p:pic>
      <p:sp>
        <p:nvSpPr>
          <p:cNvPr id="10" name="Footer Placeholder 9"/>
          <p:cNvSpPr>
            <a:spLocks noGrp="1"/>
          </p:cNvSpPr>
          <p:nvPr>
            <p:ph type="ftr" sz="quarter" idx="11"/>
          </p:nvPr>
        </p:nvSpPr>
        <p:spPr/>
        <p:txBody>
          <a:bodyPr/>
          <a:lstStyle/>
          <a:p>
            <a:r>
              <a:rPr lang="en-US" altLang="en-US"/>
              <a:t>Unit 3 | Big Data Analytics</a:t>
            </a:r>
          </a:p>
        </p:txBody>
      </p:sp>
      <p:sp>
        <p:nvSpPr>
          <p:cNvPr id="11" name="Slide Number Placeholder 10"/>
          <p:cNvSpPr>
            <a:spLocks noGrp="1"/>
          </p:cNvSpPr>
          <p:nvPr>
            <p:ph type="sldNum" sz="quarter" idx="12"/>
          </p:nvPr>
        </p:nvSpPr>
        <p:spPr/>
        <p:txBody>
          <a:bodyPr>
            <a:normAutofit fontScale="85000" lnSpcReduction="20000"/>
          </a:bodyPr>
          <a:lstStyle/>
          <a:p>
            <a:fld id="{0E6713C2-6EE0-4624-9092-9156E8DBEF92}" type="slidenum">
              <a:rPr lang="en-US" altLang="en-US" smtClean="0"/>
              <a:pPr/>
              <a:t>15</a:t>
            </a:fld>
            <a:endParaRPr lang="en-US" altLang="en-US"/>
          </a:p>
        </p:txBody>
      </p:sp>
    </p:spTree>
    <p:extLst>
      <p:ext uri="{BB962C8B-B14F-4D97-AF65-F5344CB8AC3E}">
        <p14:creationId xmlns:p14="http://schemas.microsoft.com/office/powerpoint/2010/main" val="738277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Reduce</a:t>
            </a:r>
          </a:p>
        </p:txBody>
      </p:sp>
      <p:pic>
        <p:nvPicPr>
          <p:cNvPr id="4" name="Picture 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pic>
        <p:nvPicPr>
          <p:cNvPr id="5" name="Content Placeholder 4"/>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85800" y="1524000"/>
            <a:ext cx="7620000" cy="5080000"/>
          </a:xfrm>
        </p:spPr>
      </p:pic>
      <p:sp>
        <p:nvSpPr>
          <p:cNvPr id="9" name="Footer Placeholder 8"/>
          <p:cNvSpPr>
            <a:spLocks noGrp="1"/>
          </p:cNvSpPr>
          <p:nvPr>
            <p:ph type="ftr" sz="quarter" idx="11"/>
          </p:nvPr>
        </p:nvSpPr>
        <p:spPr/>
        <p:txBody>
          <a:bodyPr/>
          <a:lstStyle/>
          <a:p>
            <a:r>
              <a:rPr lang="en-US" altLang="en-US"/>
              <a:t>Unit 3 | Big Data Analytics</a:t>
            </a:r>
          </a:p>
        </p:txBody>
      </p:sp>
      <p:sp>
        <p:nvSpPr>
          <p:cNvPr id="10" name="Slide Number Placeholder 9"/>
          <p:cNvSpPr>
            <a:spLocks noGrp="1"/>
          </p:cNvSpPr>
          <p:nvPr>
            <p:ph type="sldNum" sz="quarter" idx="12"/>
          </p:nvPr>
        </p:nvSpPr>
        <p:spPr/>
        <p:txBody>
          <a:bodyPr>
            <a:normAutofit fontScale="85000" lnSpcReduction="20000"/>
          </a:bodyPr>
          <a:lstStyle/>
          <a:p>
            <a:fld id="{0E6713C2-6EE0-4624-9092-9156E8DBEF92}" type="slidenum">
              <a:rPr lang="en-US" altLang="en-US" smtClean="0"/>
              <a:pPr/>
              <a:t>16</a:t>
            </a:fld>
            <a:endParaRPr lang="en-US" altLang="en-US"/>
          </a:p>
        </p:txBody>
      </p:sp>
    </p:spTree>
    <p:extLst>
      <p:ext uri="{BB962C8B-B14F-4D97-AF65-F5344CB8AC3E}">
        <p14:creationId xmlns:p14="http://schemas.microsoft.com/office/powerpoint/2010/main" val="2621043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Reduce</a:t>
            </a:r>
          </a:p>
        </p:txBody>
      </p:sp>
      <p:pic>
        <p:nvPicPr>
          <p:cNvPr id="4" name="Picture 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990600" y="1600200"/>
            <a:ext cx="6781800" cy="4951940"/>
          </a:xfrm>
        </p:spPr>
      </p:pic>
      <p:sp>
        <p:nvSpPr>
          <p:cNvPr id="9" name="Footer Placeholder 8"/>
          <p:cNvSpPr>
            <a:spLocks noGrp="1"/>
          </p:cNvSpPr>
          <p:nvPr>
            <p:ph type="ftr" sz="quarter" idx="11"/>
          </p:nvPr>
        </p:nvSpPr>
        <p:spPr/>
        <p:txBody>
          <a:bodyPr/>
          <a:lstStyle/>
          <a:p>
            <a:r>
              <a:rPr lang="en-US" altLang="en-US"/>
              <a:t>Unit 3 | Big Data Analytics</a:t>
            </a:r>
          </a:p>
        </p:txBody>
      </p:sp>
      <p:sp>
        <p:nvSpPr>
          <p:cNvPr id="10" name="Slide Number Placeholder 9"/>
          <p:cNvSpPr>
            <a:spLocks noGrp="1"/>
          </p:cNvSpPr>
          <p:nvPr>
            <p:ph type="sldNum" sz="quarter" idx="12"/>
          </p:nvPr>
        </p:nvSpPr>
        <p:spPr/>
        <p:txBody>
          <a:bodyPr>
            <a:normAutofit fontScale="85000" lnSpcReduction="20000"/>
          </a:bodyPr>
          <a:lstStyle/>
          <a:p>
            <a:fld id="{0E6713C2-6EE0-4624-9092-9156E8DBEF92}" type="slidenum">
              <a:rPr lang="en-US" altLang="en-US" smtClean="0"/>
              <a:pPr/>
              <a:t>17</a:t>
            </a:fld>
            <a:endParaRPr lang="en-US" altLang="en-US"/>
          </a:p>
        </p:txBody>
      </p:sp>
    </p:spTree>
    <p:extLst>
      <p:ext uri="{BB962C8B-B14F-4D97-AF65-F5344CB8AC3E}">
        <p14:creationId xmlns:p14="http://schemas.microsoft.com/office/powerpoint/2010/main" val="2862092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Reduce</a:t>
            </a:r>
          </a:p>
        </p:txBody>
      </p:sp>
      <p:pic>
        <p:nvPicPr>
          <p:cNvPr id="4" name="Picture 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3" name="Content Placeholder 2"/>
          <p:cNvSpPr>
            <a:spLocks noGrp="1"/>
          </p:cNvSpPr>
          <p:nvPr>
            <p:ph sz="quarter" idx="1"/>
          </p:nvPr>
        </p:nvSpPr>
        <p:spPr/>
        <p:txBody>
          <a:bodyPr>
            <a:normAutofit fontScale="92500" lnSpcReduction="10000"/>
          </a:bodyPr>
          <a:lstStyle/>
          <a:p>
            <a:pPr algn="just"/>
            <a:r>
              <a:rPr lang="en-US" dirty="0"/>
              <a:t>The input file for the MapReduce job exists on HDFS. </a:t>
            </a:r>
          </a:p>
          <a:p>
            <a:pPr algn="just"/>
            <a:r>
              <a:rPr lang="en-US" dirty="0"/>
              <a:t>The input format decides how to split the input file into input splits. </a:t>
            </a:r>
          </a:p>
          <a:p>
            <a:pPr algn="just"/>
            <a:r>
              <a:rPr lang="en-US" dirty="0"/>
              <a:t>Input split is nothing but a byte-oriented view of the chunk of the input file. </a:t>
            </a:r>
          </a:p>
          <a:p>
            <a:pPr algn="just"/>
            <a:r>
              <a:rPr lang="en-US" dirty="0"/>
              <a:t>This input split gets loaded by the map task. The map task runs on the node where the relevant data is present. </a:t>
            </a:r>
          </a:p>
          <a:p>
            <a:pPr algn="just"/>
            <a:r>
              <a:rPr lang="en-US" dirty="0"/>
              <a:t>The data need not move over the network and get processed locally.</a:t>
            </a:r>
          </a:p>
        </p:txBody>
      </p:sp>
      <p:sp>
        <p:nvSpPr>
          <p:cNvPr id="8" name="Footer Placeholder 7"/>
          <p:cNvSpPr>
            <a:spLocks noGrp="1"/>
          </p:cNvSpPr>
          <p:nvPr>
            <p:ph type="ftr" sz="quarter" idx="11"/>
          </p:nvPr>
        </p:nvSpPr>
        <p:spPr/>
        <p:txBody>
          <a:bodyPr/>
          <a:lstStyle/>
          <a:p>
            <a:r>
              <a:rPr lang="en-US" altLang="en-US"/>
              <a:t>Unit 3 | Big Data Analytics</a:t>
            </a:r>
          </a:p>
        </p:txBody>
      </p:sp>
      <p:sp>
        <p:nvSpPr>
          <p:cNvPr id="9" name="Slide Number Placeholder 8"/>
          <p:cNvSpPr>
            <a:spLocks noGrp="1"/>
          </p:cNvSpPr>
          <p:nvPr>
            <p:ph type="sldNum" sz="quarter" idx="12"/>
          </p:nvPr>
        </p:nvSpPr>
        <p:spPr/>
        <p:txBody>
          <a:bodyPr>
            <a:normAutofit fontScale="85000" lnSpcReduction="20000"/>
          </a:bodyPr>
          <a:lstStyle/>
          <a:p>
            <a:fld id="{0E6713C2-6EE0-4624-9092-9156E8DBEF92}" type="slidenum">
              <a:rPr lang="en-US" altLang="en-US" smtClean="0"/>
              <a:pPr/>
              <a:t>18</a:t>
            </a:fld>
            <a:endParaRPr lang="en-US" altLang="en-US"/>
          </a:p>
        </p:txBody>
      </p:sp>
    </p:spTree>
    <p:extLst>
      <p:ext uri="{BB962C8B-B14F-4D97-AF65-F5344CB8AC3E}">
        <p14:creationId xmlns:p14="http://schemas.microsoft.com/office/powerpoint/2010/main" val="1948707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Reduce| Map Function</a:t>
            </a:r>
          </a:p>
        </p:txBody>
      </p:sp>
      <p:pic>
        <p:nvPicPr>
          <p:cNvPr id="4" name="Picture 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graphicFrame>
        <p:nvGraphicFramePr>
          <p:cNvPr id="7" name="Content Placeholder 6"/>
          <p:cNvGraphicFramePr>
            <a:graphicFrameLocks noGrp="1"/>
          </p:cNvGraphicFramePr>
          <p:nvPr>
            <p:ph sz="quarter" idx="1"/>
            <p:extLst>
              <p:ext uri="{D42A27DB-BD31-4B8C-83A1-F6EECF244321}">
                <p14:modId xmlns:p14="http://schemas.microsoft.com/office/powerpoint/2010/main" val="2227686502"/>
              </p:ext>
            </p:extLst>
          </p:nvPr>
        </p:nvGraphicFramePr>
        <p:xfrm>
          <a:off x="76200" y="1600200"/>
          <a:ext cx="90678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Footer Placeholder 8"/>
          <p:cNvSpPr>
            <a:spLocks noGrp="1"/>
          </p:cNvSpPr>
          <p:nvPr>
            <p:ph type="ftr" sz="quarter" idx="11"/>
          </p:nvPr>
        </p:nvSpPr>
        <p:spPr/>
        <p:txBody>
          <a:bodyPr/>
          <a:lstStyle/>
          <a:p>
            <a:r>
              <a:rPr lang="en-US" altLang="en-US"/>
              <a:t>Unit 3 | Big Data Analytics</a:t>
            </a:r>
          </a:p>
        </p:txBody>
      </p:sp>
      <p:sp>
        <p:nvSpPr>
          <p:cNvPr id="10" name="Slide Number Placeholder 9"/>
          <p:cNvSpPr>
            <a:spLocks noGrp="1"/>
          </p:cNvSpPr>
          <p:nvPr>
            <p:ph type="sldNum" sz="quarter" idx="12"/>
          </p:nvPr>
        </p:nvSpPr>
        <p:spPr/>
        <p:txBody>
          <a:bodyPr>
            <a:normAutofit fontScale="85000" lnSpcReduction="20000"/>
          </a:bodyPr>
          <a:lstStyle/>
          <a:p>
            <a:fld id="{0E6713C2-6EE0-4624-9092-9156E8DBEF92}" type="slidenum">
              <a:rPr lang="en-US" altLang="en-US" smtClean="0"/>
              <a:pPr/>
              <a:t>19</a:t>
            </a:fld>
            <a:endParaRPr lang="en-US" altLang="en-US"/>
          </a:p>
        </p:txBody>
      </p:sp>
    </p:spTree>
    <p:extLst>
      <p:ext uri="{BB962C8B-B14F-4D97-AF65-F5344CB8AC3E}">
        <p14:creationId xmlns:p14="http://schemas.microsoft.com/office/powerpoint/2010/main" val="3058003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 AT A GLANCE</a:t>
            </a:r>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346200" y="2114550"/>
            <a:ext cx="6686550" cy="3467100"/>
          </a:xfrm>
        </p:spPr>
      </p:pic>
      <p:pic>
        <p:nvPicPr>
          <p:cNvPr id="6" name="Picture 5"/>
          <p:cNvPicPr>
            <a:picLocks noChangeAspect="1"/>
          </p:cNvPicPr>
          <p:nvPr/>
        </p:nvPicPr>
        <p:blipFill>
          <a:blip r:embed="rId3"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8" name="Footer Placeholder 7"/>
          <p:cNvSpPr>
            <a:spLocks noGrp="1"/>
          </p:cNvSpPr>
          <p:nvPr>
            <p:ph type="ftr" sz="quarter" idx="11"/>
          </p:nvPr>
        </p:nvSpPr>
        <p:spPr/>
        <p:txBody>
          <a:bodyPr/>
          <a:lstStyle/>
          <a:p>
            <a:r>
              <a:rPr lang="en-US" altLang="en-US"/>
              <a:t>Unit 3 | Big Data Analytics</a:t>
            </a:r>
          </a:p>
        </p:txBody>
      </p:sp>
      <p:sp>
        <p:nvSpPr>
          <p:cNvPr id="9" name="Slide Number Placeholder 8"/>
          <p:cNvSpPr>
            <a:spLocks noGrp="1"/>
          </p:cNvSpPr>
          <p:nvPr>
            <p:ph type="sldNum" sz="quarter" idx="12"/>
          </p:nvPr>
        </p:nvSpPr>
        <p:spPr/>
        <p:txBody>
          <a:bodyPr>
            <a:normAutofit fontScale="85000" lnSpcReduction="20000"/>
          </a:bodyPr>
          <a:lstStyle/>
          <a:p>
            <a:fld id="{0E6713C2-6EE0-4624-9092-9156E8DBEF92}" type="slidenum">
              <a:rPr lang="en-US" altLang="en-US" smtClean="0"/>
              <a:pPr/>
              <a:t>2</a:t>
            </a:fld>
            <a:endParaRPr lang="en-US" altLang="en-US"/>
          </a:p>
        </p:txBody>
      </p:sp>
    </p:spTree>
    <p:extLst>
      <p:ext uri="{BB962C8B-B14F-4D97-AF65-F5344CB8AC3E}">
        <p14:creationId xmlns:p14="http://schemas.microsoft.com/office/powerpoint/2010/main" val="3355640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Reduce| Reduce </a:t>
            </a:r>
          </a:p>
        </p:txBody>
      </p:sp>
      <p:pic>
        <p:nvPicPr>
          <p:cNvPr id="4" name="Picture 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graphicFrame>
        <p:nvGraphicFramePr>
          <p:cNvPr id="5" name="Content Placeholder 4"/>
          <p:cNvGraphicFramePr>
            <a:graphicFrameLocks noGrp="1"/>
          </p:cNvGraphicFramePr>
          <p:nvPr>
            <p:ph sz="quarter" idx="1"/>
            <p:extLst>
              <p:ext uri="{D42A27DB-BD31-4B8C-83A1-F6EECF244321}">
                <p14:modId xmlns:p14="http://schemas.microsoft.com/office/powerpoint/2010/main" val="4227991503"/>
              </p:ext>
            </p:extLst>
          </p:nvPr>
        </p:nvGraphicFramePr>
        <p:xfrm>
          <a:off x="0" y="1600200"/>
          <a:ext cx="9143999"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302525" y="2209800"/>
            <a:ext cx="914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rPr>
              <a:t>Shuffle </a:t>
            </a:r>
          </a:p>
          <a:p>
            <a:pPr algn="ctr"/>
            <a:r>
              <a:rPr lang="en-US" b="1" dirty="0">
                <a:solidFill>
                  <a:schemeClr val="accent2">
                    <a:lumMod val="75000"/>
                  </a:schemeClr>
                </a:solidFill>
              </a:rPr>
              <a:t>&amp; </a:t>
            </a:r>
          </a:p>
          <a:p>
            <a:pPr algn="ctr"/>
            <a:r>
              <a:rPr lang="en-US" b="1" dirty="0">
                <a:solidFill>
                  <a:schemeClr val="accent2">
                    <a:lumMod val="75000"/>
                  </a:schemeClr>
                </a:solidFill>
              </a:rPr>
              <a:t>Sort</a:t>
            </a:r>
          </a:p>
        </p:txBody>
      </p:sp>
      <p:sp>
        <p:nvSpPr>
          <p:cNvPr id="8" name="Rectangle 7"/>
          <p:cNvSpPr/>
          <p:nvPr/>
        </p:nvSpPr>
        <p:spPr>
          <a:xfrm>
            <a:off x="665694" y="3799764"/>
            <a:ext cx="914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rPr>
              <a:t>Reduce</a:t>
            </a:r>
          </a:p>
        </p:txBody>
      </p:sp>
      <p:sp>
        <p:nvSpPr>
          <p:cNvPr id="9" name="Rectangle 8"/>
          <p:cNvSpPr/>
          <p:nvPr/>
        </p:nvSpPr>
        <p:spPr>
          <a:xfrm>
            <a:off x="302525" y="5334000"/>
            <a:ext cx="914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rPr>
              <a:t>Output Format</a:t>
            </a:r>
          </a:p>
        </p:txBody>
      </p:sp>
      <p:sp>
        <p:nvSpPr>
          <p:cNvPr id="11" name="Footer Placeholder 10"/>
          <p:cNvSpPr>
            <a:spLocks noGrp="1"/>
          </p:cNvSpPr>
          <p:nvPr>
            <p:ph type="ftr" sz="quarter" idx="11"/>
          </p:nvPr>
        </p:nvSpPr>
        <p:spPr/>
        <p:txBody>
          <a:bodyPr/>
          <a:lstStyle/>
          <a:p>
            <a:r>
              <a:rPr lang="en-US" altLang="en-US"/>
              <a:t>Unit 3 | Big Data Analytics</a:t>
            </a:r>
          </a:p>
        </p:txBody>
      </p:sp>
      <p:sp>
        <p:nvSpPr>
          <p:cNvPr id="12" name="Slide Number Placeholder 11"/>
          <p:cNvSpPr>
            <a:spLocks noGrp="1"/>
          </p:cNvSpPr>
          <p:nvPr>
            <p:ph type="sldNum" sz="quarter" idx="12"/>
          </p:nvPr>
        </p:nvSpPr>
        <p:spPr/>
        <p:txBody>
          <a:bodyPr>
            <a:normAutofit fontScale="85000" lnSpcReduction="20000"/>
          </a:bodyPr>
          <a:lstStyle/>
          <a:p>
            <a:fld id="{0E6713C2-6EE0-4624-9092-9156E8DBEF92}" type="slidenum">
              <a:rPr lang="en-US" altLang="en-US" smtClean="0"/>
              <a:pPr/>
              <a:t>20</a:t>
            </a:fld>
            <a:endParaRPr lang="en-US" altLang="en-US"/>
          </a:p>
        </p:txBody>
      </p:sp>
    </p:spTree>
    <p:extLst>
      <p:ext uri="{BB962C8B-B14F-4D97-AF65-F5344CB8AC3E}">
        <p14:creationId xmlns:p14="http://schemas.microsoft.com/office/powerpoint/2010/main" val="2939996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Machine Learning</a:t>
            </a:r>
          </a:p>
        </p:txBody>
      </p:sp>
      <p:pic>
        <p:nvPicPr>
          <p:cNvPr id="7" name="Picture 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199" y="1905000"/>
            <a:ext cx="8225691" cy="3536177"/>
          </a:xfrm>
        </p:spPr>
      </p:pic>
      <p:sp>
        <p:nvSpPr>
          <p:cNvPr id="8" name="Footer Placeholder 7"/>
          <p:cNvSpPr>
            <a:spLocks noGrp="1"/>
          </p:cNvSpPr>
          <p:nvPr>
            <p:ph type="ftr" sz="quarter" idx="11"/>
          </p:nvPr>
        </p:nvSpPr>
        <p:spPr/>
        <p:txBody>
          <a:bodyPr/>
          <a:lstStyle/>
          <a:p>
            <a:r>
              <a:rPr lang="en-US" altLang="en-US"/>
              <a:t>Unit 3 | Big Data Analytics</a:t>
            </a:r>
          </a:p>
        </p:txBody>
      </p:sp>
      <p:sp>
        <p:nvSpPr>
          <p:cNvPr id="9" name="Slide Number Placeholder 8"/>
          <p:cNvSpPr>
            <a:spLocks noGrp="1"/>
          </p:cNvSpPr>
          <p:nvPr>
            <p:ph type="sldNum" sz="quarter" idx="12"/>
          </p:nvPr>
        </p:nvSpPr>
        <p:spPr/>
        <p:txBody>
          <a:bodyPr>
            <a:normAutofit fontScale="85000" lnSpcReduction="20000"/>
          </a:bodyPr>
          <a:lstStyle/>
          <a:p>
            <a:fld id="{0E6713C2-6EE0-4624-9092-9156E8DBEF92}" type="slidenum">
              <a:rPr lang="en-US" altLang="en-US" smtClean="0"/>
              <a:pPr/>
              <a:t>21</a:t>
            </a:fld>
            <a:endParaRPr lang="en-US" altLang="en-US"/>
          </a:p>
        </p:txBody>
      </p:sp>
    </p:spTree>
    <p:extLst>
      <p:ext uri="{BB962C8B-B14F-4D97-AF65-F5344CB8AC3E}">
        <p14:creationId xmlns:p14="http://schemas.microsoft.com/office/powerpoint/2010/main" val="3531235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2205A-E96D-4A83-A79A-0D634CB32696}"/>
              </a:ext>
            </a:extLst>
          </p:cNvPr>
          <p:cNvSpPr>
            <a:spLocks noGrp="1"/>
          </p:cNvSpPr>
          <p:nvPr>
            <p:ph type="title"/>
          </p:nvPr>
        </p:nvSpPr>
        <p:spPr/>
        <p:txBody>
          <a:bodyPr/>
          <a:lstStyle/>
          <a:p>
            <a:r>
              <a:rPr lang="en-US" dirty="0"/>
              <a:t>Machine Learning</a:t>
            </a:r>
            <a:endParaRPr lang="en-IN" dirty="0"/>
          </a:p>
        </p:txBody>
      </p:sp>
      <p:sp>
        <p:nvSpPr>
          <p:cNvPr id="3" name="Footer Placeholder 2">
            <a:extLst>
              <a:ext uri="{FF2B5EF4-FFF2-40B4-BE49-F238E27FC236}">
                <a16:creationId xmlns:a16="http://schemas.microsoft.com/office/drawing/2014/main" id="{34632507-9D41-4F0A-AB2A-95F1652CFE76}"/>
              </a:ext>
            </a:extLst>
          </p:cNvPr>
          <p:cNvSpPr>
            <a:spLocks noGrp="1"/>
          </p:cNvSpPr>
          <p:nvPr>
            <p:ph type="ftr" sz="quarter" idx="11"/>
          </p:nvPr>
        </p:nvSpPr>
        <p:spPr/>
        <p:txBody>
          <a:bodyPr/>
          <a:lstStyle/>
          <a:p>
            <a:r>
              <a:rPr lang="en-US" altLang="en-US"/>
              <a:t>Unit 3 | Big Data Analytics</a:t>
            </a:r>
          </a:p>
        </p:txBody>
      </p:sp>
      <p:sp>
        <p:nvSpPr>
          <p:cNvPr id="4" name="Slide Number Placeholder 3">
            <a:extLst>
              <a:ext uri="{FF2B5EF4-FFF2-40B4-BE49-F238E27FC236}">
                <a16:creationId xmlns:a16="http://schemas.microsoft.com/office/drawing/2014/main" id="{5BF5E63B-3256-4657-8D18-46526DF7E98B}"/>
              </a:ext>
            </a:extLst>
          </p:cNvPr>
          <p:cNvSpPr>
            <a:spLocks noGrp="1"/>
          </p:cNvSpPr>
          <p:nvPr>
            <p:ph type="sldNum" sz="quarter" idx="12"/>
          </p:nvPr>
        </p:nvSpPr>
        <p:spPr/>
        <p:txBody>
          <a:bodyPr>
            <a:normAutofit fontScale="85000" lnSpcReduction="20000"/>
          </a:bodyPr>
          <a:lstStyle/>
          <a:p>
            <a:fld id="{0E6713C2-6EE0-4624-9092-9156E8DBEF92}" type="slidenum">
              <a:rPr lang="en-US" altLang="en-US" smtClean="0"/>
              <a:pPr/>
              <a:t>22</a:t>
            </a:fld>
            <a:endParaRPr lang="en-US" altLang="en-US"/>
          </a:p>
        </p:txBody>
      </p:sp>
      <p:sp>
        <p:nvSpPr>
          <p:cNvPr id="5" name="Content Placeholder 4">
            <a:extLst>
              <a:ext uri="{FF2B5EF4-FFF2-40B4-BE49-F238E27FC236}">
                <a16:creationId xmlns:a16="http://schemas.microsoft.com/office/drawing/2014/main" id="{60A3B6FB-D0E9-4DB8-ACCA-0D464E60BBC8}"/>
              </a:ext>
            </a:extLst>
          </p:cNvPr>
          <p:cNvSpPr>
            <a:spLocks noGrp="1"/>
          </p:cNvSpPr>
          <p:nvPr>
            <p:ph sz="quarter" idx="1"/>
          </p:nvPr>
        </p:nvSpPr>
        <p:spPr/>
        <p:txBody>
          <a:bodyPr>
            <a:normAutofit fontScale="77500" lnSpcReduction="20000"/>
          </a:bodyPr>
          <a:lstStyle/>
          <a:p>
            <a:pPr algn="just"/>
            <a:r>
              <a:rPr lang="en-US" b="0" i="0" dirty="0">
                <a:solidFill>
                  <a:srgbClr val="262626"/>
                </a:solidFill>
                <a:effectLst/>
                <a:latin typeface="+mj-lt"/>
              </a:rPr>
              <a:t>Machine learning focuses on applications that learn from experience and improve their decision-making or predictive accuracy over time.</a:t>
            </a:r>
          </a:p>
          <a:p>
            <a:pPr algn="just"/>
            <a:r>
              <a:rPr lang="en-US" b="0" i="0" dirty="0">
                <a:solidFill>
                  <a:srgbClr val="525252"/>
                </a:solidFill>
                <a:effectLst/>
                <a:latin typeface="+mj-lt"/>
              </a:rPr>
              <a:t>Machine learning is a branch of </a:t>
            </a:r>
            <a:r>
              <a:rPr lang="en-US" b="0" i="0" u="none" strike="noStrike" dirty="0">
                <a:solidFill>
                  <a:srgbClr val="0062FF"/>
                </a:solidFill>
                <a:effectLst/>
                <a:latin typeface="+mj-lt"/>
                <a:hlinkClick r:id="rId2" tooltip="artificial-intelligence"/>
              </a:rPr>
              <a:t>artificial intelligence (AI)</a:t>
            </a:r>
            <a:r>
              <a:rPr lang="en-US" b="0" i="0" dirty="0">
                <a:solidFill>
                  <a:srgbClr val="525252"/>
                </a:solidFill>
                <a:effectLst/>
                <a:latin typeface="+mj-lt"/>
              </a:rPr>
              <a:t> focused on building applications that learn from data and improve their accuracy over time without being programmed to do so. </a:t>
            </a:r>
            <a:endParaRPr lang="en-US" dirty="0">
              <a:solidFill>
                <a:srgbClr val="262626"/>
              </a:solidFill>
              <a:latin typeface="+mj-lt"/>
            </a:endParaRPr>
          </a:p>
          <a:p>
            <a:pPr algn="just"/>
            <a:r>
              <a:rPr lang="en-US" b="0" i="0" dirty="0">
                <a:solidFill>
                  <a:srgbClr val="525252"/>
                </a:solidFill>
                <a:effectLst/>
                <a:latin typeface="+mj-lt"/>
              </a:rPr>
              <a:t>In data science, an algorithm is a sequence of statistical processing steps. In machine learning, algorithms are 'trained' to find patterns and features in massive amounts of data in order to make decisions and predictions based on new data. The better the algorithm, the more accurate the decisions and predictions will become as it processes more data.</a:t>
            </a:r>
          </a:p>
          <a:p>
            <a:pPr algn="just"/>
            <a:r>
              <a:rPr lang="en-US" b="0" i="0" dirty="0">
                <a:solidFill>
                  <a:srgbClr val="525252"/>
                </a:solidFill>
                <a:effectLst/>
                <a:latin typeface="IBM Plex Sans"/>
              </a:rPr>
              <a:t>Today, examples of machine learning are all around us. Digital assistants search the web and play music in response to our voice commands. Websites recommend products and movies and songs based on what we bought, watched, or listened to before.</a:t>
            </a:r>
            <a:endParaRPr lang="en-IN" dirty="0">
              <a:latin typeface="+mj-lt"/>
            </a:endParaRPr>
          </a:p>
        </p:txBody>
      </p:sp>
    </p:spTree>
    <p:extLst>
      <p:ext uri="{BB962C8B-B14F-4D97-AF65-F5344CB8AC3E}">
        <p14:creationId xmlns:p14="http://schemas.microsoft.com/office/powerpoint/2010/main" val="291578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Machine Learning</a:t>
            </a:r>
          </a:p>
        </p:txBody>
      </p:sp>
      <p:pic>
        <p:nvPicPr>
          <p:cNvPr id="8" name="Content Placeholder 7"/>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t="17227" r="4341"/>
          <a:stretch/>
        </p:blipFill>
        <p:spPr>
          <a:xfrm>
            <a:off x="353470" y="1676400"/>
            <a:ext cx="8767173" cy="4267200"/>
          </a:xfrm>
        </p:spPr>
      </p:pic>
      <p:pic>
        <p:nvPicPr>
          <p:cNvPr id="7" name="Picture 6"/>
          <p:cNvPicPr>
            <a:picLocks noChangeAspect="1"/>
          </p:cNvPicPr>
          <p:nvPr/>
        </p:nvPicPr>
        <p:blipFill>
          <a:blip r:embed="rId3"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10" name="Footer Placeholder 9"/>
          <p:cNvSpPr>
            <a:spLocks noGrp="1"/>
          </p:cNvSpPr>
          <p:nvPr>
            <p:ph type="ftr" sz="quarter" idx="11"/>
          </p:nvPr>
        </p:nvSpPr>
        <p:spPr/>
        <p:txBody>
          <a:bodyPr/>
          <a:lstStyle/>
          <a:p>
            <a:r>
              <a:rPr lang="en-US" altLang="en-US"/>
              <a:t>Unit 3 | Big Data Analytics</a:t>
            </a:r>
          </a:p>
        </p:txBody>
      </p:sp>
      <p:sp>
        <p:nvSpPr>
          <p:cNvPr id="11" name="Slide Number Placeholder 10"/>
          <p:cNvSpPr>
            <a:spLocks noGrp="1"/>
          </p:cNvSpPr>
          <p:nvPr>
            <p:ph type="sldNum" sz="quarter" idx="12"/>
          </p:nvPr>
        </p:nvSpPr>
        <p:spPr/>
        <p:txBody>
          <a:bodyPr>
            <a:normAutofit fontScale="85000" lnSpcReduction="20000"/>
          </a:bodyPr>
          <a:lstStyle/>
          <a:p>
            <a:fld id="{0E6713C2-6EE0-4624-9092-9156E8DBEF92}" type="slidenum">
              <a:rPr lang="en-US" altLang="en-US" smtClean="0"/>
              <a:pPr/>
              <a:t>23</a:t>
            </a:fld>
            <a:endParaRPr lang="en-US" altLang="en-US"/>
          </a:p>
        </p:txBody>
      </p:sp>
    </p:spTree>
    <p:extLst>
      <p:ext uri="{BB962C8B-B14F-4D97-AF65-F5344CB8AC3E}">
        <p14:creationId xmlns:p14="http://schemas.microsoft.com/office/powerpoint/2010/main" val="3510401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6394" y="152400"/>
            <a:ext cx="8153400" cy="990600"/>
          </a:xfrm>
        </p:spPr>
        <p:txBody>
          <a:bodyPr/>
          <a:lstStyle/>
          <a:p>
            <a:r>
              <a:rPr lang="en-US" dirty="0"/>
              <a:t>ML Vs Traditional Programming</a:t>
            </a:r>
          </a:p>
        </p:txBody>
      </p:sp>
      <p:pic>
        <p:nvPicPr>
          <p:cNvPr id="7" name="Picture 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pic>
        <p:nvPicPr>
          <p:cNvPr id="3" name="Content Placeholder 2"/>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12775" y="1617115"/>
            <a:ext cx="8153400" cy="4461970"/>
          </a:xfrm>
        </p:spPr>
      </p:pic>
      <p:sp>
        <p:nvSpPr>
          <p:cNvPr id="6" name="Footer Placeholder 5"/>
          <p:cNvSpPr>
            <a:spLocks noGrp="1"/>
          </p:cNvSpPr>
          <p:nvPr>
            <p:ph type="ftr" sz="quarter" idx="11"/>
          </p:nvPr>
        </p:nvSpPr>
        <p:spPr/>
        <p:txBody>
          <a:bodyPr/>
          <a:lstStyle/>
          <a:p>
            <a:r>
              <a:rPr lang="en-US" altLang="en-US"/>
              <a:t>Unit 3 | Big Data Analytics</a:t>
            </a:r>
          </a:p>
        </p:txBody>
      </p:sp>
      <p:sp>
        <p:nvSpPr>
          <p:cNvPr id="9" name="Slide Number Placeholder 8"/>
          <p:cNvSpPr>
            <a:spLocks noGrp="1"/>
          </p:cNvSpPr>
          <p:nvPr>
            <p:ph type="sldNum" sz="quarter" idx="12"/>
          </p:nvPr>
        </p:nvSpPr>
        <p:spPr/>
        <p:txBody>
          <a:bodyPr>
            <a:normAutofit fontScale="85000" lnSpcReduction="20000"/>
          </a:bodyPr>
          <a:lstStyle/>
          <a:p>
            <a:fld id="{0E6713C2-6EE0-4624-9092-9156E8DBEF92}" type="slidenum">
              <a:rPr lang="en-US" altLang="en-US" smtClean="0"/>
              <a:pPr/>
              <a:t>24</a:t>
            </a:fld>
            <a:endParaRPr lang="en-US" altLang="en-US"/>
          </a:p>
        </p:txBody>
      </p:sp>
    </p:spTree>
    <p:extLst>
      <p:ext uri="{BB962C8B-B14F-4D97-AF65-F5344CB8AC3E}">
        <p14:creationId xmlns:p14="http://schemas.microsoft.com/office/powerpoint/2010/main" val="604447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ML &amp; Deep Learning</a:t>
            </a:r>
          </a:p>
        </p:txBody>
      </p:sp>
      <p:pic>
        <p:nvPicPr>
          <p:cNvPr id="7" name="Picture 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pic>
        <p:nvPicPr>
          <p:cNvPr id="3" name="Content Placeholder 2"/>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914400" y="1676400"/>
            <a:ext cx="7541845" cy="4848329"/>
          </a:xfrm>
        </p:spPr>
      </p:pic>
      <p:sp>
        <p:nvSpPr>
          <p:cNvPr id="8" name="Footer Placeholder 7"/>
          <p:cNvSpPr>
            <a:spLocks noGrp="1"/>
          </p:cNvSpPr>
          <p:nvPr>
            <p:ph type="ftr" sz="quarter" idx="11"/>
          </p:nvPr>
        </p:nvSpPr>
        <p:spPr/>
        <p:txBody>
          <a:bodyPr/>
          <a:lstStyle/>
          <a:p>
            <a:r>
              <a:rPr lang="en-US" altLang="en-US"/>
              <a:t>Unit 3 | Big Data Analytics</a:t>
            </a:r>
          </a:p>
        </p:txBody>
      </p:sp>
      <p:sp>
        <p:nvSpPr>
          <p:cNvPr id="9" name="Slide Number Placeholder 8"/>
          <p:cNvSpPr>
            <a:spLocks noGrp="1"/>
          </p:cNvSpPr>
          <p:nvPr>
            <p:ph type="sldNum" sz="quarter" idx="12"/>
          </p:nvPr>
        </p:nvSpPr>
        <p:spPr/>
        <p:txBody>
          <a:bodyPr>
            <a:normAutofit fontScale="85000" lnSpcReduction="20000"/>
          </a:bodyPr>
          <a:lstStyle/>
          <a:p>
            <a:fld id="{0E6713C2-6EE0-4624-9092-9156E8DBEF92}" type="slidenum">
              <a:rPr lang="en-US" altLang="en-US" smtClean="0"/>
              <a:pPr/>
              <a:t>25</a:t>
            </a:fld>
            <a:endParaRPr lang="en-US" altLang="en-US"/>
          </a:p>
        </p:txBody>
      </p:sp>
    </p:spTree>
    <p:extLst>
      <p:ext uri="{BB962C8B-B14F-4D97-AF65-F5344CB8AC3E}">
        <p14:creationId xmlns:p14="http://schemas.microsoft.com/office/powerpoint/2010/main" val="3913866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AI &amp; ML</a:t>
            </a:r>
          </a:p>
        </p:txBody>
      </p:sp>
      <p:pic>
        <p:nvPicPr>
          <p:cNvPr id="7" name="Picture 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pic>
        <p:nvPicPr>
          <p:cNvPr id="8" name="Content Placeholder 7"/>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838200" y="1600200"/>
            <a:ext cx="7673454" cy="5030375"/>
          </a:xfrm>
        </p:spPr>
      </p:pic>
      <p:sp>
        <p:nvSpPr>
          <p:cNvPr id="10" name="Footer Placeholder 9"/>
          <p:cNvSpPr>
            <a:spLocks noGrp="1"/>
          </p:cNvSpPr>
          <p:nvPr>
            <p:ph type="ftr" sz="quarter" idx="11"/>
          </p:nvPr>
        </p:nvSpPr>
        <p:spPr/>
        <p:txBody>
          <a:bodyPr/>
          <a:lstStyle/>
          <a:p>
            <a:r>
              <a:rPr lang="en-US" altLang="en-US"/>
              <a:t>Unit 3 | Big Data Analytics</a:t>
            </a:r>
          </a:p>
        </p:txBody>
      </p:sp>
      <p:sp>
        <p:nvSpPr>
          <p:cNvPr id="11" name="Slide Number Placeholder 10"/>
          <p:cNvSpPr>
            <a:spLocks noGrp="1"/>
          </p:cNvSpPr>
          <p:nvPr>
            <p:ph type="sldNum" sz="quarter" idx="12"/>
          </p:nvPr>
        </p:nvSpPr>
        <p:spPr/>
        <p:txBody>
          <a:bodyPr>
            <a:normAutofit fontScale="85000" lnSpcReduction="20000"/>
          </a:bodyPr>
          <a:lstStyle/>
          <a:p>
            <a:fld id="{0E6713C2-6EE0-4624-9092-9156E8DBEF92}" type="slidenum">
              <a:rPr lang="en-US" altLang="en-US" smtClean="0"/>
              <a:pPr/>
              <a:t>26</a:t>
            </a:fld>
            <a:endParaRPr lang="en-US" altLang="en-US"/>
          </a:p>
        </p:txBody>
      </p:sp>
    </p:spTree>
    <p:extLst>
      <p:ext uri="{BB962C8B-B14F-4D97-AF65-F5344CB8AC3E}">
        <p14:creationId xmlns:p14="http://schemas.microsoft.com/office/powerpoint/2010/main" val="2542713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Machine Learning Types</a:t>
            </a:r>
          </a:p>
        </p:txBody>
      </p:sp>
      <p:pic>
        <p:nvPicPr>
          <p:cNvPr id="7" name="Picture 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pic>
        <p:nvPicPr>
          <p:cNvPr id="3" name="Content Placeholder 2"/>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447800" y="1600200"/>
            <a:ext cx="6781800" cy="4851073"/>
          </a:xfrm>
        </p:spPr>
      </p:pic>
      <p:sp>
        <p:nvSpPr>
          <p:cNvPr id="8" name="Footer Placeholder 7"/>
          <p:cNvSpPr>
            <a:spLocks noGrp="1"/>
          </p:cNvSpPr>
          <p:nvPr>
            <p:ph type="ftr" sz="quarter" idx="11"/>
          </p:nvPr>
        </p:nvSpPr>
        <p:spPr/>
        <p:txBody>
          <a:bodyPr/>
          <a:lstStyle/>
          <a:p>
            <a:r>
              <a:rPr lang="en-US" altLang="en-US"/>
              <a:t>Unit 3 | Big Data Analytics</a:t>
            </a:r>
          </a:p>
        </p:txBody>
      </p:sp>
      <p:sp>
        <p:nvSpPr>
          <p:cNvPr id="9" name="Slide Number Placeholder 8"/>
          <p:cNvSpPr>
            <a:spLocks noGrp="1"/>
          </p:cNvSpPr>
          <p:nvPr>
            <p:ph type="sldNum" sz="quarter" idx="12"/>
          </p:nvPr>
        </p:nvSpPr>
        <p:spPr/>
        <p:txBody>
          <a:bodyPr>
            <a:normAutofit fontScale="85000" lnSpcReduction="20000"/>
          </a:bodyPr>
          <a:lstStyle/>
          <a:p>
            <a:fld id="{0E6713C2-6EE0-4624-9092-9156E8DBEF92}" type="slidenum">
              <a:rPr lang="en-US" altLang="en-US" smtClean="0"/>
              <a:pPr/>
              <a:t>27</a:t>
            </a:fld>
            <a:endParaRPr lang="en-US" altLang="en-US"/>
          </a:p>
        </p:txBody>
      </p:sp>
    </p:spTree>
    <p:extLst>
      <p:ext uri="{BB962C8B-B14F-4D97-AF65-F5344CB8AC3E}">
        <p14:creationId xmlns:p14="http://schemas.microsoft.com/office/powerpoint/2010/main" val="1253971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54E29-595E-4BBF-89C9-69106C257143}"/>
              </a:ext>
            </a:extLst>
          </p:cNvPr>
          <p:cNvSpPr>
            <a:spLocks noGrp="1"/>
          </p:cNvSpPr>
          <p:nvPr>
            <p:ph type="title"/>
          </p:nvPr>
        </p:nvSpPr>
        <p:spPr/>
        <p:txBody>
          <a:bodyPr>
            <a:normAutofit fontScale="90000"/>
          </a:bodyPr>
          <a:lstStyle/>
          <a:p>
            <a:r>
              <a:rPr lang="en-US" dirty="0"/>
              <a:t>Machine Learning algorithms </a:t>
            </a:r>
            <a:r>
              <a:rPr lang="en-US" dirty="0" err="1"/>
              <a:t>Classisifcation</a:t>
            </a:r>
            <a:endParaRPr lang="en-IN" dirty="0"/>
          </a:p>
        </p:txBody>
      </p:sp>
      <p:sp>
        <p:nvSpPr>
          <p:cNvPr id="3" name="Footer Placeholder 2">
            <a:extLst>
              <a:ext uri="{FF2B5EF4-FFF2-40B4-BE49-F238E27FC236}">
                <a16:creationId xmlns:a16="http://schemas.microsoft.com/office/drawing/2014/main" id="{99122DBD-1D9F-485B-8F82-7D80105280DF}"/>
              </a:ext>
            </a:extLst>
          </p:cNvPr>
          <p:cNvSpPr>
            <a:spLocks noGrp="1"/>
          </p:cNvSpPr>
          <p:nvPr>
            <p:ph type="ftr" sz="quarter" idx="11"/>
          </p:nvPr>
        </p:nvSpPr>
        <p:spPr/>
        <p:txBody>
          <a:bodyPr/>
          <a:lstStyle/>
          <a:p>
            <a:r>
              <a:rPr lang="en-US" altLang="en-US"/>
              <a:t>Unit 3 | Big Data Analytics</a:t>
            </a:r>
          </a:p>
        </p:txBody>
      </p:sp>
      <p:sp>
        <p:nvSpPr>
          <p:cNvPr id="4" name="Slide Number Placeholder 3">
            <a:extLst>
              <a:ext uri="{FF2B5EF4-FFF2-40B4-BE49-F238E27FC236}">
                <a16:creationId xmlns:a16="http://schemas.microsoft.com/office/drawing/2014/main" id="{B171E238-A283-4E03-908E-25B6E496328C}"/>
              </a:ext>
            </a:extLst>
          </p:cNvPr>
          <p:cNvSpPr>
            <a:spLocks noGrp="1"/>
          </p:cNvSpPr>
          <p:nvPr>
            <p:ph type="sldNum" sz="quarter" idx="12"/>
          </p:nvPr>
        </p:nvSpPr>
        <p:spPr/>
        <p:txBody>
          <a:bodyPr>
            <a:normAutofit fontScale="85000" lnSpcReduction="20000"/>
          </a:bodyPr>
          <a:lstStyle/>
          <a:p>
            <a:fld id="{0E6713C2-6EE0-4624-9092-9156E8DBEF92}" type="slidenum">
              <a:rPr lang="en-US" altLang="en-US" smtClean="0"/>
              <a:pPr/>
              <a:t>28</a:t>
            </a:fld>
            <a:endParaRPr lang="en-US" altLang="en-US"/>
          </a:p>
        </p:txBody>
      </p:sp>
      <p:pic>
        <p:nvPicPr>
          <p:cNvPr id="6" name="Content Placeholder 5">
            <a:extLst>
              <a:ext uri="{FF2B5EF4-FFF2-40B4-BE49-F238E27FC236}">
                <a16:creationId xmlns:a16="http://schemas.microsoft.com/office/drawing/2014/main" id="{CB2FB5B9-5955-40D6-96E6-D65552F39F6A}"/>
              </a:ext>
            </a:extLst>
          </p:cNvPr>
          <p:cNvPicPr>
            <a:picLocks noGrp="1" noChangeAspect="1"/>
          </p:cNvPicPr>
          <p:nvPr>
            <p:ph sz="quarter" idx="1"/>
          </p:nvPr>
        </p:nvPicPr>
        <p:blipFill>
          <a:blip r:embed="rId2"/>
          <a:stretch>
            <a:fillRect/>
          </a:stretch>
        </p:blipFill>
        <p:spPr>
          <a:xfrm>
            <a:off x="990600" y="1676400"/>
            <a:ext cx="6172200" cy="4114800"/>
          </a:xfrm>
          <a:prstGeom prst="rect">
            <a:avLst/>
          </a:prstGeom>
        </p:spPr>
      </p:pic>
    </p:spTree>
    <p:extLst>
      <p:ext uri="{BB962C8B-B14F-4D97-AF65-F5344CB8AC3E}">
        <p14:creationId xmlns:p14="http://schemas.microsoft.com/office/powerpoint/2010/main" val="1294380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855C9-A85D-481B-AA51-B538975BA366}"/>
              </a:ext>
            </a:extLst>
          </p:cNvPr>
          <p:cNvSpPr>
            <a:spLocks noGrp="1"/>
          </p:cNvSpPr>
          <p:nvPr>
            <p:ph type="title"/>
          </p:nvPr>
        </p:nvSpPr>
        <p:spPr/>
        <p:txBody>
          <a:bodyPr>
            <a:normAutofit fontScale="90000"/>
          </a:bodyPr>
          <a:lstStyle/>
          <a:p>
            <a:r>
              <a:rPr lang="en-US" dirty="0"/>
              <a:t>Machine Learning algorithms Classification</a:t>
            </a:r>
            <a:endParaRPr lang="en-IN" dirty="0"/>
          </a:p>
        </p:txBody>
      </p:sp>
      <p:sp>
        <p:nvSpPr>
          <p:cNvPr id="3" name="Footer Placeholder 2">
            <a:extLst>
              <a:ext uri="{FF2B5EF4-FFF2-40B4-BE49-F238E27FC236}">
                <a16:creationId xmlns:a16="http://schemas.microsoft.com/office/drawing/2014/main" id="{0AA711DA-395C-4FCD-9985-0F75EE8972AF}"/>
              </a:ext>
            </a:extLst>
          </p:cNvPr>
          <p:cNvSpPr>
            <a:spLocks noGrp="1"/>
          </p:cNvSpPr>
          <p:nvPr>
            <p:ph type="ftr" sz="quarter" idx="11"/>
          </p:nvPr>
        </p:nvSpPr>
        <p:spPr/>
        <p:txBody>
          <a:bodyPr/>
          <a:lstStyle/>
          <a:p>
            <a:r>
              <a:rPr lang="en-US" altLang="en-US"/>
              <a:t>Unit 3 | Big Data Analytics</a:t>
            </a:r>
          </a:p>
        </p:txBody>
      </p:sp>
      <p:sp>
        <p:nvSpPr>
          <p:cNvPr id="4" name="Slide Number Placeholder 3">
            <a:extLst>
              <a:ext uri="{FF2B5EF4-FFF2-40B4-BE49-F238E27FC236}">
                <a16:creationId xmlns:a16="http://schemas.microsoft.com/office/drawing/2014/main" id="{39742359-7A4A-4EFD-90BA-5258C75AD358}"/>
              </a:ext>
            </a:extLst>
          </p:cNvPr>
          <p:cNvSpPr>
            <a:spLocks noGrp="1"/>
          </p:cNvSpPr>
          <p:nvPr>
            <p:ph type="sldNum" sz="quarter" idx="12"/>
          </p:nvPr>
        </p:nvSpPr>
        <p:spPr/>
        <p:txBody>
          <a:bodyPr>
            <a:normAutofit fontScale="85000" lnSpcReduction="20000"/>
          </a:bodyPr>
          <a:lstStyle/>
          <a:p>
            <a:fld id="{0E6713C2-6EE0-4624-9092-9156E8DBEF92}" type="slidenum">
              <a:rPr lang="en-US" altLang="en-US" smtClean="0"/>
              <a:pPr/>
              <a:t>29</a:t>
            </a:fld>
            <a:endParaRPr lang="en-US" altLang="en-US"/>
          </a:p>
        </p:txBody>
      </p:sp>
      <p:sp>
        <p:nvSpPr>
          <p:cNvPr id="5" name="Content Placeholder 4">
            <a:extLst>
              <a:ext uri="{FF2B5EF4-FFF2-40B4-BE49-F238E27FC236}">
                <a16:creationId xmlns:a16="http://schemas.microsoft.com/office/drawing/2014/main" id="{B2D4E457-CC7E-4390-98F6-82DEB50FAA94}"/>
              </a:ext>
            </a:extLst>
          </p:cNvPr>
          <p:cNvSpPr>
            <a:spLocks noGrp="1"/>
          </p:cNvSpPr>
          <p:nvPr>
            <p:ph sz="quarter" idx="1"/>
          </p:nvPr>
        </p:nvSpPr>
        <p:spPr>
          <a:xfrm>
            <a:off x="612648" y="1600200"/>
            <a:ext cx="7235952" cy="4495800"/>
          </a:xfrm>
        </p:spPr>
        <p:txBody>
          <a:bodyPr/>
          <a:lstStyle/>
          <a:p>
            <a:pPr marL="0" indent="0">
              <a:buNone/>
            </a:pPr>
            <a:r>
              <a:rPr lang="en-US" dirty="0"/>
              <a:t>Algorithms for Regression</a:t>
            </a:r>
          </a:p>
          <a:p>
            <a:r>
              <a:rPr lang="en-US" dirty="0"/>
              <a:t>Linear Regression</a:t>
            </a:r>
          </a:p>
          <a:p>
            <a:r>
              <a:rPr lang="en-US" dirty="0"/>
              <a:t>Multiple Linear Regression</a:t>
            </a:r>
          </a:p>
          <a:p>
            <a:r>
              <a:rPr lang="en-US" dirty="0"/>
              <a:t>Polynomial Regression</a:t>
            </a:r>
          </a:p>
          <a:p>
            <a:r>
              <a:rPr lang="en-US" dirty="0"/>
              <a:t>Decision tree</a:t>
            </a:r>
          </a:p>
          <a:p>
            <a:r>
              <a:rPr lang="en-US" dirty="0"/>
              <a:t>Random forest</a:t>
            </a:r>
          </a:p>
          <a:p>
            <a:r>
              <a:rPr lang="en-US" dirty="0"/>
              <a:t>Support Vector Regression</a:t>
            </a:r>
            <a:endParaRPr lang="en-IN" dirty="0"/>
          </a:p>
        </p:txBody>
      </p:sp>
    </p:spTree>
    <p:extLst>
      <p:ext uri="{BB962C8B-B14F-4D97-AF65-F5344CB8AC3E}">
        <p14:creationId xmlns:p14="http://schemas.microsoft.com/office/powerpoint/2010/main" val="2685932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Hadoop</a:t>
            </a:r>
          </a:p>
        </p:txBody>
      </p:sp>
      <p:sp>
        <p:nvSpPr>
          <p:cNvPr id="6" name="Content Placeholder 5"/>
          <p:cNvSpPr>
            <a:spLocks noGrp="1"/>
          </p:cNvSpPr>
          <p:nvPr>
            <p:ph sz="quarter" idx="1"/>
          </p:nvPr>
        </p:nvSpPr>
        <p:spPr>
          <a:xfrm>
            <a:off x="304800" y="1676400"/>
            <a:ext cx="4419600" cy="4724400"/>
          </a:xfrm>
        </p:spPr>
        <p:txBody>
          <a:bodyPr>
            <a:noAutofit/>
          </a:bodyPr>
          <a:lstStyle/>
          <a:p>
            <a:pPr marL="457200" indent="-457200" algn="just">
              <a:buFont typeface="Arial" panose="020B0604020202020204" pitchFamily="34" charset="0"/>
              <a:buChar char="•"/>
            </a:pPr>
            <a:r>
              <a:rPr lang="en-US" sz="2000" b="0" dirty="0"/>
              <a:t>Apache Hadoop is an </a:t>
            </a:r>
            <a:r>
              <a:rPr lang="en-US" sz="2000" dirty="0"/>
              <a:t>open source software framework</a:t>
            </a:r>
            <a:r>
              <a:rPr lang="en-US" sz="2000" b="0" dirty="0"/>
              <a:t> used to develop data processing applications which are executed in a distributed computing environment.</a:t>
            </a:r>
          </a:p>
          <a:p>
            <a:pPr marL="457200" indent="-457200" algn="just">
              <a:buFont typeface="Arial" panose="020B0604020202020204" pitchFamily="34" charset="0"/>
              <a:buChar char="•"/>
            </a:pPr>
            <a:r>
              <a:rPr lang="en-US" sz="2000" b="0" dirty="0"/>
              <a:t>Applications built using HADOOP are run on large data sets distributed across clusters of commodity computers. </a:t>
            </a:r>
          </a:p>
          <a:p>
            <a:pPr marL="457200" indent="-457200" algn="just">
              <a:buFont typeface="Arial" panose="020B0604020202020204" pitchFamily="34" charset="0"/>
              <a:buChar char="•"/>
            </a:pPr>
            <a:r>
              <a:rPr lang="en-US" sz="2000" dirty="0"/>
              <a:t>Commodity computers </a:t>
            </a:r>
            <a:r>
              <a:rPr lang="en-US" sz="2000" b="0" dirty="0"/>
              <a:t>are cheap and widely available. These are mainly useful for achieving greater computational power at low cost.</a:t>
            </a:r>
          </a:p>
        </p:txBody>
      </p:sp>
      <p:pic>
        <p:nvPicPr>
          <p:cNvPr id="9" name="Picture 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11" name="Footer Placeholder 10"/>
          <p:cNvSpPr>
            <a:spLocks noGrp="1"/>
          </p:cNvSpPr>
          <p:nvPr>
            <p:ph type="ftr" sz="quarter" idx="17"/>
          </p:nvPr>
        </p:nvSpPr>
        <p:spPr/>
        <p:txBody>
          <a:bodyPr/>
          <a:lstStyle/>
          <a:p>
            <a:r>
              <a:rPr lang="en-US" altLang="en-US" dirty="0"/>
              <a:t>Unit 3 | Big Data Analytics</a:t>
            </a:r>
          </a:p>
        </p:txBody>
      </p:sp>
      <p:sp>
        <p:nvSpPr>
          <p:cNvPr id="12" name="Slide Number Placeholder 11"/>
          <p:cNvSpPr>
            <a:spLocks noGrp="1"/>
          </p:cNvSpPr>
          <p:nvPr>
            <p:ph type="sldNum" sz="quarter" idx="16"/>
          </p:nvPr>
        </p:nvSpPr>
        <p:spPr/>
        <p:txBody>
          <a:bodyPr>
            <a:normAutofit fontScale="85000" lnSpcReduction="20000"/>
          </a:bodyPr>
          <a:lstStyle/>
          <a:p>
            <a:fld id="{0071EE58-B015-4895-8D88-56A1A79D7490}" type="slidenum">
              <a:rPr lang="en-US" altLang="en-US" smtClean="0"/>
              <a:pPr/>
              <a:t>3</a:t>
            </a:fld>
            <a:endParaRPr lang="en-US" altLang="en-US"/>
          </a:p>
        </p:txBody>
      </p:sp>
      <p:sp>
        <p:nvSpPr>
          <p:cNvPr id="4" name="Content Placeholder 3">
            <a:extLst>
              <a:ext uri="{FF2B5EF4-FFF2-40B4-BE49-F238E27FC236}">
                <a16:creationId xmlns:a16="http://schemas.microsoft.com/office/drawing/2014/main" id="{76CCEB76-5B24-448E-B1CB-03927FA07E31}"/>
              </a:ext>
            </a:extLst>
          </p:cNvPr>
          <p:cNvSpPr>
            <a:spLocks noGrp="1"/>
          </p:cNvSpPr>
          <p:nvPr>
            <p:ph sz="quarter" idx="2"/>
          </p:nvPr>
        </p:nvSpPr>
        <p:spPr/>
        <p:txBody>
          <a:bodyPr/>
          <a:lstStyle/>
          <a:p>
            <a:pPr algn="l"/>
            <a:r>
              <a:rPr lang="en-US" sz="1800" b="0" i="0" u="none" strike="noStrike" baseline="0" dirty="0">
                <a:latin typeface="+mj-lt"/>
              </a:rPr>
              <a:t>Apache Hadoop is a collection of open-source software utilities that facilitate using a network of many computers to solve problems involving massive amounts of data and computation. </a:t>
            </a:r>
          </a:p>
          <a:p>
            <a:pPr algn="l"/>
            <a:r>
              <a:rPr lang="en-US" sz="1800" b="0" i="0" u="none" strike="noStrike" baseline="0" dirty="0">
                <a:latin typeface="+mj-lt"/>
              </a:rPr>
              <a:t>It provides a software framework for distributed storage and processing of big data using the MapReduce programming model.</a:t>
            </a:r>
            <a:endParaRPr lang="en-IN" dirty="0">
              <a:latin typeface="+mj-lt"/>
            </a:endParaRPr>
          </a:p>
        </p:txBody>
      </p:sp>
    </p:spTree>
    <p:extLst>
      <p:ext uri="{BB962C8B-B14F-4D97-AF65-F5344CB8AC3E}">
        <p14:creationId xmlns:p14="http://schemas.microsoft.com/office/powerpoint/2010/main" val="468149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855C9-A85D-481B-AA51-B538975BA366}"/>
              </a:ext>
            </a:extLst>
          </p:cNvPr>
          <p:cNvSpPr>
            <a:spLocks noGrp="1"/>
          </p:cNvSpPr>
          <p:nvPr>
            <p:ph type="title"/>
          </p:nvPr>
        </p:nvSpPr>
        <p:spPr/>
        <p:txBody>
          <a:bodyPr>
            <a:normAutofit fontScale="90000"/>
          </a:bodyPr>
          <a:lstStyle/>
          <a:p>
            <a:r>
              <a:rPr lang="en-US" dirty="0"/>
              <a:t>Machine Learning algorithms Classification</a:t>
            </a:r>
            <a:endParaRPr lang="en-IN" dirty="0"/>
          </a:p>
        </p:txBody>
      </p:sp>
      <p:sp>
        <p:nvSpPr>
          <p:cNvPr id="3" name="Footer Placeholder 2">
            <a:extLst>
              <a:ext uri="{FF2B5EF4-FFF2-40B4-BE49-F238E27FC236}">
                <a16:creationId xmlns:a16="http://schemas.microsoft.com/office/drawing/2014/main" id="{0AA711DA-395C-4FCD-9985-0F75EE8972AF}"/>
              </a:ext>
            </a:extLst>
          </p:cNvPr>
          <p:cNvSpPr>
            <a:spLocks noGrp="1"/>
          </p:cNvSpPr>
          <p:nvPr>
            <p:ph type="ftr" sz="quarter" idx="11"/>
          </p:nvPr>
        </p:nvSpPr>
        <p:spPr/>
        <p:txBody>
          <a:bodyPr/>
          <a:lstStyle/>
          <a:p>
            <a:r>
              <a:rPr lang="en-US" altLang="en-US"/>
              <a:t>Unit 3 | Big Data Analytics</a:t>
            </a:r>
          </a:p>
        </p:txBody>
      </p:sp>
      <p:sp>
        <p:nvSpPr>
          <p:cNvPr id="4" name="Slide Number Placeholder 3">
            <a:extLst>
              <a:ext uri="{FF2B5EF4-FFF2-40B4-BE49-F238E27FC236}">
                <a16:creationId xmlns:a16="http://schemas.microsoft.com/office/drawing/2014/main" id="{39742359-7A4A-4EFD-90BA-5258C75AD358}"/>
              </a:ext>
            </a:extLst>
          </p:cNvPr>
          <p:cNvSpPr>
            <a:spLocks noGrp="1"/>
          </p:cNvSpPr>
          <p:nvPr>
            <p:ph type="sldNum" sz="quarter" idx="12"/>
          </p:nvPr>
        </p:nvSpPr>
        <p:spPr/>
        <p:txBody>
          <a:bodyPr>
            <a:normAutofit fontScale="85000" lnSpcReduction="20000"/>
          </a:bodyPr>
          <a:lstStyle/>
          <a:p>
            <a:fld id="{0E6713C2-6EE0-4624-9092-9156E8DBEF92}" type="slidenum">
              <a:rPr lang="en-US" altLang="en-US" smtClean="0"/>
              <a:pPr/>
              <a:t>30</a:t>
            </a:fld>
            <a:endParaRPr lang="en-US" altLang="en-US"/>
          </a:p>
        </p:txBody>
      </p:sp>
      <p:sp>
        <p:nvSpPr>
          <p:cNvPr id="5" name="Content Placeholder 4">
            <a:extLst>
              <a:ext uri="{FF2B5EF4-FFF2-40B4-BE49-F238E27FC236}">
                <a16:creationId xmlns:a16="http://schemas.microsoft.com/office/drawing/2014/main" id="{B2D4E457-CC7E-4390-98F6-82DEB50FAA94}"/>
              </a:ext>
            </a:extLst>
          </p:cNvPr>
          <p:cNvSpPr>
            <a:spLocks noGrp="1"/>
          </p:cNvSpPr>
          <p:nvPr>
            <p:ph sz="quarter" idx="1"/>
          </p:nvPr>
        </p:nvSpPr>
        <p:spPr>
          <a:xfrm>
            <a:off x="612648" y="1600200"/>
            <a:ext cx="7235952" cy="4495800"/>
          </a:xfrm>
        </p:spPr>
        <p:txBody>
          <a:bodyPr/>
          <a:lstStyle/>
          <a:p>
            <a:pPr marL="0" indent="0">
              <a:buNone/>
            </a:pPr>
            <a:r>
              <a:rPr lang="en-US" dirty="0"/>
              <a:t>Algorithms for Classification</a:t>
            </a:r>
          </a:p>
          <a:p>
            <a:r>
              <a:rPr lang="en-US" dirty="0"/>
              <a:t>Logistic Regression</a:t>
            </a:r>
          </a:p>
          <a:p>
            <a:r>
              <a:rPr lang="en-US" dirty="0"/>
              <a:t>K-NN</a:t>
            </a:r>
          </a:p>
          <a:p>
            <a:r>
              <a:rPr lang="en-US" dirty="0"/>
              <a:t>Naïve Bayes Algorithm</a:t>
            </a:r>
          </a:p>
          <a:p>
            <a:r>
              <a:rPr lang="en-US" dirty="0"/>
              <a:t>Decision tree</a:t>
            </a:r>
          </a:p>
          <a:p>
            <a:r>
              <a:rPr lang="en-US" dirty="0"/>
              <a:t>Random forest</a:t>
            </a:r>
          </a:p>
          <a:p>
            <a:r>
              <a:rPr lang="en-US" dirty="0"/>
              <a:t>Support Vector Machine</a:t>
            </a:r>
            <a:endParaRPr lang="en-IN" dirty="0"/>
          </a:p>
        </p:txBody>
      </p:sp>
    </p:spTree>
    <p:extLst>
      <p:ext uri="{BB962C8B-B14F-4D97-AF65-F5344CB8AC3E}">
        <p14:creationId xmlns:p14="http://schemas.microsoft.com/office/powerpoint/2010/main" val="489119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855C9-A85D-481B-AA51-B538975BA366}"/>
              </a:ext>
            </a:extLst>
          </p:cNvPr>
          <p:cNvSpPr>
            <a:spLocks noGrp="1"/>
          </p:cNvSpPr>
          <p:nvPr>
            <p:ph type="title"/>
          </p:nvPr>
        </p:nvSpPr>
        <p:spPr/>
        <p:txBody>
          <a:bodyPr>
            <a:normAutofit fontScale="90000"/>
          </a:bodyPr>
          <a:lstStyle/>
          <a:p>
            <a:r>
              <a:rPr lang="en-US" dirty="0"/>
              <a:t>Machine Learning algorithms Classification</a:t>
            </a:r>
            <a:endParaRPr lang="en-IN" dirty="0"/>
          </a:p>
        </p:txBody>
      </p:sp>
      <p:sp>
        <p:nvSpPr>
          <p:cNvPr id="3" name="Footer Placeholder 2">
            <a:extLst>
              <a:ext uri="{FF2B5EF4-FFF2-40B4-BE49-F238E27FC236}">
                <a16:creationId xmlns:a16="http://schemas.microsoft.com/office/drawing/2014/main" id="{0AA711DA-395C-4FCD-9985-0F75EE8972AF}"/>
              </a:ext>
            </a:extLst>
          </p:cNvPr>
          <p:cNvSpPr>
            <a:spLocks noGrp="1"/>
          </p:cNvSpPr>
          <p:nvPr>
            <p:ph type="ftr" sz="quarter" idx="11"/>
          </p:nvPr>
        </p:nvSpPr>
        <p:spPr/>
        <p:txBody>
          <a:bodyPr/>
          <a:lstStyle/>
          <a:p>
            <a:r>
              <a:rPr lang="en-US" altLang="en-US"/>
              <a:t>Unit 3 | Big Data Analytics</a:t>
            </a:r>
          </a:p>
        </p:txBody>
      </p:sp>
      <p:sp>
        <p:nvSpPr>
          <p:cNvPr id="4" name="Slide Number Placeholder 3">
            <a:extLst>
              <a:ext uri="{FF2B5EF4-FFF2-40B4-BE49-F238E27FC236}">
                <a16:creationId xmlns:a16="http://schemas.microsoft.com/office/drawing/2014/main" id="{39742359-7A4A-4EFD-90BA-5258C75AD358}"/>
              </a:ext>
            </a:extLst>
          </p:cNvPr>
          <p:cNvSpPr>
            <a:spLocks noGrp="1"/>
          </p:cNvSpPr>
          <p:nvPr>
            <p:ph type="sldNum" sz="quarter" idx="12"/>
          </p:nvPr>
        </p:nvSpPr>
        <p:spPr/>
        <p:txBody>
          <a:bodyPr>
            <a:normAutofit fontScale="85000" lnSpcReduction="20000"/>
          </a:bodyPr>
          <a:lstStyle/>
          <a:p>
            <a:fld id="{0E6713C2-6EE0-4624-9092-9156E8DBEF92}" type="slidenum">
              <a:rPr lang="en-US" altLang="en-US" smtClean="0"/>
              <a:pPr/>
              <a:t>31</a:t>
            </a:fld>
            <a:endParaRPr lang="en-US" altLang="en-US"/>
          </a:p>
        </p:txBody>
      </p:sp>
      <p:sp>
        <p:nvSpPr>
          <p:cNvPr id="5" name="Content Placeholder 4">
            <a:extLst>
              <a:ext uri="{FF2B5EF4-FFF2-40B4-BE49-F238E27FC236}">
                <a16:creationId xmlns:a16="http://schemas.microsoft.com/office/drawing/2014/main" id="{B2D4E457-CC7E-4390-98F6-82DEB50FAA94}"/>
              </a:ext>
            </a:extLst>
          </p:cNvPr>
          <p:cNvSpPr>
            <a:spLocks noGrp="1"/>
          </p:cNvSpPr>
          <p:nvPr>
            <p:ph sz="quarter" idx="1"/>
          </p:nvPr>
        </p:nvSpPr>
        <p:spPr>
          <a:xfrm>
            <a:off x="612648" y="1600200"/>
            <a:ext cx="7235952" cy="4495800"/>
          </a:xfrm>
        </p:spPr>
        <p:txBody>
          <a:bodyPr/>
          <a:lstStyle/>
          <a:p>
            <a:pPr marL="0" indent="0">
              <a:buNone/>
            </a:pPr>
            <a:r>
              <a:rPr lang="en-US" dirty="0"/>
              <a:t>Algorithms for Clustering</a:t>
            </a:r>
          </a:p>
          <a:p>
            <a:r>
              <a:rPr lang="en-US" dirty="0"/>
              <a:t>K-Means</a:t>
            </a:r>
          </a:p>
          <a:p>
            <a:r>
              <a:rPr lang="en-US" dirty="0"/>
              <a:t>DBSCAN</a:t>
            </a:r>
          </a:p>
          <a:p>
            <a:r>
              <a:rPr lang="en-US" dirty="0"/>
              <a:t>Hierarchical algorithm</a:t>
            </a:r>
          </a:p>
        </p:txBody>
      </p:sp>
    </p:spTree>
    <p:extLst>
      <p:ext uri="{BB962C8B-B14F-4D97-AF65-F5344CB8AC3E}">
        <p14:creationId xmlns:p14="http://schemas.microsoft.com/office/powerpoint/2010/main" val="2711691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Machine Learning Types</a:t>
            </a:r>
          </a:p>
        </p:txBody>
      </p:sp>
      <p:pic>
        <p:nvPicPr>
          <p:cNvPr id="7" name="Picture 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52400" y="1828800"/>
            <a:ext cx="8839200" cy="4724400"/>
          </a:xfrm>
        </p:spPr>
      </p:pic>
      <p:sp>
        <p:nvSpPr>
          <p:cNvPr id="8" name="Footer Placeholder 7"/>
          <p:cNvSpPr>
            <a:spLocks noGrp="1"/>
          </p:cNvSpPr>
          <p:nvPr>
            <p:ph type="ftr" sz="quarter" idx="11"/>
          </p:nvPr>
        </p:nvSpPr>
        <p:spPr/>
        <p:txBody>
          <a:bodyPr/>
          <a:lstStyle/>
          <a:p>
            <a:r>
              <a:rPr lang="en-US" altLang="en-US"/>
              <a:t>Unit 3 | Big Data Analytics</a:t>
            </a:r>
          </a:p>
        </p:txBody>
      </p:sp>
      <p:sp>
        <p:nvSpPr>
          <p:cNvPr id="9" name="Slide Number Placeholder 8"/>
          <p:cNvSpPr>
            <a:spLocks noGrp="1"/>
          </p:cNvSpPr>
          <p:nvPr>
            <p:ph type="sldNum" sz="quarter" idx="12"/>
          </p:nvPr>
        </p:nvSpPr>
        <p:spPr/>
        <p:txBody>
          <a:bodyPr>
            <a:normAutofit fontScale="85000" lnSpcReduction="20000"/>
          </a:bodyPr>
          <a:lstStyle/>
          <a:p>
            <a:fld id="{0E6713C2-6EE0-4624-9092-9156E8DBEF92}" type="slidenum">
              <a:rPr lang="en-US" altLang="en-US" smtClean="0"/>
              <a:pPr/>
              <a:t>32</a:t>
            </a:fld>
            <a:endParaRPr lang="en-US" altLang="en-US"/>
          </a:p>
        </p:txBody>
      </p:sp>
    </p:spTree>
    <p:extLst>
      <p:ext uri="{BB962C8B-B14F-4D97-AF65-F5344CB8AC3E}">
        <p14:creationId xmlns:p14="http://schemas.microsoft.com/office/powerpoint/2010/main" val="1438263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Machine Learning Types</a:t>
            </a:r>
          </a:p>
        </p:txBody>
      </p:sp>
      <p:pic>
        <p:nvPicPr>
          <p:cNvPr id="7" name="Picture 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600200" y="1676400"/>
            <a:ext cx="6172200" cy="4706303"/>
          </a:xfrm>
        </p:spPr>
      </p:pic>
      <p:sp>
        <p:nvSpPr>
          <p:cNvPr id="8" name="Footer Placeholder 7"/>
          <p:cNvSpPr>
            <a:spLocks noGrp="1"/>
          </p:cNvSpPr>
          <p:nvPr>
            <p:ph type="ftr" sz="quarter" idx="11"/>
          </p:nvPr>
        </p:nvSpPr>
        <p:spPr/>
        <p:txBody>
          <a:bodyPr/>
          <a:lstStyle/>
          <a:p>
            <a:r>
              <a:rPr lang="en-US" altLang="en-US"/>
              <a:t>Unit 3 | Big Data Analytics</a:t>
            </a:r>
          </a:p>
        </p:txBody>
      </p:sp>
      <p:sp>
        <p:nvSpPr>
          <p:cNvPr id="9" name="Slide Number Placeholder 8"/>
          <p:cNvSpPr>
            <a:spLocks noGrp="1"/>
          </p:cNvSpPr>
          <p:nvPr>
            <p:ph type="sldNum" sz="quarter" idx="12"/>
          </p:nvPr>
        </p:nvSpPr>
        <p:spPr/>
        <p:txBody>
          <a:bodyPr>
            <a:normAutofit fontScale="85000" lnSpcReduction="20000"/>
          </a:bodyPr>
          <a:lstStyle/>
          <a:p>
            <a:fld id="{0E6713C2-6EE0-4624-9092-9156E8DBEF92}" type="slidenum">
              <a:rPr lang="en-US" altLang="en-US" smtClean="0"/>
              <a:pPr/>
              <a:t>33</a:t>
            </a:fld>
            <a:endParaRPr lang="en-US" altLang="en-US"/>
          </a:p>
        </p:txBody>
      </p:sp>
    </p:spTree>
    <p:extLst>
      <p:ext uri="{BB962C8B-B14F-4D97-AF65-F5344CB8AC3E}">
        <p14:creationId xmlns:p14="http://schemas.microsoft.com/office/powerpoint/2010/main" val="3082492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ltLang="en-US"/>
              <a:t>Unit 3 | Big Data Analytics</a:t>
            </a:r>
          </a:p>
        </p:txBody>
      </p:sp>
      <p:sp>
        <p:nvSpPr>
          <p:cNvPr id="5" name="Slide Number Placeholder 4"/>
          <p:cNvSpPr>
            <a:spLocks noGrp="1"/>
          </p:cNvSpPr>
          <p:nvPr>
            <p:ph type="sldNum" sz="quarter" idx="12"/>
          </p:nvPr>
        </p:nvSpPr>
        <p:spPr/>
        <p:txBody>
          <a:bodyPr>
            <a:normAutofit fontScale="85000" lnSpcReduction="20000"/>
          </a:bodyPr>
          <a:lstStyle/>
          <a:p>
            <a:fld id="{0E6713C2-6EE0-4624-9092-9156E8DBEF92}" type="slidenum">
              <a:rPr lang="en-US" altLang="en-US" smtClean="0"/>
              <a:pPr/>
              <a:t>34</a:t>
            </a:fld>
            <a:endParaRPr lang="en-US"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38" y="228600"/>
            <a:ext cx="9189156" cy="5638800"/>
          </a:xfrm>
          <a:prstGeom prst="rect">
            <a:avLst/>
          </a:prstGeom>
        </p:spPr>
      </p:pic>
    </p:spTree>
    <p:extLst>
      <p:ext uri="{BB962C8B-B14F-4D97-AF65-F5344CB8AC3E}">
        <p14:creationId xmlns:p14="http://schemas.microsoft.com/office/powerpoint/2010/main" val="353884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 Mining Methods</a:t>
            </a:r>
          </a:p>
        </p:txBody>
      </p:sp>
      <p:pic>
        <p:nvPicPr>
          <p:cNvPr id="7" name="Picture 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pic>
        <p:nvPicPr>
          <p:cNvPr id="3" name="Content Placeholder 2"/>
          <p:cNvPicPr>
            <a:picLocks noGrp="1" noChangeAspect="1"/>
          </p:cNvPicPr>
          <p:nvPr>
            <p:ph sz="quarter" idx="1"/>
          </p:nvPr>
        </p:nvPicPr>
        <p:blipFill rotWithShape="1">
          <a:blip r:embed="rId3">
            <a:extLst>
              <a:ext uri="{28A0092B-C50C-407E-A947-70E740481C1C}">
                <a14:useLocalDpi xmlns:a14="http://schemas.microsoft.com/office/drawing/2010/main" val="0"/>
              </a:ext>
            </a:extLst>
          </a:blip>
          <a:srcRect t="20864" r="-5621"/>
          <a:stretch/>
        </p:blipFill>
        <p:spPr>
          <a:xfrm>
            <a:off x="152400" y="1600200"/>
            <a:ext cx="8991600" cy="5257800"/>
          </a:xfrm>
        </p:spPr>
      </p:pic>
      <p:sp>
        <p:nvSpPr>
          <p:cNvPr id="8" name="Footer Placeholder 7"/>
          <p:cNvSpPr>
            <a:spLocks noGrp="1"/>
          </p:cNvSpPr>
          <p:nvPr>
            <p:ph type="ftr" sz="quarter" idx="11"/>
          </p:nvPr>
        </p:nvSpPr>
        <p:spPr/>
        <p:txBody>
          <a:bodyPr/>
          <a:lstStyle/>
          <a:p>
            <a:r>
              <a:rPr lang="en-US" altLang="en-US"/>
              <a:t>Unit 3 | Big Data Analytics</a:t>
            </a:r>
          </a:p>
        </p:txBody>
      </p:sp>
      <p:sp>
        <p:nvSpPr>
          <p:cNvPr id="9" name="Slide Number Placeholder 8"/>
          <p:cNvSpPr>
            <a:spLocks noGrp="1"/>
          </p:cNvSpPr>
          <p:nvPr>
            <p:ph type="sldNum" sz="quarter" idx="12"/>
          </p:nvPr>
        </p:nvSpPr>
        <p:spPr/>
        <p:txBody>
          <a:bodyPr>
            <a:normAutofit fontScale="85000" lnSpcReduction="20000"/>
          </a:bodyPr>
          <a:lstStyle/>
          <a:p>
            <a:fld id="{0E6713C2-6EE0-4624-9092-9156E8DBEF92}" type="slidenum">
              <a:rPr lang="en-US" altLang="en-US" smtClean="0"/>
              <a:pPr/>
              <a:t>35</a:t>
            </a:fld>
            <a:endParaRPr lang="en-US" altLang="en-US"/>
          </a:p>
        </p:txBody>
      </p:sp>
    </p:spTree>
    <p:extLst>
      <p:ext uri="{BB962C8B-B14F-4D97-AF65-F5344CB8AC3E}">
        <p14:creationId xmlns:p14="http://schemas.microsoft.com/office/powerpoint/2010/main" val="35140342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 Mining Methods</a:t>
            </a:r>
          </a:p>
        </p:txBody>
      </p:sp>
      <p:pic>
        <p:nvPicPr>
          <p:cNvPr id="7" name="Picture 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533400" y="1752600"/>
            <a:ext cx="7848600" cy="4518384"/>
          </a:xfrm>
        </p:spPr>
      </p:pic>
      <p:sp>
        <p:nvSpPr>
          <p:cNvPr id="8" name="Footer Placeholder 7"/>
          <p:cNvSpPr>
            <a:spLocks noGrp="1"/>
          </p:cNvSpPr>
          <p:nvPr>
            <p:ph type="ftr" sz="quarter" idx="11"/>
          </p:nvPr>
        </p:nvSpPr>
        <p:spPr/>
        <p:txBody>
          <a:bodyPr/>
          <a:lstStyle/>
          <a:p>
            <a:r>
              <a:rPr lang="en-US" altLang="en-US"/>
              <a:t>Unit 3 | Big Data Analytics</a:t>
            </a:r>
          </a:p>
        </p:txBody>
      </p:sp>
      <p:sp>
        <p:nvSpPr>
          <p:cNvPr id="9" name="Slide Number Placeholder 8"/>
          <p:cNvSpPr>
            <a:spLocks noGrp="1"/>
          </p:cNvSpPr>
          <p:nvPr>
            <p:ph type="sldNum" sz="quarter" idx="12"/>
          </p:nvPr>
        </p:nvSpPr>
        <p:spPr/>
        <p:txBody>
          <a:bodyPr>
            <a:normAutofit fontScale="85000" lnSpcReduction="20000"/>
          </a:bodyPr>
          <a:lstStyle/>
          <a:p>
            <a:fld id="{0E6713C2-6EE0-4624-9092-9156E8DBEF92}" type="slidenum">
              <a:rPr lang="en-US" altLang="en-US" smtClean="0"/>
              <a:pPr/>
              <a:t>36</a:t>
            </a:fld>
            <a:endParaRPr lang="en-US" altLang="en-US"/>
          </a:p>
        </p:txBody>
      </p:sp>
    </p:spTree>
    <p:extLst>
      <p:ext uri="{BB962C8B-B14F-4D97-AF65-F5344CB8AC3E}">
        <p14:creationId xmlns:p14="http://schemas.microsoft.com/office/powerpoint/2010/main" val="30321491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 Mining Methods</a:t>
            </a:r>
          </a:p>
        </p:txBody>
      </p:sp>
      <p:pic>
        <p:nvPicPr>
          <p:cNvPr id="7" name="Picture 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pic>
        <p:nvPicPr>
          <p:cNvPr id="3" name="Content Placeholder 2"/>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295400" y="1676400"/>
            <a:ext cx="7086600" cy="5086350"/>
          </a:xfrm>
        </p:spPr>
      </p:pic>
      <p:sp>
        <p:nvSpPr>
          <p:cNvPr id="8" name="Footer Placeholder 7"/>
          <p:cNvSpPr>
            <a:spLocks noGrp="1"/>
          </p:cNvSpPr>
          <p:nvPr>
            <p:ph type="ftr" sz="quarter" idx="11"/>
          </p:nvPr>
        </p:nvSpPr>
        <p:spPr/>
        <p:txBody>
          <a:bodyPr/>
          <a:lstStyle/>
          <a:p>
            <a:r>
              <a:rPr lang="en-US" altLang="en-US"/>
              <a:t>Unit 3 | Big Data Analytics</a:t>
            </a:r>
          </a:p>
        </p:txBody>
      </p:sp>
      <p:sp>
        <p:nvSpPr>
          <p:cNvPr id="9" name="Slide Number Placeholder 8"/>
          <p:cNvSpPr>
            <a:spLocks noGrp="1"/>
          </p:cNvSpPr>
          <p:nvPr>
            <p:ph type="sldNum" sz="quarter" idx="12"/>
          </p:nvPr>
        </p:nvSpPr>
        <p:spPr/>
        <p:txBody>
          <a:bodyPr>
            <a:normAutofit fontScale="85000" lnSpcReduction="20000"/>
          </a:bodyPr>
          <a:lstStyle/>
          <a:p>
            <a:fld id="{0E6713C2-6EE0-4624-9092-9156E8DBEF92}" type="slidenum">
              <a:rPr lang="en-US" altLang="en-US" smtClean="0"/>
              <a:pPr/>
              <a:t>37</a:t>
            </a:fld>
            <a:endParaRPr lang="en-US" altLang="en-US"/>
          </a:p>
        </p:txBody>
      </p:sp>
    </p:spTree>
    <p:extLst>
      <p:ext uri="{BB962C8B-B14F-4D97-AF65-F5344CB8AC3E}">
        <p14:creationId xmlns:p14="http://schemas.microsoft.com/office/powerpoint/2010/main" val="1500897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18671"/>
            <a:ext cx="4800600" cy="548640"/>
          </a:xfrm>
        </p:spPr>
        <p:txBody>
          <a:bodyPr>
            <a:normAutofit fontScale="90000"/>
          </a:bodyPr>
          <a:lstStyle/>
          <a:p>
            <a:r>
              <a:rPr lang="en-US" dirty="0"/>
              <a:t>Hadoop ECOSYSTEM</a:t>
            </a:r>
          </a:p>
        </p:txBody>
      </p:sp>
      <p:pic>
        <p:nvPicPr>
          <p:cNvPr id="3" name="Content Placeholder 2"/>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762000" y="1524000"/>
            <a:ext cx="7920891" cy="5334000"/>
          </a:xfrm>
        </p:spPr>
      </p:pic>
      <p:pic>
        <p:nvPicPr>
          <p:cNvPr id="9" name="Picture 8"/>
          <p:cNvPicPr>
            <a:picLocks noChangeAspect="1"/>
          </p:cNvPicPr>
          <p:nvPr/>
        </p:nvPicPr>
        <p:blipFill>
          <a:blip r:embed="rId3"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10" name="Footer Placeholder 9"/>
          <p:cNvSpPr>
            <a:spLocks noGrp="1"/>
          </p:cNvSpPr>
          <p:nvPr>
            <p:ph type="ftr" sz="quarter" idx="11"/>
          </p:nvPr>
        </p:nvSpPr>
        <p:spPr/>
        <p:txBody>
          <a:bodyPr/>
          <a:lstStyle/>
          <a:p>
            <a:r>
              <a:rPr lang="en-US" altLang="en-US"/>
              <a:t>Unit 3 | Big Data Analytics</a:t>
            </a:r>
          </a:p>
        </p:txBody>
      </p:sp>
      <p:sp>
        <p:nvSpPr>
          <p:cNvPr id="11" name="Slide Number Placeholder 10"/>
          <p:cNvSpPr>
            <a:spLocks noGrp="1"/>
          </p:cNvSpPr>
          <p:nvPr>
            <p:ph type="sldNum" sz="quarter" idx="12"/>
          </p:nvPr>
        </p:nvSpPr>
        <p:spPr/>
        <p:txBody>
          <a:bodyPr>
            <a:normAutofit fontScale="85000" lnSpcReduction="20000"/>
          </a:bodyPr>
          <a:lstStyle/>
          <a:p>
            <a:fld id="{0E6713C2-6EE0-4624-9092-9156E8DBEF92}" type="slidenum">
              <a:rPr lang="en-US" altLang="en-US" smtClean="0"/>
              <a:pPr/>
              <a:t>4</a:t>
            </a:fld>
            <a:endParaRPr lang="en-US" altLang="en-US"/>
          </a:p>
        </p:txBody>
      </p:sp>
    </p:spTree>
    <p:extLst>
      <p:ext uri="{BB962C8B-B14F-4D97-AF65-F5344CB8AC3E}">
        <p14:creationId xmlns:p14="http://schemas.microsoft.com/office/powerpoint/2010/main" val="3606280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229600" cy="548640"/>
          </a:xfrm>
        </p:spPr>
        <p:txBody>
          <a:bodyPr>
            <a:normAutofit fontScale="90000"/>
          </a:bodyPr>
          <a:lstStyle/>
          <a:p>
            <a:r>
              <a:rPr lang="en-US" dirty="0"/>
              <a:t>HADOOP ARCHITECTURE</a:t>
            </a:r>
          </a:p>
        </p:txBody>
      </p:sp>
      <p:pic>
        <p:nvPicPr>
          <p:cNvPr id="8" name="Content Placeholder 7"/>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038600" y="2400300"/>
            <a:ext cx="4900287" cy="3276600"/>
          </a:xfrm>
        </p:spPr>
      </p:pic>
      <p:sp>
        <p:nvSpPr>
          <p:cNvPr id="9" name="Rectangle 8"/>
          <p:cNvSpPr/>
          <p:nvPr/>
        </p:nvSpPr>
        <p:spPr>
          <a:xfrm>
            <a:off x="4959978" y="5867400"/>
            <a:ext cx="3733799"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HADOOP ARCHITECTURE</a:t>
            </a:r>
          </a:p>
        </p:txBody>
      </p:sp>
      <p:sp>
        <p:nvSpPr>
          <p:cNvPr id="10" name="Rectangle 9"/>
          <p:cNvSpPr/>
          <p:nvPr/>
        </p:nvSpPr>
        <p:spPr>
          <a:xfrm>
            <a:off x="304800" y="1676400"/>
            <a:ext cx="3733800" cy="472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a:solidFill>
                  <a:schemeClr val="tx1"/>
                </a:solidFill>
              </a:rPr>
              <a:t>Hadoop MapReduce:</a:t>
            </a:r>
            <a:r>
              <a:rPr lang="en-US" dirty="0">
                <a:solidFill>
                  <a:schemeClr val="tx1"/>
                </a:solidFill>
              </a:rPr>
              <a:t> MapReduce is a computational model and software framework for writing applications which are run on Hadoop. </a:t>
            </a:r>
          </a:p>
          <a:p>
            <a:pPr algn="just"/>
            <a:endParaRPr lang="en-US" b="1" dirty="0">
              <a:solidFill>
                <a:schemeClr val="tx1"/>
              </a:solidFill>
            </a:endParaRPr>
          </a:p>
          <a:p>
            <a:pPr algn="just"/>
            <a:r>
              <a:rPr lang="en-US" b="1" dirty="0">
                <a:solidFill>
                  <a:schemeClr val="tx1"/>
                </a:solidFill>
              </a:rPr>
              <a:t>HDFS</a:t>
            </a:r>
            <a:r>
              <a:rPr lang="en-US" dirty="0">
                <a:solidFill>
                  <a:schemeClr val="tx1"/>
                </a:solidFill>
              </a:rPr>
              <a:t> (</a:t>
            </a:r>
            <a:r>
              <a:rPr lang="en-US" b="1" dirty="0">
                <a:solidFill>
                  <a:schemeClr val="tx1"/>
                </a:solidFill>
              </a:rPr>
              <a:t>Hadoop Distributed File System</a:t>
            </a:r>
            <a:r>
              <a:rPr lang="en-US" dirty="0">
                <a:solidFill>
                  <a:schemeClr val="tx1"/>
                </a:solidFill>
              </a:rPr>
              <a:t>): HDFS takes care of the storage part of Hadoop applications. MapReduce applications consume data from HDFS. </a:t>
            </a:r>
          </a:p>
          <a:p>
            <a:pPr algn="just"/>
            <a:endParaRPr lang="en-US" dirty="0">
              <a:solidFill>
                <a:schemeClr val="tx1"/>
              </a:solidFill>
            </a:endParaRPr>
          </a:p>
          <a:p>
            <a:pPr algn="just"/>
            <a:r>
              <a:rPr lang="en-US" dirty="0">
                <a:solidFill>
                  <a:schemeClr val="tx1"/>
                </a:solidFill>
              </a:rPr>
              <a:t>HDFS creates multiple replicas of data blocks and distributes them on compute nodes in a cluster. This distribution enables reliable and extremely rapid computations.</a:t>
            </a:r>
          </a:p>
        </p:txBody>
      </p:sp>
      <p:pic>
        <p:nvPicPr>
          <p:cNvPr id="11" name="Picture 10"/>
          <p:cNvPicPr>
            <a:picLocks noChangeAspect="1"/>
          </p:cNvPicPr>
          <p:nvPr/>
        </p:nvPicPr>
        <p:blipFill>
          <a:blip r:embed="rId3"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13" name="Footer Placeholder 12"/>
          <p:cNvSpPr>
            <a:spLocks noGrp="1"/>
          </p:cNvSpPr>
          <p:nvPr>
            <p:ph type="ftr" sz="quarter" idx="11"/>
          </p:nvPr>
        </p:nvSpPr>
        <p:spPr/>
        <p:txBody>
          <a:bodyPr/>
          <a:lstStyle/>
          <a:p>
            <a:r>
              <a:rPr lang="en-US" altLang="en-US"/>
              <a:t>Unit 3 | Big Data Analytics</a:t>
            </a:r>
          </a:p>
        </p:txBody>
      </p:sp>
      <p:sp>
        <p:nvSpPr>
          <p:cNvPr id="14" name="Slide Number Placeholder 13"/>
          <p:cNvSpPr>
            <a:spLocks noGrp="1"/>
          </p:cNvSpPr>
          <p:nvPr>
            <p:ph type="sldNum" sz="quarter" idx="12"/>
          </p:nvPr>
        </p:nvSpPr>
        <p:spPr/>
        <p:txBody>
          <a:bodyPr>
            <a:normAutofit fontScale="85000" lnSpcReduction="20000"/>
          </a:bodyPr>
          <a:lstStyle/>
          <a:p>
            <a:fld id="{0E6713C2-6EE0-4624-9092-9156E8DBEF92}" type="slidenum">
              <a:rPr lang="en-US" altLang="en-US" smtClean="0"/>
              <a:pPr/>
              <a:t>5</a:t>
            </a:fld>
            <a:endParaRPr lang="en-US" altLang="en-US"/>
          </a:p>
        </p:txBody>
      </p:sp>
    </p:spTree>
    <p:extLst>
      <p:ext uri="{BB962C8B-B14F-4D97-AF65-F5344CB8AC3E}">
        <p14:creationId xmlns:p14="http://schemas.microsoft.com/office/powerpoint/2010/main" val="964691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229600" cy="548640"/>
          </a:xfrm>
        </p:spPr>
        <p:txBody>
          <a:bodyPr>
            <a:normAutofit fontScale="90000"/>
          </a:bodyPr>
          <a:lstStyle/>
          <a:p>
            <a:r>
              <a:rPr lang="en-US" dirty="0"/>
              <a:t>HDFS Architecture</a:t>
            </a:r>
          </a:p>
        </p:txBody>
      </p:sp>
      <p:pic>
        <p:nvPicPr>
          <p:cNvPr id="12" name="Content Placeholder 11"/>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14400" y="1524000"/>
            <a:ext cx="7543800" cy="5212081"/>
          </a:xfrm>
          <a:ln>
            <a:solidFill>
              <a:schemeClr val="accent3">
                <a:lumMod val="40000"/>
                <a:lumOff val="60000"/>
              </a:schemeClr>
            </a:solidFill>
          </a:ln>
        </p:spPr>
      </p:pic>
      <p:pic>
        <p:nvPicPr>
          <p:cNvPr id="13" name="Picture 12"/>
          <p:cNvPicPr>
            <a:picLocks noChangeAspect="1"/>
          </p:cNvPicPr>
          <p:nvPr/>
        </p:nvPicPr>
        <p:blipFill>
          <a:blip r:embed="rId3" cstate="print">
            <a:biLevel thresh="75000"/>
            <a:extLst>
              <a:ext uri="{28A0092B-C50C-407E-A947-70E740481C1C}">
                <a14:useLocalDpi xmlns:a14="http://schemas.microsoft.com/office/drawing/2010/main" val="0"/>
              </a:ext>
            </a:extLst>
          </a:blip>
          <a:stretch>
            <a:fillRect/>
          </a:stretch>
        </p:blipFill>
        <p:spPr>
          <a:xfrm>
            <a:off x="7620000" y="152400"/>
            <a:ext cx="1367691" cy="533400"/>
          </a:xfrm>
          <a:prstGeom prst="rect">
            <a:avLst/>
          </a:prstGeom>
        </p:spPr>
      </p:pic>
      <p:sp>
        <p:nvSpPr>
          <p:cNvPr id="15" name="Footer Placeholder 14"/>
          <p:cNvSpPr>
            <a:spLocks noGrp="1"/>
          </p:cNvSpPr>
          <p:nvPr>
            <p:ph type="ftr" sz="quarter" idx="11"/>
          </p:nvPr>
        </p:nvSpPr>
        <p:spPr/>
        <p:txBody>
          <a:bodyPr/>
          <a:lstStyle/>
          <a:p>
            <a:r>
              <a:rPr lang="en-US" altLang="en-US"/>
              <a:t>Unit 3 | Big Data Analytics</a:t>
            </a:r>
          </a:p>
        </p:txBody>
      </p:sp>
      <p:sp>
        <p:nvSpPr>
          <p:cNvPr id="16" name="Slide Number Placeholder 15"/>
          <p:cNvSpPr>
            <a:spLocks noGrp="1"/>
          </p:cNvSpPr>
          <p:nvPr>
            <p:ph type="sldNum" sz="quarter" idx="12"/>
          </p:nvPr>
        </p:nvSpPr>
        <p:spPr/>
        <p:txBody>
          <a:bodyPr>
            <a:normAutofit fontScale="85000" lnSpcReduction="20000"/>
          </a:bodyPr>
          <a:lstStyle/>
          <a:p>
            <a:fld id="{0E6713C2-6EE0-4624-9092-9156E8DBEF92}" type="slidenum">
              <a:rPr lang="en-US" altLang="en-US" smtClean="0"/>
              <a:pPr/>
              <a:t>6</a:t>
            </a:fld>
            <a:endParaRPr lang="en-US" altLang="en-US"/>
          </a:p>
        </p:txBody>
      </p:sp>
    </p:spTree>
    <p:extLst>
      <p:ext uri="{BB962C8B-B14F-4D97-AF65-F5344CB8AC3E}">
        <p14:creationId xmlns:p14="http://schemas.microsoft.com/office/powerpoint/2010/main" val="2206652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Architecture</a:t>
            </a:r>
          </a:p>
        </p:txBody>
      </p:sp>
      <p:sp>
        <p:nvSpPr>
          <p:cNvPr id="3" name="Content Placeholder 2"/>
          <p:cNvSpPr>
            <a:spLocks noGrp="1"/>
          </p:cNvSpPr>
          <p:nvPr>
            <p:ph sz="quarter" idx="1"/>
          </p:nvPr>
        </p:nvSpPr>
        <p:spPr>
          <a:xfrm>
            <a:off x="838200" y="1600200"/>
            <a:ext cx="3672840" cy="3855720"/>
          </a:xfrm>
        </p:spPr>
        <p:txBody>
          <a:bodyPr>
            <a:noAutofit/>
          </a:bodyPr>
          <a:lstStyle/>
          <a:p>
            <a:pPr algn="just">
              <a:buFont typeface="Arial" panose="020B0604020202020204" pitchFamily="34" charset="0"/>
              <a:buChar char="•"/>
            </a:pPr>
            <a:r>
              <a:rPr lang="en-US" sz="1800" b="0" dirty="0"/>
              <a:t>A file on HDFS is split into multiple bocks and each is replicated within the Hadoop cluster. </a:t>
            </a:r>
          </a:p>
          <a:p>
            <a:pPr algn="just">
              <a:buFont typeface="Arial" panose="020B0604020202020204" pitchFamily="34" charset="0"/>
              <a:buChar char="•"/>
            </a:pPr>
            <a:r>
              <a:rPr lang="en-US" sz="1800" b="0" dirty="0"/>
              <a:t>A block on HDFS is a blob of data within the underlying file system with a </a:t>
            </a:r>
            <a:r>
              <a:rPr lang="en-US" sz="1800" dirty="0"/>
              <a:t>default size of 64MB</a:t>
            </a:r>
            <a:r>
              <a:rPr lang="en-US" sz="1800" b="0" dirty="0"/>
              <a:t>.The size of a block can be extended up to 256 MB based on the requirements.</a:t>
            </a:r>
          </a:p>
          <a:p>
            <a:pPr algn="just">
              <a:buFont typeface="Arial" panose="020B0604020202020204" pitchFamily="34" charset="0"/>
              <a:buChar char="•"/>
            </a:pPr>
            <a:r>
              <a:rPr lang="en-US" sz="1800" dirty="0"/>
              <a:t>Hadoop Distributed File System (HDFS)</a:t>
            </a:r>
            <a:r>
              <a:rPr lang="en-US" sz="1800" b="0" dirty="0"/>
              <a:t> stores the application data and file system metadata separately on dedicated servers. </a:t>
            </a:r>
          </a:p>
          <a:p>
            <a:pPr algn="just">
              <a:buFont typeface="Arial" panose="020B0604020202020204" pitchFamily="34" charset="0"/>
              <a:buChar char="•"/>
            </a:pPr>
            <a:endParaRPr lang="en-US" sz="1800" dirty="0"/>
          </a:p>
        </p:txBody>
      </p:sp>
      <p:sp>
        <p:nvSpPr>
          <p:cNvPr id="5" name="Content Placeholder 4"/>
          <p:cNvSpPr>
            <a:spLocks noGrp="1"/>
          </p:cNvSpPr>
          <p:nvPr>
            <p:ph sz="quarter" idx="2"/>
          </p:nvPr>
        </p:nvSpPr>
        <p:spPr>
          <a:xfrm>
            <a:off x="4826508" y="1541707"/>
            <a:ext cx="3605784" cy="3712464"/>
          </a:xfrm>
        </p:spPr>
        <p:txBody>
          <a:bodyPr>
            <a:noAutofit/>
          </a:bodyPr>
          <a:lstStyle/>
          <a:p>
            <a:pPr algn="just">
              <a:buFont typeface="Arial" panose="020B0604020202020204" pitchFamily="34" charset="0"/>
              <a:buChar char="•"/>
            </a:pPr>
            <a:r>
              <a:rPr lang="en-US" sz="1800" dirty="0" err="1"/>
              <a:t>NameNode</a:t>
            </a:r>
            <a:r>
              <a:rPr lang="en-US" sz="1800" b="0" dirty="0"/>
              <a:t> and </a:t>
            </a:r>
            <a:r>
              <a:rPr lang="en-US" sz="1800" dirty="0" err="1"/>
              <a:t>DataNode</a:t>
            </a:r>
            <a:r>
              <a:rPr lang="en-US" sz="1800" dirty="0"/>
              <a:t> </a:t>
            </a:r>
            <a:r>
              <a:rPr lang="en-US" sz="1800" b="0" dirty="0"/>
              <a:t>are the two critical components of the Hadoop HDFS architecture. </a:t>
            </a:r>
          </a:p>
          <a:p>
            <a:pPr algn="just">
              <a:buFont typeface="Arial" panose="020B0604020202020204" pitchFamily="34" charset="0"/>
              <a:buChar char="•"/>
            </a:pPr>
            <a:r>
              <a:rPr lang="en-US" sz="1800" b="0" dirty="0"/>
              <a:t>Application data is stored on servers referred to as </a:t>
            </a:r>
            <a:r>
              <a:rPr lang="en-US" sz="1800" dirty="0" err="1"/>
              <a:t>DataNodes</a:t>
            </a:r>
            <a:r>
              <a:rPr lang="en-US" sz="1800" b="0" dirty="0"/>
              <a:t> and file system metadata is stored on servers referred to as </a:t>
            </a:r>
            <a:r>
              <a:rPr lang="en-US" sz="1800" dirty="0" err="1"/>
              <a:t>NameNode</a:t>
            </a:r>
            <a:r>
              <a:rPr lang="en-US" sz="1800" b="0" dirty="0"/>
              <a:t>. HDFS replicates the file content on multiple </a:t>
            </a:r>
            <a:r>
              <a:rPr lang="en-US" sz="1800" b="0" dirty="0" err="1"/>
              <a:t>DataNodes</a:t>
            </a:r>
            <a:r>
              <a:rPr lang="en-US" sz="1800" b="0" dirty="0"/>
              <a:t> based on the replication factor to ensure reliability of data.</a:t>
            </a:r>
            <a:endParaRPr lang="en-US" sz="1800" dirty="0"/>
          </a:p>
        </p:txBody>
      </p:sp>
      <p:pic>
        <p:nvPicPr>
          <p:cNvPr id="4" name="Picture 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6" name="Rectangle 5"/>
          <p:cNvSpPr/>
          <p:nvPr/>
        </p:nvSpPr>
        <p:spPr>
          <a:xfrm>
            <a:off x="986691" y="5943600"/>
            <a:ext cx="7696200" cy="646331"/>
          </a:xfrm>
          <a:prstGeom prst="rect">
            <a:avLst/>
          </a:prstGeom>
        </p:spPr>
        <p:txBody>
          <a:bodyPr wrap="square">
            <a:spAutoFit/>
          </a:bodyPr>
          <a:lstStyle/>
          <a:p>
            <a:pPr algn="ctr"/>
            <a:r>
              <a:rPr lang="en-US" i="1" dirty="0">
                <a:solidFill>
                  <a:schemeClr val="accent1">
                    <a:lumMod val="50000"/>
                  </a:schemeClr>
                </a:solidFill>
                <a:latin typeface="+mn-lt"/>
              </a:rPr>
              <a:t>Java is the native language of HDFS. Hence one can deploy </a:t>
            </a:r>
            <a:r>
              <a:rPr lang="en-US" i="1" dirty="0" err="1">
                <a:solidFill>
                  <a:schemeClr val="accent1">
                    <a:lumMod val="50000"/>
                  </a:schemeClr>
                </a:solidFill>
                <a:latin typeface="+mn-lt"/>
              </a:rPr>
              <a:t>DataNode</a:t>
            </a:r>
            <a:r>
              <a:rPr lang="en-US" i="1" dirty="0">
                <a:solidFill>
                  <a:schemeClr val="accent1">
                    <a:lumMod val="50000"/>
                  </a:schemeClr>
                </a:solidFill>
                <a:latin typeface="+mn-lt"/>
              </a:rPr>
              <a:t> and </a:t>
            </a:r>
            <a:r>
              <a:rPr lang="en-US" i="1" dirty="0" err="1">
                <a:solidFill>
                  <a:schemeClr val="accent1">
                    <a:lumMod val="50000"/>
                  </a:schemeClr>
                </a:solidFill>
                <a:latin typeface="+mn-lt"/>
              </a:rPr>
              <a:t>NameNode</a:t>
            </a:r>
            <a:r>
              <a:rPr lang="en-US" i="1" dirty="0">
                <a:solidFill>
                  <a:schemeClr val="accent1">
                    <a:lumMod val="50000"/>
                  </a:schemeClr>
                </a:solidFill>
                <a:latin typeface="+mn-lt"/>
              </a:rPr>
              <a:t> on machines having Java installed. </a:t>
            </a:r>
          </a:p>
        </p:txBody>
      </p:sp>
      <p:sp>
        <p:nvSpPr>
          <p:cNvPr id="8" name="Footer Placeholder 7"/>
          <p:cNvSpPr>
            <a:spLocks noGrp="1"/>
          </p:cNvSpPr>
          <p:nvPr>
            <p:ph type="ftr" sz="quarter" idx="17"/>
          </p:nvPr>
        </p:nvSpPr>
        <p:spPr/>
        <p:txBody>
          <a:bodyPr/>
          <a:lstStyle/>
          <a:p>
            <a:r>
              <a:rPr lang="en-US" altLang="en-US"/>
              <a:t>Unit 3 | Big Data Analytics</a:t>
            </a:r>
          </a:p>
        </p:txBody>
      </p:sp>
      <p:sp>
        <p:nvSpPr>
          <p:cNvPr id="9" name="Slide Number Placeholder 8"/>
          <p:cNvSpPr>
            <a:spLocks noGrp="1"/>
          </p:cNvSpPr>
          <p:nvPr>
            <p:ph type="sldNum" sz="quarter" idx="16"/>
          </p:nvPr>
        </p:nvSpPr>
        <p:spPr/>
        <p:txBody>
          <a:bodyPr>
            <a:normAutofit fontScale="85000" lnSpcReduction="20000"/>
          </a:bodyPr>
          <a:lstStyle/>
          <a:p>
            <a:fld id="{0071EE58-B015-4895-8D88-56A1A79D7490}" type="slidenum">
              <a:rPr lang="en-US" altLang="en-US" smtClean="0"/>
              <a:pPr/>
              <a:t>7</a:t>
            </a:fld>
            <a:endParaRPr lang="en-US" altLang="en-US"/>
          </a:p>
        </p:txBody>
      </p:sp>
    </p:spTree>
    <p:extLst>
      <p:ext uri="{BB962C8B-B14F-4D97-AF65-F5344CB8AC3E}">
        <p14:creationId xmlns:p14="http://schemas.microsoft.com/office/powerpoint/2010/main" val="3855655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 Name&amp; Data NODE</a:t>
            </a:r>
          </a:p>
        </p:txBody>
      </p:sp>
      <p:sp>
        <p:nvSpPr>
          <p:cNvPr id="8" name="Text Placeholder 7"/>
          <p:cNvSpPr>
            <a:spLocks noGrp="1"/>
          </p:cNvSpPr>
          <p:nvPr>
            <p:ph sz="quarter" idx="1"/>
          </p:nvPr>
        </p:nvSpPr>
        <p:spPr>
          <a:xfrm>
            <a:off x="609600" y="1589567"/>
            <a:ext cx="8305800" cy="4572000"/>
          </a:xfrm>
        </p:spPr>
        <p:txBody>
          <a:bodyPr>
            <a:noAutofit/>
          </a:bodyPr>
          <a:lstStyle/>
          <a:p>
            <a:pPr algn="just"/>
            <a:r>
              <a:rPr lang="en-US" sz="1800" dirty="0"/>
              <a:t>HDFS has a </a:t>
            </a:r>
            <a:r>
              <a:rPr lang="en-US" sz="1800" b="1" dirty="0"/>
              <a:t>Master-slave architecture</a:t>
            </a:r>
            <a:r>
              <a:rPr lang="en-US" sz="1800" dirty="0"/>
              <a:t>. </a:t>
            </a:r>
          </a:p>
          <a:p>
            <a:pPr algn="just"/>
            <a:r>
              <a:rPr lang="en-US" sz="1800" dirty="0"/>
              <a:t>The daemon called </a:t>
            </a:r>
            <a:r>
              <a:rPr lang="en-US" sz="1800" b="1" dirty="0" err="1"/>
              <a:t>NameNode</a:t>
            </a:r>
            <a:r>
              <a:rPr lang="en-US" sz="1800" dirty="0"/>
              <a:t> runs on the master server. It is responsible for Namespace management and regulates file access by the client. </a:t>
            </a:r>
          </a:p>
          <a:p>
            <a:pPr algn="just"/>
            <a:r>
              <a:rPr lang="en-US" sz="1800" b="1" dirty="0" err="1"/>
              <a:t>DataNode</a:t>
            </a:r>
            <a:r>
              <a:rPr lang="en-US" sz="1800" b="1" dirty="0"/>
              <a:t> </a:t>
            </a:r>
            <a:r>
              <a:rPr lang="en-US" sz="1800" dirty="0"/>
              <a:t>daemon runs on slave nodes. It is responsible for storing actual business data</a:t>
            </a:r>
          </a:p>
        </p:txBody>
      </p:sp>
      <p:pic>
        <p:nvPicPr>
          <p:cNvPr id="10" name="Content Placeholder 9"/>
          <p:cNvPicPr>
            <a:picLocks noGrp="1" noChangeAspect="1"/>
          </p:cNvPicPr>
          <p:nvPr>
            <p:ph sz="quarter" idx="2"/>
          </p:nvPr>
        </p:nvPicPr>
        <p:blipFill>
          <a:blip r:embed="rId2" cstate="print">
            <a:extLst>
              <a:ext uri="{28A0092B-C50C-407E-A947-70E740481C1C}">
                <a14:useLocalDpi xmlns:a14="http://schemas.microsoft.com/office/drawing/2010/main" val="0"/>
              </a:ext>
            </a:extLst>
          </a:blip>
          <a:stretch>
            <a:fillRect/>
          </a:stretch>
        </p:blipFill>
        <p:spPr>
          <a:xfrm>
            <a:off x="1828800" y="3048000"/>
            <a:ext cx="5943600" cy="3694534"/>
          </a:xfrm>
        </p:spPr>
      </p:pic>
      <p:pic>
        <p:nvPicPr>
          <p:cNvPr id="4" name="Picture 3"/>
          <p:cNvPicPr>
            <a:picLocks noChangeAspect="1"/>
          </p:cNvPicPr>
          <p:nvPr/>
        </p:nvPicPr>
        <p:blipFill>
          <a:blip r:embed="rId3"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13" name="Footer Placeholder 12"/>
          <p:cNvSpPr>
            <a:spLocks noGrp="1"/>
          </p:cNvSpPr>
          <p:nvPr>
            <p:ph type="ftr" sz="quarter" idx="17"/>
          </p:nvPr>
        </p:nvSpPr>
        <p:spPr/>
        <p:txBody>
          <a:bodyPr/>
          <a:lstStyle/>
          <a:p>
            <a:r>
              <a:rPr lang="en-US" altLang="en-US"/>
              <a:t>Unit 3 | Big Data Analytics</a:t>
            </a:r>
          </a:p>
        </p:txBody>
      </p:sp>
      <p:sp>
        <p:nvSpPr>
          <p:cNvPr id="14" name="Slide Number Placeholder 13"/>
          <p:cNvSpPr>
            <a:spLocks noGrp="1"/>
          </p:cNvSpPr>
          <p:nvPr>
            <p:ph type="sldNum" sz="quarter" idx="16"/>
          </p:nvPr>
        </p:nvSpPr>
        <p:spPr/>
        <p:txBody>
          <a:bodyPr>
            <a:normAutofit fontScale="85000" lnSpcReduction="20000"/>
          </a:bodyPr>
          <a:lstStyle/>
          <a:p>
            <a:fld id="{0071EE58-B015-4895-8D88-56A1A79D7490}" type="slidenum">
              <a:rPr lang="en-US" altLang="en-US" smtClean="0"/>
              <a:pPr/>
              <a:t>8</a:t>
            </a:fld>
            <a:endParaRPr lang="en-US" altLang="en-US"/>
          </a:p>
        </p:txBody>
      </p:sp>
    </p:spTree>
    <p:extLst>
      <p:ext uri="{BB962C8B-B14F-4D97-AF65-F5344CB8AC3E}">
        <p14:creationId xmlns:p14="http://schemas.microsoft.com/office/powerpoint/2010/main" val="3510416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 Name&amp; Data NODE</a:t>
            </a:r>
          </a:p>
        </p:txBody>
      </p:sp>
      <p:sp>
        <p:nvSpPr>
          <p:cNvPr id="8" name="Text Placeholder 7"/>
          <p:cNvSpPr>
            <a:spLocks noGrp="1"/>
          </p:cNvSpPr>
          <p:nvPr>
            <p:ph sz="quarter" idx="1"/>
          </p:nvPr>
        </p:nvSpPr>
        <p:spPr/>
        <p:txBody>
          <a:bodyPr>
            <a:normAutofit/>
          </a:bodyPr>
          <a:lstStyle/>
          <a:p>
            <a:pPr algn="just"/>
            <a:r>
              <a:rPr lang="en-US" sz="2400" dirty="0"/>
              <a:t>Internally, a file gets split into a number of data blocks and stored on a group of slave machines.</a:t>
            </a:r>
          </a:p>
          <a:p>
            <a:pPr algn="just"/>
            <a:r>
              <a:rPr lang="en-US" sz="2400" dirty="0"/>
              <a:t> </a:t>
            </a:r>
            <a:r>
              <a:rPr lang="en-US" sz="2400" dirty="0" err="1"/>
              <a:t>Namenode</a:t>
            </a:r>
            <a:r>
              <a:rPr lang="en-US" sz="2400" dirty="0"/>
              <a:t> manages modifications to file system namespace. These are actions like the opening, closing and renaming files or directories. </a:t>
            </a:r>
          </a:p>
          <a:p>
            <a:pPr algn="just"/>
            <a:r>
              <a:rPr lang="en-US" sz="2400" dirty="0" err="1"/>
              <a:t>NameNode</a:t>
            </a:r>
            <a:r>
              <a:rPr lang="en-US" sz="2400" dirty="0"/>
              <a:t> also keeps track of mapping of blocks to </a:t>
            </a:r>
            <a:r>
              <a:rPr lang="en-US" sz="2400" dirty="0" err="1"/>
              <a:t>DataNodes</a:t>
            </a:r>
            <a:r>
              <a:rPr lang="en-US" sz="2400" dirty="0"/>
              <a:t>. </a:t>
            </a:r>
          </a:p>
          <a:p>
            <a:pPr algn="just"/>
            <a:r>
              <a:rPr lang="en-US" sz="2400" dirty="0"/>
              <a:t>This </a:t>
            </a:r>
            <a:r>
              <a:rPr lang="en-US" sz="2400" dirty="0" err="1"/>
              <a:t>DataNodes</a:t>
            </a:r>
            <a:r>
              <a:rPr lang="en-US" sz="2400" dirty="0"/>
              <a:t> serves read/write request from the file system’s client. </a:t>
            </a:r>
          </a:p>
          <a:p>
            <a:pPr algn="just"/>
            <a:r>
              <a:rPr lang="en-US" sz="2400" dirty="0" err="1"/>
              <a:t>DataNode</a:t>
            </a:r>
            <a:r>
              <a:rPr lang="en-US" sz="2400" dirty="0"/>
              <a:t> also creates, deletes and replicates blocks on demand from </a:t>
            </a:r>
            <a:r>
              <a:rPr lang="en-US" sz="2400" dirty="0" err="1"/>
              <a:t>NameNode</a:t>
            </a:r>
            <a:r>
              <a:rPr lang="en-US" sz="2400" dirty="0"/>
              <a:t>.</a:t>
            </a:r>
          </a:p>
        </p:txBody>
      </p:sp>
      <p:pic>
        <p:nvPicPr>
          <p:cNvPr id="4" name="Picture 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315200" y="381000"/>
            <a:ext cx="1367691" cy="533400"/>
          </a:xfrm>
          <a:prstGeom prst="rect">
            <a:avLst/>
          </a:prstGeom>
        </p:spPr>
      </p:pic>
      <p:sp>
        <p:nvSpPr>
          <p:cNvPr id="5" name="Footer Placeholder 4"/>
          <p:cNvSpPr>
            <a:spLocks noGrp="1"/>
          </p:cNvSpPr>
          <p:nvPr>
            <p:ph type="ftr" sz="quarter" idx="11"/>
          </p:nvPr>
        </p:nvSpPr>
        <p:spPr/>
        <p:txBody>
          <a:bodyPr/>
          <a:lstStyle/>
          <a:p>
            <a:r>
              <a:rPr lang="en-US" altLang="en-US"/>
              <a:t>Unit 3 | Big Data Analytics</a:t>
            </a:r>
          </a:p>
        </p:txBody>
      </p:sp>
      <p:sp>
        <p:nvSpPr>
          <p:cNvPr id="6" name="Slide Number Placeholder 5"/>
          <p:cNvSpPr>
            <a:spLocks noGrp="1"/>
          </p:cNvSpPr>
          <p:nvPr>
            <p:ph type="sldNum" sz="quarter" idx="12"/>
          </p:nvPr>
        </p:nvSpPr>
        <p:spPr/>
        <p:txBody>
          <a:bodyPr>
            <a:normAutofit fontScale="85000" lnSpcReduction="20000"/>
          </a:bodyPr>
          <a:lstStyle/>
          <a:p>
            <a:fld id="{0E6713C2-6EE0-4624-9092-9156E8DBEF92}" type="slidenum">
              <a:rPr lang="en-US" altLang="en-US" smtClean="0"/>
              <a:pPr/>
              <a:t>9</a:t>
            </a:fld>
            <a:endParaRPr lang="en-US" altLang="en-US"/>
          </a:p>
        </p:txBody>
      </p:sp>
    </p:spTree>
    <p:extLst>
      <p:ext uri="{BB962C8B-B14F-4D97-AF65-F5344CB8AC3E}">
        <p14:creationId xmlns:p14="http://schemas.microsoft.com/office/powerpoint/2010/main" val="313390712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288</TotalTime>
  <Words>1829</Words>
  <Application>Microsoft Office PowerPoint</Application>
  <PresentationFormat>On-screen Show (4:3)</PresentationFormat>
  <Paragraphs>205</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IBM Plex Sans</vt:lpstr>
      <vt:lpstr>Tw Cen MT</vt:lpstr>
      <vt:lpstr>Wingdings</vt:lpstr>
      <vt:lpstr>Wingdings 2</vt:lpstr>
      <vt:lpstr>Median</vt:lpstr>
      <vt:lpstr>Big DATA &amp; HADOOP | MACHINE LEARNING</vt:lpstr>
      <vt:lpstr>BIG DATA | AT A GLANCE</vt:lpstr>
      <vt:lpstr>What is Hadoop</vt:lpstr>
      <vt:lpstr>Hadoop ECOSYSTEM</vt:lpstr>
      <vt:lpstr>HADOOP ARCHITECTURE</vt:lpstr>
      <vt:lpstr>HDFS Architecture</vt:lpstr>
      <vt:lpstr>HDFS Architecture</vt:lpstr>
      <vt:lpstr>HDFS | Name&amp; Data NODE</vt:lpstr>
      <vt:lpstr>HDFS | Name&amp; Data NODE</vt:lpstr>
      <vt:lpstr>HDFS | Blocks</vt:lpstr>
      <vt:lpstr>HDFS | Blocks</vt:lpstr>
      <vt:lpstr>HDFS | Block Replication</vt:lpstr>
      <vt:lpstr>Map Reduce</vt:lpstr>
      <vt:lpstr>Map Reduce</vt:lpstr>
      <vt:lpstr>Map Reduce</vt:lpstr>
      <vt:lpstr>Map Reduce</vt:lpstr>
      <vt:lpstr>Map Reduce</vt:lpstr>
      <vt:lpstr>Map Reduce</vt:lpstr>
      <vt:lpstr>Map Reduce| Map Function</vt:lpstr>
      <vt:lpstr>Map Reduce| Reduce </vt:lpstr>
      <vt:lpstr>Machine Learning</vt:lpstr>
      <vt:lpstr>Machine Learning</vt:lpstr>
      <vt:lpstr>What is Machine Learning</vt:lpstr>
      <vt:lpstr>ML Vs Traditional Programming</vt:lpstr>
      <vt:lpstr>ML &amp; Deep Learning</vt:lpstr>
      <vt:lpstr>AI &amp; ML</vt:lpstr>
      <vt:lpstr>Machine Learning Types</vt:lpstr>
      <vt:lpstr>Machine Learning algorithms Classisifcation</vt:lpstr>
      <vt:lpstr>Machine Learning algorithms Classification</vt:lpstr>
      <vt:lpstr>Machine Learning algorithms Classification</vt:lpstr>
      <vt:lpstr>Machine Learning algorithms Classification</vt:lpstr>
      <vt:lpstr>Machine Learning Types</vt:lpstr>
      <vt:lpstr>Machine Learning Types</vt:lpstr>
      <vt:lpstr>PowerPoint Presentation</vt:lpstr>
      <vt:lpstr>Data Mining Methods</vt:lpstr>
      <vt:lpstr>Data Mining Methods</vt:lpstr>
      <vt:lpstr>Data Mining Methods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&amp; HADOOP | MACHINE LEARNING</dc:title>
  <dc:creator>Priyanka Nair</dc:creator>
  <cp:lastModifiedBy>Aditya</cp:lastModifiedBy>
  <cp:revision>28</cp:revision>
  <cp:lastPrinted>1601-01-01T00:00:00Z</cp:lastPrinted>
  <dcterms:created xsi:type="dcterms:W3CDTF">2020-02-22T16:08:38Z</dcterms:created>
  <dcterms:modified xsi:type="dcterms:W3CDTF">2021-03-04T03:38:24Z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TC010721291033</vt:lpwstr>
  </property>
</Properties>
</file>