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7"/>
  </p:notesMasterIdLst>
  <p:handoutMasterIdLst>
    <p:handoutMasterId r:id="rId98"/>
  </p:handoutMasterIdLst>
  <p:sldIdLst>
    <p:sldId id="30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81" r:id="rId41"/>
    <p:sldId id="482" r:id="rId42"/>
    <p:sldId id="483" r:id="rId43"/>
    <p:sldId id="591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16" r:id="rId77"/>
    <p:sldId id="517" r:id="rId78"/>
    <p:sldId id="518" r:id="rId79"/>
    <p:sldId id="519" r:id="rId80"/>
    <p:sldId id="520" r:id="rId81"/>
    <p:sldId id="521" r:id="rId82"/>
    <p:sldId id="522" r:id="rId83"/>
    <p:sldId id="523" r:id="rId84"/>
    <p:sldId id="524" r:id="rId85"/>
    <p:sldId id="525" r:id="rId86"/>
    <p:sldId id="528" r:id="rId87"/>
    <p:sldId id="529" r:id="rId88"/>
    <p:sldId id="530" r:id="rId89"/>
    <p:sldId id="531" r:id="rId90"/>
    <p:sldId id="532" r:id="rId91"/>
    <p:sldId id="534" r:id="rId92"/>
    <p:sldId id="535" r:id="rId93"/>
    <p:sldId id="536" r:id="rId94"/>
    <p:sldId id="537" r:id="rId95"/>
    <p:sldId id="538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000000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86228" autoAdjust="0"/>
  </p:normalViewPr>
  <p:slideViewPr>
    <p:cSldViewPr>
      <p:cViewPr varScale="1">
        <p:scale>
          <a:sx n="66" d="100"/>
          <a:sy n="66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8AF6D1-082F-424F-AEA9-A5D9285A0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A28165-487D-442F-A635-297FAAFD3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9041B-B394-43B2-9A89-001C94DB6346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75BBD-5A89-43A9-A2B5-E47656651512}" type="slidenum">
              <a:rPr lang="en-US"/>
              <a:pPr/>
              <a:t>52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87EE6-533A-4ECD-A79E-F39E5A3FCAB0}" type="slidenum">
              <a:rPr lang="en-US"/>
              <a:pPr/>
              <a:t>53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820" y="697871"/>
            <a:ext cx="4660760" cy="348615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A8462-E117-4040-8CAF-111E2F0820A8}" type="slidenum">
              <a:rPr lang="en-US"/>
              <a:pPr/>
              <a:t>54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426" y="699471"/>
            <a:ext cx="4655945" cy="3482949"/>
          </a:xfrm>
          <a:ln w="12700"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85875-4CE9-4EE9-AA13-16F991A25C4E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820" y="697871"/>
            <a:ext cx="4660760" cy="348615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B15BA-582F-47E1-BDF8-BA9FD539D995}" type="slidenum">
              <a:rPr lang="en-US"/>
              <a:pPr/>
              <a:t>56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820" y="697871"/>
            <a:ext cx="4660760" cy="348615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5E01C-6F51-4770-A7B9-9327D8B052F6}" type="slidenum">
              <a:rPr lang="en-US"/>
              <a:pPr/>
              <a:t>57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820" y="697871"/>
            <a:ext cx="4660760" cy="348615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579" tIns="46906" rIns="90579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DEE0-8E1E-4BDB-86DA-E409EB68DE5D}" type="slidenum">
              <a:rPr lang="en-US"/>
              <a:pPr/>
              <a:t>66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2A4C-9718-4D0E-9611-57C680FD7A19}" type="slidenum">
              <a:rPr lang="en-US"/>
              <a:pPr/>
              <a:t>67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9ED11-E7B8-4880-92FC-1E2F1AED2213}" type="slidenum">
              <a:rPr lang="en-US"/>
              <a:pPr/>
              <a:t>68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46404130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845BF-FE5C-44BD-B922-6B43E0333B20}" type="slidenum">
              <a:rPr lang="en-US"/>
              <a:pPr/>
              <a:t>70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820" y="697871"/>
            <a:ext cx="4660760" cy="348615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BB0C1-90CF-4102-8FDC-13B5A3C3ACBC}" type="slidenum">
              <a:rPr lang="en-US"/>
              <a:pPr/>
              <a:t>84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  <a:prstDash val="sysDot"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DB413-892B-4C0D-92D0-E310C4E5DCDD}" type="slidenum">
              <a:rPr lang="en-US"/>
              <a:pPr/>
              <a:t>85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B2D14-739E-4405-AC11-1350B6A8F209}" type="slidenum">
              <a:rPr lang="en-US"/>
              <a:pPr/>
              <a:t>86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  <a:prstDash val="sysDot"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F6210-BA2D-40FE-81B2-7040E2CBC950}" type="slidenum">
              <a:rPr lang="en-US"/>
              <a:pPr/>
              <a:t>87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  <a:prstDash val="sysDot"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B2E46-78CD-4D85-8058-FFE30149DD10}" type="slidenum">
              <a:rPr lang="en-US"/>
              <a:pPr/>
              <a:t>88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  <a:prstDash val="sysDot"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813" tIns="46906" rIns="93813" bIns="46906"/>
          <a:lstStyle/>
          <a:p>
            <a:pPr eaLnBrk="0" hangingPunct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C1C4E-CD7D-48EC-8CB0-94D8EAB9A095}" type="slidenum">
              <a:rPr lang="en-US"/>
              <a:pPr/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216" y="697871"/>
            <a:ext cx="4660760" cy="3486150"/>
          </a:xfrm>
          <a:ln w="12700" cap="flat">
            <a:solidFill>
              <a:schemeClr val="tx1"/>
            </a:solidFill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74" y="4416111"/>
            <a:ext cx="5143848" cy="4182419"/>
          </a:xfrm>
          <a:ln/>
        </p:spPr>
        <p:txBody>
          <a:bodyPr lIns="92196" tIns="45290" rIns="92196" bIns="4529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D70E6-017D-43DA-B6DE-C1350B41A94B}" type="slidenum">
              <a:rPr lang="en-US"/>
              <a:pPr/>
              <a:t>90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216" y="697871"/>
            <a:ext cx="4660760" cy="3486150"/>
          </a:xfrm>
          <a:ln w="12700" cap="flat">
            <a:solidFill>
              <a:schemeClr val="tx1"/>
            </a:solidFill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74" y="4416111"/>
            <a:ext cx="5143848" cy="4182419"/>
          </a:xfrm>
          <a:ln/>
        </p:spPr>
        <p:txBody>
          <a:bodyPr lIns="92196" tIns="45290" rIns="92196" bIns="4529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46404130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46404130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23480309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46A2E-8EBF-4B18-BA09-FB96A69180B8}" type="slidenum">
              <a:rPr lang="en-US"/>
              <a:pPr/>
              <a:t>44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0BB9C-2172-43C4-8F99-1F499EA8BB6B}" type="slidenum">
              <a:rPr lang="en-US"/>
              <a:pPr/>
              <a:t>48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246F9-1127-4CDF-B52E-C87F1338FBF4}" type="slidenum">
              <a:rPr lang="en-US"/>
              <a:pPr/>
              <a:t>49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4649F-24DB-4ED1-AF44-F42349E2596B}" type="slidenum">
              <a:rPr lang="en-US"/>
              <a:pPr/>
              <a:t>50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6426" y="699471"/>
            <a:ext cx="4655945" cy="34829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078" y="4416111"/>
            <a:ext cx="5142244" cy="41824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813" tIns="46906" rIns="93813" bIns="4690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object oriented software metrics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E7BC3-1E42-4333-820D-FEF22CB4662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buNone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JU_PPT-template_option1b.jp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371600"/>
            <a:ext cx="79248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5" r:id="rId17"/>
  </p:sldLayoutIdLst>
  <p:transition>
    <p:fade/>
  </p:transition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F65D395-DA05-4C63-AB4F-58F845EA499E}" type="slidenum">
              <a:rPr lang="en-US"/>
              <a:pPr/>
              <a:t>1</a:t>
            </a:fld>
            <a:endParaRPr lang="en-US"/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2673350" y="4495800"/>
            <a:ext cx="428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IN" sz="1400">
              <a:latin typeface="Calibri" pitchFamily="34" charset="0"/>
            </a:endParaRPr>
          </a:p>
        </p:txBody>
      </p:sp>
      <p:sp>
        <p:nvSpPr>
          <p:cNvPr id="12292" name="Rectangle 19"/>
          <p:cNvSpPr>
            <a:spLocks noChangeArrowheads="1"/>
          </p:cNvSpPr>
          <p:nvPr/>
        </p:nvSpPr>
        <p:spPr bwMode="auto">
          <a:xfrm>
            <a:off x="685800" y="1828800"/>
            <a:ext cx="8088313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r>
              <a:rPr lang="en-US" sz="2400">
                <a:latin typeface="Bookman Old Style" pitchFamily="18" charset="0"/>
              </a:rPr>
              <a:t>					</a:t>
            </a: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/>
            <a:endParaRPr lang="en-US" sz="2400">
              <a:latin typeface="Bookman Old Style" pitchFamily="18" charset="0"/>
            </a:endParaRPr>
          </a:p>
          <a:p>
            <a:pPr algn="ctr"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838200" y="1446213"/>
            <a:ext cx="7620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DEPARTMENT OF COMPUTER SCIENCE AND ENGINEERING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000" dirty="0" smtClean="0"/>
              <a:t>Advance Computer Architecture</a:t>
            </a:r>
            <a:endParaRPr lang="en-US" sz="2000" dirty="0"/>
          </a:p>
          <a:p>
            <a:pPr algn="ctr"/>
            <a:endParaRPr lang="en-US" dirty="0">
              <a:latin typeface="Bookman Old Style" pitchFamily="18" charset="0"/>
            </a:endParaRPr>
          </a:p>
          <a:p>
            <a:pPr algn="ctr"/>
            <a:r>
              <a:rPr lang="en-US" dirty="0" smtClean="0">
                <a:latin typeface="Bookman Old Style" pitchFamily="18" charset="0"/>
              </a:rPr>
              <a:t>VI </a:t>
            </a:r>
            <a:r>
              <a:rPr lang="en-US" dirty="0" err="1" smtClean="0">
                <a:latin typeface="Bookman Old Style" pitchFamily="18" charset="0"/>
              </a:rPr>
              <a:t>Sem</a:t>
            </a:r>
            <a:r>
              <a:rPr lang="en-US" dirty="0" smtClean="0">
                <a:latin typeface="Bookman Old Style" pitchFamily="18" charset="0"/>
              </a:rPr>
              <a:t> CSE</a:t>
            </a:r>
            <a:endParaRPr lang="en-US" dirty="0">
              <a:latin typeface="Bookman Old Style" pitchFamily="18" charset="0"/>
            </a:endParaRPr>
          </a:p>
          <a:p>
            <a:pPr algn="ctr"/>
            <a:endParaRPr lang="en-US" dirty="0">
              <a:latin typeface="Bookman Old Style" pitchFamily="18" charset="0"/>
            </a:endParaRPr>
          </a:p>
          <a:p>
            <a:pPr algn="ctr"/>
            <a:r>
              <a:rPr lang="en-US" dirty="0" smtClean="0">
                <a:latin typeface="Bookman Old Style" pitchFamily="18" charset="0"/>
              </a:rPr>
              <a:t>UNIT-1,2</a:t>
            </a:r>
            <a:endParaRPr lang="en-US" dirty="0"/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990600" y="4953000"/>
            <a:ext cx="3657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Seema Sharma</a:t>
            </a:r>
          </a:p>
          <a:p>
            <a:r>
              <a:rPr lang="en-US" sz="2000" dirty="0"/>
              <a:t>Assistant Professor-II</a:t>
            </a:r>
          </a:p>
          <a:p>
            <a:r>
              <a:rPr lang="en-US" sz="2000" dirty="0"/>
              <a:t>CSE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0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1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2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3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object 2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175" y="293688"/>
            <a:ext cx="5459413" cy="696912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400" b="0" u="none" spc="-85" dirty="0"/>
              <a:t>Computer</a:t>
            </a:r>
            <a:r>
              <a:rPr sz="4400" b="0" u="none" spc="-360" dirty="0"/>
              <a:t> </a:t>
            </a:r>
            <a:r>
              <a:rPr sz="4400" b="0" u="none" spc="-30" dirty="0"/>
              <a:t>Architecture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917575" y="1331913"/>
            <a:ext cx="7880350" cy="696912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204" dirty="0">
                <a:solidFill>
                  <a:srgbClr val="2861AA"/>
                </a:solidFill>
                <a:latin typeface="Arial"/>
                <a:cs typeface="Arial"/>
              </a:rPr>
              <a:t>Forces </a:t>
            </a:r>
            <a:r>
              <a:rPr sz="4400" spc="-25" dirty="0">
                <a:solidFill>
                  <a:srgbClr val="2861AA"/>
                </a:solidFill>
                <a:latin typeface="Arial"/>
                <a:cs typeface="Arial"/>
              </a:rPr>
              <a:t>on </a:t>
            </a:r>
            <a:r>
              <a:rPr sz="4400" spc="-80" dirty="0">
                <a:solidFill>
                  <a:srgbClr val="2861AA"/>
                </a:solidFill>
                <a:latin typeface="Arial"/>
                <a:cs typeface="Arial"/>
              </a:rPr>
              <a:t>Computer</a:t>
            </a:r>
            <a:r>
              <a:rPr sz="4400" spc="-635" dirty="0">
                <a:solidFill>
                  <a:srgbClr val="2861AA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861AA"/>
                </a:solidFill>
                <a:latin typeface="Arial"/>
                <a:cs typeface="Arial"/>
              </a:rPr>
              <a:t>Architecture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9226" name="object 10"/>
          <p:cNvSpPr>
            <a:spLocks noChangeArrowheads="1"/>
          </p:cNvSpPr>
          <p:nvPr/>
        </p:nvSpPr>
        <p:spPr bwMode="auto">
          <a:xfrm>
            <a:off x="3927475" y="4098925"/>
            <a:ext cx="1546225" cy="704850"/>
          </a:xfrm>
          <a:custGeom>
            <a:avLst/>
            <a:gdLst>
              <a:gd name="T0" fmla="*/ 0 w 1546225"/>
              <a:gd name="T1" fmla="*/ 0 h 704850"/>
              <a:gd name="T2" fmla="*/ 1546225 w 1546225"/>
              <a:gd name="T3" fmla="*/ 704850 h 704850"/>
            </a:gdLst>
            <a:ahLst/>
            <a:cxnLst/>
            <a:rect l="T0" t="T1" r="T2" b="T3"/>
            <a:pathLst>
              <a:path w="1546225" h="704850">
                <a:moveTo>
                  <a:pt x="0" y="88011"/>
                </a:moveTo>
                <a:lnTo>
                  <a:pt x="6911" y="53738"/>
                </a:lnTo>
                <a:lnTo>
                  <a:pt x="25765" y="25765"/>
                </a:lnTo>
                <a:lnTo>
                  <a:pt x="53738" y="6911"/>
                </a:lnTo>
                <a:lnTo>
                  <a:pt x="88011" y="0"/>
                </a:lnTo>
                <a:lnTo>
                  <a:pt x="1458214" y="0"/>
                </a:lnTo>
                <a:lnTo>
                  <a:pt x="1492486" y="6911"/>
                </a:lnTo>
                <a:lnTo>
                  <a:pt x="1520459" y="25765"/>
                </a:lnTo>
                <a:lnTo>
                  <a:pt x="1539313" y="53738"/>
                </a:lnTo>
                <a:lnTo>
                  <a:pt x="1546225" y="88011"/>
                </a:lnTo>
                <a:lnTo>
                  <a:pt x="1546225" y="616838"/>
                </a:lnTo>
                <a:lnTo>
                  <a:pt x="1539313" y="651111"/>
                </a:lnTo>
                <a:lnTo>
                  <a:pt x="1520459" y="679084"/>
                </a:lnTo>
                <a:lnTo>
                  <a:pt x="1492486" y="697938"/>
                </a:lnTo>
                <a:lnTo>
                  <a:pt x="1458214" y="704850"/>
                </a:lnTo>
                <a:lnTo>
                  <a:pt x="88011" y="704850"/>
                </a:lnTo>
                <a:lnTo>
                  <a:pt x="53738" y="697938"/>
                </a:lnTo>
                <a:lnTo>
                  <a:pt x="25765" y="679084"/>
                </a:lnTo>
                <a:lnTo>
                  <a:pt x="6911" y="651111"/>
                </a:lnTo>
                <a:lnTo>
                  <a:pt x="0" y="616838"/>
                </a:lnTo>
                <a:lnTo>
                  <a:pt x="0" y="8801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7963" y="4121150"/>
            <a:ext cx="1365250" cy="6080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indent="128588">
              <a:lnSpc>
                <a:spcPct val="106000"/>
              </a:lnSpc>
              <a:spcBef>
                <a:spcPts val="100"/>
              </a:spcBef>
            </a:pPr>
            <a:r>
              <a:rPr lang="en-US" b="1"/>
              <a:t>Computer  Architecture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2271713" y="2752725"/>
            <a:ext cx="1992312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spc="-2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echn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8288" y="2827338"/>
            <a:ext cx="1509712" cy="579437"/>
          </a:xfrm>
          <a:prstGeom prst="rect">
            <a:avLst/>
          </a:prstGeom>
        </p:spPr>
        <p:txBody>
          <a:bodyPr lIns="0" tIns="7620" rIns="0" bIns="0">
            <a:spAutoFit/>
          </a:bodyPr>
          <a:lstStyle/>
          <a:p>
            <a:pPr marL="152400" indent="-139700">
              <a:lnSpc>
                <a:spcPct val="102000"/>
              </a:lnSpc>
              <a:spcBef>
                <a:spcPts val="63"/>
              </a:spcBef>
            </a:pPr>
            <a:r>
              <a:rPr lang="en-US" b="1"/>
              <a:t>Programming  Languages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2032000" y="5405438"/>
            <a:ext cx="1104900" cy="579437"/>
          </a:xfrm>
          <a:prstGeom prst="rect">
            <a:avLst/>
          </a:prstGeom>
        </p:spPr>
        <p:txBody>
          <a:bodyPr lIns="0" tIns="7620" rIns="0" bIns="0">
            <a:spAutoFit/>
          </a:bodyPr>
          <a:lstStyle/>
          <a:p>
            <a:pPr marL="85725" indent="-73025">
              <a:lnSpc>
                <a:spcPct val="102000"/>
              </a:lnSpc>
              <a:spcBef>
                <a:spcPts val="63"/>
              </a:spcBef>
            </a:pPr>
            <a:r>
              <a:rPr lang="en-US" b="1">
                <a:solidFill>
                  <a:srgbClr val="009999"/>
                </a:solidFill>
              </a:rPr>
              <a:t>Operating  Systems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6223000" y="5538788"/>
            <a:ext cx="8128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i="1" spc="-5" dirty="0">
                <a:solidFill>
                  <a:srgbClr val="FF9900"/>
                </a:solidFill>
                <a:latin typeface="Arial"/>
                <a:cs typeface="Arial"/>
              </a:rPr>
              <a:t>History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225" y="4179888"/>
            <a:ext cx="1400175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i="1" spc="-5" dirty="0">
                <a:solidFill>
                  <a:srgbClr val="4584D2"/>
                </a:solidFill>
                <a:latin typeface="Arial"/>
                <a:cs typeface="Arial"/>
              </a:rPr>
              <a:t>Ap</a:t>
            </a:r>
            <a:r>
              <a:rPr b="1" i="1" spc="5" dirty="0">
                <a:solidFill>
                  <a:srgbClr val="4584D2"/>
                </a:solidFill>
                <a:latin typeface="Arial"/>
                <a:cs typeface="Arial"/>
              </a:rPr>
              <a:t>p</a:t>
            </a:r>
            <a:r>
              <a:rPr b="1" i="1" dirty="0">
                <a:solidFill>
                  <a:srgbClr val="4584D2"/>
                </a:solidFill>
                <a:latin typeface="Arial"/>
                <a:cs typeface="Arial"/>
              </a:rPr>
              <a:t>l</a:t>
            </a:r>
            <a:r>
              <a:rPr b="1" i="1" spc="5" dirty="0">
                <a:solidFill>
                  <a:srgbClr val="4584D2"/>
                </a:solidFill>
                <a:latin typeface="Arial"/>
                <a:cs typeface="Arial"/>
              </a:rPr>
              <a:t>i</a:t>
            </a:r>
            <a:r>
              <a:rPr b="1" i="1" spc="-5" dirty="0">
                <a:solidFill>
                  <a:srgbClr val="4584D2"/>
                </a:solidFill>
                <a:latin typeface="Arial"/>
                <a:cs typeface="Arial"/>
              </a:rPr>
              <a:t>c</a:t>
            </a:r>
            <a:r>
              <a:rPr b="1" i="1" spc="-15" dirty="0">
                <a:solidFill>
                  <a:srgbClr val="4584D2"/>
                </a:solidFill>
                <a:latin typeface="Arial"/>
                <a:cs typeface="Arial"/>
              </a:rPr>
              <a:t>a</a:t>
            </a:r>
            <a:r>
              <a:rPr b="1" i="1" dirty="0">
                <a:solidFill>
                  <a:srgbClr val="4584D2"/>
                </a:solidFill>
                <a:latin typeface="Arial"/>
                <a:cs typeface="Arial"/>
              </a:rPr>
              <a:t>ti</a:t>
            </a:r>
            <a:r>
              <a:rPr b="1" i="1" spc="5" dirty="0">
                <a:solidFill>
                  <a:srgbClr val="4584D2"/>
                </a:solidFill>
                <a:latin typeface="Arial"/>
                <a:cs typeface="Arial"/>
              </a:rPr>
              <a:t>on</a:t>
            </a:r>
            <a:r>
              <a:rPr b="1" i="1" spc="-5" dirty="0">
                <a:solidFill>
                  <a:srgbClr val="4584D2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9233" name="object 17"/>
          <p:cNvSpPr>
            <a:spLocks noChangeArrowheads="1"/>
          </p:cNvSpPr>
          <p:nvPr/>
        </p:nvSpPr>
        <p:spPr bwMode="auto">
          <a:xfrm>
            <a:off x="2992438" y="4329113"/>
            <a:ext cx="863600" cy="152400"/>
          </a:xfrm>
          <a:custGeom>
            <a:avLst/>
            <a:gdLst>
              <a:gd name="T0" fmla="*/ 0 w 864235"/>
              <a:gd name="T1" fmla="*/ 0 h 152400"/>
              <a:gd name="T2" fmla="*/ 864235 w 864235"/>
              <a:gd name="T3" fmla="*/ 152400 h 152400"/>
            </a:gdLst>
            <a:ahLst/>
            <a:cxnLst/>
            <a:rect l="T0" t="T1" r="T2" b="T3"/>
            <a:pathLst>
              <a:path w="864235" h="152400">
                <a:moveTo>
                  <a:pt x="813487" y="50546"/>
                </a:moveTo>
                <a:lnTo>
                  <a:pt x="736600" y="50546"/>
                </a:lnTo>
                <a:lnTo>
                  <a:pt x="736980" y="101346"/>
                </a:lnTo>
                <a:lnTo>
                  <a:pt x="711538" y="101486"/>
                </a:lnTo>
                <a:lnTo>
                  <a:pt x="711835" y="152400"/>
                </a:lnTo>
                <a:lnTo>
                  <a:pt x="863726" y="75311"/>
                </a:lnTo>
                <a:lnTo>
                  <a:pt x="813487" y="50546"/>
                </a:lnTo>
                <a:close/>
              </a:path>
              <a:path w="864235" h="152400">
                <a:moveTo>
                  <a:pt x="711241" y="50685"/>
                </a:moveTo>
                <a:lnTo>
                  <a:pt x="0" y="54610"/>
                </a:lnTo>
                <a:lnTo>
                  <a:pt x="380" y="105410"/>
                </a:lnTo>
                <a:lnTo>
                  <a:pt x="711538" y="101486"/>
                </a:lnTo>
                <a:lnTo>
                  <a:pt x="711241" y="50685"/>
                </a:lnTo>
                <a:close/>
              </a:path>
              <a:path w="864235" h="152400">
                <a:moveTo>
                  <a:pt x="736600" y="50546"/>
                </a:moveTo>
                <a:lnTo>
                  <a:pt x="711241" y="50685"/>
                </a:lnTo>
                <a:lnTo>
                  <a:pt x="711538" y="101486"/>
                </a:lnTo>
                <a:lnTo>
                  <a:pt x="736980" y="101346"/>
                </a:lnTo>
                <a:lnTo>
                  <a:pt x="736600" y="50546"/>
                </a:lnTo>
                <a:close/>
              </a:path>
              <a:path w="864235" h="152400">
                <a:moveTo>
                  <a:pt x="710945" y="0"/>
                </a:moveTo>
                <a:lnTo>
                  <a:pt x="711241" y="50685"/>
                </a:lnTo>
                <a:lnTo>
                  <a:pt x="813487" y="50546"/>
                </a:lnTo>
                <a:lnTo>
                  <a:pt x="710945" y="0"/>
                </a:lnTo>
                <a:close/>
              </a:path>
            </a:pathLst>
          </a:custGeom>
          <a:solidFill>
            <a:srgbClr val="4584D2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4" name="object 18"/>
          <p:cNvSpPr>
            <a:spLocks noChangeArrowheads="1"/>
          </p:cNvSpPr>
          <p:nvPr/>
        </p:nvSpPr>
        <p:spPr bwMode="auto">
          <a:xfrm>
            <a:off x="3181350" y="4838700"/>
            <a:ext cx="706438" cy="704850"/>
          </a:xfrm>
          <a:custGeom>
            <a:avLst/>
            <a:gdLst>
              <a:gd name="T0" fmla="*/ 0 w 707389"/>
              <a:gd name="T1" fmla="*/ 0 h 705485"/>
              <a:gd name="T2" fmla="*/ 707389 w 707389"/>
              <a:gd name="T3" fmla="*/ 705485 h 705485"/>
            </a:gdLst>
            <a:ahLst/>
            <a:cxnLst/>
            <a:rect l="T0" t="T1" r="T2" b="T3"/>
            <a:pathLst>
              <a:path w="707389" h="705485">
                <a:moveTo>
                  <a:pt x="581109" y="89662"/>
                </a:moveTo>
                <a:lnTo>
                  <a:pt x="0" y="669416"/>
                </a:lnTo>
                <a:lnTo>
                  <a:pt x="35940" y="705358"/>
                </a:lnTo>
                <a:lnTo>
                  <a:pt x="617029" y="125624"/>
                </a:lnTo>
                <a:lnTo>
                  <a:pt x="581109" y="89662"/>
                </a:lnTo>
                <a:close/>
              </a:path>
              <a:path w="707389" h="705485">
                <a:moveTo>
                  <a:pt x="682907" y="71755"/>
                </a:moveTo>
                <a:lnTo>
                  <a:pt x="599058" y="71755"/>
                </a:lnTo>
                <a:lnTo>
                  <a:pt x="634999" y="107695"/>
                </a:lnTo>
                <a:lnTo>
                  <a:pt x="617029" y="125624"/>
                </a:lnTo>
                <a:lnTo>
                  <a:pt x="652907" y="161544"/>
                </a:lnTo>
                <a:lnTo>
                  <a:pt x="682907" y="71755"/>
                </a:lnTo>
                <a:close/>
              </a:path>
              <a:path w="707389" h="705485">
                <a:moveTo>
                  <a:pt x="599058" y="71755"/>
                </a:moveTo>
                <a:lnTo>
                  <a:pt x="581109" y="89662"/>
                </a:lnTo>
                <a:lnTo>
                  <a:pt x="617029" y="125624"/>
                </a:lnTo>
                <a:lnTo>
                  <a:pt x="634999" y="107695"/>
                </a:lnTo>
                <a:lnTo>
                  <a:pt x="599058" y="71755"/>
                </a:lnTo>
                <a:close/>
              </a:path>
              <a:path w="707389" h="705485">
                <a:moveTo>
                  <a:pt x="706882" y="0"/>
                </a:moveTo>
                <a:lnTo>
                  <a:pt x="545210" y="53720"/>
                </a:lnTo>
                <a:lnTo>
                  <a:pt x="581109" y="89662"/>
                </a:lnTo>
                <a:lnTo>
                  <a:pt x="599058" y="71755"/>
                </a:lnTo>
                <a:lnTo>
                  <a:pt x="682907" y="71755"/>
                </a:lnTo>
                <a:lnTo>
                  <a:pt x="706882" y="0"/>
                </a:lnTo>
                <a:close/>
              </a:path>
            </a:pathLst>
          </a:custGeom>
          <a:solidFill>
            <a:srgbClr val="00808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5" name="object 19"/>
          <p:cNvSpPr>
            <a:spLocks noChangeArrowheads="1"/>
          </p:cNvSpPr>
          <p:nvPr/>
        </p:nvSpPr>
        <p:spPr bwMode="auto">
          <a:xfrm>
            <a:off x="3151188" y="3298825"/>
            <a:ext cx="784225" cy="784225"/>
          </a:xfrm>
          <a:custGeom>
            <a:avLst/>
            <a:gdLst>
              <a:gd name="T0" fmla="*/ 0 w 784860"/>
              <a:gd name="T1" fmla="*/ 0 h 784860"/>
              <a:gd name="T2" fmla="*/ 784860 w 784860"/>
              <a:gd name="T3" fmla="*/ 784860 h 784860"/>
            </a:gdLst>
            <a:ahLst/>
            <a:cxnLst/>
            <a:rect l="T0" t="T1" r="T2" b="T3"/>
            <a:pathLst>
              <a:path w="784860" h="784860">
                <a:moveTo>
                  <a:pt x="658981" y="694922"/>
                </a:moveTo>
                <a:lnTo>
                  <a:pt x="623061" y="730885"/>
                </a:lnTo>
                <a:lnTo>
                  <a:pt x="784606" y="784733"/>
                </a:lnTo>
                <a:lnTo>
                  <a:pt x="760664" y="712851"/>
                </a:lnTo>
                <a:lnTo>
                  <a:pt x="676909" y="712851"/>
                </a:lnTo>
                <a:lnTo>
                  <a:pt x="658981" y="694922"/>
                </a:lnTo>
                <a:close/>
              </a:path>
              <a:path w="784860" h="784860">
                <a:moveTo>
                  <a:pt x="694899" y="658962"/>
                </a:moveTo>
                <a:lnTo>
                  <a:pt x="658981" y="694922"/>
                </a:lnTo>
                <a:lnTo>
                  <a:pt x="676909" y="712851"/>
                </a:lnTo>
                <a:lnTo>
                  <a:pt x="712851" y="676910"/>
                </a:lnTo>
                <a:lnTo>
                  <a:pt x="694899" y="658962"/>
                </a:lnTo>
                <a:close/>
              </a:path>
              <a:path w="784860" h="784860">
                <a:moveTo>
                  <a:pt x="730757" y="623062"/>
                </a:moveTo>
                <a:lnTo>
                  <a:pt x="694899" y="658962"/>
                </a:lnTo>
                <a:lnTo>
                  <a:pt x="712851" y="676910"/>
                </a:lnTo>
                <a:lnTo>
                  <a:pt x="676909" y="712851"/>
                </a:lnTo>
                <a:lnTo>
                  <a:pt x="760664" y="712851"/>
                </a:lnTo>
                <a:lnTo>
                  <a:pt x="730757" y="623062"/>
                </a:lnTo>
                <a:close/>
              </a:path>
              <a:path w="784860" h="784860">
                <a:moveTo>
                  <a:pt x="35813" y="0"/>
                </a:moveTo>
                <a:lnTo>
                  <a:pt x="0" y="35941"/>
                </a:lnTo>
                <a:lnTo>
                  <a:pt x="658981" y="694922"/>
                </a:lnTo>
                <a:lnTo>
                  <a:pt x="694899" y="658962"/>
                </a:lnTo>
                <a:lnTo>
                  <a:pt x="3581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6" name="object 20"/>
          <p:cNvSpPr>
            <a:spLocks noChangeArrowheads="1"/>
          </p:cNvSpPr>
          <p:nvPr/>
        </p:nvSpPr>
        <p:spPr bwMode="auto">
          <a:xfrm>
            <a:off x="5487988" y="3500438"/>
            <a:ext cx="596900" cy="595312"/>
          </a:xfrm>
          <a:custGeom>
            <a:avLst/>
            <a:gdLst>
              <a:gd name="T0" fmla="*/ 0 w 596264"/>
              <a:gd name="T1" fmla="*/ 0 h 596264"/>
              <a:gd name="T2" fmla="*/ 596264 w 596264"/>
              <a:gd name="T3" fmla="*/ 596264 h 596264"/>
            </a:gdLst>
            <a:ahLst/>
            <a:cxnLst/>
            <a:rect l="T0" t="T1" r="T2" b="T3"/>
            <a:pathLst>
              <a:path w="596264" h="596264">
                <a:moveTo>
                  <a:pt x="53975" y="434086"/>
                </a:moveTo>
                <a:lnTo>
                  <a:pt x="0" y="595757"/>
                </a:lnTo>
                <a:lnTo>
                  <a:pt x="161671" y="541909"/>
                </a:lnTo>
                <a:lnTo>
                  <a:pt x="143658" y="523875"/>
                </a:lnTo>
                <a:lnTo>
                  <a:pt x="107823" y="523875"/>
                </a:lnTo>
                <a:lnTo>
                  <a:pt x="71881" y="487934"/>
                </a:lnTo>
                <a:lnTo>
                  <a:pt x="89833" y="469986"/>
                </a:lnTo>
                <a:lnTo>
                  <a:pt x="53975" y="434086"/>
                </a:lnTo>
                <a:close/>
              </a:path>
              <a:path w="596264" h="596264">
                <a:moveTo>
                  <a:pt x="89833" y="469986"/>
                </a:moveTo>
                <a:lnTo>
                  <a:pt x="71881" y="487934"/>
                </a:lnTo>
                <a:lnTo>
                  <a:pt x="107823" y="523875"/>
                </a:lnTo>
                <a:lnTo>
                  <a:pt x="125751" y="505946"/>
                </a:lnTo>
                <a:lnTo>
                  <a:pt x="89833" y="469986"/>
                </a:lnTo>
                <a:close/>
              </a:path>
              <a:path w="596264" h="596264">
                <a:moveTo>
                  <a:pt x="125751" y="505946"/>
                </a:moveTo>
                <a:lnTo>
                  <a:pt x="107823" y="523875"/>
                </a:lnTo>
                <a:lnTo>
                  <a:pt x="143658" y="523875"/>
                </a:lnTo>
                <a:lnTo>
                  <a:pt x="125751" y="505946"/>
                </a:lnTo>
                <a:close/>
              </a:path>
              <a:path w="596264" h="596264">
                <a:moveTo>
                  <a:pt x="559942" y="0"/>
                </a:moveTo>
                <a:lnTo>
                  <a:pt x="89833" y="469986"/>
                </a:lnTo>
                <a:lnTo>
                  <a:pt x="125751" y="505946"/>
                </a:lnTo>
                <a:lnTo>
                  <a:pt x="595884" y="35814"/>
                </a:lnTo>
                <a:lnTo>
                  <a:pt x="5599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7" name="object 21"/>
          <p:cNvSpPr>
            <a:spLocks noChangeArrowheads="1"/>
          </p:cNvSpPr>
          <p:nvPr/>
        </p:nvSpPr>
        <p:spPr bwMode="auto">
          <a:xfrm>
            <a:off x="5494338" y="4803775"/>
            <a:ext cx="730250" cy="730250"/>
          </a:xfrm>
          <a:custGeom>
            <a:avLst/>
            <a:gdLst>
              <a:gd name="T0" fmla="*/ 0 w 729614"/>
              <a:gd name="T1" fmla="*/ 0 h 729614"/>
              <a:gd name="T2" fmla="*/ 729614 w 729614"/>
              <a:gd name="T3" fmla="*/ 729614 h 729614"/>
            </a:gdLst>
            <a:ahLst/>
            <a:cxnLst/>
            <a:rect l="T0" t="T1" r="T2" b="T3"/>
            <a:pathLst>
              <a:path w="729614" h="729614">
                <a:moveTo>
                  <a:pt x="125751" y="89810"/>
                </a:moveTo>
                <a:lnTo>
                  <a:pt x="89833" y="125770"/>
                </a:lnTo>
                <a:lnTo>
                  <a:pt x="693292" y="729107"/>
                </a:lnTo>
                <a:lnTo>
                  <a:pt x="729234" y="693293"/>
                </a:lnTo>
                <a:lnTo>
                  <a:pt x="125751" y="89810"/>
                </a:lnTo>
                <a:close/>
              </a:path>
              <a:path w="729614" h="729614">
                <a:moveTo>
                  <a:pt x="0" y="0"/>
                </a:moveTo>
                <a:lnTo>
                  <a:pt x="53975" y="161670"/>
                </a:lnTo>
                <a:lnTo>
                  <a:pt x="89833" y="125770"/>
                </a:lnTo>
                <a:lnTo>
                  <a:pt x="71881" y="107823"/>
                </a:lnTo>
                <a:lnTo>
                  <a:pt x="107823" y="71881"/>
                </a:lnTo>
                <a:lnTo>
                  <a:pt x="143658" y="71881"/>
                </a:lnTo>
                <a:lnTo>
                  <a:pt x="161671" y="53848"/>
                </a:lnTo>
                <a:lnTo>
                  <a:pt x="0" y="0"/>
                </a:lnTo>
                <a:close/>
              </a:path>
              <a:path w="729614" h="729614">
                <a:moveTo>
                  <a:pt x="107823" y="71881"/>
                </a:moveTo>
                <a:lnTo>
                  <a:pt x="71881" y="107823"/>
                </a:lnTo>
                <a:lnTo>
                  <a:pt x="89833" y="125770"/>
                </a:lnTo>
                <a:lnTo>
                  <a:pt x="125751" y="89810"/>
                </a:lnTo>
                <a:lnTo>
                  <a:pt x="107823" y="71881"/>
                </a:lnTo>
                <a:close/>
              </a:path>
              <a:path w="729614" h="729614">
                <a:moveTo>
                  <a:pt x="143658" y="71881"/>
                </a:moveTo>
                <a:lnTo>
                  <a:pt x="107823" y="71881"/>
                </a:lnTo>
                <a:lnTo>
                  <a:pt x="125751" y="89810"/>
                </a:lnTo>
                <a:lnTo>
                  <a:pt x="143658" y="71881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11675" y="6372225"/>
            <a:ext cx="12065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83FA14C9-A3D9-4724-88D0-81A04D401E82}" type="slidenum"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75" y="6280150"/>
            <a:ext cx="135572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Prepared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6356350"/>
            <a:ext cx="350202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tabLst>
                <a:tab pos="443865" algn="l"/>
                <a:tab pos="3432810" algn="l"/>
              </a:tabLst>
              <a:defRPr/>
            </a:pP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by:	</a:t>
            </a:r>
            <a:r>
              <a:rPr spc="-160" dirty="0">
                <a:latin typeface="Arial"/>
                <a:cs typeface="Arial"/>
              </a:rPr>
              <a:t>E</a:t>
            </a:r>
            <a:r>
              <a:rPr spc="-140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gr.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-30" dirty="0">
                <a:latin typeface="Arial"/>
                <a:cs typeface="Arial"/>
              </a:rPr>
              <a:t>l</a:t>
            </a:r>
            <a:r>
              <a:rPr spc="-50" dirty="0">
                <a:latin typeface="Arial"/>
                <a:cs typeface="Arial"/>
              </a:rPr>
              <a:t>zien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240" dirty="0">
                <a:latin typeface="Arial"/>
                <a:cs typeface="Arial"/>
              </a:rPr>
              <a:t>S</a:t>
            </a:r>
            <a:r>
              <a:rPr spc="-100" dirty="0">
                <a:latin typeface="Arial"/>
                <a:cs typeface="Arial"/>
              </a:rPr>
              <a:t>.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Malon</a:t>
            </a:r>
            <a:r>
              <a:rPr spc="-40" dirty="0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o	</a:t>
            </a:r>
            <a:r>
              <a:rPr sz="1500" spc="-15" baseline="19444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endParaRPr sz="1500" baseline="19444">
              <a:latin typeface="Arial"/>
              <a:cs typeface="Arial"/>
            </a:endParaRPr>
          </a:p>
        </p:txBody>
      </p:sp>
      <p:sp>
        <p:nvSpPr>
          <p:cNvPr id="11269" name="object 5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0" name="object 6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1" name="object 7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2" name="object 8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3" name="object 9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47888" y="149225"/>
            <a:ext cx="4849812" cy="696913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400" b="0" u="none" spc="-35" dirty="0">
                <a:solidFill>
                  <a:schemeClr val="tx1"/>
                </a:solidFill>
              </a:rPr>
              <a:t>Memory</a:t>
            </a:r>
            <a:r>
              <a:rPr sz="4400" b="0" u="none" spc="-370" dirty="0">
                <a:solidFill>
                  <a:schemeClr val="tx1"/>
                </a:solidFill>
              </a:rPr>
              <a:t> </a:t>
            </a:r>
            <a:r>
              <a:rPr sz="4400" b="0" u="none" spc="-145" dirty="0">
                <a:solidFill>
                  <a:schemeClr val="tx1"/>
                </a:solidFill>
              </a:rPr>
              <a:t>Technology</a:t>
            </a:r>
            <a:endParaRPr sz="440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888" y="1017588"/>
            <a:ext cx="1957387" cy="12461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b="1"/>
              <a:t>DRAM capacity:  DRAM speed:  DRAM Cost/bit:  Disk capacity:</a:t>
            </a:r>
            <a:endParaRPr lang="en-US" sz="2000"/>
          </a:p>
        </p:txBody>
      </p:sp>
      <p:sp>
        <p:nvSpPr>
          <p:cNvPr id="12" name="object 12"/>
          <p:cNvSpPr txBox="1"/>
          <p:nvPr/>
        </p:nvSpPr>
        <p:spPr>
          <a:xfrm>
            <a:off x="3425825" y="1017588"/>
            <a:ext cx="4945063" cy="12461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b="1"/>
              <a:t>about 60% per year (2x every 18 months)  about 10% per year</a:t>
            </a:r>
            <a:endParaRPr lang="en-US" sz="2000"/>
          </a:p>
          <a:p>
            <a:pPr marL="12700"/>
            <a:r>
              <a:rPr lang="en-US" sz="2000" b="1"/>
              <a:t>about 25% per year  about 60% per year</a:t>
            </a:r>
            <a:endParaRPr lang="en-US" sz="2000"/>
          </a:p>
        </p:txBody>
      </p:sp>
      <p:sp>
        <p:nvSpPr>
          <p:cNvPr id="11277" name="object 13"/>
          <p:cNvSpPr>
            <a:spLocks noChangeArrowheads="1"/>
          </p:cNvSpPr>
          <p:nvPr/>
        </p:nvSpPr>
        <p:spPr bwMode="auto">
          <a:xfrm>
            <a:off x="1081088" y="2322513"/>
            <a:ext cx="7194550" cy="4354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8" name="object 18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B16047DB-315C-4E3B-9DAE-168B5F6667C6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1700" y="390525"/>
            <a:ext cx="7335838" cy="452438"/>
          </a:xfrm>
        </p:spPr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b="0" u="none" spc="-25" dirty="0"/>
              <a:t>How </a:t>
            </a:r>
            <a:r>
              <a:rPr b="0" u="none" spc="-100" dirty="0"/>
              <a:t>Technology </a:t>
            </a:r>
            <a:r>
              <a:rPr b="0" u="none" spc="-60" dirty="0"/>
              <a:t>Impacts Computer</a:t>
            </a:r>
            <a:r>
              <a:rPr b="0" u="none" spc="-480" dirty="0"/>
              <a:t> </a:t>
            </a:r>
            <a:r>
              <a:rPr b="0" u="none" spc="-20" dirty="0"/>
              <a:t>Architecture</a:t>
            </a:r>
          </a:p>
        </p:txBody>
      </p:sp>
      <p:sp>
        <p:nvSpPr>
          <p:cNvPr id="12297" name="object 9"/>
          <p:cNvSpPr>
            <a:spLocks noChangeArrowheads="1"/>
          </p:cNvSpPr>
          <p:nvPr/>
        </p:nvSpPr>
        <p:spPr bwMode="auto">
          <a:xfrm>
            <a:off x="582613" y="1092200"/>
            <a:ext cx="304800" cy="373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8" name="object 10"/>
          <p:cNvSpPr>
            <a:spLocks noChangeArrowheads="1"/>
          </p:cNvSpPr>
          <p:nvPr/>
        </p:nvSpPr>
        <p:spPr bwMode="auto">
          <a:xfrm>
            <a:off x="884238" y="1892300"/>
            <a:ext cx="279400" cy="342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9" name="object 11"/>
          <p:cNvSpPr>
            <a:spLocks noChangeArrowheads="1"/>
          </p:cNvSpPr>
          <p:nvPr/>
        </p:nvSpPr>
        <p:spPr bwMode="auto">
          <a:xfrm>
            <a:off x="884238" y="2295525"/>
            <a:ext cx="279400" cy="3413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0" name="object 12"/>
          <p:cNvSpPr>
            <a:spLocks noChangeArrowheads="1"/>
          </p:cNvSpPr>
          <p:nvPr/>
        </p:nvSpPr>
        <p:spPr bwMode="auto">
          <a:xfrm>
            <a:off x="582613" y="2811463"/>
            <a:ext cx="304800" cy="373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1" name="object 13"/>
          <p:cNvSpPr>
            <a:spLocks noChangeArrowheads="1"/>
          </p:cNvSpPr>
          <p:nvPr/>
        </p:nvSpPr>
        <p:spPr bwMode="auto">
          <a:xfrm>
            <a:off x="582613" y="3725863"/>
            <a:ext cx="304800" cy="373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02" name="object 14"/>
          <p:cNvSpPr>
            <a:spLocks noChangeArrowheads="1"/>
          </p:cNvSpPr>
          <p:nvPr/>
        </p:nvSpPr>
        <p:spPr bwMode="auto">
          <a:xfrm>
            <a:off x="582613" y="5372100"/>
            <a:ext cx="304800" cy="373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550" y="1079500"/>
            <a:ext cx="7724775" cy="543225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1914525" algn="l"/>
              </a:tabLst>
            </a:pPr>
            <a:r>
              <a:rPr lang="en-US" sz="2400" dirty="0"/>
              <a:t>Higher level of integration enables more complex  architectures.	Examples:</a:t>
            </a:r>
          </a:p>
          <a:p>
            <a:pPr marL="12700">
              <a:spcBef>
                <a:spcPts val="550"/>
              </a:spcBef>
              <a:tabLst>
                <a:tab pos="1914525" algn="l"/>
              </a:tabLst>
            </a:pPr>
            <a:r>
              <a:rPr lang="en-US" sz="2200" dirty="0"/>
              <a:t>On-chip memory</a:t>
            </a:r>
          </a:p>
          <a:p>
            <a:pPr marL="12700">
              <a:spcBef>
                <a:spcPts val="538"/>
              </a:spcBef>
              <a:tabLst>
                <a:tab pos="1914525" algn="l"/>
              </a:tabLst>
            </a:pPr>
            <a:r>
              <a:rPr lang="en-US" sz="2200" dirty="0"/>
              <a:t>Super </a:t>
            </a:r>
            <a:r>
              <a:rPr lang="en-US" sz="2200" dirty="0" err="1"/>
              <a:t>scaler</a:t>
            </a:r>
            <a:r>
              <a:rPr lang="en-US" sz="2200" dirty="0"/>
              <a:t> processors</a:t>
            </a:r>
          </a:p>
          <a:p>
            <a:pPr marL="12700">
              <a:spcBef>
                <a:spcPts val="1425"/>
              </a:spcBef>
              <a:tabLst>
                <a:tab pos="1914525" algn="l"/>
              </a:tabLst>
            </a:pPr>
            <a:r>
              <a:rPr lang="en-US" sz="2400" dirty="0"/>
              <a:t>Higher level of integration enables more application specific  architectures (e.g., a variety of microcontrollers )</a:t>
            </a:r>
          </a:p>
          <a:p>
            <a:pPr marL="12700">
              <a:spcBef>
                <a:spcPts val="1438"/>
              </a:spcBef>
              <a:tabLst>
                <a:tab pos="1914525" algn="l"/>
              </a:tabLst>
            </a:pPr>
            <a:r>
              <a:rPr lang="en-US" sz="2400" dirty="0"/>
              <a:t>Larger logic capacity and higher performance allow more  freedom in architecture trade-offs.	Computer architects  can focus more on what should be done rather than  worrying about physical constraints</a:t>
            </a:r>
          </a:p>
          <a:p>
            <a:pPr marL="12700">
              <a:spcBef>
                <a:spcPts val="1438"/>
              </a:spcBef>
              <a:tabLst>
                <a:tab pos="1914525" algn="l"/>
              </a:tabLst>
            </a:pPr>
            <a:r>
              <a:rPr lang="en-US" sz="2400" dirty="0"/>
              <a:t>Lower cost generates a wider market.	Profitability and</a:t>
            </a:r>
          </a:p>
          <a:p>
            <a:pPr marL="12700">
              <a:tabLst>
                <a:tab pos="1914525" algn="l"/>
              </a:tabLst>
            </a:pPr>
            <a:r>
              <a:rPr lang="en-US" sz="2400" dirty="0"/>
              <a:t>competition stimulates architecture innovations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" name="object 59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1" name="object 61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957F4923-23B1-46B8-BE3E-06F7F96D316C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6488" y="73025"/>
            <a:ext cx="6935787" cy="696913"/>
          </a:xfrm>
        </p:spPr>
        <p:txBody>
          <a:bodyPr tIns="12700" rtlCol="0">
            <a:norm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00" b="0" u="none" spc="-80" dirty="0">
                <a:solidFill>
                  <a:schemeClr val="tx1"/>
                </a:solidFill>
              </a:rPr>
              <a:t>Measurement </a:t>
            </a:r>
            <a:r>
              <a:rPr sz="3600" b="0" u="none" spc="-125" dirty="0">
                <a:solidFill>
                  <a:schemeClr val="tx1"/>
                </a:solidFill>
              </a:rPr>
              <a:t>and</a:t>
            </a:r>
            <a:r>
              <a:rPr sz="3600" b="0" u="none" spc="-545" dirty="0">
                <a:solidFill>
                  <a:schemeClr val="tx1"/>
                </a:solidFill>
              </a:rPr>
              <a:t> </a:t>
            </a:r>
            <a:r>
              <a:rPr sz="3600" b="0" u="none" spc="-110" dirty="0">
                <a:solidFill>
                  <a:schemeClr val="tx1"/>
                </a:solidFill>
              </a:rPr>
              <a:t>Evaluation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4750" y="1084263"/>
            <a:ext cx="4606925" cy="5334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lnSpc>
                <a:spcPts val="200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Architecture is an iterative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  <a:p>
            <a:pPr marL="26543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tabLst>
                <a:tab pos="2651760" algn="l"/>
              </a:tabLst>
              <a:defRPr/>
            </a:pPr>
            <a:r>
              <a:rPr dirty="0">
                <a:latin typeface="Arial"/>
                <a:cs typeface="Arial"/>
              </a:rPr>
              <a:t>-- </a:t>
            </a:r>
            <a:r>
              <a:rPr spc="-5" dirty="0">
                <a:latin typeface="Arial"/>
                <a:cs typeface="Arial"/>
              </a:rPr>
              <a:t>searching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5" dirty="0">
                <a:latin typeface="Arial"/>
                <a:cs typeface="Arial"/>
              </a:rPr>
              <a:t> space	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possible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designs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750" y="1550988"/>
            <a:ext cx="3538538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-- at </a:t>
            </a:r>
            <a:r>
              <a:rPr spc="-5" dirty="0">
                <a:latin typeface="Arial"/>
                <a:cs typeface="Arial"/>
              </a:rPr>
              <a:t>all levels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computer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systems</a:t>
            </a:r>
            <a:endParaRPr>
              <a:latin typeface="Arial"/>
              <a:cs typeface="Arial"/>
            </a:endParaRPr>
          </a:p>
        </p:txBody>
      </p:sp>
      <p:sp>
        <p:nvSpPr>
          <p:cNvPr id="13323" name="object 11"/>
          <p:cNvSpPr>
            <a:spLocks noChangeArrowheads="1"/>
          </p:cNvSpPr>
          <p:nvPr/>
        </p:nvSpPr>
        <p:spPr bwMode="auto">
          <a:xfrm>
            <a:off x="6781800" y="2116138"/>
            <a:ext cx="0" cy="254000"/>
          </a:xfrm>
          <a:custGeom>
            <a:avLst/>
            <a:gdLst>
              <a:gd name="T0" fmla="*/ 0 h 254000"/>
              <a:gd name="T1" fmla="*/ 254000 h 254000"/>
            </a:gdLst>
            <a:ahLst/>
            <a:cxnLst/>
            <a:rect l="0" t="T0" r="0" b="T1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4" name="object 12"/>
          <p:cNvSpPr>
            <a:spLocks noChangeArrowheads="1"/>
          </p:cNvSpPr>
          <p:nvPr/>
        </p:nvSpPr>
        <p:spPr bwMode="auto">
          <a:xfrm>
            <a:off x="6451600" y="2420938"/>
            <a:ext cx="355600" cy="177800"/>
          </a:xfrm>
          <a:custGeom>
            <a:avLst/>
            <a:gdLst>
              <a:gd name="T0" fmla="*/ 0 w 355600"/>
              <a:gd name="T1" fmla="*/ 0 h 177800"/>
              <a:gd name="T2" fmla="*/ 355600 w 355600"/>
              <a:gd name="T3" fmla="*/ 177800 h 177800"/>
            </a:gdLst>
            <a:ahLst/>
            <a:cxnLst/>
            <a:rect l="T0" t="T1" r="T2" b="T3"/>
            <a:pathLst>
              <a:path w="355600" h="177800">
                <a:moveTo>
                  <a:pt x="355600" y="0"/>
                </a:moveTo>
                <a:lnTo>
                  <a:pt x="0" y="177800"/>
                </a:lnTo>
              </a:path>
            </a:pathLst>
          </a:cu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5" name="object 13"/>
          <p:cNvSpPr>
            <a:spLocks noChangeArrowheads="1"/>
          </p:cNvSpPr>
          <p:nvPr/>
        </p:nvSpPr>
        <p:spPr bwMode="auto">
          <a:xfrm>
            <a:off x="6502400" y="2649538"/>
            <a:ext cx="254000" cy="177800"/>
          </a:xfrm>
          <a:custGeom>
            <a:avLst/>
            <a:gdLst>
              <a:gd name="T0" fmla="*/ 0 w 254000"/>
              <a:gd name="T1" fmla="*/ 0 h 177800"/>
              <a:gd name="T2" fmla="*/ 254000 w 254000"/>
              <a:gd name="T3" fmla="*/ 177800 h 177800"/>
            </a:gdLst>
            <a:ahLst/>
            <a:cxnLst/>
            <a:rect l="T0" t="T1" r="T2" b="T3"/>
            <a:pathLst>
              <a:path w="254000" h="177800">
                <a:moveTo>
                  <a:pt x="0" y="0"/>
                </a:moveTo>
                <a:lnTo>
                  <a:pt x="254000" y="177673"/>
                </a:lnTo>
              </a:path>
            </a:pathLst>
          </a:cu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6" name="object 14"/>
          <p:cNvSpPr>
            <a:spLocks noChangeArrowheads="1"/>
          </p:cNvSpPr>
          <p:nvPr/>
        </p:nvSpPr>
        <p:spPr bwMode="auto">
          <a:xfrm>
            <a:off x="6527800" y="2878138"/>
            <a:ext cx="279400" cy="330200"/>
          </a:xfrm>
          <a:custGeom>
            <a:avLst/>
            <a:gdLst>
              <a:gd name="T0" fmla="*/ 0 w 279400"/>
              <a:gd name="T1" fmla="*/ 0 h 330200"/>
              <a:gd name="T2" fmla="*/ 279400 w 279400"/>
              <a:gd name="T3" fmla="*/ 330200 h 330200"/>
            </a:gdLst>
            <a:ahLst/>
            <a:cxnLst/>
            <a:rect l="T0" t="T1" r="T2" b="T3"/>
            <a:pathLst>
              <a:path w="279400" h="330200">
                <a:moveTo>
                  <a:pt x="279400" y="0"/>
                </a:moveTo>
                <a:lnTo>
                  <a:pt x="0" y="330200"/>
                </a:lnTo>
              </a:path>
            </a:pathLst>
          </a:cu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7" name="object 15"/>
          <p:cNvSpPr>
            <a:spLocks noChangeArrowheads="1"/>
          </p:cNvSpPr>
          <p:nvPr/>
        </p:nvSpPr>
        <p:spPr bwMode="auto">
          <a:xfrm>
            <a:off x="6578600" y="3259138"/>
            <a:ext cx="254000" cy="177800"/>
          </a:xfrm>
          <a:custGeom>
            <a:avLst/>
            <a:gdLst>
              <a:gd name="T0" fmla="*/ 0 w 254000"/>
              <a:gd name="T1" fmla="*/ 0 h 177800"/>
              <a:gd name="T2" fmla="*/ 254000 w 254000"/>
              <a:gd name="T3" fmla="*/ 177800 h 177800"/>
            </a:gdLst>
            <a:ahLst/>
            <a:cxnLst/>
            <a:rect l="T0" t="T1" r="T2" b="T3"/>
            <a:pathLst>
              <a:path w="254000" h="177800">
                <a:moveTo>
                  <a:pt x="0" y="0"/>
                </a:moveTo>
                <a:lnTo>
                  <a:pt x="254000" y="177800"/>
                </a:lnTo>
              </a:path>
            </a:pathLst>
          </a:cu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8" name="object 16"/>
          <p:cNvSpPr>
            <a:spLocks noChangeArrowheads="1"/>
          </p:cNvSpPr>
          <p:nvPr/>
        </p:nvSpPr>
        <p:spPr bwMode="auto">
          <a:xfrm>
            <a:off x="6756400" y="3487738"/>
            <a:ext cx="127000" cy="101600"/>
          </a:xfrm>
          <a:custGeom>
            <a:avLst/>
            <a:gdLst>
              <a:gd name="T0" fmla="*/ 0 w 127000"/>
              <a:gd name="T1" fmla="*/ 0 h 101600"/>
              <a:gd name="T2" fmla="*/ 127000 w 127000"/>
              <a:gd name="T3" fmla="*/ 101600 h 101600"/>
            </a:gdLst>
            <a:ahLst/>
            <a:cxnLst/>
            <a:rect l="T0" t="T1" r="T2" b="T3"/>
            <a:pathLst>
              <a:path w="127000" h="101600">
                <a:moveTo>
                  <a:pt x="127000" y="0"/>
                </a:moveTo>
                <a:lnTo>
                  <a:pt x="0" y="101600"/>
                </a:lnTo>
              </a:path>
            </a:pathLst>
          </a:cu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9" name="object 17"/>
          <p:cNvSpPr>
            <a:spLocks noChangeArrowheads="1"/>
          </p:cNvSpPr>
          <p:nvPr/>
        </p:nvSpPr>
        <p:spPr bwMode="auto">
          <a:xfrm>
            <a:off x="6394450" y="3240088"/>
            <a:ext cx="165100" cy="139700"/>
          </a:xfrm>
          <a:custGeom>
            <a:avLst/>
            <a:gdLst>
              <a:gd name="T0" fmla="*/ 0 w 165100"/>
              <a:gd name="T1" fmla="*/ 0 h 140335"/>
              <a:gd name="T2" fmla="*/ 165100 w 165100"/>
              <a:gd name="T3" fmla="*/ 140335 h 140335"/>
            </a:gdLst>
            <a:ahLst/>
            <a:cxnLst/>
            <a:rect l="T0" t="T1" r="T2" b="T3"/>
            <a:pathLst>
              <a:path w="165100" h="140335">
                <a:moveTo>
                  <a:pt x="165100" y="0"/>
                </a:moveTo>
                <a:lnTo>
                  <a:pt x="0" y="13982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0" name="object 18"/>
          <p:cNvSpPr>
            <a:spLocks noChangeArrowheads="1"/>
          </p:cNvSpPr>
          <p:nvPr/>
        </p:nvSpPr>
        <p:spPr bwMode="auto">
          <a:xfrm>
            <a:off x="6788150" y="2859088"/>
            <a:ext cx="292100" cy="292100"/>
          </a:xfrm>
          <a:custGeom>
            <a:avLst/>
            <a:gdLst>
              <a:gd name="T0" fmla="*/ 0 w 292100"/>
              <a:gd name="T1" fmla="*/ 0 h 292100"/>
              <a:gd name="T2" fmla="*/ 292100 w 292100"/>
              <a:gd name="T3" fmla="*/ 292100 h 292100"/>
            </a:gdLst>
            <a:ahLst/>
            <a:cxnLst/>
            <a:rect l="T0" t="T1" r="T2" b="T3"/>
            <a:pathLst>
              <a:path w="292100" h="292100">
                <a:moveTo>
                  <a:pt x="0" y="0"/>
                </a:moveTo>
                <a:lnTo>
                  <a:pt x="292100" y="29210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1" name="object 19"/>
          <p:cNvSpPr>
            <a:spLocks noChangeArrowheads="1"/>
          </p:cNvSpPr>
          <p:nvPr/>
        </p:nvSpPr>
        <p:spPr bwMode="auto">
          <a:xfrm>
            <a:off x="5861050" y="2630488"/>
            <a:ext cx="622300" cy="292100"/>
          </a:xfrm>
          <a:custGeom>
            <a:avLst/>
            <a:gdLst>
              <a:gd name="T0" fmla="*/ 0 w 622300"/>
              <a:gd name="T1" fmla="*/ 0 h 292100"/>
              <a:gd name="T2" fmla="*/ 622300 w 622300"/>
              <a:gd name="T3" fmla="*/ 292100 h 292100"/>
            </a:gdLst>
            <a:ahLst/>
            <a:cxnLst/>
            <a:rect l="T0" t="T1" r="T2" b="T3"/>
            <a:pathLst>
              <a:path w="622300" h="292100">
                <a:moveTo>
                  <a:pt x="622300" y="0"/>
                </a:moveTo>
                <a:lnTo>
                  <a:pt x="0" y="29197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2" name="object 20"/>
          <p:cNvSpPr>
            <a:spLocks noChangeArrowheads="1"/>
          </p:cNvSpPr>
          <p:nvPr/>
        </p:nvSpPr>
        <p:spPr bwMode="auto">
          <a:xfrm>
            <a:off x="5873750" y="2935288"/>
            <a:ext cx="368300" cy="444500"/>
          </a:xfrm>
          <a:custGeom>
            <a:avLst/>
            <a:gdLst>
              <a:gd name="T0" fmla="*/ 0 w 368300"/>
              <a:gd name="T1" fmla="*/ 0 h 445135"/>
              <a:gd name="T2" fmla="*/ 368300 w 368300"/>
              <a:gd name="T3" fmla="*/ 445135 h 445135"/>
            </a:gdLst>
            <a:ahLst/>
            <a:cxnLst/>
            <a:rect l="T0" t="T1" r="T2" b="T3"/>
            <a:pathLst>
              <a:path w="368300" h="445135">
                <a:moveTo>
                  <a:pt x="0" y="0"/>
                </a:moveTo>
                <a:lnTo>
                  <a:pt x="368300" y="44462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3" name="object 21"/>
          <p:cNvSpPr>
            <a:spLocks noChangeArrowheads="1"/>
          </p:cNvSpPr>
          <p:nvPr/>
        </p:nvSpPr>
        <p:spPr bwMode="auto">
          <a:xfrm>
            <a:off x="6788150" y="2401888"/>
            <a:ext cx="825500" cy="215900"/>
          </a:xfrm>
          <a:custGeom>
            <a:avLst/>
            <a:gdLst>
              <a:gd name="T0" fmla="*/ 0 w 825500"/>
              <a:gd name="T1" fmla="*/ 0 h 215900"/>
              <a:gd name="T2" fmla="*/ 825500 w 825500"/>
              <a:gd name="T3" fmla="*/ 215900 h 215900"/>
            </a:gdLst>
            <a:ahLst/>
            <a:cxnLst/>
            <a:rect l="T0" t="T1" r="T2" b="T3"/>
            <a:pathLst>
              <a:path w="825500" h="215900">
                <a:moveTo>
                  <a:pt x="0" y="0"/>
                </a:moveTo>
                <a:lnTo>
                  <a:pt x="825500" y="21590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4" name="object 22"/>
          <p:cNvSpPr>
            <a:spLocks noChangeArrowheads="1"/>
          </p:cNvSpPr>
          <p:nvPr/>
        </p:nvSpPr>
        <p:spPr bwMode="auto">
          <a:xfrm>
            <a:off x="7385050" y="2630488"/>
            <a:ext cx="241300" cy="292100"/>
          </a:xfrm>
          <a:custGeom>
            <a:avLst/>
            <a:gdLst>
              <a:gd name="T0" fmla="*/ 0 w 241300"/>
              <a:gd name="T1" fmla="*/ 0 h 292100"/>
              <a:gd name="T2" fmla="*/ 241300 w 241300"/>
              <a:gd name="T3" fmla="*/ 292100 h 292100"/>
            </a:gdLst>
            <a:ahLst/>
            <a:cxnLst/>
            <a:rect l="T0" t="T1" r="T2" b="T3"/>
            <a:pathLst>
              <a:path w="241300" h="292100">
                <a:moveTo>
                  <a:pt x="241300" y="0"/>
                </a:moveTo>
                <a:lnTo>
                  <a:pt x="0" y="29197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5" name="object 23"/>
          <p:cNvSpPr>
            <a:spLocks noChangeArrowheads="1"/>
          </p:cNvSpPr>
          <p:nvPr/>
        </p:nvSpPr>
        <p:spPr bwMode="auto">
          <a:xfrm>
            <a:off x="7626350" y="2630488"/>
            <a:ext cx="444500" cy="444500"/>
          </a:xfrm>
          <a:custGeom>
            <a:avLst/>
            <a:gdLst>
              <a:gd name="T0" fmla="*/ 0 w 444500"/>
              <a:gd name="T1" fmla="*/ 0 h 444500"/>
              <a:gd name="T2" fmla="*/ 444500 w 444500"/>
              <a:gd name="T3" fmla="*/ 444500 h 444500"/>
            </a:gdLst>
            <a:ahLst/>
            <a:cxnLst/>
            <a:rect l="T0" t="T1" r="T2" b="T3"/>
            <a:pathLst>
              <a:path w="444500" h="444500">
                <a:moveTo>
                  <a:pt x="0" y="0"/>
                </a:moveTo>
                <a:lnTo>
                  <a:pt x="444500" y="44437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6" name="object 24"/>
          <p:cNvSpPr>
            <a:spLocks noChangeArrowheads="1"/>
          </p:cNvSpPr>
          <p:nvPr/>
        </p:nvSpPr>
        <p:spPr bwMode="auto">
          <a:xfrm>
            <a:off x="5708650" y="2935288"/>
            <a:ext cx="165100" cy="444500"/>
          </a:xfrm>
          <a:custGeom>
            <a:avLst/>
            <a:gdLst>
              <a:gd name="T0" fmla="*/ 0 w 165100"/>
              <a:gd name="T1" fmla="*/ 0 h 445135"/>
              <a:gd name="T2" fmla="*/ 165100 w 165100"/>
              <a:gd name="T3" fmla="*/ 445135 h 445135"/>
            </a:gdLst>
            <a:ahLst/>
            <a:cxnLst/>
            <a:rect l="T0" t="T1" r="T2" b="T3"/>
            <a:pathLst>
              <a:path w="165100" h="445135">
                <a:moveTo>
                  <a:pt x="165100" y="0"/>
                </a:moveTo>
                <a:lnTo>
                  <a:pt x="0" y="44462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7" name="object 25"/>
          <p:cNvSpPr>
            <a:spLocks noChangeArrowheads="1"/>
          </p:cNvSpPr>
          <p:nvPr/>
        </p:nvSpPr>
        <p:spPr bwMode="auto">
          <a:xfrm>
            <a:off x="6864350" y="3468688"/>
            <a:ext cx="215900" cy="139700"/>
          </a:xfrm>
          <a:custGeom>
            <a:avLst/>
            <a:gdLst>
              <a:gd name="T0" fmla="*/ 0 w 215900"/>
              <a:gd name="T1" fmla="*/ 0 h 139700"/>
              <a:gd name="T2" fmla="*/ 215900 w 215900"/>
              <a:gd name="T3" fmla="*/ 139700 h 139700"/>
            </a:gdLst>
            <a:ahLst/>
            <a:cxnLst/>
            <a:rect l="T0" t="T1" r="T2" b="T3"/>
            <a:pathLst>
              <a:path w="215900" h="139700">
                <a:moveTo>
                  <a:pt x="0" y="0"/>
                </a:moveTo>
                <a:lnTo>
                  <a:pt x="215900" y="13970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8" name="object 26"/>
          <p:cNvSpPr>
            <a:spLocks noChangeArrowheads="1"/>
          </p:cNvSpPr>
          <p:nvPr/>
        </p:nvSpPr>
        <p:spPr bwMode="auto">
          <a:xfrm>
            <a:off x="2589213" y="3998913"/>
            <a:ext cx="1222375" cy="1222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9" name="object 27"/>
          <p:cNvSpPr>
            <a:spLocks noChangeArrowheads="1"/>
          </p:cNvSpPr>
          <p:nvPr/>
        </p:nvSpPr>
        <p:spPr bwMode="auto">
          <a:xfrm>
            <a:off x="2520950" y="3930650"/>
            <a:ext cx="1206500" cy="1206500"/>
          </a:xfrm>
          <a:custGeom>
            <a:avLst/>
            <a:gdLst>
              <a:gd name="T0" fmla="*/ 0 w 1206500"/>
              <a:gd name="T1" fmla="*/ 0 h 1206500"/>
              <a:gd name="T2" fmla="*/ 1206500 w 1206500"/>
              <a:gd name="T3" fmla="*/ 1206500 h 1206500"/>
            </a:gdLst>
            <a:ahLst/>
            <a:cxnLst/>
            <a:rect l="T0" t="T1" r="T2" b="T3"/>
            <a:pathLst>
              <a:path w="1206500" h="1206500">
                <a:moveTo>
                  <a:pt x="603250" y="0"/>
                </a:moveTo>
                <a:lnTo>
                  <a:pt x="556112" y="1815"/>
                </a:lnTo>
                <a:lnTo>
                  <a:pt x="509965" y="7171"/>
                </a:lnTo>
                <a:lnTo>
                  <a:pt x="464944" y="15934"/>
                </a:lnTo>
                <a:lnTo>
                  <a:pt x="421182" y="27970"/>
                </a:lnTo>
                <a:lnTo>
                  <a:pt x="378815" y="43144"/>
                </a:lnTo>
                <a:lnTo>
                  <a:pt x="337975" y="61322"/>
                </a:lnTo>
                <a:lnTo>
                  <a:pt x="298798" y="82371"/>
                </a:lnTo>
                <a:lnTo>
                  <a:pt x="261417" y="106155"/>
                </a:lnTo>
                <a:lnTo>
                  <a:pt x="225966" y="132541"/>
                </a:lnTo>
                <a:lnTo>
                  <a:pt x="192581" y="161394"/>
                </a:lnTo>
                <a:lnTo>
                  <a:pt x="161394" y="192581"/>
                </a:lnTo>
                <a:lnTo>
                  <a:pt x="132541" y="225966"/>
                </a:lnTo>
                <a:lnTo>
                  <a:pt x="106155" y="261417"/>
                </a:lnTo>
                <a:lnTo>
                  <a:pt x="82371" y="298798"/>
                </a:lnTo>
                <a:lnTo>
                  <a:pt x="61322" y="337975"/>
                </a:lnTo>
                <a:lnTo>
                  <a:pt x="43144" y="378815"/>
                </a:lnTo>
                <a:lnTo>
                  <a:pt x="27970" y="421182"/>
                </a:lnTo>
                <a:lnTo>
                  <a:pt x="15934" y="464944"/>
                </a:lnTo>
                <a:lnTo>
                  <a:pt x="7171" y="509965"/>
                </a:lnTo>
                <a:lnTo>
                  <a:pt x="1815" y="556112"/>
                </a:lnTo>
                <a:lnTo>
                  <a:pt x="0" y="603250"/>
                </a:lnTo>
                <a:lnTo>
                  <a:pt x="1815" y="650387"/>
                </a:lnTo>
                <a:lnTo>
                  <a:pt x="7171" y="696534"/>
                </a:lnTo>
                <a:lnTo>
                  <a:pt x="15934" y="741555"/>
                </a:lnTo>
                <a:lnTo>
                  <a:pt x="27970" y="785317"/>
                </a:lnTo>
                <a:lnTo>
                  <a:pt x="43144" y="827684"/>
                </a:lnTo>
                <a:lnTo>
                  <a:pt x="61322" y="868524"/>
                </a:lnTo>
                <a:lnTo>
                  <a:pt x="82371" y="907701"/>
                </a:lnTo>
                <a:lnTo>
                  <a:pt x="106155" y="945082"/>
                </a:lnTo>
                <a:lnTo>
                  <a:pt x="132541" y="980533"/>
                </a:lnTo>
                <a:lnTo>
                  <a:pt x="161394" y="1013918"/>
                </a:lnTo>
                <a:lnTo>
                  <a:pt x="192581" y="1045105"/>
                </a:lnTo>
                <a:lnTo>
                  <a:pt x="225966" y="1073958"/>
                </a:lnTo>
                <a:lnTo>
                  <a:pt x="261417" y="1100344"/>
                </a:lnTo>
                <a:lnTo>
                  <a:pt x="298798" y="1124128"/>
                </a:lnTo>
                <a:lnTo>
                  <a:pt x="337975" y="1145177"/>
                </a:lnTo>
                <a:lnTo>
                  <a:pt x="378815" y="1163355"/>
                </a:lnTo>
                <a:lnTo>
                  <a:pt x="421182" y="1178529"/>
                </a:lnTo>
                <a:lnTo>
                  <a:pt x="464944" y="1190565"/>
                </a:lnTo>
                <a:lnTo>
                  <a:pt x="509965" y="1199328"/>
                </a:lnTo>
                <a:lnTo>
                  <a:pt x="556112" y="1204684"/>
                </a:lnTo>
                <a:lnTo>
                  <a:pt x="603250" y="1206500"/>
                </a:lnTo>
                <a:lnTo>
                  <a:pt x="650387" y="1204684"/>
                </a:lnTo>
                <a:lnTo>
                  <a:pt x="696534" y="1199328"/>
                </a:lnTo>
                <a:lnTo>
                  <a:pt x="741555" y="1190565"/>
                </a:lnTo>
                <a:lnTo>
                  <a:pt x="785317" y="1178529"/>
                </a:lnTo>
                <a:lnTo>
                  <a:pt x="827684" y="1163355"/>
                </a:lnTo>
                <a:lnTo>
                  <a:pt x="868524" y="1145177"/>
                </a:lnTo>
                <a:lnTo>
                  <a:pt x="907701" y="1124128"/>
                </a:lnTo>
                <a:lnTo>
                  <a:pt x="945082" y="1100344"/>
                </a:lnTo>
                <a:lnTo>
                  <a:pt x="980533" y="1073958"/>
                </a:lnTo>
                <a:lnTo>
                  <a:pt x="1013918" y="1045105"/>
                </a:lnTo>
                <a:lnTo>
                  <a:pt x="1045105" y="1013918"/>
                </a:lnTo>
                <a:lnTo>
                  <a:pt x="1073958" y="980533"/>
                </a:lnTo>
                <a:lnTo>
                  <a:pt x="1100344" y="945082"/>
                </a:lnTo>
                <a:lnTo>
                  <a:pt x="1124128" y="907701"/>
                </a:lnTo>
                <a:lnTo>
                  <a:pt x="1145177" y="868524"/>
                </a:lnTo>
                <a:lnTo>
                  <a:pt x="1163355" y="827684"/>
                </a:lnTo>
                <a:lnTo>
                  <a:pt x="1178529" y="785317"/>
                </a:lnTo>
                <a:lnTo>
                  <a:pt x="1190565" y="741555"/>
                </a:lnTo>
                <a:lnTo>
                  <a:pt x="1199328" y="696534"/>
                </a:lnTo>
                <a:lnTo>
                  <a:pt x="1204684" y="650387"/>
                </a:lnTo>
                <a:lnTo>
                  <a:pt x="1206500" y="603250"/>
                </a:lnTo>
                <a:lnTo>
                  <a:pt x="1204684" y="556112"/>
                </a:lnTo>
                <a:lnTo>
                  <a:pt x="1199328" y="509965"/>
                </a:lnTo>
                <a:lnTo>
                  <a:pt x="1190565" y="464944"/>
                </a:lnTo>
                <a:lnTo>
                  <a:pt x="1178529" y="421182"/>
                </a:lnTo>
                <a:lnTo>
                  <a:pt x="1163355" y="378815"/>
                </a:lnTo>
                <a:lnTo>
                  <a:pt x="1145177" y="337975"/>
                </a:lnTo>
                <a:lnTo>
                  <a:pt x="1124128" y="298798"/>
                </a:lnTo>
                <a:lnTo>
                  <a:pt x="1100344" y="261417"/>
                </a:lnTo>
                <a:lnTo>
                  <a:pt x="1073958" y="225966"/>
                </a:lnTo>
                <a:lnTo>
                  <a:pt x="1045105" y="192581"/>
                </a:lnTo>
                <a:lnTo>
                  <a:pt x="1013918" y="161394"/>
                </a:lnTo>
                <a:lnTo>
                  <a:pt x="980533" y="132541"/>
                </a:lnTo>
                <a:lnTo>
                  <a:pt x="945082" y="106155"/>
                </a:lnTo>
                <a:lnTo>
                  <a:pt x="907701" y="82371"/>
                </a:lnTo>
                <a:lnTo>
                  <a:pt x="868524" y="61322"/>
                </a:lnTo>
                <a:lnTo>
                  <a:pt x="827684" y="43144"/>
                </a:lnTo>
                <a:lnTo>
                  <a:pt x="785317" y="27970"/>
                </a:lnTo>
                <a:lnTo>
                  <a:pt x="741555" y="15934"/>
                </a:lnTo>
                <a:lnTo>
                  <a:pt x="696534" y="7171"/>
                </a:lnTo>
                <a:lnTo>
                  <a:pt x="650387" y="1815"/>
                </a:lnTo>
                <a:lnTo>
                  <a:pt x="603250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0" name="object 28"/>
          <p:cNvSpPr>
            <a:spLocks noChangeArrowheads="1"/>
          </p:cNvSpPr>
          <p:nvPr/>
        </p:nvSpPr>
        <p:spPr bwMode="auto">
          <a:xfrm>
            <a:off x="2520950" y="3930650"/>
            <a:ext cx="1206500" cy="1206500"/>
          </a:xfrm>
          <a:custGeom>
            <a:avLst/>
            <a:gdLst>
              <a:gd name="T0" fmla="*/ 0 w 1206500"/>
              <a:gd name="T1" fmla="*/ 0 h 1206500"/>
              <a:gd name="T2" fmla="*/ 1206500 w 1206500"/>
              <a:gd name="T3" fmla="*/ 1206500 h 1206500"/>
            </a:gdLst>
            <a:ahLst/>
            <a:cxnLst/>
            <a:rect l="T0" t="T1" r="T2" b="T3"/>
            <a:pathLst>
              <a:path w="1206500" h="1206500">
                <a:moveTo>
                  <a:pt x="0" y="603250"/>
                </a:moveTo>
                <a:lnTo>
                  <a:pt x="1815" y="556112"/>
                </a:lnTo>
                <a:lnTo>
                  <a:pt x="7171" y="509965"/>
                </a:lnTo>
                <a:lnTo>
                  <a:pt x="15934" y="464944"/>
                </a:lnTo>
                <a:lnTo>
                  <a:pt x="27970" y="421182"/>
                </a:lnTo>
                <a:lnTo>
                  <a:pt x="43144" y="378815"/>
                </a:lnTo>
                <a:lnTo>
                  <a:pt x="61322" y="337975"/>
                </a:lnTo>
                <a:lnTo>
                  <a:pt x="82371" y="298798"/>
                </a:lnTo>
                <a:lnTo>
                  <a:pt x="106155" y="261417"/>
                </a:lnTo>
                <a:lnTo>
                  <a:pt x="132541" y="225966"/>
                </a:lnTo>
                <a:lnTo>
                  <a:pt x="161394" y="192581"/>
                </a:lnTo>
                <a:lnTo>
                  <a:pt x="192581" y="161394"/>
                </a:lnTo>
                <a:lnTo>
                  <a:pt x="225966" y="132541"/>
                </a:lnTo>
                <a:lnTo>
                  <a:pt x="261417" y="106155"/>
                </a:lnTo>
                <a:lnTo>
                  <a:pt x="298798" y="82371"/>
                </a:lnTo>
                <a:lnTo>
                  <a:pt x="337975" y="61322"/>
                </a:lnTo>
                <a:lnTo>
                  <a:pt x="378815" y="43144"/>
                </a:lnTo>
                <a:lnTo>
                  <a:pt x="421182" y="27970"/>
                </a:lnTo>
                <a:lnTo>
                  <a:pt x="464944" y="15934"/>
                </a:lnTo>
                <a:lnTo>
                  <a:pt x="509965" y="7171"/>
                </a:lnTo>
                <a:lnTo>
                  <a:pt x="556112" y="1815"/>
                </a:lnTo>
                <a:lnTo>
                  <a:pt x="603250" y="0"/>
                </a:lnTo>
                <a:lnTo>
                  <a:pt x="650387" y="1815"/>
                </a:lnTo>
                <a:lnTo>
                  <a:pt x="696534" y="7171"/>
                </a:lnTo>
                <a:lnTo>
                  <a:pt x="741555" y="15934"/>
                </a:lnTo>
                <a:lnTo>
                  <a:pt x="785317" y="27970"/>
                </a:lnTo>
                <a:lnTo>
                  <a:pt x="827684" y="43144"/>
                </a:lnTo>
                <a:lnTo>
                  <a:pt x="868524" y="61322"/>
                </a:lnTo>
                <a:lnTo>
                  <a:pt x="907701" y="82371"/>
                </a:lnTo>
                <a:lnTo>
                  <a:pt x="945082" y="106155"/>
                </a:lnTo>
                <a:lnTo>
                  <a:pt x="980533" y="132541"/>
                </a:lnTo>
                <a:lnTo>
                  <a:pt x="1013918" y="161394"/>
                </a:lnTo>
                <a:lnTo>
                  <a:pt x="1045105" y="192581"/>
                </a:lnTo>
                <a:lnTo>
                  <a:pt x="1073958" y="225966"/>
                </a:lnTo>
                <a:lnTo>
                  <a:pt x="1100344" y="261417"/>
                </a:lnTo>
                <a:lnTo>
                  <a:pt x="1124128" y="298798"/>
                </a:lnTo>
                <a:lnTo>
                  <a:pt x="1145177" y="337975"/>
                </a:lnTo>
                <a:lnTo>
                  <a:pt x="1163355" y="378815"/>
                </a:lnTo>
                <a:lnTo>
                  <a:pt x="1178529" y="421182"/>
                </a:lnTo>
                <a:lnTo>
                  <a:pt x="1190565" y="464944"/>
                </a:lnTo>
                <a:lnTo>
                  <a:pt x="1199328" y="509965"/>
                </a:lnTo>
                <a:lnTo>
                  <a:pt x="1204684" y="556112"/>
                </a:lnTo>
                <a:lnTo>
                  <a:pt x="1206500" y="603250"/>
                </a:lnTo>
                <a:lnTo>
                  <a:pt x="1204684" y="650387"/>
                </a:lnTo>
                <a:lnTo>
                  <a:pt x="1199328" y="696534"/>
                </a:lnTo>
                <a:lnTo>
                  <a:pt x="1190565" y="741555"/>
                </a:lnTo>
                <a:lnTo>
                  <a:pt x="1178529" y="785317"/>
                </a:lnTo>
                <a:lnTo>
                  <a:pt x="1163355" y="827684"/>
                </a:lnTo>
                <a:lnTo>
                  <a:pt x="1145177" y="868524"/>
                </a:lnTo>
                <a:lnTo>
                  <a:pt x="1124128" y="907701"/>
                </a:lnTo>
                <a:lnTo>
                  <a:pt x="1100344" y="945082"/>
                </a:lnTo>
                <a:lnTo>
                  <a:pt x="1073958" y="980533"/>
                </a:lnTo>
                <a:lnTo>
                  <a:pt x="1045105" y="1013918"/>
                </a:lnTo>
                <a:lnTo>
                  <a:pt x="1013918" y="1045105"/>
                </a:lnTo>
                <a:lnTo>
                  <a:pt x="980533" y="1073958"/>
                </a:lnTo>
                <a:lnTo>
                  <a:pt x="945082" y="1100344"/>
                </a:lnTo>
                <a:lnTo>
                  <a:pt x="907701" y="1124128"/>
                </a:lnTo>
                <a:lnTo>
                  <a:pt x="868524" y="1145177"/>
                </a:lnTo>
                <a:lnTo>
                  <a:pt x="827684" y="1163355"/>
                </a:lnTo>
                <a:lnTo>
                  <a:pt x="785317" y="1178529"/>
                </a:lnTo>
                <a:lnTo>
                  <a:pt x="741555" y="1190565"/>
                </a:lnTo>
                <a:lnTo>
                  <a:pt x="696534" y="1199328"/>
                </a:lnTo>
                <a:lnTo>
                  <a:pt x="650387" y="1204684"/>
                </a:lnTo>
                <a:lnTo>
                  <a:pt x="603250" y="1206500"/>
                </a:lnTo>
                <a:lnTo>
                  <a:pt x="556112" y="1204684"/>
                </a:lnTo>
                <a:lnTo>
                  <a:pt x="509965" y="1199328"/>
                </a:lnTo>
                <a:lnTo>
                  <a:pt x="464944" y="1190565"/>
                </a:lnTo>
                <a:lnTo>
                  <a:pt x="421182" y="1178529"/>
                </a:lnTo>
                <a:lnTo>
                  <a:pt x="378815" y="1163355"/>
                </a:lnTo>
                <a:lnTo>
                  <a:pt x="337975" y="1145177"/>
                </a:lnTo>
                <a:lnTo>
                  <a:pt x="298798" y="1124128"/>
                </a:lnTo>
                <a:lnTo>
                  <a:pt x="261417" y="1100344"/>
                </a:lnTo>
                <a:lnTo>
                  <a:pt x="225966" y="1073958"/>
                </a:lnTo>
                <a:lnTo>
                  <a:pt x="192581" y="1045105"/>
                </a:lnTo>
                <a:lnTo>
                  <a:pt x="161394" y="1013918"/>
                </a:lnTo>
                <a:lnTo>
                  <a:pt x="132541" y="980533"/>
                </a:lnTo>
                <a:lnTo>
                  <a:pt x="106155" y="945082"/>
                </a:lnTo>
                <a:lnTo>
                  <a:pt x="82371" y="907701"/>
                </a:lnTo>
                <a:lnTo>
                  <a:pt x="61322" y="868524"/>
                </a:lnTo>
                <a:lnTo>
                  <a:pt x="43144" y="827684"/>
                </a:lnTo>
                <a:lnTo>
                  <a:pt x="27970" y="785317"/>
                </a:lnTo>
                <a:lnTo>
                  <a:pt x="15934" y="741555"/>
                </a:lnTo>
                <a:lnTo>
                  <a:pt x="7171" y="696534"/>
                </a:lnTo>
                <a:lnTo>
                  <a:pt x="1815" y="650387"/>
                </a:lnTo>
                <a:lnTo>
                  <a:pt x="0" y="603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1" name="object 29"/>
          <p:cNvSpPr>
            <a:spLocks noChangeArrowheads="1"/>
          </p:cNvSpPr>
          <p:nvPr/>
        </p:nvSpPr>
        <p:spPr bwMode="auto">
          <a:xfrm>
            <a:off x="3884613" y="4379913"/>
            <a:ext cx="765175" cy="76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2" name="object 30"/>
          <p:cNvSpPr>
            <a:spLocks noChangeArrowheads="1"/>
          </p:cNvSpPr>
          <p:nvPr/>
        </p:nvSpPr>
        <p:spPr bwMode="auto">
          <a:xfrm>
            <a:off x="3816350" y="4311650"/>
            <a:ext cx="749300" cy="749300"/>
          </a:xfrm>
          <a:custGeom>
            <a:avLst/>
            <a:gdLst>
              <a:gd name="T0" fmla="*/ 0 w 749300"/>
              <a:gd name="T1" fmla="*/ 0 h 749300"/>
              <a:gd name="T2" fmla="*/ 749300 w 749300"/>
              <a:gd name="T3" fmla="*/ 749300 h 749300"/>
            </a:gdLst>
            <a:ahLst/>
            <a:cxnLst/>
            <a:rect l="T0" t="T1" r="T2" b="T3"/>
            <a:pathLst>
              <a:path w="749300" h="749300">
                <a:moveTo>
                  <a:pt x="374650" y="0"/>
                </a:moveTo>
                <a:lnTo>
                  <a:pt x="327660" y="2919"/>
                </a:lnTo>
                <a:lnTo>
                  <a:pt x="282411" y="11443"/>
                </a:lnTo>
                <a:lnTo>
                  <a:pt x="239253" y="25221"/>
                </a:lnTo>
                <a:lnTo>
                  <a:pt x="198538" y="43902"/>
                </a:lnTo>
                <a:lnTo>
                  <a:pt x="160617" y="67133"/>
                </a:lnTo>
                <a:lnTo>
                  <a:pt x="125842" y="94563"/>
                </a:lnTo>
                <a:lnTo>
                  <a:pt x="94563" y="125842"/>
                </a:lnTo>
                <a:lnTo>
                  <a:pt x="67133" y="160617"/>
                </a:lnTo>
                <a:lnTo>
                  <a:pt x="43902" y="198538"/>
                </a:lnTo>
                <a:lnTo>
                  <a:pt x="25221" y="239253"/>
                </a:lnTo>
                <a:lnTo>
                  <a:pt x="11443" y="282411"/>
                </a:lnTo>
                <a:lnTo>
                  <a:pt x="2919" y="327660"/>
                </a:lnTo>
                <a:lnTo>
                  <a:pt x="0" y="374650"/>
                </a:lnTo>
                <a:lnTo>
                  <a:pt x="2919" y="421639"/>
                </a:lnTo>
                <a:lnTo>
                  <a:pt x="11443" y="466888"/>
                </a:lnTo>
                <a:lnTo>
                  <a:pt x="25221" y="510046"/>
                </a:lnTo>
                <a:lnTo>
                  <a:pt x="43902" y="550761"/>
                </a:lnTo>
                <a:lnTo>
                  <a:pt x="67133" y="588682"/>
                </a:lnTo>
                <a:lnTo>
                  <a:pt x="94563" y="623457"/>
                </a:lnTo>
                <a:lnTo>
                  <a:pt x="125842" y="654736"/>
                </a:lnTo>
                <a:lnTo>
                  <a:pt x="160617" y="682166"/>
                </a:lnTo>
                <a:lnTo>
                  <a:pt x="198538" y="705397"/>
                </a:lnTo>
                <a:lnTo>
                  <a:pt x="239253" y="724078"/>
                </a:lnTo>
                <a:lnTo>
                  <a:pt x="282411" y="737856"/>
                </a:lnTo>
                <a:lnTo>
                  <a:pt x="327660" y="746380"/>
                </a:lnTo>
                <a:lnTo>
                  <a:pt x="374650" y="749300"/>
                </a:lnTo>
                <a:lnTo>
                  <a:pt x="421639" y="746380"/>
                </a:lnTo>
                <a:lnTo>
                  <a:pt x="466888" y="737856"/>
                </a:lnTo>
                <a:lnTo>
                  <a:pt x="510046" y="724078"/>
                </a:lnTo>
                <a:lnTo>
                  <a:pt x="550761" y="705397"/>
                </a:lnTo>
                <a:lnTo>
                  <a:pt x="588682" y="682166"/>
                </a:lnTo>
                <a:lnTo>
                  <a:pt x="623457" y="654736"/>
                </a:lnTo>
                <a:lnTo>
                  <a:pt x="654736" y="623457"/>
                </a:lnTo>
                <a:lnTo>
                  <a:pt x="682166" y="588682"/>
                </a:lnTo>
                <a:lnTo>
                  <a:pt x="705397" y="550761"/>
                </a:lnTo>
                <a:lnTo>
                  <a:pt x="724078" y="510046"/>
                </a:lnTo>
                <a:lnTo>
                  <a:pt x="737856" y="466888"/>
                </a:lnTo>
                <a:lnTo>
                  <a:pt x="746380" y="421639"/>
                </a:lnTo>
                <a:lnTo>
                  <a:pt x="749300" y="374650"/>
                </a:lnTo>
                <a:lnTo>
                  <a:pt x="746380" y="327660"/>
                </a:lnTo>
                <a:lnTo>
                  <a:pt x="737856" y="282411"/>
                </a:lnTo>
                <a:lnTo>
                  <a:pt x="724078" y="239253"/>
                </a:lnTo>
                <a:lnTo>
                  <a:pt x="705397" y="198538"/>
                </a:lnTo>
                <a:lnTo>
                  <a:pt x="682166" y="160617"/>
                </a:lnTo>
                <a:lnTo>
                  <a:pt x="654736" y="125842"/>
                </a:lnTo>
                <a:lnTo>
                  <a:pt x="623457" y="94563"/>
                </a:lnTo>
                <a:lnTo>
                  <a:pt x="588682" y="67133"/>
                </a:lnTo>
                <a:lnTo>
                  <a:pt x="550761" y="43902"/>
                </a:lnTo>
                <a:lnTo>
                  <a:pt x="510046" y="25221"/>
                </a:lnTo>
                <a:lnTo>
                  <a:pt x="466888" y="11443"/>
                </a:lnTo>
                <a:lnTo>
                  <a:pt x="421639" y="2919"/>
                </a:lnTo>
                <a:lnTo>
                  <a:pt x="37465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3" name="object 31"/>
          <p:cNvSpPr>
            <a:spLocks noChangeArrowheads="1"/>
          </p:cNvSpPr>
          <p:nvPr/>
        </p:nvSpPr>
        <p:spPr bwMode="auto">
          <a:xfrm>
            <a:off x="3816350" y="4311650"/>
            <a:ext cx="749300" cy="749300"/>
          </a:xfrm>
          <a:custGeom>
            <a:avLst/>
            <a:gdLst>
              <a:gd name="T0" fmla="*/ 0 w 749300"/>
              <a:gd name="T1" fmla="*/ 0 h 749300"/>
              <a:gd name="T2" fmla="*/ 749300 w 749300"/>
              <a:gd name="T3" fmla="*/ 749300 h 749300"/>
            </a:gdLst>
            <a:ahLst/>
            <a:cxnLst/>
            <a:rect l="T0" t="T1" r="T2" b="T3"/>
            <a:pathLst>
              <a:path w="749300" h="749300">
                <a:moveTo>
                  <a:pt x="0" y="374650"/>
                </a:moveTo>
                <a:lnTo>
                  <a:pt x="2919" y="327660"/>
                </a:lnTo>
                <a:lnTo>
                  <a:pt x="11443" y="282411"/>
                </a:lnTo>
                <a:lnTo>
                  <a:pt x="25221" y="239253"/>
                </a:lnTo>
                <a:lnTo>
                  <a:pt x="43902" y="198538"/>
                </a:lnTo>
                <a:lnTo>
                  <a:pt x="67133" y="160617"/>
                </a:lnTo>
                <a:lnTo>
                  <a:pt x="94563" y="125842"/>
                </a:lnTo>
                <a:lnTo>
                  <a:pt x="125842" y="94563"/>
                </a:lnTo>
                <a:lnTo>
                  <a:pt x="160617" y="67133"/>
                </a:lnTo>
                <a:lnTo>
                  <a:pt x="198538" y="43902"/>
                </a:lnTo>
                <a:lnTo>
                  <a:pt x="239253" y="25221"/>
                </a:lnTo>
                <a:lnTo>
                  <a:pt x="282411" y="11443"/>
                </a:lnTo>
                <a:lnTo>
                  <a:pt x="327660" y="2919"/>
                </a:lnTo>
                <a:lnTo>
                  <a:pt x="374650" y="0"/>
                </a:lnTo>
                <a:lnTo>
                  <a:pt x="421639" y="2919"/>
                </a:lnTo>
                <a:lnTo>
                  <a:pt x="466888" y="11443"/>
                </a:lnTo>
                <a:lnTo>
                  <a:pt x="510046" y="25221"/>
                </a:lnTo>
                <a:lnTo>
                  <a:pt x="550761" y="43902"/>
                </a:lnTo>
                <a:lnTo>
                  <a:pt x="588682" y="67133"/>
                </a:lnTo>
                <a:lnTo>
                  <a:pt x="623457" y="94563"/>
                </a:lnTo>
                <a:lnTo>
                  <a:pt x="654736" y="125842"/>
                </a:lnTo>
                <a:lnTo>
                  <a:pt x="682166" y="160617"/>
                </a:lnTo>
                <a:lnTo>
                  <a:pt x="705397" y="198538"/>
                </a:lnTo>
                <a:lnTo>
                  <a:pt x="724078" y="239253"/>
                </a:lnTo>
                <a:lnTo>
                  <a:pt x="737856" y="282411"/>
                </a:lnTo>
                <a:lnTo>
                  <a:pt x="746380" y="327660"/>
                </a:lnTo>
                <a:lnTo>
                  <a:pt x="749300" y="374650"/>
                </a:lnTo>
                <a:lnTo>
                  <a:pt x="746380" y="421639"/>
                </a:lnTo>
                <a:lnTo>
                  <a:pt x="737856" y="466888"/>
                </a:lnTo>
                <a:lnTo>
                  <a:pt x="724078" y="510046"/>
                </a:lnTo>
                <a:lnTo>
                  <a:pt x="705397" y="550761"/>
                </a:lnTo>
                <a:lnTo>
                  <a:pt x="682166" y="588682"/>
                </a:lnTo>
                <a:lnTo>
                  <a:pt x="654736" y="623457"/>
                </a:lnTo>
                <a:lnTo>
                  <a:pt x="623457" y="654736"/>
                </a:lnTo>
                <a:lnTo>
                  <a:pt x="588682" y="682166"/>
                </a:lnTo>
                <a:lnTo>
                  <a:pt x="550761" y="705397"/>
                </a:lnTo>
                <a:lnTo>
                  <a:pt x="510046" y="724078"/>
                </a:lnTo>
                <a:lnTo>
                  <a:pt x="466888" y="737856"/>
                </a:lnTo>
                <a:lnTo>
                  <a:pt x="421639" y="746380"/>
                </a:lnTo>
                <a:lnTo>
                  <a:pt x="374650" y="749300"/>
                </a:lnTo>
                <a:lnTo>
                  <a:pt x="327660" y="746380"/>
                </a:lnTo>
                <a:lnTo>
                  <a:pt x="282411" y="737856"/>
                </a:lnTo>
                <a:lnTo>
                  <a:pt x="239253" y="724078"/>
                </a:lnTo>
                <a:lnTo>
                  <a:pt x="198538" y="705397"/>
                </a:lnTo>
                <a:lnTo>
                  <a:pt x="160617" y="682166"/>
                </a:lnTo>
                <a:lnTo>
                  <a:pt x="125842" y="654736"/>
                </a:lnTo>
                <a:lnTo>
                  <a:pt x="94563" y="623457"/>
                </a:lnTo>
                <a:lnTo>
                  <a:pt x="67133" y="588682"/>
                </a:lnTo>
                <a:lnTo>
                  <a:pt x="43902" y="550761"/>
                </a:lnTo>
                <a:lnTo>
                  <a:pt x="25221" y="510046"/>
                </a:lnTo>
                <a:lnTo>
                  <a:pt x="11443" y="466888"/>
                </a:lnTo>
                <a:lnTo>
                  <a:pt x="2919" y="421639"/>
                </a:lnTo>
                <a:lnTo>
                  <a:pt x="0" y="3746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4" name="object 32"/>
          <p:cNvSpPr>
            <a:spLocks noChangeArrowheads="1"/>
          </p:cNvSpPr>
          <p:nvPr/>
        </p:nvSpPr>
        <p:spPr bwMode="auto">
          <a:xfrm>
            <a:off x="4722813" y="4684713"/>
            <a:ext cx="536575" cy="460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5" name="object 33"/>
          <p:cNvSpPr>
            <a:spLocks noChangeArrowheads="1"/>
          </p:cNvSpPr>
          <p:nvPr/>
        </p:nvSpPr>
        <p:spPr bwMode="auto">
          <a:xfrm>
            <a:off x="4654550" y="4616450"/>
            <a:ext cx="520700" cy="444500"/>
          </a:xfrm>
          <a:custGeom>
            <a:avLst/>
            <a:gdLst>
              <a:gd name="T0" fmla="*/ 0 w 520700"/>
              <a:gd name="T1" fmla="*/ 0 h 444500"/>
              <a:gd name="T2" fmla="*/ 520700 w 520700"/>
              <a:gd name="T3" fmla="*/ 444500 h 444500"/>
            </a:gdLst>
            <a:ahLst/>
            <a:cxnLst/>
            <a:rect l="T0" t="T1" r="T2" b="T3"/>
            <a:pathLst>
              <a:path w="520700" h="444500">
                <a:moveTo>
                  <a:pt x="260350" y="0"/>
                </a:moveTo>
                <a:lnTo>
                  <a:pt x="207887" y="4517"/>
                </a:lnTo>
                <a:lnTo>
                  <a:pt x="159019" y="17474"/>
                </a:lnTo>
                <a:lnTo>
                  <a:pt x="114796" y="37973"/>
                </a:lnTo>
                <a:lnTo>
                  <a:pt x="76263" y="65119"/>
                </a:lnTo>
                <a:lnTo>
                  <a:pt x="44469" y="98015"/>
                </a:lnTo>
                <a:lnTo>
                  <a:pt x="20462" y="135766"/>
                </a:lnTo>
                <a:lnTo>
                  <a:pt x="5290" y="177477"/>
                </a:lnTo>
                <a:lnTo>
                  <a:pt x="0" y="222250"/>
                </a:lnTo>
                <a:lnTo>
                  <a:pt x="5290" y="267059"/>
                </a:lnTo>
                <a:lnTo>
                  <a:pt x="20462" y="308786"/>
                </a:lnTo>
                <a:lnTo>
                  <a:pt x="44469" y="346540"/>
                </a:lnTo>
                <a:lnTo>
                  <a:pt x="76263" y="379428"/>
                </a:lnTo>
                <a:lnTo>
                  <a:pt x="114796" y="406559"/>
                </a:lnTo>
                <a:lnTo>
                  <a:pt x="159019" y="427043"/>
                </a:lnTo>
                <a:lnTo>
                  <a:pt x="207887" y="439987"/>
                </a:lnTo>
                <a:lnTo>
                  <a:pt x="260350" y="444500"/>
                </a:lnTo>
                <a:lnTo>
                  <a:pt x="312812" y="439987"/>
                </a:lnTo>
                <a:lnTo>
                  <a:pt x="361680" y="427043"/>
                </a:lnTo>
                <a:lnTo>
                  <a:pt x="405903" y="406559"/>
                </a:lnTo>
                <a:lnTo>
                  <a:pt x="444436" y="379428"/>
                </a:lnTo>
                <a:lnTo>
                  <a:pt x="476230" y="346540"/>
                </a:lnTo>
                <a:lnTo>
                  <a:pt x="500237" y="308786"/>
                </a:lnTo>
                <a:lnTo>
                  <a:pt x="515409" y="267059"/>
                </a:lnTo>
                <a:lnTo>
                  <a:pt x="520700" y="222250"/>
                </a:lnTo>
                <a:lnTo>
                  <a:pt x="515409" y="177477"/>
                </a:lnTo>
                <a:lnTo>
                  <a:pt x="500237" y="135766"/>
                </a:lnTo>
                <a:lnTo>
                  <a:pt x="476230" y="98015"/>
                </a:lnTo>
                <a:lnTo>
                  <a:pt x="444436" y="65119"/>
                </a:lnTo>
                <a:lnTo>
                  <a:pt x="405903" y="37973"/>
                </a:lnTo>
                <a:lnTo>
                  <a:pt x="361680" y="17474"/>
                </a:lnTo>
                <a:lnTo>
                  <a:pt x="312812" y="4517"/>
                </a:lnTo>
                <a:lnTo>
                  <a:pt x="26035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6" name="object 34"/>
          <p:cNvSpPr>
            <a:spLocks noChangeArrowheads="1"/>
          </p:cNvSpPr>
          <p:nvPr/>
        </p:nvSpPr>
        <p:spPr bwMode="auto">
          <a:xfrm>
            <a:off x="4654550" y="4616450"/>
            <a:ext cx="520700" cy="444500"/>
          </a:xfrm>
          <a:custGeom>
            <a:avLst/>
            <a:gdLst>
              <a:gd name="T0" fmla="*/ 0 w 520700"/>
              <a:gd name="T1" fmla="*/ 0 h 444500"/>
              <a:gd name="T2" fmla="*/ 520700 w 520700"/>
              <a:gd name="T3" fmla="*/ 444500 h 444500"/>
            </a:gdLst>
            <a:ahLst/>
            <a:cxnLst/>
            <a:rect l="T0" t="T1" r="T2" b="T3"/>
            <a:pathLst>
              <a:path w="520700" h="444500">
                <a:moveTo>
                  <a:pt x="0" y="222250"/>
                </a:moveTo>
                <a:lnTo>
                  <a:pt x="5290" y="177477"/>
                </a:lnTo>
                <a:lnTo>
                  <a:pt x="20462" y="135766"/>
                </a:lnTo>
                <a:lnTo>
                  <a:pt x="44469" y="98015"/>
                </a:lnTo>
                <a:lnTo>
                  <a:pt x="76263" y="65119"/>
                </a:lnTo>
                <a:lnTo>
                  <a:pt x="114796" y="37973"/>
                </a:lnTo>
                <a:lnTo>
                  <a:pt x="159019" y="17474"/>
                </a:lnTo>
                <a:lnTo>
                  <a:pt x="207887" y="4517"/>
                </a:lnTo>
                <a:lnTo>
                  <a:pt x="260350" y="0"/>
                </a:lnTo>
                <a:lnTo>
                  <a:pt x="312812" y="4517"/>
                </a:lnTo>
                <a:lnTo>
                  <a:pt x="361680" y="17474"/>
                </a:lnTo>
                <a:lnTo>
                  <a:pt x="405903" y="37973"/>
                </a:lnTo>
                <a:lnTo>
                  <a:pt x="444436" y="65119"/>
                </a:lnTo>
                <a:lnTo>
                  <a:pt x="476230" y="98015"/>
                </a:lnTo>
                <a:lnTo>
                  <a:pt x="500237" y="135766"/>
                </a:lnTo>
                <a:lnTo>
                  <a:pt x="515409" y="177477"/>
                </a:lnTo>
                <a:lnTo>
                  <a:pt x="520700" y="222250"/>
                </a:lnTo>
                <a:lnTo>
                  <a:pt x="515409" y="267059"/>
                </a:lnTo>
                <a:lnTo>
                  <a:pt x="500237" y="308786"/>
                </a:lnTo>
                <a:lnTo>
                  <a:pt x="476230" y="346540"/>
                </a:lnTo>
                <a:lnTo>
                  <a:pt x="444436" y="379428"/>
                </a:lnTo>
                <a:lnTo>
                  <a:pt x="405903" y="406559"/>
                </a:lnTo>
                <a:lnTo>
                  <a:pt x="361680" y="427043"/>
                </a:lnTo>
                <a:lnTo>
                  <a:pt x="312812" y="439987"/>
                </a:lnTo>
                <a:lnTo>
                  <a:pt x="260350" y="444500"/>
                </a:lnTo>
                <a:lnTo>
                  <a:pt x="207887" y="439987"/>
                </a:lnTo>
                <a:lnTo>
                  <a:pt x="159019" y="427043"/>
                </a:lnTo>
                <a:lnTo>
                  <a:pt x="114796" y="406559"/>
                </a:lnTo>
                <a:lnTo>
                  <a:pt x="76263" y="379428"/>
                </a:lnTo>
                <a:lnTo>
                  <a:pt x="44469" y="346540"/>
                </a:lnTo>
                <a:lnTo>
                  <a:pt x="20462" y="308786"/>
                </a:lnTo>
                <a:lnTo>
                  <a:pt x="5290" y="267059"/>
                </a:lnTo>
                <a:lnTo>
                  <a:pt x="0" y="222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7" name="object 35"/>
          <p:cNvSpPr>
            <a:spLocks noChangeArrowheads="1"/>
          </p:cNvSpPr>
          <p:nvPr/>
        </p:nvSpPr>
        <p:spPr bwMode="auto">
          <a:xfrm>
            <a:off x="2228850" y="3741738"/>
            <a:ext cx="3325813" cy="114300"/>
          </a:xfrm>
          <a:custGeom>
            <a:avLst/>
            <a:gdLst>
              <a:gd name="T0" fmla="*/ 0 w 3326129"/>
              <a:gd name="T1" fmla="*/ 0 h 114300"/>
              <a:gd name="T2" fmla="*/ 3326129 w 3326129"/>
              <a:gd name="T3" fmla="*/ 114300 h 114300"/>
            </a:gdLst>
            <a:ahLst/>
            <a:cxnLst/>
            <a:rect l="T0" t="T1" r="T2" b="T3"/>
            <a:pathLst>
              <a:path w="3326129" h="114300">
                <a:moveTo>
                  <a:pt x="3211448" y="76281"/>
                </a:moveTo>
                <a:lnTo>
                  <a:pt x="3211322" y="114299"/>
                </a:lnTo>
                <a:lnTo>
                  <a:pt x="3287691" y="76326"/>
                </a:lnTo>
                <a:lnTo>
                  <a:pt x="3230499" y="76326"/>
                </a:lnTo>
                <a:lnTo>
                  <a:pt x="3211448" y="76281"/>
                </a:lnTo>
                <a:close/>
              </a:path>
              <a:path w="3326129" h="114300">
                <a:moveTo>
                  <a:pt x="3211491" y="63581"/>
                </a:moveTo>
                <a:lnTo>
                  <a:pt x="3211448" y="76281"/>
                </a:lnTo>
                <a:lnTo>
                  <a:pt x="3230499" y="76326"/>
                </a:lnTo>
                <a:lnTo>
                  <a:pt x="3230499" y="63626"/>
                </a:lnTo>
                <a:lnTo>
                  <a:pt x="3211491" y="63581"/>
                </a:lnTo>
                <a:close/>
              </a:path>
              <a:path w="3326129" h="114300">
                <a:moveTo>
                  <a:pt x="3211533" y="50881"/>
                </a:moveTo>
                <a:lnTo>
                  <a:pt x="3211491" y="63581"/>
                </a:lnTo>
                <a:lnTo>
                  <a:pt x="3230499" y="63626"/>
                </a:lnTo>
                <a:lnTo>
                  <a:pt x="3230499" y="76326"/>
                </a:lnTo>
                <a:lnTo>
                  <a:pt x="3287691" y="76326"/>
                </a:lnTo>
                <a:lnTo>
                  <a:pt x="3325749" y="57403"/>
                </a:lnTo>
                <a:lnTo>
                  <a:pt x="3312880" y="50926"/>
                </a:lnTo>
                <a:lnTo>
                  <a:pt x="3230626" y="50926"/>
                </a:lnTo>
                <a:lnTo>
                  <a:pt x="3211533" y="50881"/>
                </a:lnTo>
                <a:close/>
              </a:path>
              <a:path w="3326129" h="114300">
                <a:moveTo>
                  <a:pt x="0" y="55879"/>
                </a:moveTo>
                <a:lnTo>
                  <a:pt x="0" y="68579"/>
                </a:lnTo>
                <a:lnTo>
                  <a:pt x="3211448" y="76281"/>
                </a:lnTo>
                <a:lnTo>
                  <a:pt x="3211491" y="63581"/>
                </a:lnTo>
                <a:lnTo>
                  <a:pt x="0" y="55879"/>
                </a:lnTo>
                <a:close/>
              </a:path>
              <a:path w="3326129" h="114300">
                <a:moveTo>
                  <a:pt x="3211575" y="38181"/>
                </a:moveTo>
                <a:lnTo>
                  <a:pt x="3211533" y="50881"/>
                </a:lnTo>
                <a:lnTo>
                  <a:pt x="3230626" y="50926"/>
                </a:lnTo>
                <a:lnTo>
                  <a:pt x="3230626" y="38226"/>
                </a:lnTo>
                <a:lnTo>
                  <a:pt x="3211575" y="38181"/>
                </a:lnTo>
                <a:close/>
              </a:path>
              <a:path w="3326129" h="114300">
                <a:moveTo>
                  <a:pt x="3211703" y="0"/>
                </a:moveTo>
                <a:lnTo>
                  <a:pt x="3211575" y="38181"/>
                </a:lnTo>
                <a:lnTo>
                  <a:pt x="3230626" y="38226"/>
                </a:lnTo>
                <a:lnTo>
                  <a:pt x="3230626" y="50926"/>
                </a:lnTo>
                <a:lnTo>
                  <a:pt x="3312880" y="50926"/>
                </a:lnTo>
                <a:lnTo>
                  <a:pt x="3211703" y="0"/>
                </a:lnTo>
                <a:close/>
              </a:path>
              <a:path w="3326129" h="114300">
                <a:moveTo>
                  <a:pt x="0" y="30479"/>
                </a:moveTo>
                <a:lnTo>
                  <a:pt x="0" y="43179"/>
                </a:lnTo>
                <a:lnTo>
                  <a:pt x="3211533" y="50881"/>
                </a:lnTo>
                <a:lnTo>
                  <a:pt x="3211575" y="38181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8" name="object 36"/>
          <p:cNvSpPr>
            <a:spLocks noChangeArrowheads="1"/>
          </p:cNvSpPr>
          <p:nvPr/>
        </p:nvSpPr>
        <p:spPr bwMode="auto">
          <a:xfrm>
            <a:off x="3752850" y="4933950"/>
            <a:ext cx="114300" cy="1104900"/>
          </a:xfrm>
          <a:custGeom>
            <a:avLst/>
            <a:gdLst>
              <a:gd name="T0" fmla="*/ 0 w 114300"/>
              <a:gd name="T1" fmla="*/ 0 h 1104900"/>
              <a:gd name="T2" fmla="*/ 114300 w 114300"/>
              <a:gd name="T3" fmla="*/ 1104900 h 1104900"/>
            </a:gdLst>
            <a:ahLst/>
            <a:cxnLst/>
            <a:rect l="T0" t="T1" r="T2" b="T3"/>
            <a:pathLst>
              <a:path w="114300" h="1104900">
                <a:moveTo>
                  <a:pt x="38100" y="990600"/>
                </a:moveTo>
                <a:lnTo>
                  <a:pt x="0" y="990600"/>
                </a:lnTo>
                <a:lnTo>
                  <a:pt x="57150" y="1104900"/>
                </a:lnTo>
                <a:lnTo>
                  <a:pt x="104775" y="1009650"/>
                </a:lnTo>
                <a:lnTo>
                  <a:pt x="38100" y="1009650"/>
                </a:lnTo>
                <a:lnTo>
                  <a:pt x="38100" y="990600"/>
                </a:lnTo>
                <a:close/>
              </a:path>
              <a:path w="114300" h="1104900">
                <a:moveTo>
                  <a:pt x="50800" y="0"/>
                </a:moveTo>
                <a:lnTo>
                  <a:pt x="38100" y="0"/>
                </a:lnTo>
                <a:lnTo>
                  <a:pt x="38100" y="1009650"/>
                </a:lnTo>
                <a:lnTo>
                  <a:pt x="50800" y="1009650"/>
                </a:lnTo>
                <a:lnTo>
                  <a:pt x="50800" y="0"/>
                </a:lnTo>
                <a:close/>
              </a:path>
              <a:path w="114300" h="1104900">
                <a:moveTo>
                  <a:pt x="63500" y="990600"/>
                </a:moveTo>
                <a:lnTo>
                  <a:pt x="50800" y="990600"/>
                </a:lnTo>
                <a:lnTo>
                  <a:pt x="50800" y="1009650"/>
                </a:lnTo>
                <a:lnTo>
                  <a:pt x="63500" y="1009650"/>
                </a:lnTo>
                <a:lnTo>
                  <a:pt x="63500" y="990600"/>
                </a:lnTo>
                <a:close/>
              </a:path>
              <a:path w="114300" h="1104900">
                <a:moveTo>
                  <a:pt x="76200" y="0"/>
                </a:moveTo>
                <a:lnTo>
                  <a:pt x="63500" y="0"/>
                </a:lnTo>
                <a:lnTo>
                  <a:pt x="63500" y="1009650"/>
                </a:lnTo>
                <a:lnTo>
                  <a:pt x="76200" y="1009650"/>
                </a:lnTo>
                <a:lnTo>
                  <a:pt x="76200" y="0"/>
                </a:lnTo>
                <a:close/>
              </a:path>
              <a:path w="114300" h="1104900">
                <a:moveTo>
                  <a:pt x="114300" y="990600"/>
                </a:moveTo>
                <a:lnTo>
                  <a:pt x="76200" y="990600"/>
                </a:lnTo>
                <a:lnTo>
                  <a:pt x="76200" y="1009650"/>
                </a:lnTo>
                <a:lnTo>
                  <a:pt x="104775" y="1009650"/>
                </a:lnTo>
                <a:lnTo>
                  <a:pt x="114300" y="99060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9" name="object 37"/>
          <p:cNvSpPr>
            <a:spLocks noChangeArrowheads="1"/>
          </p:cNvSpPr>
          <p:nvPr/>
        </p:nvSpPr>
        <p:spPr bwMode="auto">
          <a:xfrm>
            <a:off x="4591050" y="4933950"/>
            <a:ext cx="114300" cy="876300"/>
          </a:xfrm>
          <a:custGeom>
            <a:avLst/>
            <a:gdLst>
              <a:gd name="T0" fmla="*/ 0 w 114300"/>
              <a:gd name="T1" fmla="*/ 0 h 876300"/>
              <a:gd name="T2" fmla="*/ 114300 w 114300"/>
              <a:gd name="T3" fmla="*/ 876300 h 876300"/>
            </a:gdLst>
            <a:ahLst/>
            <a:cxnLst/>
            <a:rect l="T0" t="T1" r="T2" b="T3"/>
            <a:pathLst>
              <a:path w="114300" h="876300">
                <a:moveTo>
                  <a:pt x="38100" y="762000"/>
                </a:moveTo>
                <a:lnTo>
                  <a:pt x="0" y="762000"/>
                </a:lnTo>
                <a:lnTo>
                  <a:pt x="57150" y="876300"/>
                </a:lnTo>
                <a:lnTo>
                  <a:pt x="104775" y="781050"/>
                </a:lnTo>
                <a:lnTo>
                  <a:pt x="38100" y="781050"/>
                </a:lnTo>
                <a:lnTo>
                  <a:pt x="38100" y="762000"/>
                </a:lnTo>
                <a:close/>
              </a:path>
              <a:path w="114300" h="876300">
                <a:moveTo>
                  <a:pt x="50800" y="0"/>
                </a:moveTo>
                <a:lnTo>
                  <a:pt x="38100" y="0"/>
                </a:lnTo>
                <a:lnTo>
                  <a:pt x="38100" y="781050"/>
                </a:lnTo>
                <a:lnTo>
                  <a:pt x="50800" y="781050"/>
                </a:lnTo>
                <a:lnTo>
                  <a:pt x="50800" y="0"/>
                </a:lnTo>
                <a:close/>
              </a:path>
              <a:path w="114300" h="876300">
                <a:moveTo>
                  <a:pt x="63500" y="762000"/>
                </a:moveTo>
                <a:lnTo>
                  <a:pt x="50800" y="762000"/>
                </a:lnTo>
                <a:lnTo>
                  <a:pt x="50800" y="781050"/>
                </a:lnTo>
                <a:lnTo>
                  <a:pt x="63500" y="781050"/>
                </a:lnTo>
                <a:lnTo>
                  <a:pt x="63500" y="762000"/>
                </a:lnTo>
                <a:close/>
              </a:path>
              <a:path w="114300" h="876300">
                <a:moveTo>
                  <a:pt x="76200" y="0"/>
                </a:moveTo>
                <a:lnTo>
                  <a:pt x="63500" y="0"/>
                </a:lnTo>
                <a:lnTo>
                  <a:pt x="63500" y="781050"/>
                </a:lnTo>
                <a:lnTo>
                  <a:pt x="76200" y="781050"/>
                </a:lnTo>
                <a:lnTo>
                  <a:pt x="76200" y="0"/>
                </a:lnTo>
                <a:close/>
              </a:path>
              <a:path w="114300" h="876300">
                <a:moveTo>
                  <a:pt x="114300" y="762000"/>
                </a:moveTo>
                <a:lnTo>
                  <a:pt x="76200" y="762000"/>
                </a:lnTo>
                <a:lnTo>
                  <a:pt x="76200" y="781050"/>
                </a:lnTo>
                <a:lnTo>
                  <a:pt x="104775" y="781050"/>
                </a:lnTo>
                <a:lnTo>
                  <a:pt x="114300" y="7620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0" name="object 38"/>
          <p:cNvSpPr>
            <a:spLocks noChangeArrowheads="1"/>
          </p:cNvSpPr>
          <p:nvPr/>
        </p:nvSpPr>
        <p:spPr bwMode="auto">
          <a:xfrm>
            <a:off x="5200650" y="4933950"/>
            <a:ext cx="114300" cy="647700"/>
          </a:xfrm>
          <a:custGeom>
            <a:avLst/>
            <a:gdLst>
              <a:gd name="T0" fmla="*/ 0 w 114300"/>
              <a:gd name="T1" fmla="*/ 0 h 647700"/>
              <a:gd name="T2" fmla="*/ 114300 w 114300"/>
              <a:gd name="T3" fmla="*/ 647700 h 647700"/>
            </a:gdLst>
            <a:ahLst/>
            <a:cxnLst/>
            <a:rect l="T0" t="T1" r="T2" b="T3"/>
            <a:pathLst>
              <a:path w="114300" h="647700">
                <a:moveTo>
                  <a:pt x="38100" y="533400"/>
                </a:moveTo>
                <a:lnTo>
                  <a:pt x="0" y="533400"/>
                </a:lnTo>
                <a:lnTo>
                  <a:pt x="57150" y="647700"/>
                </a:lnTo>
                <a:lnTo>
                  <a:pt x="104775" y="552450"/>
                </a:lnTo>
                <a:lnTo>
                  <a:pt x="38100" y="552450"/>
                </a:lnTo>
                <a:lnTo>
                  <a:pt x="38100" y="533400"/>
                </a:lnTo>
                <a:close/>
              </a:path>
              <a:path w="114300" h="647700">
                <a:moveTo>
                  <a:pt x="50800" y="0"/>
                </a:moveTo>
                <a:lnTo>
                  <a:pt x="38100" y="0"/>
                </a:lnTo>
                <a:lnTo>
                  <a:pt x="38100" y="552450"/>
                </a:lnTo>
                <a:lnTo>
                  <a:pt x="50800" y="552450"/>
                </a:lnTo>
                <a:lnTo>
                  <a:pt x="50800" y="0"/>
                </a:lnTo>
                <a:close/>
              </a:path>
              <a:path w="114300" h="647700">
                <a:moveTo>
                  <a:pt x="63500" y="533400"/>
                </a:moveTo>
                <a:lnTo>
                  <a:pt x="50800" y="533400"/>
                </a:lnTo>
                <a:lnTo>
                  <a:pt x="50800" y="552450"/>
                </a:lnTo>
                <a:lnTo>
                  <a:pt x="63500" y="552450"/>
                </a:lnTo>
                <a:lnTo>
                  <a:pt x="63500" y="533400"/>
                </a:lnTo>
                <a:close/>
              </a:path>
              <a:path w="114300" h="647700">
                <a:moveTo>
                  <a:pt x="76200" y="0"/>
                </a:moveTo>
                <a:lnTo>
                  <a:pt x="63500" y="0"/>
                </a:lnTo>
                <a:lnTo>
                  <a:pt x="63500" y="552450"/>
                </a:lnTo>
                <a:lnTo>
                  <a:pt x="76200" y="552450"/>
                </a:lnTo>
                <a:lnTo>
                  <a:pt x="76200" y="0"/>
                </a:lnTo>
                <a:close/>
              </a:path>
              <a:path w="114300" h="647700">
                <a:moveTo>
                  <a:pt x="114300" y="533400"/>
                </a:moveTo>
                <a:lnTo>
                  <a:pt x="76200" y="533400"/>
                </a:lnTo>
                <a:lnTo>
                  <a:pt x="76200" y="552450"/>
                </a:lnTo>
                <a:lnTo>
                  <a:pt x="104775" y="552450"/>
                </a:lnTo>
                <a:lnTo>
                  <a:pt x="11430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1" name="object 39"/>
          <p:cNvSpPr>
            <a:spLocks noChangeArrowheads="1"/>
          </p:cNvSpPr>
          <p:nvPr/>
        </p:nvSpPr>
        <p:spPr bwMode="auto">
          <a:xfrm>
            <a:off x="2743200" y="5219700"/>
            <a:ext cx="2895600" cy="152400"/>
          </a:xfrm>
          <a:custGeom>
            <a:avLst/>
            <a:gdLst>
              <a:gd name="T0" fmla="*/ 0 w 2895600"/>
              <a:gd name="T1" fmla="*/ 0 h 152400"/>
              <a:gd name="T2" fmla="*/ 2895600 w 2895600"/>
              <a:gd name="T3" fmla="*/ 152400 h 152400"/>
            </a:gdLst>
            <a:ahLst/>
            <a:cxnLst/>
            <a:rect l="T0" t="T1" r="T2" b="T3"/>
            <a:pathLst>
              <a:path w="2895600" h="152400">
                <a:moveTo>
                  <a:pt x="2862208" y="0"/>
                </a:moveTo>
                <a:lnTo>
                  <a:pt x="31378" y="126"/>
                </a:lnTo>
                <a:lnTo>
                  <a:pt x="21853" y="2031"/>
                </a:lnTo>
                <a:lnTo>
                  <a:pt x="20202" y="2539"/>
                </a:lnTo>
                <a:lnTo>
                  <a:pt x="18551" y="3301"/>
                </a:lnTo>
                <a:lnTo>
                  <a:pt x="17154" y="4318"/>
                </a:lnTo>
                <a:lnTo>
                  <a:pt x="12582" y="7366"/>
                </a:lnTo>
                <a:lnTo>
                  <a:pt x="10423" y="8762"/>
                </a:lnTo>
                <a:lnTo>
                  <a:pt x="8645" y="10541"/>
                </a:lnTo>
                <a:lnTo>
                  <a:pt x="4200" y="17271"/>
                </a:lnTo>
                <a:lnTo>
                  <a:pt x="3184" y="18668"/>
                </a:lnTo>
                <a:lnTo>
                  <a:pt x="2422" y="20319"/>
                </a:lnTo>
                <a:lnTo>
                  <a:pt x="1914" y="21971"/>
                </a:lnTo>
                <a:lnTo>
                  <a:pt x="1025" y="24637"/>
                </a:lnTo>
                <a:lnTo>
                  <a:pt x="644" y="25908"/>
                </a:lnTo>
                <a:lnTo>
                  <a:pt x="390" y="27305"/>
                </a:lnTo>
                <a:lnTo>
                  <a:pt x="98" y="30606"/>
                </a:lnTo>
                <a:lnTo>
                  <a:pt x="0" y="114300"/>
                </a:lnTo>
                <a:lnTo>
                  <a:pt x="90" y="121919"/>
                </a:lnTo>
                <a:lnTo>
                  <a:pt x="21853" y="150368"/>
                </a:lnTo>
                <a:lnTo>
                  <a:pt x="24520" y="151256"/>
                </a:lnTo>
                <a:lnTo>
                  <a:pt x="25790" y="151637"/>
                </a:lnTo>
                <a:lnTo>
                  <a:pt x="27187" y="151891"/>
                </a:lnTo>
                <a:lnTo>
                  <a:pt x="28457" y="152019"/>
                </a:lnTo>
                <a:lnTo>
                  <a:pt x="33156" y="152400"/>
                </a:lnTo>
                <a:lnTo>
                  <a:pt x="2864113" y="152272"/>
                </a:lnTo>
                <a:lnTo>
                  <a:pt x="2888074" y="139700"/>
                </a:lnTo>
                <a:lnTo>
                  <a:pt x="33156" y="139700"/>
                </a:lnTo>
                <a:lnTo>
                  <a:pt x="29727" y="139319"/>
                </a:lnTo>
                <a:lnTo>
                  <a:pt x="29346" y="139319"/>
                </a:lnTo>
                <a:lnTo>
                  <a:pt x="28838" y="139191"/>
                </a:lnTo>
                <a:lnTo>
                  <a:pt x="28457" y="139065"/>
                </a:lnTo>
                <a:lnTo>
                  <a:pt x="25790" y="138303"/>
                </a:lnTo>
                <a:lnTo>
                  <a:pt x="17916" y="132715"/>
                </a:lnTo>
                <a:lnTo>
                  <a:pt x="14868" y="128269"/>
                </a:lnTo>
                <a:lnTo>
                  <a:pt x="14487" y="127762"/>
                </a:lnTo>
                <a:lnTo>
                  <a:pt x="14233" y="127253"/>
                </a:lnTo>
                <a:lnTo>
                  <a:pt x="13943" y="126491"/>
                </a:lnTo>
                <a:lnTo>
                  <a:pt x="13217" y="123952"/>
                </a:lnTo>
                <a:lnTo>
                  <a:pt x="13090" y="123571"/>
                </a:lnTo>
                <a:lnTo>
                  <a:pt x="12963" y="123062"/>
                </a:lnTo>
                <a:lnTo>
                  <a:pt x="12836" y="122681"/>
                </a:lnTo>
                <a:lnTo>
                  <a:pt x="12660" y="120650"/>
                </a:lnTo>
                <a:lnTo>
                  <a:pt x="12780" y="30606"/>
                </a:lnTo>
                <a:lnTo>
                  <a:pt x="12836" y="29844"/>
                </a:lnTo>
                <a:lnTo>
                  <a:pt x="12963" y="29463"/>
                </a:lnTo>
                <a:lnTo>
                  <a:pt x="13090" y="28956"/>
                </a:lnTo>
                <a:lnTo>
                  <a:pt x="13217" y="28575"/>
                </a:lnTo>
                <a:lnTo>
                  <a:pt x="13979" y="25908"/>
                </a:lnTo>
                <a:lnTo>
                  <a:pt x="14233" y="25272"/>
                </a:lnTo>
                <a:lnTo>
                  <a:pt x="28457" y="13334"/>
                </a:lnTo>
                <a:lnTo>
                  <a:pt x="28838" y="13208"/>
                </a:lnTo>
                <a:lnTo>
                  <a:pt x="29346" y="13081"/>
                </a:lnTo>
                <a:lnTo>
                  <a:pt x="29727" y="12953"/>
                </a:lnTo>
                <a:lnTo>
                  <a:pt x="32648" y="12700"/>
                </a:lnTo>
                <a:lnTo>
                  <a:pt x="2888116" y="12700"/>
                </a:lnTo>
                <a:lnTo>
                  <a:pt x="2886719" y="10668"/>
                </a:lnTo>
                <a:lnTo>
                  <a:pt x="2867034" y="381"/>
                </a:lnTo>
                <a:lnTo>
                  <a:pt x="2862208" y="0"/>
                </a:lnTo>
                <a:close/>
              </a:path>
              <a:path w="2895600" h="152400">
                <a:moveTo>
                  <a:pt x="2888116" y="12700"/>
                </a:moveTo>
                <a:lnTo>
                  <a:pt x="2862208" y="12700"/>
                </a:lnTo>
                <a:lnTo>
                  <a:pt x="2865764" y="12953"/>
                </a:lnTo>
                <a:lnTo>
                  <a:pt x="2866145" y="13081"/>
                </a:lnTo>
                <a:lnTo>
                  <a:pt x="2866653" y="13208"/>
                </a:lnTo>
                <a:lnTo>
                  <a:pt x="2867034" y="13334"/>
                </a:lnTo>
                <a:lnTo>
                  <a:pt x="2869701" y="14096"/>
                </a:lnTo>
                <a:lnTo>
                  <a:pt x="2870336" y="14350"/>
                </a:lnTo>
                <a:lnTo>
                  <a:pt x="2870844" y="14605"/>
                </a:lnTo>
                <a:lnTo>
                  <a:pt x="2871352" y="14986"/>
                </a:lnTo>
                <a:lnTo>
                  <a:pt x="2875797" y="18034"/>
                </a:lnTo>
                <a:lnTo>
                  <a:pt x="2882147" y="28575"/>
                </a:lnTo>
                <a:lnTo>
                  <a:pt x="2882274" y="28956"/>
                </a:lnTo>
                <a:lnTo>
                  <a:pt x="2882401" y="29463"/>
                </a:lnTo>
                <a:lnTo>
                  <a:pt x="2882501" y="30606"/>
                </a:lnTo>
                <a:lnTo>
                  <a:pt x="2882617" y="31496"/>
                </a:lnTo>
                <a:lnTo>
                  <a:pt x="2882714" y="119761"/>
                </a:lnTo>
                <a:lnTo>
                  <a:pt x="2882483" y="121919"/>
                </a:lnTo>
                <a:lnTo>
                  <a:pt x="2882401" y="123062"/>
                </a:lnTo>
                <a:lnTo>
                  <a:pt x="2882274" y="123571"/>
                </a:lnTo>
                <a:lnTo>
                  <a:pt x="2882147" y="123952"/>
                </a:lnTo>
                <a:lnTo>
                  <a:pt x="2881385" y="126618"/>
                </a:lnTo>
                <a:lnTo>
                  <a:pt x="2881131" y="127253"/>
                </a:lnTo>
                <a:lnTo>
                  <a:pt x="2880877" y="127762"/>
                </a:lnTo>
                <a:lnTo>
                  <a:pt x="2880496" y="128269"/>
                </a:lnTo>
                <a:lnTo>
                  <a:pt x="2877448" y="132715"/>
                </a:lnTo>
                <a:lnTo>
                  <a:pt x="2877067" y="133350"/>
                </a:lnTo>
                <a:lnTo>
                  <a:pt x="2876432" y="133984"/>
                </a:lnTo>
                <a:lnTo>
                  <a:pt x="2875797" y="134365"/>
                </a:lnTo>
                <a:lnTo>
                  <a:pt x="2871352" y="137413"/>
                </a:lnTo>
                <a:lnTo>
                  <a:pt x="2870844" y="137794"/>
                </a:lnTo>
                <a:lnTo>
                  <a:pt x="2870336" y="138049"/>
                </a:lnTo>
                <a:lnTo>
                  <a:pt x="2869701" y="138303"/>
                </a:lnTo>
                <a:lnTo>
                  <a:pt x="2867034" y="139065"/>
                </a:lnTo>
                <a:lnTo>
                  <a:pt x="2866653" y="139191"/>
                </a:lnTo>
                <a:lnTo>
                  <a:pt x="2866145" y="139319"/>
                </a:lnTo>
                <a:lnTo>
                  <a:pt x="2865764" y="139319"/>
                </a:lnTo>
                <a:lnTo>
                  <a:pt x="2862843" y="139700"/>
                </a:lnTo>
                <a:lnTo>
                  <a:pt x="2888074" y="139700"/>
                </a:lnTo>
                <a:lnTo>
                  <a:pt x="2892053" y="133858"/>
                </a:lnTo>
                <a:lnTo>
                  <a:pt x="2895362" y="120650"/>
                </a:lnTo>
                <a:lnTo>
                  <a:pt x="2895274" y="30606"/>
                </a:lnTo>
                <a:lnTo>
                  <a:pt x="2894974" y="27305"/>
                </a:lnTo>
                <a:lnTo>
                  <a:pt x="2894720" y="25908"/>
                </a:lnTo>
                <a:lnTo>
                  <a:pt x="2894212" y="24256"/>
                </a:lnTo>
                <a:lnTo>
                  <a:pt x="2893450" y="21971"/>
                </a:lnTo>
                <a:lnTo>
                  <a:pt x="2892942" y="20319"/>
                </a:lnTo>
                <a:lnTo>
                  <a:pt x="2892053" y="18668"/>
                </a:lnTo>
                <a:lnTo>
                  <a:pt x="2891164" y="17271"/>
                </a:lnTo>
                <a:lnTo>
                  <a:pt x="2888116" y="12700"/>
                </a:lnTo>
                <a:close/>
              </a:path>
              <a:path w="2895600" h="152400">
                <a:moveTo>
                  <a:pt x="2862208" y="25400"/>
                </a:moveTo>
                <a:lnTo>
                  <a:pt x="33791" y="25400"/>
                </a:lnTo>
                <a:lnTo>
                  <a:pt x="31632" y="25527"/>
                </a:lnTo>
                <a:lnTo>
                  <a:pt x="25409" y="120650"/>
                </a:lnTo>
                <a:lnTo>
                  <a:pt x="25790" y="121919"/>
                </a:lnTo>
                <a:lnTo>
                  <a:pt x="27695" y="124587"/>
                </a:lnTo>
                <a:lnTo>
                  <a:pt x="30489" y="126491"/>
                </a:lnTo>
                <a:lnTo>
                  <a:pt x="31632" y="126872"/>
                </a:lnTo>
                <a:lnTo>
                  <a:pt x="33156" y="127000"/>
                </a:lnTo>
                <a:lnTo>
                  <a:pt x="2861573" y="127000"/>
                </a:lnTo>
                <a:lnTo>
                  <a:pt x="2870082" y="119125"/>
                </a:lnTo>
                <a:lnTo>
                  <a:pt x="2857382" y="119125"/>
                </a:lnTo>
                <a:lnTo>
                  <a:pt x="2857382" y="118109"/>
                </a:lnTo>
                <a:lnTo>
                  <a:pt x="37981" y="118105"/>
                </a:lnTo>
                <a:lnTo>
                  <a:pt x="37347" y="116205"/>
                </a:lnTo>
                <a:lnTo>
                  <a:pt x="36839" y="115315"/>
                </a:lnTo>
                <a:lnTo>
                  <a:pt x="36077" y="114934"/>
                </a:lnTo>
                <a:lnTo>
                  <a:pt x="34299" y="114300"/>
                </a:lnTo>
                <a:lnTo>
                  <a:pt x="37860" y="114300"/>
                </a:lnTo>
                <a:lnTo>
                  <a:pt x="37975" y="38100"/>
                </a:lnTo>
                <a:lnTo>
                  <a:pt x="34299" y="38100"/>
                </a:lnTo>
                <a:lnTo>
                  <a:pt x="36077" y="37465"/>
                </a:lnTo>
                <a:lnTo>
                  <a:pt x="36839" y="36956"/>
                </a:lnTo>
                <a:lnTo>
                  <a:pt x="37347" y="36194"/>
                </a:lnTo>
                <a:lnTo>
                  <a:pt x="37981" y="34421"/>
                </a:lnTo>
                <a:lnTo>
                  <a:pt x="37982" y="33274"/>
                </a:lnTo>
                <a:lnTo>
                  <a:pt x="2870045" y="33274"/>
                </a:lnTo>
                <a:lnTo>
                  <a:pt x="2863732" y="25527"/>
                </a:lnTo>
                <a:lnTo>
                  <a:pt x="2862208" y="25400"/>
                </a:lnTo>
                <a:close/>
              </a:path>
              <a:path w="2895600" h="152400">
                <a:moveTo>
                  <a:pt x="2870082" y="114300"/>
                </a:moveTo>
                <a:lnTo>
                  <a:pt x="2857382" y="119125"/>
                </a:lnTo>
                <a:lnTo>
                  <a:pt x="2870082" y="119125"/>
                </a:lnTo>
                <a:lnTo>
                  <a:pt x="2870082" y="114300"/>
                </a:lnTo>
                <a:close/>
              </a:path>
              <a:path w="2895600" h="152400">
                <a:moveTo>
                  <a:pt x="34299" y="114300"/>
                </a:moveTo>
                <a:lnTo>
                  <a:pt x="36077" y="114934"/>
                </a:lnTo>
                <a:lnTo>
                  <a:pt x="36839" y="115315"/>
                </a:lnTo>
                <a:lnTo>
                  <a:pt x="37347" y="116205"/>
                </a:lnTo>
                <a:lnTo>
                  <a:pt x="37982" y="118109"/>
                </a:lnTo>
                <a:lnTo>
                  <a:pt x="37860" y="114300"/>
                </a:lnTo>
                <a:lnTo>
                  <a:pt x="34299" y="114300"/>
                </a:lnTo>
                <a:close/>
              </a:path>
              <a:path w="2895600" h="152400">
                <a:moveTo>
                  <a:pt x="37860" y="114300"/>
                </a:moveTo>
                <a:lnTo>
                  <a:pt x="37982" y="118109"/>
                </a:lnTo>
                <a:lnTo>
                  <a:pt x="2857382" y="118109"/>
                </a:lnTo>
                <a:lnTo>
                  <a:pt x="2857389" y="114426"/>
                </a:lnTo>
                <a:lnTo>
                  <a:pt x="37860" y="114300"/>
                </a:lnTo>
                <a:close/>
              </a:path>
              <a:path w="2895600" h="152400">
                <a:moveTo>
                  <a:pt x="2857389" y="114426"/>
                </a:moveTo>
                <a:lnTo>
                  <a:pt x="2857384" y="118105"/>
                </a:lnTo>
                <a:lnTo>
                  <a:pt x="2858017" y="116205"/>
                </a:lnTo>
                <a:lnTo>
                  <a:pt x="2858525" y="115443"/>
                </a:lnTo>
                <a:lnTo>
                  <a:pt x="2859287" y="114934"/>
                </a:lnTo>
                <a:lnTo>
                  <a:pt x="2860811" y="114427"/>
                </a:lnTo>
                <a:lnTo>
                  <a:pt x="2857389" y="114426"/>
                </a:lnTo>
                <a:close/>
              </a:path>
              <a:path w="2895600" h="152400">
                <a:moveTo>
                  <a:pt x="2857505" y="38099"/>
                </a:moveTo>
                <a:lnTo>
                  <a:pt x="2857389" y="114426"/>
                </a:lnTo>
                <a:lnTo>
                  <a:pt x="2860304" y="114426"/>
                </a:lnTo>
                <a:lnTo>
                  <a:pt x="2861192" y="114300"/>
                </a:lnTo>
                <a:lnTo>
                  <a:pt x="2870082" y="114300"/>
                </a:lnTo>
                <a:lnTo>
                  <a:pt x="2870082" y="38100"/>
                </a:lnTo>
                <a:lnTo>
                  <a:pt x="2857505" y="38099"/>
                </a:lnTo>
                <a:close/>
              </a:path>
              <a:path w="2895600" h="152400">
                <a:moveTo>
                  <a:pt x="2861192" y="114300"/>
                </a:moveTo>
                <a:lnTo>
                  <a:pt x="2860303" y="114427"/>
                </a:lnTo>
                <a:lnTo>
                  <a:pt x="2860812" y="114426"/>
                </a:lnTo>
                <a:lnTo>
                  <a:pt x="2861192" y="114300"/>
                </a:lnTo>
                <a:close/>
              </a:path>
              <a:path w="2895600" h="152400">
                <a:moveTo>
                  <a:pt x="37981" y="34421"/>
                </a:moveTo>
                <a:lnTo>
                  <a:pt x="37347" y="36194"/>
                </a:lnTo>
                <a:lnTo>
                  <a:pt x="36839" y="36956"/>
                </a:lnTo>
                <a:lnTo>
                  <a:pt x="36077" y="37465"/>
                </a:lnTo>
                <a:lnTo>
                  <a:pt x="34299" y="38100"/>
                </a:lnTo>
                <a:lnTo>
                  <a:pt x="35061" y="37972"/>
                </a:lnTo>
                <a:lnTo>
                  <a:pt x="37975" y="37972"/>
                </a:lnTo>
                <a:lnTo>
                  <a:pt x="37981" y="34421"/>
                </a:lnTo>
                <a:close/>
              </a:path>
              <a:path w="2895600" h="152400">
                <a:moveTo>
                  <a:pt x="35061" y="37972"/>
                </a:moveTo>
                <a:lnTo>
                  <a:pt x="34299" y="38100"/>
                </a:lnTo>
                <a:lnTo>
                  <a:pt x="37975" y="38100"/>
                </a:lnTo>
                <a:lnTo>
                  <a:pt x="35061" y="37972"/>
                </a:lnTo>
                <a:close/>
              </a:path>
              <a:path w="2895600" h="152400">
                <a:moveTo>
                  <a:pt x="2870082" y="34416"/>
                </a:moveTo>
                <a:lnTo>
                  <a:pt x="2857382" y="34416"/>
                </a:lnTo>
                <a:lnTo>
                  <a:pt x="2858017" y="36194"/>
                </a:lnTo>
                <a:lnTo>
                  <a:pt x="2858398" y="36956"/>
                </a:lnTo>
                <a:lnTo>
                  <a:pt x="2859287" y="37465"/>
                </a:lnTo>
                <a:lnTo>
                  <a:pt x="2861192" y="38099"/>
                </a:lnTo>
                <a:lnTo>
                  <a:pt x="2862208" y="38100"/>
                </a:lnTo>
                <a:lnTo>
                  <a:pt x="2870082" y="38100"/>
                </a:lnTo>
                <a:lnTo>
                  <a:pt x="2870082" y="34416"/>
                </a:lnTo>
                <a:close/>
              </a:path>
              <a:path w="2895600" h="152400">
                <a:moveTo>
                  <a:pt x="2857382" y="34416"/>
                </a:moveTo>
                <a:lnTo>
                  <a:pt x="2857505" y="38099"/>
                </a:lnTo>
                <a:lnTo>
                  <a:pt x="2861192" y="38099"/>
                </a:lnTo>
                <a:lnTo>
                  <a:pt x="2859287" y="37465"/>
                </a:lnTo>
                <a:lnTo>
                  <a:pt x="2858398" y="36956"/>
                </a:lnTo>
                <a:lnTo>
                  <a:pt x="2858017" y="36194"/>
                </a:lnTo>
                <a:lnTo>
                  <a:pt x="2857382" y="34416"/>
                </a:lnTo>
                <a:close/>
              </a:path>
              <a:path w="2895600" h="152400">
                <a:moveTo>
                  <a:pt x="2870045" y="33274"/>
                </a:moveTo>
                <a:lnTo>
                  <a:pt x="37982" y="33274"/>
                </a:lnTo>
                <a:lnTo>
                  <a:pt x="37975" y="37973"/>
                </a:lnTo>
                <a:lnTo>
                  <a:pt x="2857505" y="38099"/>
                </a:lnTo>
                <a:lnTo>
                  <a:pt x="2857382" y="34416"/>
                </a:lnTo>
                <a:lnTo>
                  <a:pt x="2870082" y="34416"/>
                </a:lnTo>
                <a:lnTo>
                  <a:pt x="2870045" y="332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2" name="object 40"/>
          <p:cNvSpPr>
            <a:spLocks noChangeArrowheads="1"/>
          </p:cNvSpPr>
          <p:nvPr/>
        </p:nvSpPr>
        <p:spPr bwMode="auto">
          <a:xfrm>
            <a:off x="5167313" y="5391150"/>
            <a:ext cx="1557337" cy="3841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06688" y="5449888"/>
            <a:ext cx="3860800" cy="10287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r">
              <a:lnSpc>
                <a:spcPts val="2075"/>
              </a:lnSpc>
              <a:spcBef>
                <a:spcPts val="100"/>
              </a:spcBef>
            </a:pPr>
            <a:r>
              <a:rPr lang="en-US" b="1" i="1">
                <a:solidFill>
                  <a:srgbClr val="0066FF"/>
                </a:solidFill>
              </a:rPr>
              <a:t>Good Ideas</a:t>
            </a:r>
            <a:endParaRPr lang="en-US"/>
          </a:p>
          <a:p>
            <a:pPr>
              <a:lnSpc>
                <a:spcPts val="2025"/>
              </a:lnSpc>
            </a:pPr>
            <a:r>
              <a:rPr lang="en-US" b="1">
                <a:solidFill>
                  <a:srgbClr val="009900"/>
                </a:solidFill>
              </a:rPr>
              <a:t>Mediocre Ideas</a:t>
            </a:r>
            <a:endParaRPr lang="en-US"/>
          </a:p>
          <a:p>
            <a:pPr>
              <a:lnSpc>
                <a:spcPts val="3800"/>
              </a:lnSpc>
            </a:pPr>
            <a:r>
              <a:rPr lang="en-US" sz="3200" b="1">
                <a:solidFill>
                  <a:srgbClr val="FF66FF"/>
                </a:solidFill>
              </a:rPr>
              <a:t>Bad Ideas</a:t>
            </a:r>
            <a:endParaRPr lang="en-US" sz="3200"/>
          </a:p>
        </p:txBody>
      </p:sp>
      <p:sp>
        <p:nvSpPr>
          <p:cNvPr id="13354" name="object 42"/>
          <p:cNvSpPr>
            <a:spLocks noChangeArrowheads="1"/>
          </p:cNvSpPr>
          <p:nvPr/>
        </p:nvSpPr>
        <p:spPr bwMode="auto">
          <a:xfrm>
            <a:off x="1301750" y="1258888"/>
            <a:ext cx="1816100" cy="1816100"/>
          </a:xfrm>
          <a:custGeom>
            <a:avLst/>
            <a:gdLst>
              <a:gd name="T0" fmla="*/ 0 w 1816100"/>
              <a:gd name="T1" fmla="*/ 0 h 1816100"/>
              <a:gd name="T2" fmla="*/ 1816100 w 1816100"/>
              <a:gd name="T3" fmla="*/ 1816100 h 1816100"/>
            </a:gdLst>
            <a:ahLst/>
            <a:cxnLst/>
            <a:rect l="T0" t="T1" r="T2" b="T3"/>
            <a:pathLst>
              <a:path w="1816100" h="1816100">
                <a:moveTo>
                  <a:pt x="908050" y="0"/>
                </a:moveTo>
                <a:lnTo>
                  <a:pt x="859822" y="1258"/>
                </a:lnTo>
                <a:lnTo>
                  <a:pt x="812250" y="4992"/>
                </a:lnTo>
                <a:lnTo>
                  <a:pt x="765397" y="11139"/>
                </a:lnTo>
                <a:lnTo>
                  <a:pt x="719326" y="19635"/>
                </a:lnTo>
                <a:lnTo>
                  <a:pt x="674098" y="30419"/>
                </a:lnTo>
                <a:lnTo>
                  <a:pt x="629777" y="43427"/>
                </a:lnTo>
                <a:lnTo>
                  <a:pt x="586426" y="58597"/>
                </a:lnTo>
                <a:lnTo>
                  <a:pt x="544107" y="75866"/>
                </a:lnTo>
                <a:lnTo>
                  <a:pt x="502883" y="95171"/>
                </a:lnTo>
                <a:lnTo>
                  <a:pt x="462817" y="116450"/>
                </a:lnTo>
                <a:lnTo>
                  <a:pt x="423972" y="139639"/>
                </a:lnTo>
                <a:lnTo>
                  <a:pt x="386409" y="164676"/>
                </a:lnTo>
                <a:lnTo>
                  <a:pt x="350193" y="191499"/>
                </a:lnTo>
                <a:lnTo>
                  <a:pt x="315386" y="220044"/>
                </a:lnTo>
                <a:lnTo>
                  <a:pt x="282050" y="250248"/>
                </a:lnTo>
                <a:lnTo>
                  <a:pt x="250248" y="282050"/>
                </a:lnTo>
                <a:lnTo>
                  <a:pt x="220044" y="315386"/>
                </a:lnTo>
                <a:lnTo>
                  <a:pt x="191499" y="350193"/>
                </a:lnTo>
                <a:lnTo>
                  <a:pt x="164676" y="386409"/>
                </a:lnTo>
                <a:lnTo>
                  <a:pt x="139639" y="423972"/>
                </a:lnTo>
                <a:lnTo>
                  <a:pt x="116450" y="462817"/>
                </a:lnTo>
                <a:lnTo>
                  <a:pt x="95171" y="502883"/>
                </a:lnTo>
                <a:lnTo>
                  <a:pt x="75866" y="544107"/>
                </a:lnTo>
                <a:lnTo>
                  <a:pt x="58597" y="586426"/>
                </a:lnTo>
                <a:lnTo>
                  <a:pt x="43427" y="629777"/>
                </a:lnTo>
                <a:lnTo>
                  <a:pt x="30419" y="674098"/>
                </a:lnTo>
                <a:lnTo>
                  <a:pt x="19635" y="719326"/>
                </a:lnTo>
                <a:lnTo>
                  <a:pt x="11139" y="765397"/>
                </a:lnTo>
                <a:lnTo>
                  <a:pt x="4992" y="812250"/>
                </a:lnTo>
                <a:lnTo>
                  <a:pt x="1258" y="859822"/>
                </a:lnTo>
                <a:lnTo>
                  <a:pt x="0" y="908050"/>
                </a:lnTo>
                <a:lnTo>
                  <a:pt x="1258" y="956265"/>
                </a:lnTo>
                <a:lnTo>
                  <a:pt x="4992" y="1003827"/>
                </a:lnTo>
                <a:lnTo>
                  <a:pt x="11139" y="1050672"/>
                </a:lnTo>
                <a:lnTo>
                  <a:pt x="19635" y="1096736"/>
                </a:lnTo>
                <a:lnTo>
                  <a:pt x="30419" y="1141958"/>
                </a:lnTo>
                <a:lnTo>
                  <a:pt x="43427" y="1186274"/>
                </a:lnTo>
                <a:lnTo>
                  <a:pt x="58597" y="1229621"/>
                </a:lnTo>
                <a:lnTo>
                  <a:pt x="75866" y="1271938"/>
                </a:lnTo>
                <a:lnTo>
                  <a:pt x="95171" y="1313160"/>
                </a:lnTo>
                <a:lnTo>
                  <a:pt x="116450" y="1353225"/>
                </a:lnTo>
                <a:lnTo>
                  <a:pt x="139639" y="1392071"/>
                </a:lnTo>
                <a:lnTo>
                  <a:pt x="164676" y="1429634"/>
                </a:lnTo>
                <a:lnTo>
                  <a:pt x="191499" y="1465852"/>
                </a:lnTo>
                <a:lnTo>
                  <a:pt x="220044" y="1500661"/>
                </a:lnTo>
                <a:lnTo>
                  <a:pt x="250248" y="1534000"/>
                </a:lnTo>
                <a:lnTo>
                  <a:pt x="282050" y="1565805"/>
                </a:lnTo>
                <a:lnTo>
                  <a:pt x="315386" y="1596013"/>
                </a:lnTo>
                <a:lnTo>
                  <a:pt x="350193" y="1624561"/>
                </a:lnTo>
                <a:lnTo>
                  <a:pt x="386409" y="1651388"/>
                </a:lnTo>
                <a:lnTo>
                  <a:pt x="423972" y="1676429"/>
                </a:lnTo>
                <a:lnTo>
                  <a:pt x="462817" y="1699622"/>
                </a:lnTo>
                <a:lnTo>
                  <a:pt x="502883" y="1720905"/>
                </a:lnTo>
                <a:lnTo>
                  <a:pt x="544107" y="1740214"/>
                </a:lnTo>
                <a:lnTo>
                  <a:pt x="586426" y="1757487"/>
                </a:lnTo>
                <a:lnTo>
                  <a:pt x="629777" y="1772660"/>
                </a:lnTo>
                <a:lnTo>
                  <a:pt x="674098" y="1785671"/>
                </a:lnTo>
                <a:lnTo>
                  <a:pt x="719326" y="1796458"/>
                </a:lnTo>
                <a:lnTo>
                  <a:pt x="765397" y="1804957"/>
                </a:lnTo>
                <a:lnTo>
                  <a:pt x="812250" y="1811105"/>
                </a:lnTo>
                <a:lnTo>
                  <a:pt x="859822" y="1814840"/>
                </a:lnTo>
                <a:lnTo>
                  <a:pt x="908050" y="1816100"/>
                </a:lnTo>
                <a:lnTo>
                  <a:pt x="956277" y="1814840"/>
                </a:lnTo>
                <a:lnTo>
                  <a:pt x="1003849" y="1811105"/>
                </a:lnTo>
                <a:lnTo>
                  <a:pt x="1050702" y="1804957"/>
                </a:lnTo>
                <a:lnTo>
                  <a:pt x="1096773" y="1796458"/>
                </a:lnTo>
                <a:lnTo>
                  <a:pt x="1142001" y="1785671"/>
                </a:lnTo>
                <a:lnTo>
                  <a:pt x="1186322" y="1772660"/>
                </a:lnTo>
                <a:lnTo>
                  <a:pt x="1229673" y="1757487"/>
                </a:lnTo>
                <a:lnTo>
                  <a:pt x="1271992" y="1740214"/>
                </a:lnTo>
                <a:lnTo>
                  <a:pt x="1313216" y="1720905"/>
                </a:lnTo>
                <a:lnTo>
                  <a:pt x="1353282" y="1699622"/>
                </a:lnTo>
                <a:lnTo>
                  <a:pt x="1392127" y="1676429"/>
                </a:lnTo>
                <a:lnTo>
                  <a:pt x="1429690" y="1651388"/>
                </a:lnTo>
                <a:lnTo>
                  <a:pt x="1465906" y="1624561"/>
                </a:lnTo>
                <a:lnTo>
                  <a:pt x="1500713" y="1596013"/>
                </a:lnTo>
                <a:lnTo>
                  <a:pt x="1534049" y="1565805"/>
                </a:lnTo>
                <a:lnTo>
                  <a:pt x="1565851" y="1534000"/>
                </a:lnTo>
                <a:lnTo>
                  <a:pt x="1596055" y="1500661"/>
                </a:lnTo>
                <a:lnTo>
                  <a:pt x="1624600" y="1465852"/>
                </a:lnTo>
                <a:lnTo>
                  <a:pt x="1651423" y="1429634"/>
                </a:lnTo>
                <a:lnTo>
                  <a:pt x="1676460" y="1392071"/>
                </a:lnTo>
                <a:lnTo>
                  <a:pt x="1699649" y="1353225"/>
                </a:lnTo>
                <a:lnTo>
                  <a:pt x="1720928" y="1313160"/>
                </a:lnTo>
                <a:lnTo>
                  <a:pt x="1740233" y="1271938"/>
                </a:lnTo>
                <a:lnTo>
                  <a:pt x="1757502" y="1229621"/>
                </a:lnTo>
                <a:lnTo>
                  <a:pt x="1772672" y="1186274"/>
                </a:lnTo>
                <a:lnTo>
                  <a:pt x="1785680" y="1141958"/>
                </a:lnTo>
                <a:lnTo>
                  <a:pt x="1796464" y="1096736"/>
                </a:lnTo>
                <a:lnTo>
                  <a:pt x="1804960" y="1050672"/>
                </a:lnTo>
                <a:lnTo>
                  <a:pt x="1811107" y="1003827"/>
                </a:lnTo>
                <a:lnTo>
                  <a:pt x="1814841" y="956265"/>
                </a:lnTo>
                <a:lnTo>
                  <a:pt x="1816100" y="908050"/>
                </a:lnTo>
                <a:lnTo>
                  <a:pt x="1814841" y="859822"/>
                </a:lnTo>
                <a:lnTo>
                  <a:pt x="1811107" y="812250"/>
                </a:lnTo>
                <a:lnTo>
                  <a:pt x="1804960" y="765397"/>
                </a:lnTo>
                <a:lnTo>
                  <a:pt x="1796464" y="719326"/>
                </a:lnTo>
                <a:lnTo>
                  <a:pt x="1785680" y="674098"/>
                </a:lnTo>
                <a:lnTo>
                  <a:pt x="1772672" y="629777"/>
                </a:lnTo>
                <a:lnTo>
                  <a:pt x="1757502" y="586426"/>
                </a:lnTo>
                <a:lnTo>
                  <a:pt x="1740233" y="544107"/>
                </a:lnTo>
                <a:lnTo>
                  <a:pt x="1720928" y="502883"/>
                </a:lnTo>
                <a:lnTo>
                  <a:pt x="1699649" y="462817"/>
                </a:lnTo>
                <a:lnTo>
                  <a:pt x="1676460" y="423972"/>
                </a:lnTo>
                <a:lnTo>
                  <a:pt x="1651423" y="386409"/>
                </a:lnTo>
                <a:lnTo>
                  <a:pt x="1624600" y="350193"/>
                </a:lnTo>
                <a:lnTo>
                  <a:pt x="1596055" y="315386"/>
                </a:lnTo>
                <a:lnTo>
                  <a:pt x="1565851" y="282050"/>
                </a:lnTo>
                <a:lnTo>
                  <a:pt x="1534049" y="250248"/>
                </a:lnTo>
                <a:lnTo>
                  <a:pt x="1500713" y="220044"/>
                </a:lnTo>
                <a:lnTo>
                  <a:pt x="1465906" y="191499"/>
                </a:lnTo>
                <a:lnTo>
                  <a:pt x="1429690" y="164676"/>
                </a:lnTo>
                <a:lnTo>
                  <a:pt x="1392127" y="139639"/>
                </a:lnTo>
                <a:lnTo>
                  <a:pt x="1353282" y="116450"/>
                </a:lnTo>
                <a:lnTo>
                  <a:pt x="1313216" y="95171"/>
                </a:lnTo>
                <a:lnTo>
                  <a:pt x="1271992" y="75866"/>
                </a:lnTo>
                <a:lnTo>
                  <a:pt x="1229673" y="58597"/>
                </a:lnTo>
                <a:lnTo>
                  <a:pt x="1186322" y="43427"/>
                </a:lnTo>
                <a:lnTo>
                  <a:pt x="1142001" y="30419"/>
                </a:lnTo>
                <a:lnTo>
                  <a:pt x="1096773" y="19635"/>
                </a:lnTo>
                <a:lnTo>
                  <a:pt x="1050702" y="11139"/>
                </a:lnTo>
                <a:lnTo>
                  <a:pt x="1003849" y="4992"/>
                </a:lnTo>
                <a:lnTo>
                  <a:pt x="956277" y="1258"/>
                </a:lnTo>
                <a:lnTo>
                  <a:pt x="9080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5" name="object 43"/>
          <p:cNvSpPr>
            <a:spLocks noChangeArrowheads="1"/>
          </p:cNvSpPr>
          <p:nvPr/>
        </p:nvSpPr>
        <p:spPr bwMode="auto">
          <a:xfrm>
            <a:off x="1301750" y="1258888"/>
            <a:ext cx="1816100" cy="1816100"/>
          </a:xfrm>
          <a:custGeom>
            <a:avLst/>
            <a:gdLst>
              <a:gd name="T0" fmla="*/ 0 w 1816100"/>
              <a:gd name="T1" fmla="*/ 0 h 1816100"/>
              <a:gd name="T2" fmla="*/ 1816100 w 1816100"/>
              <a:gd name="T3" fmla="*/ 1816100 h 1816100"/>
            </a:gdLst>
            <a:ahLst/>
            <a:cxnLst/>
            <a:rect l="T0" t="T1" r="T2" b="T3"/>
            <a:pathLst>
              <a:path w="1816100" h="1816100">
                <a:moveTo>
                  <a:pt x="0" y="908050"/>
                </a:moveTo>
                <a:lnTo>
                  <a:pt x="1258" y="859822"/>
                </a:lnTo>
                <a:lnTo>
                  <a:pt x="4992" y="812250"/>
                </a:lnTo>
                <a:lnTo>
                  <a:pt x="11139" y="765397"/>
                </a:lnTo>
                <a:lnTo>
                  <a:pt x="19635" y="719326"/>
                </a:lnTo>
                <a:lnTo>
                  <a:pt x="30419" y="674098"/>
                </a:lnTo>
                <a:lnTo>
                  <a:pt x="43427" y="629777"/>
                </a:lnTo>
                <a:lnTo>
                  <a:pt x="58597" y="586426"/>
                </a:lnTo>
                <a:lnTo>
                  <a:pt x="75866" y="544107"/>
                </a:lnTo>
                <a:lnTo>
                  <a:pt x="95171" y="502883"/>
                </a:lnTo>
                <a:lnTo>
                  <a:pt x="116450" y="462817"/>
                </a:lnTo>
                <a:lnTo>
                  <a:pt x="139639" y="423972"/>
                </a:lnTo>
                <a:lnTo>
                  <a:pt x="164676" y="386409"/>
                </a:lnTo>
                <a:lnTo>
                  <a:pt x="191499" y="350193"/>
                </a:lnTo>
                <a:lnTo>
                  <a:pt x="220044" y="315386"/>
                </a:lnTo>
                <a:lnTo>
                  <a:pt x="250248" y="282050"/>
                </a:lnTo>
                <a:lnTo>
                  <a:pt x="282050" y="250248"/>
                </a:lnTo>
                <a:lnTo>
                  <a:pt x="315386" y="220044"/>
                </a:lnTo>
                <a:lnTo>
                  <a:pt x="350193" y="191499"/>
                </a:lnTo>
                <a:lnTo>
                  <a:pt x="386409" y="164676"/>
                </a:lnTo>
                <a:lnTo>
                  <a:pt x="423972" y="139639"/>
                </a:lnTo>
                <a:lnTo>
                  <a:pt x="462817" y="116450"/>
                </a:lnTo>
                <a:lnTo>
                  <a:pt x="502883" y="95171"/>
                </a:lnTo>
                <a:lnTo>
                  <a:pt x="544107" y="75866"/>
                </a:lnTo>
                <a:lnTo>
                  <a:pt x="586426" y="58597"/>
                </a:lnTo>
                <a:lnTo>
                  <a:pt x="629777" y="43427"/>
                </a:lnTo>
                <a:lnTo>
                  <a:pt x="674098" y="30419"/>
                </a:lnTo>
                <a:lnTo>
                  <a:pt x="719326" y="19635"/>
                </a:lnTo>
                <a:lnTo>
                  <a:pt x="765397" y="11139"/>
                </a:lnTo>
                <a:lnTo>
                  <a:pt x="812250" y="4992"/>
                </a:lnTo>
                <a:lnTo>
                  <a:pt x="859822" y="1258"/>
                </a:lnTo>
                <a:lnTo>
                  <a:pt x="908050" y="0"/>
                </a:lnTo>
                <a:lnTo>
                  <a:pt x="956277" y="1258"/>
                </a:lnTo>
                <a:lnTo>
                  <a:pt x="1003849" y="4992"/>
                </a:lnTo>
                <a:lnTo>
                  <a:pt x="1050702" y="11139"/>
                </a:lnTo>
                <a:lnTo>
                  <a:pt x="1096773" y="19635"/>
                </a:lnTo>
                <a:lnTo>
                  <a:pt x="1142001" y="30419"/>
                </a:lnTo>
                <a:lnTo>
                  <a:pt x="1186322" y="43427"/>
                </a:lnTo>
                <a:lnTo>
                  <a:pt x="1229673" y="58597"/>
                </a:lnTo>
                <a:lnTo>
                  <a:pt x="1271992" y="75866"/>
                </a:lnTo>
                <a:lnTo>
                  <a:pt x="1313216" y="95171"/>
                </a:lnTo>
                <a:lnTo>
                  <a:pt x="1353282" y="116450"/>
                </a:lnTo>
                <a:lnTo>
                  <a:pt x="1392127" y="139639"/>
                </a:lnTo>
                <a:lnTo>
                  <a:pt x="1429690" y="164676"/>
                </a:lnTo>
                <a:lnTo>
                  <a:pt x="1465906" y="191499"/>
                </a:lnTo>
                <a:lnTo>
                  <a:pt x="1500713" y="220044"/>
                </a:lnTo>
                <a:lnTo>
                  <a:pt x="1534049" y="250248"/>
                </a:lnTo>
                <a:lnTo>
                  <a:pt x="1565851" y="282050"/>
                </a:lnTo>
                <a:lnTo>
                  <a:pt x="1596055" y="315386"/>
                </a:lnTo>
                <a:lnTo>
                  <a:pt x="1624600" y="350193"/>
                </a:lnTo>
                <a:lnTo>
                  <a:pt x="1651423" y="386409"/>
                </a:lnTo>
                <a:lnTo>
                  <a:pt x="1676460" y="423972"/>
                </a:lnTo>
                <a:lnTo>
                  <a:pt x="1699649" y="462817"/>
                </a:lnTo>
                <a:lnTo>
                  <a:pt x="1720928" y="502883"/>
                </a:lnTo>
                <a:lnTo>
                  <a:pt x="1740233" y="544107"/>
                </a:lnTo>
                <a:lnTo>
                  <a:pt x="1757502" y="586426"/>
                </a:lnTo>
                <a:lnTo>
                  <a:pt x="1772672" y="629777"/>
                </a:lnTo>
                <a:lnTo>
                  <a:pt x="1785680" y="674098"/>
                </a:lnTo>
                <a:lnTo>
                  <a:pt x="1796464" y="719326"/>
                </a:lnTo>
                <a:lnTo>
                  <a:pt x="1804960" y="765397"/>
                </a:lnTo>
                <a:lnTo>
                  <a:pt x="1811107" y="812250"/>
                </a:lnTo>
                <a:lnTo>
                  <a:pt x="1814841" y="859822"/>
                </a:lnTo>
                <a:lnTo>
                  <a:pt x="1816100" y="908050"/>
                </a:lnTo>
                <a:lnTo>
                  <a:pt x="1814841" y="956265"/>
                </a:lnTo>
                <a:lnTo>
                  <a:pt x="1811107" y="1003827"/>
                </a:lnTo>
                <a:lnTo>
                  <a:pt x="1804960" y="1050672"/>
                </a:lnTo>
                <a:lnTo>
                  <a:pt x="1796464" y="1096736"/>
                </a:lnTo>
                <a:lnTo>
                  <a:pt x="1785680" y="1141958"/>
                </a:lnTo>
                <a:lnTo>
                  <a:pt x="1772672" y="1186274"/>
                </a:lnTo>
                <a:lnTo>
                  <a:pt x="1757502" y="1229621"/>
                </a:lnTo>
                <a:lnTo>
                  <a:pt x="1740233" y="1271938"/>
                </a:lnTo>
                <a:lnTo>
                  <a:pt x="1720928" y="1313160"/>
                </a:lnTo>
                <a:lnTo>
                  <a:pt x="1699649" y="1353225"/>
                </a:lnTo>
                <a:lnTo>
                  <a:pt x="1676460" y="1392071"/>
                </a:lnTo>
                <a:lnTo>
                  <a:pt x="1651423" y="1429634"/>
                </a:lnTo>
                <a:lnTo>
                  <a:pt x="1624600" y="1465852"/>
                </a:lnTo>
                <a:lnTo>
                  <a:pt x="1596055" y="1500661"/>
                </a:lnTo>
                <a:lnTo>
                  <a:pt x="1565851" y="1534000"/>
                </a:lnTo>
                <a:lnTo>
                  <a:pt x="1534049" y="1565805"/>
                </a:lnTo>
                <a:lnTo>
                  <a:pt x="1500713" y="1596013"/>
                </a:lnTo>
                <a:lnTo>
                  <a:pt x="1465906" y="1624561"/>
                </a:lnTo>
                <a:lnTo>
                  <a:pt x="1429690" y="1651388"/>
                </a:lnTo>
                <a:lnTo>
                  <a:pt x="1392127" y="1676429"/>
                </a:lnTo>
                <a:lnTo>
                  <a:pt x="1353282" y="1699622"/>
                </a:lnTo>
                <a:lnTo>
                  <a:pt x="1313216" y="1720905"/>
                </a:lnTo>
                <a:lnTo>
                  <a:pt x="1271992" y="1740214"/>
                </a:lnTo>
                <a:lnTo>
                  <a:pt x="1229673" y="1757487"/>
                </a:lnTo>
                <a:lnTo>
                  <a:pt x="1186322" y="1772660"/>
                </a:lnTo>
                <a:lnTo>
                  <a:pt x="1142001" y="1785671"/>
                </a:lnTo>
                <a:lnTo>
                  <a:pt x="1096773" y="1796458"/>
                </a:lnTo>
                <a:lnTo>
                  <a:pt x="1050702" y="1804957"/>
                </a:lnTo>
                <a:lnTo>
                  <a:pt x="1003849" y="1811105"/>
                </a:lnTo>
                <a:lnTo>
                  <a:pt x="956277" y="1814840"/>
                </a:lnTo>
                <a:lnTo>
                  <a:pt x="908050" y="1816100"/>
                </a:lnTo>
                <a:lnTo>
                  <a:pt x="859822" y="1814840"/>
                </a:lnTo>
                <a:lnTo>
                  <a:pt x="812250" y="1811105"/>
                </a:lnTo>
                <a:lnTo>
                  <a:pt x="765397" y="1804957"/>
                </a:lnTo>
                <a:lnTo>
                  <a:pt x="719326" y="1796458"/>
                </a:lnTo>
                <a:lnTo>
                  <a:pt x="674098" y="1785671"/>
                </a:lnTo>
                <a:lnTo>
                  <a:pt x="629777" y="1772660"/>
                </a:lnTo>
                <a:lnTo>
                  <a:pt x="586426" y="1757487"/>
                </a:lnTo>
                <a:lnTo>
                  <a:pt x="544107" y="1740214"/>
                </a:lnTo>
                <a:lnTo>
                  <a:pt x="502883" y="1720905"/>
                </a:lnTo>
                <a:lnTo>
                  <a:pt x="462817" y="1699622"/>
                </a:lnTo>
                <a:lnTo>
                  <a:pt x="423972" y="1676429"/>
                </a:lnTo>
                <a:lnTo>
                  <a:pt x="386409" y="1651388"/>
                </a:lnTo>
                <a:lnTo>
                  <a:pt x="350193" y="1624561"/>
                </a:lnTo>
                <a:lnTo>
                  <a:pt x="315386" y="1596013"/>
                </a:lnTo>
                <a:lnTo>
                  <a:pt x="282050" y="1565805"/>
                </a:lnTo>
                <a:lnTo>
                  <a:pt x="250248" y="1534000"/>
                </a:lnTo>
                <a:lnTo>
                  <a:pt x="220044" y="1500661"/>
                </a:lnTo>
                <a:lnTo>
                  <a:pt x="191499" y="1465852"/>
                </a:lnTo>
                <a:lnTo>
                  <a:pt x="164676" y="1429634"/>
                </a:lnTo>
                <a:lnTo>
                  <a:pt x="139639" y="1392071"/>
                </a:lnTo>
                <a:lnTo>
                  <a:pt x="116450" y="1353225"/>
                </a:lnTo>
                <a:lnTo>
                  <a:pt x="95171" y="1313160"/>
                </a:lnTo>
                <a:lnTo>
                  <a:pt x="75866" y="1271938"/>
                </a:lnTo>
                <a:lnTo>
                  <a:pt x="58597" y="1229621"/>
                </a:lnTo>
                <a:lnTo>
                  <a:pt x="43427" y="1186274"/>
                </a:lnTo>
                <a:lnTo>
                  <a:pt x="30419" y="1141958"/>
                </a:lnTo>
                <a:lnTo>
                  <a:pt x="19635" y="1096736"/>
                </a:lnTo>
                <a:lnTo>
                  <a:pt x="11139" y="1050672"/>
                </a:lnTo>
                <a:lnTo>
                  <a:pt x="4992" y="1003827"/>
                </a:lnTo>
                <a:lnTo>
                  <a:pt x="1258" y="956265"/>
                </a:lnTo>
                <a:lnTo>
                  <a:pt x="0" y="9080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6" name="object 44"/>
          <p:cNvSpPr>
            <a:spLocks noChangeArrowheads="1"/>
          </p:cNvSpPr>
          <p:nvPr/>
        </p:nvSpPr>
        <p:spPr bwMode="auto">
          <a:xfrm>
            <a:off x="1760538" y="1260475"/>
            <a:ext cx="450850" cy="450850"/>
          </a:xfrm>
          <a:custGeom>
            <a:avLst/>
            <a:gdLst>
              <a:gd name="T0" fmla="*/ 0 w 450850"/>
              <a:gd name="T1" fmla="*/ 0 h 450850"/>
              <a:gd name="T2" fmla="*/ 450850 w 450850"/>
              <a:gd name="T3" fmla="*/ 450850 h 450850"/>
            </a:gdLst>
            <a:ahLst/>
            <a:cxnLst/>
            <a:rect l="T0" t="T1" r="T2" b="T3"/>
            <a:pathLst>
              <a:path w="450850" h="450850">
                <a:moveTo>
                  <a:pt x="449199" y="0"/>
                </a:moveTo>
                <a:lnTo>
                  <a:pt x="400196" y="2807"/>
                </a:lnTo>
                <a:lnTo>
                  <a:pt x="352737" y="10692"/>
                </a:lnTo>
                <a:lnTo>
                  <a:pt x="307092" y="23382"/>
                </a:lnTo>
                <a:lnTo>
                  <a:pt x="263533" y="40602"/>
                </a:lnTo>
                <a:lnTo>
                  <a:pt x="222334" y="62079"/>
                </a:lnTo>
                <a:lnTo>
                  <a:pt x="183766" y="87540"/>
                </a:lnTo>
                <a:lnTo>
                  <a:pt x="148102" y="116712"/>
                </a:lnTo>
                <a:lnTo>
                  <a:pt x="115615" y="149320"/>
                </a:lnTo>
                <a:lnTo>
                  <a:pt x="86575" y="185092"/>
                </a:lnTo>
                <a:lnTo>
                  <a:pt x="61256" y="223755"/>
                </a:lnTo>
                <a:lnTo>
                  <a:pt x="39930" y="265034"/>
                </a:lnTo>
                <a:lnTo>
                  <a:pt x="22869" y="308656"/>
                </a:lnTo>
                <a:lnTo>
                  <a:pt x="10345" y="354349"/>
                </a:lnTo>
                <a:lnTo>
                  <a:pt x="2631" y="401838"/>
                </a:lnTo>
                <a:lnTo>
                  <a:pt x="0" y="450850"/>
                </a:lnTo>
                <a:lnTo>
                  <a:pt x="450850" y="450850"/>
                </a:lnTo>
                <a:lnTo>
                  <a:pt x="4491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7" name="object 45"/>
          <p:cNvSpPr>
            <a:spLocks noChangeArrowheads="1"/>
          </p:cNvSpPr>
          <p:nvPr/>
        </p:nvSpPr>
        <p:spPr bwMode="auto">
          <a:xfrm>
            <a:off x="1760538" y="1260475"/>
            <a:ext cx="449262" cy="450850"/>
          </a:xfrm>
          <a:custGeom>
            <a:avLst/>
            <a:gdLst>
              <a:gd name="T0" fmla="*/ 0 w 449580"/>
              <a:gd name="T1" fmla="*/ 0 h 450850"/>
              <a:gd name="T2" fmla="*/ 449580 w 449580"/>
              <a:gd name="T3" fmla="*/ 450850 h 450850"/>
            </a:gdLst>
            <a:ahLst/>
            <a:cxnLst/>
            <a:rect l="T0" t="T1" r="T2" b="T3"/>
            <a:pathLst>
              <a:path w="449580" h="450850">
                <a:moveTo>
                  <a:pt x="0" y="450850"/>
                </a:moveTo>
                <a:lnTo>
                  <a:pt x="2631" y="401838"/>
                </a:lnTo>
                <a:lnTo>
                  <a:pt x="10345" y="354349"/>
                </a:lnTo>
                <a:lnTo>
                  <a:pt x="22869" y="308656"/>
                </a:lnTo>
                <a:lnTo>
                  <a:pt x="39930" y="265034"/>
                </a:lnTo>
                <a:lnTo>
                  <a:pt x="61256" y="223755"/>
                </a:lnTo>
                <a:lnTo>
                  <a:pt x="86575" y="185092"/>
                </a:lnTo>
                <a:lnTo>
                  <a:pt x="115615" y="149320"/>
                </a:lnTo>
                <a:lnTo>
                  <a:pt x="148102" y="116712"/>
                </a:lnTo>
                <a:lnTo>
                  <a:pt x="183766" y="87540"/>
                </a:lnTo>
                <a:lnTo>
                  <a:pt x="222334" y="62079"/>
                </a:lnTo>
                <a:lnTo>
                  <a:pt x="263533" y="40602"/>
                </a:lnTo>
                <a:lnTo>
                  <a:pt x="307092" y="23382"/>
                </a:lnTo>
                <a:lnTo>
                  <a:pt x="352737" y="10692"/>
                </a:lnTo>
                <a:lnTo>
                  <a:pt x="400196" y="2807"/>
                </a:lnTo>
                <a:lnTo>
                  <a:pt x="449199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8" name="object 46"/>
          <p:cNvSpPr>
            <a:spLocks noChangeArrowheads="1"/>
          </p:cNvSpPr>
          <p:nvPr/>
        </p:nvSpPr>
        <p:spPr bwMode="auto">
          <a:xfrm>
            <a:off x="1760538" y="1709738"/>
            <a:ext cx="450850" cy="450850"/>
          </a:xfrm>
          <a:custGeom>
            <a:avLst/>
            <a:gdLst>
              <a:gd name="T0" fmla="*/ 0 w 450850"/>
              <a:gd name="T1" fmla="*/ 0 h 450850"/>
              <a:gd name="T2" fmla="*/ 450850 w 450850"/>
              <a:gd name="T3" fmla="*/ 450850 h 450850"/>
            </a:gdLst>
            <a:ahLst/>
            <a:cxnLst/>
            <a:rect l="T0" t="T1" r="T2" b="T3"/>
            <a:pathLst>
              <a:path w="450850" h="450850">
                <a:moveTo>
                  <a:pt x="450850" y="0"/>
                </a:moveTo>
                <a:lnTo>
                  <a:pt x="0" y="0"/>
                </a:lnTo>
                <a:lnTo>
                  <a:pt x="2644" y="49111"/>
                </a:lnTo>
                <a:lnTo>
                  <a:pt x="10396" y="96694"/>
                </a:lnTo>
                <a:lnTo>
                  <a:pt x="22979" y="142473"/>
                </a:lnTo>
                <a:lnTo>
                  <a:pt x="40120" y="186173"/>
                </a:lnTo>
                <a:lnTo>
                  <a:pt x="61543" y="227518"/>
                </a:lnTo>
                <a:lnTo>
                  <a:pt x="86973" y="266232"/>
                </a:lnTo>
                <a:lnTo>
                  <a:pt x="116136" y="302041"/>
                </a:lnTo>
                <a:lnTo>
                  <a:pt x="148758" y="334668"/>
                </a:lnTo>
                <a:lnTo>
                  <a:pt x="184562" y="363839"/>
                </a:lnTo>
                <a:lnTo>
                  <a:pt x="223275" y="389278"/>
                </a:lnTo>
                <a:lnTo>
                  <a:pt x="264622" y="410709"/>
                </a:lnTo>
                <a:lnTo>
                  <a:pt x="308327" y="427857"/>
                </a:lnTo>
                <a:lnTo>
                  <a:pt x="354117" y="440447"/>
                </a:lnTo>
                <a:lnTo>
                  <a:pt x="401716" y="448203"/>
                </a:lnTo>
                <a:lnTo>
                  <a:pt x="450850" y="450850"/>
                </a:lnTo>
                <a:lnTo>
                  <a:pt x="4508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59" name="object 47"/>
          <p:cNvSpPr>
            <a:spLocks noChangeArrowheads="1"/>
          </p:cNvSpPr>
          <p:nvPr/>
        </p:nvSpPr>
        <p:spPr bwMode="auto">
          <a:xfrm>
            <a:off x="1760538" y="1709738"/>
            <a:ext cx="450850" cy="450850"/>
          </a:xfrm>
          <a:custGeom>
            <a:avLst/>
            <a:gdLst>
              <a:gd name="T0" fmla="*/ 0 w 450850"/>
              <a:gd name="T1" fmla="*/ 0 h 450850"/>
              <a:gd name="T2" fmla="*/ 450850 w 450850"/>
              <a:gd name="T3" fmla="*/ 450850 h 450850"/>
            </a:gdLst>
            <a:ahLst/>
            <a:cxnLst/>
            <a:rect l="T0" t="T1" r="T2" b="T3"/>
            <a:pathLst>
              <a:path w="450850" h="450850">
                <a:moveTo>
                  <a:pt x="450850" y="450850"/>
                </a:moveTo>
                <a:lnTo>
                  <a:pt x="401716" y="448203"/>
                </a:lnTo>
                <a:lnTo>
                  <a:pt x="354117" y="440447"/>
                </a:lnTo>
                <a:lnTo>
                  <a:pt x="308327" y="427857"/>
                </a:lnTo>
                <a:lnTo>
                  <a:pt x="264622" y="410709"/>
                </a:lnTo>
                <a:lnTo>
                  <a:pt x="223275" y="389278"/>
                </a:lnTo>
                <a:lnTo>
                  <a:pt x="184562" y="363839"/>
                </a:lnTo>
                <a:lnTo>
                  <a:pt x="148758" y="334668"/>
                </a:lnTo>
                <a:lnTo>
                  <a:pt x="116136" y="302041"/>
                </a:lnTo>
                <a:lnTo>
                  <a:pt x="86973" y="266232"/>
                </a:lnTo>
                <a:lnTo>
                  <a:pt x="61543" y="227518"/>
                </a:lnTo>
                <a:lnTo>
                  <a:pt x="40120" y="186173"/>
                </a:lnTo>
                <a:lnTo>
                  <a:pt x="22979" y="142473"/>
                </a:lnTo>
                <a:lnTo>
                  <a:pt x="10396" y="96694"/>
                </a:lnTo>
                <a:lnTo>
                  <a:pt x="2644" y="4911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0" name="object 48"/>
          <p:cNvSpPr>
            <a:spLocks noChangeArrowheads="1"/>
          </p:cNvSpPr>
          <p:nvPr/>
        </p:nvSpPr>
        <p:spPr bwMode="auto">
          <a:xfrm>
            <a:off x="2208213" y="1260475"/>
            <a:ext cx="909637" cy="908050"/>
          </a:xfrm>
          <a:custGeom>
            <a:avLst/>
            <a:gdLst>
              <a:gd name="T0" fmla="*/ 0 w 909955"/>
              <a:gd name="T1" fmla="*/ 0 h 908050"/>
              <a:gd name="T2" fmla="*/ 909955 w 909955"/>
              <a:gd name="T3" fmla="*/ 908050 h 908050"/>
            </a:gdLst>
            <a:ahLst/>
            <a:cxnLst/>
            <a:rect l="T0" t="T1" r="T2" b="T3"/>
            <a:pathLst>
              <a:path w="909955" h="908050">
                <a:moveTo>
                  <a:pt x="1524" y="0"/>
                </a:moveTo>
                <a:lnTo>
                  <a:pt x="0" y="0"/>
                </a:lnTo>
                <a:lnTo>
                  <a:pt x="1524" y="908050"/>
                </a:lnTo>
                <a:lnTo>
                  <a:pt x="909574" y="908050"/>
                </a:lnTo>
                <a:lnTo>
                  <a:pt x="908315" y="859822"/>
                </a:lnTo>
                <a:lnTo>
                  <a:pt x="904581" y="812250"/>
                </a:lnTo>
                <a:lnTo>
                  <a:pt x="898434" y="765397"/>
                </a:lnTo>
                <a:lnTo>
                  <a:pt x="889938" y="719326"/>
                </a:lnTo>
                <a:lnTo>
                  <a:pt x="879154" y="674098"/>
                </a:lnTo>
                <a:lnTo>
                  <a:pt x="866146" y="629777"/>
                </a:lnTo>
                <a:lnTo>
                  <a:pt x="850976" y="586426"/>
                </a:lnTo>
                <a:lnTo>
                  <a:pt x="833707" y="544107"/>
                </a:lnTo>
                <a:lnTo>
                  <a:pt x="814402" y="502883"/>
                </a:lnTo>
                <a:lnTo>
                  <a:pt x="793123" y="462817"/>
                </a:lnTo>
                <a:lnTo>
                  <a:pt x="769934" y="423972"/>
                </a:lnTo>
                <a:lnTo>
                  <a:pt x="744897" y="386409"/>
                </a:lnTo>
                <a:lnTo>
                  <a:pt x="718074" y="350193"/>
                </a:lnTo>
                <a:lnTo>
                  <a:pt x="689529" y="315386"/>
                </a:lnTo>
                <a:lnTo>
                  <a:pt x="659325" y="282050"/>
                </a:lnTo>
                <a:lnTo>
                  <a:pt x="627523" y="250248"/>
                </a:lnTo>
                <a:lnTo>
                  <a:pt x="594187" y="220044"/>
                </a:lnTo>
                <a:lnTo>
                  <a:pt x="559380" y="191499"/>
                </a:lnTo>
                <a:lnTo>
                  <a:pt x="523164" y="164676"/>
                </a:lnTo>
                <a:lnTo>
                  <a:pt x="485601" y="139639"/>
                </a:lnTo>
                <a:lnTo>
                  <a:pt x="446756" y="116450"/>
                </a:lnTo>
                <a:lnTo>
                  <a:pt x="406690" y="95171"/>
                </a:lnTo>
                <a:lnTo>
                  <a:pt x="365466" y="75866"/>
                </a:lnTo>
                <a:lnTo>
                  <a:pt x="323147" y="58597"/>
                </a:lnTo>
                <a:lnTo>
                  <a:pt x="279796" y="43427"/>
                </a:lnTo>
                <a:lnTo>
                  <a:pt x="235475" y="30419"/>
                </a:lnTo>
                <a:lnTo>
                  <a:pt x="190247" y="19635"/>
                </a:lnTo>
                <a:lnTo>
                  <a:pt x="144176" y="11139"/>
                </a:lnTo>
                <a:lnTo>
                  <a:pt x="97323" y="4992"/>
                </a:lnTo>
                <a:lnTo>
                  <a:pt x="49751" y="1258"/>
                </a:lnTo>
                <a:lnTo>
                  <a:pt x="15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1" name="object 49"/>
          <p:cNvSpPr>
            <a:spLocks noChangeArrowheads="1"/>
          </p:cNvSpPr>
          <p:nvPr/>
        </p:nvSpPr>
        <p:spPr bwMode="auto">
          <a:xfrm>
            <a:off x="2208213" y="1260475"/>
            <a:ext cx="909637" cy="908050"/>
          </a:xfrm>
          <a:custGeom>
            <a:avLst/>
            <a:gdLst>
              <a:gd name="T0" fmla="*/ 0 w 909955"/>
              <a:gd name="T1" fmla="*/ 0 h 908050"/>
              <a:gd name="T2" fmla="*/ 909955 w 909955"/>
              <a:gd name="T3" fmla="*/ 908050 h 908050"/>
            </a:gdLst>
            <a:ahLst/>
            <a:cxnLst/>
            <a:rect l="T0" t="T1" r="T2" b="T3"/>
            <a:pathLst>
              <a:path w="909955" h="908050">
                <a:moveTo>
                  <a:pt x="0" y="0"/>
                </a:moveTo>
                <a:lnTo>
                  <a:pt x="381" y="0"/>
                </a:lnTo>
                <a:lnTo>
                  <a:pt x="1016" y="0"/>
                </a:lnTo>
                <a:lnTo>
                  <a:pt x="1524" y="0"/>
                </a:lnTo>
                <a:lnTo>
                  <a:pt x="49751" y="1258"/>
                </a:lnTo>
                <a:lnTo>
                  <a:pt x="97323" y="4992"/>
                </a:lnTo>
                <a:lnTo>
                  <a:pt x="144176" y="11139"/>
                </a:lnTo>
                <a:lnTo>
                  <a:pt x="190247" y="19635"/>
                </a:lnTo>
                <a:lnTo>
                  <a:pt x="235475" y="30419"/>
                </a:lnTo>
                <a:lnTo>
                  <a:pt x="279796" y="43427"/>
                </a:lnTo>
                <a:lnTo>
                  <a:pt x="323147" y="58597"/>
                </a:lnTo>
                <a:lnTo>
                  <a:pt x="365466" y="75866"/>
                </a:lnTo>
                <a:lnTo>
                  <a:pt x="406690" y="95171"/>
                </a:lnTo>
                <a:lnTo>
                  <a:pt x="446756" y="116450"/>
                </a:lnTo>
                <a:lnTo>
                  <a:pt x="485601" y="139639"/>
                </a:lnTo>
                <a:lnTo>
                  <a:pt x="523164" y="164676"/>
                </a:lnTo>
                <a:lnTo>
                  <a:pt x="559380" y="191499"/>
                </a:lnTo>
                <a:lnTo>
                  <a:pt x="594187" y="220044"/>
                </a:lnTo>
                <a:lnTo>
                  <a:pt x="627523" y="250248"/>
                </a:lnTo>
                <a:lnTo>
                  <a:pt x="659325" y="282050"/>
                </a:lnTo>
                <a:lnTo>
                  <a:pt x="689529" y="315386"/>
                </a:lnTo>
                <a:lnTo>
                  <a:pt x="718074" y="350193"/>
                </a:lnTo>
                <a:lnTo>
                  <a:pt x="744897" y="386409"/>
                </a:lnTo>
                <a:lnTo>
                  <a:pt x="769934" y="423972"/>
                </a:lnTo>
                <a:lnTo>
                  <a:pt x="793123" y="462817"/>
                </a:lnTo>
                <a:lnTo>
                  <a:pt x="814402" y="502883"/>
                </a:lnTo>
                <a:lnTo>
                  <a:pt x="833707" y="544107"/>
                </a:lnTo>
                <a:lnTo>
                  <a:pt x="850976" y="586426"/>
                </a:lnTo>
                <a:lnTo>
                  <a:pt x="866146" y="629777"/>
                </a:lnTo>
                <a:lnTo>
                  <a:pt x="879154" y="674098"/>
                </a:lnTo>
                <a:lnTo>
                  <a:pt x="889938" y="719326"/>
                </a:lnTo>
                <a:lnTo>
                  <a:pt x="898434" y="765397"/>
                </a:lnTo>
                <a:lnTo>
                  <a:pt x="904581" y="812250"/>
                </a:lnTo>
                <a:lnTo>
                  <a:pt x="908315" y="859822"/>
                </a:lnTo>
                <a:lnTo>
                  <a:pt x="909574" y="90805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2" name="object 50"/>
          <p:cNvSpPr>
            <a:spLocks noChangeArrowheads="1"/>
          </p:cNvSpPr>
          <p:nvPr/>
        </p:nvSpPr>
        <p:spPr bwMode="auto">
          <a:xfrm>
            <a:off x="2209800" y="2166938"/>
            <a:ext cx="908050" cy="908050"/>
          </a:xfrm>
          <a:custGeom>
            <a:avLst/>
            <a:gdLst>
              <a:gd name="T0" fmla="*/ 0 w 908050"/>
              <a:gd name="T1" fmla="*/ 0 h 908050"/>
              <a:gd name="T2" fmla="*/ 908050 w 908050"/>
              <a:gd name="T3" fmla="*/ 908050 h 908050"/>
            </a:gdLst>
            <a:ahLst/>
            <a:cxnLst/>
            <a:rect l="T0" t="T1" r="T2" b="T3"/>
            <a:pathLst>
              <a:path w="908050" h="908050">
                <a:moveTo>
                  <a:pt x="908050" y="0"/>
                </a:moveTo>
                <a:lnTo>
                  <a:pt x="0" y="0"/>
                </a:lnTo>
                <a:lnTo>
                  <a:pt x="0" y="907923"/>
                </a:lnTo>
                <a:lnTo>
                  <a:pt x="48227" y="906664"/>
                </a:lnTo>
                <a:lnTo>
                  <a:pt x="95799" y="902930"/>
                </a:lnTo>
                <a:lnTo>
                  <a:pt x="142652" y="896783"/>
                </a:lnTo>
                <a:lnTo>
                  <a:pt x="188723" y="888287"/>
                </a:lnTo>
                <a:lnTo>
                  <a:pt x="233951" y="877503"/>
                </a:lnTo>
                <a:lnTo>
                  <a:pt x="278272" y="864495"/>
                </a:lnTo>
                <a:lnTo>
                  <a:pt x="321623" y="849326"/>
                </a:lnTo>
                <a:lnTo>
                  <a:pt x="363942" y="832058"/>
                </a:lnTo>
                <a:lnTo>
                  <a:pt x="405166" y="812754"/>
                </a:lnTo>
                <a:lnTo>
                  <a:pt x="445232" y="791476"/>
                </a:lnTo>
                <a:lnTo>
                  <a:pt x="484077" y="768289"/>
                </a:lnTo>
                <a:lnTo>
                  <a:pt x="521640" y="743253"/>
                </a:lnTo>
                <a:lnTo>
                  <a:pt x="557856" y="716433"/>
                </a:lnTo>
                <a:lnTo>
                  <a:pt x="592663" y="687890"/>
                </a:lnTo>
                <a:lnTo>
                  <a:pt x="625999" y="657688"/>
                </a:lnTo>
                <a:lnTo>
                  <a:pt x="657801" y="625890"/>
                </a:lnTo>
                <a:lnTo>
                  <a:pt x="688005" y="592557"/>
                </a:lnTo>
                <a:lnTo>
                  <a:pt x="716550" y="557754"/>
                </a:lnTo>
                <a:lnTo>
                  <a:pt x="743373" y="521542"/>
                </a:lnTo>
                <a:lnTo>
                  <a:pt x="768410" y="483984"/>
                </a:lnTo>
                <a:lnTo>
                  <a:pt x="791599" y="445144"/>
                </a:lnTo>
                <a:lnTo>
                  <a:pt x="812878" y="405084"/>
                </a:lnTo>
                <a:lnTo>
                  <a:pt x="832183" y="363867"/>
                </a:lnTo>
                <a:lnTo>
                  <a:pt x="849452" y="321555"/>
                </a:lnTo>
                <a:lnTo>
                  <a:pt x="864622" y="278211"/>
                </a:lnTo>
                <a:lnTo>
                  <a:pt x="877630" y="233899"/>
                </a:lnTo>
                <a:lnTo>
                  <a:pt x="888414" y="188680"/>
                </a:lnTo>
                <a:lnTo>
                  <a:pt x="896910" y="142618"/>
                </a:lnTo>
                <a:lnTo>
                  <a:pt x="903057" y="95776"/>
                </a:lnTo>
                <a:lnTo>
                  <a:pt x="906791" y="48215"/>
                </a:lnTo>
                <a:lnTo>
                  <a:pt x="908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3" name="object 51"/>
          <p:cNvSpPr>
            <a:spLocks noChangeArrowheads="1"/>
          </p:cNvSpPr>
          <p:nvPr/>
        </p:nvSpPr>
        <p:spPr bwMode="auto">
          <a:xfrm>
            <a:off x="2209800" y="2166938"/>
            <a:ext cx="908050" cy="908050"/>
          </a:xfrm>
          <a:custGeom>
            <a:avLst/>
            <a:gdLst>
              <a:gd name="T0" fmla="*/ 0 w 908050"/>
              <a:gd name="T1" fmla="*/ 0 h 908050"/>
              <a:gd name="T2" fmla="*/ 908050 w 908050"/>
              <a:gd name="T3" fmla="*/ 908050 h 908050"/>
            </a:gdLst>
            <a:ahLst/>
            <a:cxnLst/>
            <a:rect l="T0" t="T1" r="T2" b="T3"/>
            <a:pathLst>
              <a:path w="908050" h="908050">
                <a:moveTo>
                  <a:pt x="908050" y="0"/>
                </a:moveTo>
                <a:lnTo>
                  <a:pt x="906791" y="48215"/>
                </a:lnTo>
                <a:lnTo>
                  <a:pt x="903057" y="95776"/>
                </a:lnTo>
                <a:lnTo>
                  <a:pt x="896910" y="142618"/>
                </a:lnTo>
                <a:lnTo>
                  <a:pt x="888414" y="188680"/>
                </a:lnTo>
                <a:lnTo>
                  <a:pt x="877630" y="233899"/>
                </a:lnTo>
                <a:lnTo>
                  <a:pt x="864622" y="278211"/>
                </a:lnTo>
                <a:lnTo>
                  <a:pt x="849452" y="321555"/>
                </a:lnTo>
                <a:lnTo>
                  <a:pt x="832183" y="363867"/>
                </a:lnTo>
                <a:lnTo>
                  <a:pt x="812878" y="405084"/>
                </a:lnTo>
                <a:lnTo>
                  <a:pt x="791599" y="445144"/>
                </a:lnTo>
                <a:lnTo>
                  <a:pt x="768410" y="483984"/>
                </a:lnTo>
                <a:lnTo>
                  <a:pt x="743373" y="521542"/>
                </a:lnTo>
                <a:lnTo>
                  <a:pt x="716550" y="557754"/>
                </a:lnTo>
                <a:lnTo>
                  <a:pt x="688005" y="592557"/>
                </a:lnTo>
                <a:lnTo>
                  <a:pt x="657801" y="625890"/>
                </a:lnTo>
                <a:lnTo>
                  <a:pt x="625999" y="657688"/>
                </a:lnTo>
                <a:lnTo>
                  <a:pt x="592663" y="687890"/>
                </a:lnTo>
                <a:lnTo>
                  <a:pt x="557856" y="716433"/>
                </a:lnTo>
                <a:lnTo>
                  <a:pt x="521640" y="743253"/>
                </a:lnTo>
                <a:lnTo>
                  <a:pt x="484077" y="768289"/>
                </a:lnTo>
                <a:lnTo>
                  <a:pt x="445232" y="791476"/>
                </a:lnTo>
                <a:lnTo>
                  <a:pt x="405166" y="812754"/>
                </a:lnTo>
                <a:lnTo>
                  <a:pt x="363942" y="832058"/>
                </a:lnTo>
                <a:lnTo>
                  <a:pt x="321623" y="849326"/>
                </a:lnTo>
                <a:lnTo>
                  <a:pt x="278272" y="864495"/>
                </a:lnTo>
                <a:lnTo>
                  <a:pt x="233951" y="877503"/>
                </a:lnTo>
                <a:lnTo>
                  <a:pt x="188723" y="888287"/>
                </a:lnTo>
                <a:lnTo>
                  <a:pt x="142652" y="896783"/>
                </a:lnTo>
                <a:lnTo>
                  <a:pt x="95799" y="902930"/>
                </a:lnTo>
                <a:lnTo>
                  <a:pt x="48227" y="906664"/>
                </a:lnTo>
                <a:lnTo>
                  <a:pt x="0" y="90792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4" name="object 52"/>
          <p:cNvSpPr>
            <a:spLocks noChangeArrowheads="1"/>
          </p:cNvSpPr>
          <p:nvPr/>
        </p:nvSpPr>
        <p:spPr bwMode="auto">
          <a:xfrm>
            <a:off x="2201863" y="2616200"/>
            <a:ext cx="458787" cy="458788"/>
          </a:xfrm>
          <a:custGeom>
            <a:avLst/>
            <a:gdLst>
              <a:gd name="T0" fmla="*/ 0 w 459105"/>
              <a:gd name="T1" fmla="*/ 0 h 459739"/>
              <a:gd name="T2" fmla="*/ 459105 w 459105"/>
              <a:gd name="T3" fmla="*/ 459739 h 459739"/>
            </a:gdLst>
            <a:ahLst/>
            <a:cxnLst/>
            <a:rect l="T0" t="T1" r="T2" b="T3"/>
            <a:pathLst>
              <a:path w="459105" h="459739">
                <a:moveTo>
                  <a:pt x="458724" y="0"/>
                </a:moveTo>
                <a:lnTo>
                  <a:pt x="0" y="0"/>
                </a:lnTo>
                <a:lnTo>
                  <a:pt x="0" y="459486"/>
                </a:lnTo>
                <a:lnTo>
                  <a:pt x="46884" y="457113"/>
                </a:lnTo>
                <a:lnTo>
                  <a:pt x="92417" y="450150"/>
                </a:lnTo>
                <a:lnTo>
                  <a:pt x="136370" y="438826"/>
                </a:lnTo>
                <a:lnTo>
                  <a:pt x="178510" y="423374"/>
                </a:lnTo>
                <a:lnTo>
                  <a:pt x="218607" y="404024"/>
                </a:lnTo>
                <a:lnTo>
                  <a:pt x="256429" y="381007"/>
                </a:lnTo>
                <a:lnTo>
                  <a:pt x="291746" y="354554"/>
                </a:lnTo>
                <a:lnTo>
                  <a:pt x="324326" y="324897"/>
                </a:lnTo>
                <a:lnTo>
                  <a:pt x="353938" y="292266"/>
                </a:lnTo>
                <a:lnTo>
                  <a:pt x="380352" y="256893"/>
                </a:lnTo>
                <a:lnTo>
                  <a:pt x="403336" y="219008"/>
                </a:lnTo>
                <a:lnTo>
                  <a:pt x="422659" y="178843"/>
                </a:lnTo>
                <a:lnTo>
                  <a:pt x="438091" y="136629"/>
                </a:lnTo>
                <a:lnTo>
                  <a:pt x="449399" y="92596"/>
                </a:lnTo>
                <a:lnTo>
                  <a:pt x="456354" y="46976"/>
                </a:lnTo>
                <a:lnTo>
                  <a:pt x="4587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5" name="object 53"/>
          <p:cNvSpPr>
            <a:spLocks noChangeArrowheads="1"/>
          </p:cNvSpPr>
          <p:nvPr/>
        </p:nvSpPr>
        <p:spPr bwMode="auto">
          <a:xfrm>
            <a:off x="2201863" y="2616200"/>
            <a:ext cx="458787" cy="458788"/>
          </a:xfrm>
          <a:custGeom>
            <a:avLst/>
            <a:gdLst>
              <a:gd name="T0" fmla="*/ 0 w 459105"/>
              <a:gd name="T1" fmla="*/ 0 h 459739"/>
              <a:gd name="T2" fmla="*/ 459105 w 459105"/>
              <a:gd name="T3" fmla="*/ 459739 h 459739"/>
            </a:gdLst>
            <a:ahLst/>
            <a:cxnLst/>
            <a:rect l="T0" t="T1" r="T2" b="T3"/>
            <a:pathLst>
              <a:path w="459105" h="459739">
                <a:moveTo>
                  <a:pt x="458724" y="0"/>
                </a:moveTo>
                <a:lnTo>
                  <a:pt x="456354" y="46976"/>
                </a:lnTo>
                <a:lnTo>
                  <a:pt x="449399" y="92596"/>
                </a:lnTo>
                <a:lnTo>
                  <a:pt x="438091" y="136629"/>
                </a:lnTo>
                <a:lnTo>
                  <a:pt x="422659" y="178843"/>
                </a:lnTo>
                <a:lnTo>
                  <a:pt x="403336" y="219008"/>
                </a:lnTo>
                <a:lnTo>
                  <a:pt x="380352" y="256893"/>
                </a:lnTo>
                <a:lnTo>
                  <a:pt x="353938" y="292266"/>
                </a:lnTo>
                <a:lnTo>
                  <a:pt x="324326" y="324897"/>
                </a:lnTo>
                <a:lnTo>
                  <a:pt x="291746" y="354554"/>
                </a:lnTo>
                <a:lnTo>
                  <a:pt x="256429" y="381007"/>
                </a:lnTo>
                <a:lnTo>
                  <a:pt x="218607" y="404024"/>
                </a:lnTo>
                <a:lnTo>
                  <a:pt x="178510" y="423374"/>
                </a:lnTo>
                <a:lnTo>
                  <a:pt x="136370" y="438826"/>
                </a:lnTo>
                <a:lnTo>
                  <a:pt x="92417" y="450150"/>
                </a:lnTo>
                <a:lnTo>
                  <a:pt x="46884" y="457113"/>
                </a:lnTo>
                <a:lnTo>
                  <a:pt x="0" y="45948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6" name="object 54"/>
          <p:cNvSpPr>
            <a:spLocks noChangeArrowheads="1"/>
          </p:cNvSpPr>
          <p:nvPr/>
        </p:nvSpPr>
        <p:spPr bwMode="auto">
          <a:xfrm>
            <a:off x="2201863" y="2157413"/>
            <a:ext cx="460375" cy="460375"/>
          </a:xfrm>
          <a:custGeom>
            <a:avLst/>
            <a:gdLst>
              <a:gd name="T0" fmla="*/ 0 w 460375"/>
              <a:gd name="T1" fmla="*/ 0 h 459739"/>
              <a:gd name="T2" fmla="*/ 460375 w 460375"/>
              <a:gd name="T3" fmla="*/ 459739 h 459739"/>
            </a:gdLst>
            <a:ahLst/>
            <a:cxnLst/>
            <a:rect l="T0" t="T1" r="T2" b="T3"/>
            <a:pathLst>
              <a:path w="460375" h="459739">
                <a:moveTo>
                  <a:pt x="1016" y="0"/>
                </a:moveTo>
                <a:lnTo>
                  <a:pt x="507" y="126"/>
                </a:lnTo>
                <a:lnTo>
                  <a:pt x="0" y="126"/>
                </a:lnTo>
                <a:lnTo>
                  <a:pt x="1524" y="459613"/>
                </a:lnTo>
                <a:lnTo>
                  <a:pt x="460375" y="459613"/>
                </a:lnTo>
                <a:lnTo>
                  <a:pt x="458005" y="412636"/>
                </a:lnTo>
                <a:lnTo>
                  <a:pt x="451050" y="367016"/>
                </a:lnTo>
                <a:lnTo>
                  <a:pt x="439741" y="322983"/>
                </a:lnTo>
                <a:lnTo>
                  <a:pt x="424308" y="280769"/>
                </a:lnTo>
                <a:lnTo>
                  <a:pt x="404983" y="240604"/>
                </a:lnTo>
                <a:lnTo>
                  <a:pt x="381996" y="202719"/>
                </a:lnTo>
                <a:lnTo>
                  <a:pt x="355579" y="167346"/>
                </a:lnTo>
                <a:lnTo>
                  <a:pt x="325961" y="134715"/>
                </a:lnTo>
                <a:lnTo>
                  <a:pt x="293374" y="105058"/>
                </a:lnTo>
                <a:lnTo>
                  <a:pt x="258049" y="78605"/>
                </a:lnTo>
                <a:lnTo>
                  <a:pt x="220216" y="55588"/>
                </a:lnTo>
                <a:lnTo>
                  <a:pt x="180107" y="36238"/>
                </a:lnTo>
                <a:lnTo>
                  <a:pt x="137953" y="20786"/>
                </a:lnTo>
                <a:lnTo>
                  <a:pt x="93983" y="9462"/>
                </a:lnTo>
                <a:lnTo>
                  <a:pt x="48430" y="2499"/>
                </a:lnTo>
                <a:lnTo>
                  <a:pt x="1524" y="126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67" name="object 55"/>
          <p:cNvSpPr>
            <a:spLocks noChangeArrowheads="1"/>
          </p:cNvSpPr>
          <p:nvPr/>
        </p:nvSpPr>
        <p:spPr bwMode="auto">
          <a:xfrm>
            <a:off x="2201863" y="2157413"/>
            <a:ext cx="460375" cy="460375"/>
          </a:xfrm>
          <a:custGeom>
            <a:avLst/>
            <a:gdLst>
              <a:gd name="T0" fmla="*/ 0 w 460375"/>
              <a:gd name="T1" fmla="*/ 0 h 459739"/>
              <a:gd name="T2" fmla="*/ 460375 w 460375"/>
              <a:gd name="T3" fmla="*/ 459739 h 459739"/>
            </a:gdLst>
            <a:ahLst/>
            <a:cxnLst/>
            <a:rect l="T0" t="T1" r="T2" b="T3"/>
            <a:pathLst>
              <a:path w="460375" h="459739">
                <a:moveTo>
                  <a:pt x="0" y="126"/>
                </a:moveTo>
                <a:lnTo>
                  <a:pt x="507" y="126"/>
                </a:lnTo>
                <a:lnTo>
                  <a:pt x="1016" y="0"/>
                </a:lnTo>
                <a:lnTo>
                  <a:pt x="1524" y="126"/>
                </a:lnTo>
                <a:lnTo>
                  <a:pt x="48430" y="2499"/>
                </a:lnTo>
                <a:lnTo>
                  <a:pt x="93983" y="9462"/>
                </a:lnTo>
                <a:lnTo>
                  <a:pt x="137953" y="20786"/>
                </a:lnTo>
                <a:lnTo>
                  <a:pt x="180107" y="36238"/>
                </a:lnTo>
                <a:lnTo>
                  <a:pt x="220216" y="55588"/>
                </a:lnTo>
                <a:lnTo>
                  <a:pt x="258049" y="78605"/>
                </a:lnTo>
                <a:lnTo>
                  <a:pt x="293374" y="105058"/>
                </a:lnTo>
                <a:lnTo>
                  <a:pt x="325961" y="134715"/>
                </a:lnTo>
                <a:lnTo>
                  <a:pt x="355579" y="167346"/>
                </a:lnTo>
                <a:lnTo>
                  <a:pt x="381996" y="202719"/>
                </a:lnTo>
                <a:lnTo>
                  <a:pt x="404983" y="240604"/>
                </a:lnTo>
                <a:lnTo>
                  <a:pt x="424308" y="280769"/>
                </a:lnTo>
                <a:lnTo>
                  <a:pt x="439741" y="322983"/>
                </a:lnTo>
                <a:lnTo>
                  <a:pt x="451050" y="367016"/>
                </a:lnTo>
                <a:lnTo>
                  <a:pt x="458005" y="412636"/>
                </a:lnTo>
                <a:lnTo>
                  <a:pt x="460375" y="45961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14550" y="1630363"/>
            <a:ext cx="7874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spc="-5" dirty="0">
                <a:latin typeface="Arial"/>
                <a:cs typeface="Arial"/>
              </a:rPr>
              <a:t>D</a:t>
            </a:r>
            <a:r>
              <a:rPr b="1" spc="-15" dirty="0">
                <a:latin typeface="Arial"/>
                <a:cs typeface="Arial"/>
              </a:rPr>
              <a:t>e</a:t>
            </a:r>
            <a:r>
              <a:rPr b="1" spc="-5" dirty="0">
                <a:latin typeface="Arial"/>
                <a:cs typeface="Arial"/>
              </a:rPr>
              <a:t>sign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04950" y="2392363"/>
            <a:ext cx="95885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naly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950" y="3548063"/>
            <a:ext cx="2963863" cy="12779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/>
              <a:t>Creativity</a:t>
            </a:r>
            <a:endParaRPr lang="en-US"/>
          </a:p>
          <a:p>
            <a:pPr marL="12700">
              <a:spcBef>
                <a:spcPts val="25"/>
              </a:spcBef>
            </a:pP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25"/>
              </a:lnSpc>
            </a:pPr>
            <a:r>
              <a:rPr lang="en-US" sz="1400" b="1"/>
              <a:t>Cost /  Performance  Analysis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object 2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26" name="object 2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40BC878B-A599-45B7-8923-4896072F532E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12950" y="149225"/>
            <a:ext cx="5116513" cy="696913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400" b="0" u="none" spc="-95" dirty="0">
                <a:solidFill>
                  <a:schemeClr val="tx1"/>
                </a:solidFill>
              </a:rPr>
              <a:t>Performance</a:t>
            </a:r>
            <a:r>
              <a:rPr sz="4400" b="0" u="none" spc="-335" dirty="0">
                <a:solidFill>
                  <a:schemeClr val="tx1"/>
                </a:solidFill>
              </a:rPr>
              <a:t> </a:t>
            </a:r>
            <a:r>
              <a:rPr sz="4400" b="0" u="none" spc="-185" dirty="0">
                <a:solidFill>
                  <a:schemeClr val="tx1"/>
                </a:solidFill>
              </a:rPr>
              <a:t>Analysis</a:t>
            </a:r>
            <a:endParaRPr sz="4400">
              <a:solidFill>
                <a:schemeClr val="tx1"/>
              </a:solidFill>
            </a:endParaRPr>
          </a:p>
        </p:txBody>
      </p:sp>
      <p:sp>
        <p:nvSpPr>
          <p:cNvPr id="14345" name="object 9"/>
          <p:cNvSpPr>
            <a:spLocks noChangeArrowheads="1"/>
          </p:cNvSpPr>
          <p:nvPr/>
        </p:nvSpPr>
        <p:spPr bwMode="auto">
          <a:xfrm>
            <a:off x="825500" y="1787525"/>
            <a:ext cx="7780338" cy="7477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6" name="object 10"/>
          <p:cNvSpPr>
            <a:spLocks noChangeArrowheads="1"/>
          </p:cNvSpPr>
          <p:nvPr/>
        </p:nvSpPr>
        <p:spPr bwMode="auto">
          <a:xfrm>
            <a:off x="757238" y="1719263"/>
            <a:ext cx="7764462" cy="731837"/>
          </a:xfrm>
          <a:custGeom>
            <a:avLst/>
            <a:gdLst>
              <a:gd name="T0" fmla="*/ 0 w 7764780"/>
              <a:gd name="T1" fmla="*/ 0 h 732155"/>
              <a:gd name="T2" fmla="*/ 7764780 w 7764780"/>
              <a:gd name="T3" fmla="*/ 732155 h 732155"/>
            </a:gdLst>
            <a:ahLst/>
            <a:cxnLst/>
            <a:rect l="T0" t="T1" r="T2" b="T3"/>
            <a:pathLst>
              <a:path w="7764780" h="732155">
                <a:moveTo>
                  <a:pt x="0" y="731837"/>
                </a:moveTo>
                <a:lnTo>
                  <a:pt x="7764399" y="731837"/>
                </a:lnTo>
                <a:lnTo>
                  <a:pt x="7764399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7" name="object 11"/>
          <p:cNvSpPr>
            <a:spLocks noChangeArrowheads="1"/>
          </p:cNvSpPr>
          <p:nvPr/>
        </p:nvSpPr>
        <p:spPr bwMode="auto">
          <a:xfrm>
            <a:off x="757238" y="1719263"/>
            <a:ext cx="7764462" cy="731837"/>
          </a:xfrm>
          <a:custGeom>
            <a:avLst/>
            <a:gdLst>
              <a:gd name="T0" fmla="*/ 0 w 7764780"/>
              <a:gd name="T1" fmla="*/ 0 h 732155"/>
              <a:gd name="T2" fmla="*/ 7764780 w 7764780"/>
              <a:gd name="T3" fmla="*/ 732155 h 732155"/>
            </a:gdLst>
            <a:ahLst/>
            <a:cxnLst/>
            <a:rect l="T0" t="T1" r="T2" b="T3"/>
            <a:pathLst>
              <a:path w="7764780" h="732155">
                <a:moveTo>
                  <a:pt x="0" y="731837"/>
                </a:moveTo>
                <a:lnTo>
                  <a:pt x="7764399" y="731837"/>
                </a:lnTo>
                <a:lnTo>
                  <a:pt x="7764399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188" y="2147888"/>
            <a:ext cx="1455737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(execution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349" name="object 13"/>
          <p:cNvSpPr>
            <a:spLocks noChangeArrowheads="1"/>
          </p:cNvSpPr>
          <p:nvPr/>
        </p:nvSpPr>
        <p:spPr bwMode="auto">
          <a:xfrm>
            <a:off x="5246688" y="1893888"/>
            <a:ext cx="252412" cy="2809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8550" y="1873250"/>
            <a:ext cx="2259013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tabLst>
                <a:tab pos="1108075" algn="l"/>
              </a:tabLst>
              <a:defRPr/>
            </a:pPr>
            <a:r>
              <a:rPr spc="-5" dirty="0">
                <a:latin typeface="Arial"/>
                <a:cs typeface="Arial"/>
              </a:rPr>
              <a:t>CPU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time	=</a:t>
            </a:r>
            <a:r>
              <a:rPr spc="330" dirty="0">
                <a:latin typeface="Arial"/>
                <a:cs typeface="Arial"/>
              </a:rPr>
              <a:t> </a:t>
            </a:r>
            <a:r>
              <a:rPr sz="2700" u="sng" spc="-7" baseline="3549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Seconds</a:t>
            </a:r>
            <a:endParaRPr sz="2700" baseline="3549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8563" y="2030413"/>
            <a:ext cx="8890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Pro</a:t>
            </a:r>
            <a:r>
              <a:rPr spc="-1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ram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8538" y="1728788"/>
            <a:ext cx="1639887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700" baseline="-35493" dirty="0">
                <a:latin typeface="Arial"/>
                <a:cs typeface="Arial"/>
              </a:rPr>
              <a:t>=</a:t>
            </a:r>
            <a:r>
              <a:rPr u="sng" spc="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Instructions</a:t>
            </a:r>
            <a:r>
              <a:rPr u="sng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1138" y="2030413"/>
            <a:ext cx="8890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Pro</a:t>
            </a:r>
            <a:r>
              <a:rPr spc="-1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ram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2275" y="1703388"/>
            <a:ext cx="1279525" cy="625475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fontAlgn="auto">
              <a:spcBef>
                <a:spcPts val="305"/>
              </a:spcBef>
              <a:spcAft>
                <a:spcPts val="0"/>
              </a:spcAft>
              <a:tabLst>
                <a:tab pos="287655" algn="l"/>
                <a:tab pos="1266190" algn="l"/>
              </a:tabLst>
              <a:defRPr/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Cycles	</a:t>
            </a:r>
            <a:endParaRPr>
              <a:latin typeface="Arial"/>
              <a:cs typeface="Arial"/>
            </a:endParaRPr>
          </a:p>
          <a:p>
            <a:pPr marL="46355"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Instructions</a:t>
            </a:r>
            <a:endParaRPr>
              <a:latin typeface="Arial"/>
              <a:cs typeface="Arial"/>
            </a:endParaRPr>
          </a:p>
        </p:txBody>
      </p:sp>
      <p:sp>
        <p:nvSpPr>
          <p:cNvPr id="14355" name="object 19"/>
          <p:cNvSpPr>
            <a:spLocks noChangeArrowheads="1"/>
          </p:cNvSpPr>
          <p:nvPr/>
        </p:nvSpPr>
        <p:spPr bwMode="auto">
          <a:xfrm>
            <a:off x="6837363" y="1893888"/>
            <a:ext cx="254000" cy="2809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2950" y="1703388"/>
            <a:ext cx="1279525" cy="625475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algn="ctr">
              <a:spcBef>
                <a:spcPts val="300"/>
              </a:spcBef>
              <a:tabLst>
                <a:tab pos="190500" algn="l"/>
                <a:tab pos="1265238" algn="l"/>
              </a:tabLst>
            </a:pPr>
            <a:r>
              <a:rPr lang="en-US" u="sng"/>
              <a:t> 	Seconds	</a:t>
            </a:r>
            <a:endParaRPr lang="en-US"/>
          </a:p>
          <a:p>
            <a:pPr algn="ctr">
              <a:spcBef>
                <a:spcPts val="200"/>
              </a:spcBef>
              <a:tabLst>
                <a:tab pos="190500" algn="l"/>
                <a:tab pos="1265238" algn="l"/>
              </a:tabLst>
            </a:pPr>
            <a:r>
              <a:rPr lang="en-US"/>
              <a:t>Cycles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9450" y="1169988"/>
            <a:ext cx="4275138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spc="-5" dirty="0">
                <a:latin typeface="Arial"/>
                <a:cs typeface="Arial"/>
              </a:rPr>
              <a:t>Basic Performance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Equation: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65175" y="2647950"/>
          <a:ext cx="7483475" cy="2797176"/>
        </p:xfrm>
        <a:graphic>
          <a:graphicData uri="http://schemas.openxmlformats.org/drawingml/2006/table">
            <a:tbl>
              <a:tblPr/>
              <a:tblGrid>
                <a:gridCol w="2667000"/>
                <a:gridCol w="1687513"/>
                <a:gridCol w="1627187"/>
                <a:gridCol w="1501775"/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269875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Instruction  Count</a:t>
                      </a:r>
                    </a:p>
                  </a:txBody>
                  <a:tcPr marL="0" marR="0" marT="1016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92075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Cycle Per  Instruction*</a:t>
                      </a:r>
                    </a:p>
                  </a:txBody>
                  <a:tcPr marL="0" marR="0" marT="1016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75" marR="0" lvl="0" indent="-52388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Clock  Rate</a:t>
                      </a:r>
                    </a:p>
                  </a:txBody>
                  <a:tcPr marL="0" marR="0" marT="1016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5565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Compiler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55650" marR="0" lvl="0" indent="0" algn="l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(X)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Instruction Set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55650" marR="0" lvl="0" indent="0" algn="l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Organization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2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81013" y="5726113"/>
            <a:ext cx="8277225" cy="574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7273290" algn="l"/>
              </a:tabLst>
              <a:defRPr/>
            </a:pP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*Note:  </a:t>
            </a:r>
            <a:r>
              <a:rPr spc="-10" dirty="0">
                <a:solidFill>
                  <a:srgbClr val="CC3300"/>
                </a:solidFill>
                <a:latin typeface="Arial"/>
                <a:cs typeface="Arial"/>
              </a:rPr>
              <a:t>Different 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instructions may </a:t>
            </a:r>
            <a:r>
              <a:rPr dirty="0">
                <a:solidFill>
                  <a:srgbClr val="CC3300"/>
                </a:solidFill>
                <a:latin typeface="Arial"/>
                <a:cs typeface="Arial"/>
              </a:rPr>
              <a:t>take </a:t>
            </a:r>
            <a:r>
              <a:rPr spc="-10" dirty="0">
                <a:solidFill>
                  <a:srgbClr val="CC3300"/>
                </a:solidFill>
                <a:latin typeface="Arial"/>
                <a:cs typeface="Arial"/>
              </a:rPr>
              <a:t>different number 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of</a:t>
            </a:r>
            <a:r>
              <a:rPr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clock</a:t>
            </a:r>
            <a:r>
              <a:rPr spc="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CC3300"/>
                </a:solidFill>
                <a:latin typeface="Arial"/>
                <a:cs typeface="Arial"/>
              </a:rPr>
              <a:t>cycles.	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Cycle</a:t>
            </a:r>
            <a:r>
              <a:rPr spc="-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Per</a:t>
            </a:r>
            <a:endParaRPr>
              <a:latin typeface="Arial"/>
              <a:cs typeface="Arial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Instruction </a:t>
            </a:r>
            <a:r>
              <a:rPr dirty="0">
                <a:solidFill>
                  <a:srgbClr val="CC3300"/>
                </a:solidFill>
                <a:latin typeface="Arial"/>
                <a:cs typeface="Arial"/>
              </a:rPr>
              <a:t>(CPI) 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is only an average and can be affected by</a:t>
            </a:r>
            <a:r>
              <a:rPr spc="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CC3300"/>
                </a:solidFill>
                <a:latin typeface="Arial"/>
                <a:cs typeface="Arial"/>
              </a:rPr>
              <a:t>application.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534400" cy="523156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>
              <a:spcBef>
                <a:spcPts val="2313"/>
              </a:spcBef>
            </a:pPr>
            <a:r>
              <a:rPr lang="en-US" sz="2400" b="1" dirty="0"/>
              <a:t>First Generation (1945-1958) Features</a:t>
            </a:r>
            <a:endParaRPr lang="en-US" sz="2400" dirty="0"/>
          </a:p>
          <a:p>
            <a:pPr marL="1231900"/>
            <a:r>
              <a:rPr lang="en-US" sz="2400" dirty="0"/>
              <a:t>Vacuum tubes</a:t>
            </a:r>
          </a:p>
          <a:p>
            <a:pPr marL="1231900"/>
            <a:r>
              <a:rPr lang="en-US" sz="2400" dirty="0"/>
              <a:t>¨ Machine code, Assembly language</a:t>
            </a:r>
          </a:p>
          <a:p>
            <a:pPr marL="1231900"/>
            <a:r>
              <a:rPr lang="en-US" sz="2400" dirty="0"/>
              <a:t>¨ Computers contained a central processor that was</a:t>
            </a:r>
          </a:p>
          <a:p>
            <a:pPr marL="1231900"/>
            <a:r>
              <a:rPr lang="en-US" sz="2400" b="1" dirty="0"/>
              <a:t>unique </a:t>
            </a:r>
            <a:r>
              <a:rPr lang="en-US" sz="2400" dirty="0"/>
              <a:t>to that machine</a:t>
            </a:r>
          </a:p>
          <a:p>
            <a:pPr marL="1231900"/>
            <a:r>
              <a:rPr lang="en-US" sz="2400" dirty="0"/>
              <a:t>¨ Different types of supported instructions, few  machines could be considered "general purpose"</a:t>
            </a:r>
          </a:p>
          <a:p>
            <a:pPr marL="1231900"/>
            <a:r>
              <a:rPr lang="en-US" sz="2400" dirty="0"/>
              <a:t>¨ Use of </a:t>
            </a:r>
            <a:r>
              <a:rPr lang="en-US" sz="2400" b="1" dirty="0"/>
              <a:t>drum memory </a:t>
            </a:r>
            <a:r>
              <a:rPr lang="en-US" sz="2400" dirty="0"/>
              <a:t>or </a:t>
            </a:r>
            <a:r>
              <a:rPr lang="en-US" sz="2400" b="1" dirty="0"/>
              <a:t>magnetic core memory,  </a:t>
            </a:r>
            <a:r>
              <a:rPr lang="en-US" sz="2400" dirty="0"/>
              <a:t>programs and data are loaded using paper tape or punch  cards</a:t>
            </a:r>
          </a:p>
          <a:p>
            <a:pPr marL="1231900"/>
            <a:r>
              <a:rPr lang="en-US" sz="2400" dirty="0"/>
              <a:t>¨ 2 Kb memory, 10 KIPS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FCD2D8EB-21E9-4331-99FD-C8AADFDFF53A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377238" cy="544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/>
              <a:t>BRIEF HISTORY OF COMPUTER ARCHITECTURE</a:t>
            </a:r>
            <a:endParaRPr lang="en-US" sz="2800"/>
          </a:p>
          <a:p>
            <a:pPr marL="1231900">
              <a:spcBef>
                <a:spcPts val="2313"/>
              </a:spcBef>
            </a:pPr>
            <a:r>
              <a:rPr lang="en-US" sz="2800" b="1"/>
              <a:t>Two types of models for a computing machine:</a:t>
            </a:r>
            <a:endParaRPr lang="en-US" sz="2800"/>
          </a:p>
          <a:p>
            <a:pPr marL="1231900" algn="just">
              <a:buFontTx/>
              <a:buAutoNum type="arabicPeriod"/>
            </a:pPr>
            <a:r>
              <a:rPr lang="en-US" sz="2800"/>
              <a:t>¨ </a:t>
            </a:r>
            <a:r>
              <a:rPr lang="en-US" sz="2800" b="1"/>
              <a:t>Harvard architecture </a:t>
            </a:r>
            <a:r>
              <a:rPr lang="en-US" sz="2800"/>
              <a:t>- physically separate storage  and signal pathways for instructions and data. (The  term originated from the Harvard Mark I, relay-based  computer, which stored instructions on punched tape  and</a:t>
            </a:r>
          </a:p>
          <a:p>
            <a:pPr marL="1231900"/>
            <a:r>
              <a:rPr lang="en-US" sz="2800"/>
              <a:t>data in relay latches.)</a:t>
            </a:r>
          </a:p>
          <a:p>
            <a:pPr marL="1231900" algn="just">
              <a:buFontTx/>
              <a:buAutoNum type="arabicPeriod" startAt="2"/>
            </a:pPr>
            <a:r>
              <a:rPr lang="en-US" sz="2800"/>
              <a:t>¨ </a:t>
            </a:r>
            <a:r>
              <a:rPr lang="en-US" sz="2800" b="1"/>
              <a:t>Von Neumann architecture </a:t>
            </a:r>
            <a:r>
              <a:rPr lang="en-US" sz="2800"/>
              <a:t>- a single storage  structure to hold both the set of instructions and the  data. Such machines are also known as </a:t>
            </a:r>
            <a:r>
              <a:rPr lang="en-US" sz="2800" b="1"/>
              <a:t>stored-program  computers</a:t>
            </a:r>
            <a:r>
              <a:rPr lang="en-US" sz="2800"/>
              <a:t>.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3F0B4325-DFB0-4DB9-BD18-97F98B54B9B1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377238" cy="461600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 algn="just">
              <a:spcBef>
                <a:spcPts val="2313"/>
              </a:spcBef>
            </a:pPr>
            <a:r>
              <a:rPr lang="en-US" sz="2000" b="1" dirty="0"/>
              <a:t>Von Neumann bottleneck </a:t>
            </a:r>
            <a:r>
              <a:rPr lang="en-US" sz="2000" dirty="0"/>
              <a:t>- the bandwidth, or the data  transfer rate, between the CPU and memory is very  small in comparison with the amount of memory.</a:t>
            </a:r>
          </a:p>
          <a:p>
            <a:pPr marL="1231900">
              <a:spcBef>
                <a:spcPts val="25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31900"/>
            <a:r>
              <a:rPr lang="en-US" sz="2000" b="1" dirty="0"/>
              <a:t>NB: </a:t>
            </a:r>
            <a:r>
              <a:rPr lang="en-US" sz="2000" dirty="0"/>
              <a:t>Modern high performance CPU chip designs  incorporate		aspects	 of	both	architectures.		On	 chip  cache memory is divided into an instruction cache and a  data	cache.	Harvard	architecture	is	used	as	the	CPU  accesses	the		cache and von	Neumann architecture	is  used for off chip memory access.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3D0FD425-19F4-4F7D-B7C4-FF503394E5A7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575" y="401638"/>
            <a:ext cx="7119938" cy="4524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u="sng" spc="-2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BRIEF </a:t>
            </a:r>
            <a:r>
              <a:rPr sz="2800" b="1" u="sng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HISTORY </a:t>
            </a:r>
            <a:r>
              <a:rPr sz="2800" b="1" u="sng" spc="-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b="1" u="sng" spc="-2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COMPUTER</a:t>
            </a:r>
            <a:r>
              <a:rPr sz="2800" b="1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3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1122363"/>
            <a:ext cx="2282825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spc="-160" dirty="0">
                <a:latin typeface="Arial"/>
                <a:cs typeface="Arial"/>
              </a:rPr>
              <a:t>1943-46,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ENIAC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436" name="object 4"/>
          <p:cNvSpPr>
            <a:spLocks noChangeArrowheads="1"/>
          </p:cNvSpPr>
          <p:nvPr/>
        </p:nvSpPr>
        <p:spPr bwMode="auto">
          <a:xfrm>
            <a:off x="254000" y="2085975"/>
            <a:ext cx="4046538" cy="4010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775" y="1060450"/>
            <a:ext cx="3978275" cy="8778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/>
              <a:t>1949, Whirlwind computer  by Jay Forrester (MIT)</a:t>
            </a:r>
          </a:p>
        </p:txBody>
      </p:sp>
      <p:sp>
        <p:nvSpPr>
          <p:cNvPr id="18438" name="object 6"/>
          <p:cNvSpPr>
            <a:spLocks noChangeArrowheads="1"/>
          </p:cNvSpPr>
          <p:nvPr/>
        </p:nvSpPr>
        <p:spPr bwMode="auto">
          <a:xfrm>
            <a:off x="4572000" y="2085975"/>
            <a:ext cx="4394200" cy="4025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39" name="object 7"/>
          <p:cNvSpPr>
            <a:spLocks noChangeArrowheads="1"/>
          </p:cNvSpPr>
          <p:nvPr/>
        </p:nvSpPr>
        <p:spPr bwMode="auto">
          <a:xfrm>
            <a:off x="7318375" y="4454525"/>
            <a:ext cx="1671638" cy="1657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object 8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0" name="object 10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F62A7979-E94D-42EB-9922-AEAD66B05A5C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407400" cy="486222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>
              <a:spcBef>
                <a:spcPts val="2313"/>
              </a:spcBef>
            </a:pPr>
            <a:r>
              <a:rPr lang="en-US" sz="2400" b="1" dirty="0"/>
              <a:t>Second Generation (1958-1964)Features</a:t>
            </a:r>
            <a:endParaRPr lang="en-US" sz="2400" dirty="0"/>
          </a:p>
          <a:p>
            <a:pPr marL="1231900"/>
            <a:r>
              <a:rPr lang="en-US" sz="2400" dirty="0"/>
              <a:t>¨ </a:t>
            </a:r>
            <a:r>
              <a:rPr lang="en-US" sz="2400" b="1" dirty="0"/>
              <a:t>Transistors – </a:t>
            </a:r>
            <a:r>
              <a:rPr lang="en-US" sz="2400" dirty="0"/>
              <a:t>small, low-power, low-cost, more reliable  than </a:t>
            </a:r>
            <a:r>
              <a:rPr lang="en-US" sz="2400" dirty="0" err="1"/>
              <a:t>vacuumtubes</a:t>
            </a:r>
            <a:r>
              <a:rPr lang="en-US" sz="2400" dirty="0"/>
              <a:t>,</a:t>
            </a:r>
          </a:p>
          <a:p>
            <a:pPr marL="1231900"/>
            <a:r>
              <a:rPr lang="en-US" sz="2400" dirty="0"/>
              <a:t>¨ Magnetic core memory</a:t>
            </a:r>
          </a:p>
          <a:p>
            <a:pPr marL="1231900"/>
            <a:r>
              <a:rPr lang="en-US" sz="2400" dirty="0"/>
              <a:t>¨ Two's complement, floating point arithmetic</a:t>
            </a:r>
          </a:p>
          <a:p>
            <a:pPr marL="1231900"/>
            <a:r>
              <a:rPr lang="en-US" sz="2400" dirty="0"/>
              <a:t>¨ Reduced the computational time from milliseconds to  microseconds</a:t>
            </a:r>
          </a:p>
          <a:p>
            <a:pPr marL="1231900"/>
            <a:r>
              <a:rPr lang="en-US" sz="2400" dirty="0"/>
              <a:t>¨ High level languages</a:t>
            </a:r>
          </a:p>
          <a:p>
            <a:pPr marL="1231900"/>
            <a:r>
              <a:rPr lang="en-US" sz="2400" dirty="0"/>
              <a:t>¨ First operating Systems: handled one program at a  time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6C239CAD-72F9-4300-B7C6-B898E685949C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1143000"/>
            <a:ext cx="8023225" cy="717119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5750"/>
            <a:r>
              <a:rPr lang="en-US" sz="2400" dirty="0">
                <a:latin typeface="+mn-lt"/>
                <a:cs typeface="Times New Roman" pitchFamily="18" charset="0"/>
              </a:rPr>
              <a:t>The architecture of a computer is the interface between the machine and the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software.</a:t>
            </a:r>
          </a:p>
          <a:p>
            <a:pPr marL="285750"/>
            <a:r>
              <a:rPr lang="en-US" sz="2400" dirty="0" smtClean="0">
                <a:latin typeface="+mn-lt"/>
              </a:rPr>
              <a:t>Computer </a:t>
            </a:r>
            <a:r>
              <a:rPr lang="en-US" sz="2400" dirty="0">
                <a:latin typeface="+mn-lt"/>
              </a:rPr>
              <a:t>architecture is a specification detailing how a set of software and hardware technology standards interact to form a computer system or platform. In short, computer architecture refers to how a computer system is designed and what technologies it is compatible with.</a:t>
            </a:r>
          </a:p>
          <a:p>
            <a:pPr marL="742950" lvl="1" algn="just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+mn-lt"/>
                <a:cs typeface="Times New Roman" pitchFamily="18" charset="0"/>
              </a:rPr>
              <a:t>Deals </a:t>
            </a:r>
            <a:r>
              <a:rPr lang="en-US" sz="2400" dirty="0">
                <a:latin typeface="+mn-lt"/>
                <a:cs typeface="Times New Roman" pitchFamily="18" charset="0"/>
              </a:rPr>
              <a:t>with the functional behavior of a computer system as viewed by programmer (like the size of a data type – 32 bits to an integer).</a:t>
            </a:r>
          </a:p>
          <a:p>
            <a:pPr marL="742950" lvl="1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>
                <a:latin typeface="+mn-lt"/>
                <a:cs typeface="Times New Roman" pitchFamily="18" charset="0"/>
              </a:rPr>
              <a:t>Logical aspects of system implementation as seen by the programmer.</a:t>
            </a:r>
          </a:p>
          <a:p>
            <a:pPr marL="742950" lvl="1">
              <a:spcBef>
                <a:spcPts val="575"/>
              </a:spcBef>
            </a:pPr>
            <a:r>
              <a:rPr lang="en-US" sz="2400" dirty="0" smtClean="0">
                <a:latin typeface="+mn-lt"/>
                <a:cs typeface="Times New Roman" pitchFamily="18" charset="0"/>
              </a:rPr>
              <a:t>E.g</a:t>
            </a:r>
            <a:r>
              <a:rPr lang="en-US" sz="2400" dirty="0">
                <a:latin typeface="+mn-lt"/>
                <a:cs typeface="Times New Roman" pitchFamily="18" charset="0"/>
              </a:rPr>
              <a:t>., instruction sets, instruction formats, data types, addressing modes</a:t>
            </a:r>
            <a:r>
              <a:rPr lang="en-US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742950" lvl="1">
              <a:spcBef>
                <a:spcPts val="575"/>
              </a:spcBef>
              <a:buFont typeface="Wingdings" pitchFamily="2" charset="2"/>
              <a:buChar char="Ø"/>
            </a:pPr>
            <a:endParaRPr lang="en-US" b="1" dirty="0" smtClean="0">
              <a:solidFill>
                <a:srgbClr val="073D86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spcBef>
                <a:spcPts val="575"/>
              </a:spcBef>
            </a:pPr>
            <a:endParaRPr lang="en-US" b="1" dirty="0">
              <a:solidFill>
                <a:srgbClr val="073D86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spcBef>
                <a:spcPts val="575"/>
              </a:spcBef>
            </a:pPr>
            <a:endParaRPr lang="en-US" b="1" dirty="0" smtClean="0">
              <a:solidFill>
                <a:srgbClr val="073D86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spcBef>
                <a:spcPts val="575"/>
              </a:spcBef>
            </a:pPr>
            <a:endParaRPr lang="en-US" b="1" dirty="0">
              <a:solidFill>
                <a:srgbClr val="073D86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spcBef>
                <a:spcPts val="575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572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pc="-85" dirty="0" smtClean="0"/>
              <a:t>Computer</a:t>
            </a:r>
            <a:r>
              <a:rPr lang="en-US" sz="3200" b="1" u="none" spc="-360" dirty="0" smtClean="0"/>
              <a:t> </a:t>
            </a:r>
            <a:r>
              <a:rPr lang="en-US" sz="3200" b="1" u="none" spc="-30" dirty="0" smtClean="0"/>
              <a:t>Architecture</a:t>
            </a:r>
            <a:endParaRPr lang="en-US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512175" cy="560089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>
              <a:spcBef>
                <a:spcPts val="2313"/>
              </a:spcBef>
            </a:pPr>
            <a:r>
              <a:rPr lang="en-US" sz="2400" dirty="0"/>
              <a:t>1959 - IBM´s 7000 series mainframes were the  company´s first transistorized computers.</a:t>
            </a:r>
          </a:p>
          <a:p>
            <a:pPr marL="1231900">
              <a:spcBef>
                <a:spcPts val="25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31900"/>
            <a:r>
              <a:rPr lang="en-US" sz="2400" b="1" dirty="0"/>
              <a:t>IBM 7090 </a:t>
            </a:r>
            <a:r>
              <a:rPr lang="en-US" sz="2400" dirty="0"/>
              <a:t>is the most powerful data processing system  at that time. The </a:t>
            </a:r>
            <a:r>
              <a:rPr lang="en-US" sz="2400" dirty="0" err="1"/>
              <a:t>fullytransistorized</a:t>
            </a:r>
            <a:r>
              <a:rPr lang="en-US" sz="2400" dirty="0"/>
              <a:t> system has  computing speeds six times faster than those of its  vacuum-tube predecessor, the IBM 709. Although the  IBM 7090 is a general purpose data processing system, it  is designed with special attention to the needs of</a:t>
            </a:r>
          </a:p>
          <a:p>
            <a:pPr marL="1231900"/>
            <a:r>
              <a:rPr lang="en-US" sz="2400" dirty="0"/>
              <a:t>the design of missiles, jet engines, nuclear reactors and  supersonic aircraft.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158FB677-2528-4B49-B6FA-A5C470DCA1A7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8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9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0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1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2EEAD321-2C9F-4916-ACEF-A32CE864011D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</a:rPr>
              <a:t>BRIEF </a:t>
            </a:r>
            <a:r>
              <a:rPr spc="-254" dirty="0">
                <a:solidFill>
                  <a:schemeClr val="tx1"/>
                </a:solidFill>
              </a:rPr>
              <a:t>HISTORY </a:t>
            </a:r>
            <a:r>
              <a:rPr spc="-285" dirty="0">
                <a:solidFill>
                  <a:schemeClr val="tx1"/>
                </a:solidFill>
              </a:rPr>
              <a:t>OF </a:t>
            </a:r>
            <a:r>
              <a:rPr spc="-270" dirty="0">
                <a:solidFill>
                  <a:schemeClr val="tx1"/>
                </a:solidFill>
              </a:rPr>
              <a:t>COMPUTER</a:t>
            </a:r>
            <a:r>
              <a:rPr spc="120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5" y="1122363"/>
            <a:ext cx="5670550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spc="-90" dirty="0">
                <a:latin typeface="Arial"/>
                <a:cs typeface="Arial"/>
              </a:rPr>
              <a:t>IBM </a:t>
            </a:r>
            <a:r>
              <a:rPr sz="2800" b="1" spc="-125" dirty="0">
                <a:latin typeface="Arial"/>
                <a:cs typeface="Arial"/>
              </a:rPr>
              <a:t>7090 </a:t>
            </a:r>
            <a:r>
              <a:rPr sz="2800" spc="-160" dirty="0">
                <a:latin typeface="Arial"/>
                <a:cs typeface="Arial"/>
              </a:rPr>
              <a:t>Basic </a:t>
            </a:r>
            <a:r>
              <a:rPr sz="2800" spc="-175" dirty="0">
                <a:latin typeface="Arial"/>
                <a:cs typeface="Arial"/>
              </a:rPr>
              <a:t>Cycle </a:t>
            </a:r>
            <a:r>
              <a:rPr sz="2800" spc="-110" dirty="0">
                <a:latin typeface="Arial"/>
                <a:cs typeface="Arial"/>
              </a:rPr>
              <a:t>Time: </a:t>
            </a:r>
            <a:r>
              <a:rPr sz="2800" spc="-235" dirty="0">
                <a:latin typeface="Arial"/>
                <a:cs typeface="Arial"/>
              </a:rPr>
              <a:t>2.18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μSecs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514" name="object 10"/>
          <p:cNvSpPr>
            <a:spLocks noChangeArrowheads="1"/>
          </p:cNvSpPr>
          <p:nvPr/>
        </p:nvSpPr>
        <p:spPr bwMode="auto">
          <a:xfrm>
            <a:off x="1219200" y="1981200"/>
            <a:ext cx="6010275" cy="35544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337550" cy="544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/>
              <a:t>BRIEF HISTORY OF COMPUTER ARCHITECTURE</a:t>
            </a:r>
            <a:endParaRPr lang="en-US" sz="2800"/>
          </a:p>
          <a:p>
            <a:pPr marL="1231900">
              <a:spcBef>
                <a:spcPts val="2313"/>
              </a:spcBef>
            </a:pPr>
            <a:r>
              <a:rPr lang="en-US" sz="2800" b="1"/>
              <a:t>Third Generation (1964-1974) Features</a:t>
            </a:r>
            <a:endParaRPr lang="en-US" sz="2800"/>
          </a:p>
          <a:p>
            <a:pPr marL="1231900"/>
            <a:r>
              <a:rPr lang="en-US" sz="2800"/>
              <a:t>¨ Introduction of integrated circuits combining  thousands of transistor son a single chip</a:t>
            </a:r>
          </a:p>
          <a:p>
            <a:pPr marL="1231900"/>
            <a:r>
              <a:rPr lang="en-US" sz="2800"/>
              <a:t>¨ Semiconductor memory</a:t>
            </a:r>
          </a:p>
          <a:p>
            <a:pPr marL="1231900"/>
            <a:r>
              <a:rPr lang="en-US" sz="2800"/>
              <a:t>¨ Timesharing, graphics, structured programming</a:t>
            </a:r>
          </a:p>
          <a:p>
            <a:pPr marL="1231900"/>
            <a:r>
              <a:rPr lang="en-US" sz="2800"/>
              <a:t>¨ 2 Mb memory, 5 MIPS</a:t>
            </a:r>
          </a:p>
          <a:p>
            <a:pPr marL="1231900"/>
            <a:r>
              <a:rPr lang="en-US" sz="2800"/>
              <a:t>¨ Use of cache memory</a:t>
            </a:r>
          </a:p>
          <a:p>
            <a:pPr marL="1231900">
              <a:spcBef>
                <a:spcPts val="25"/>
              </a:spcBef>
            </a:pP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1231900"/>
            <a:r>
              <a:rPr lang="en-US" sz="2800"/>
              <a:t>¨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IBM’s </a:t>
            </a:r>
            <a:r>
              <a:rPr lang="en-US" sz="2800" b="1"/>
              <a:t>System 360 </a:t>
            </a:r>
            <a:r>
              <a:rPr lang="en-US" sz="2800"/>
              <a:t>- the first </a:t>
            </a:r>
            <a:r>
              <a:rPr lang="en-US" sz="2800" b="1"/>
              <a:t>family </a:t>
            </a:r>
            <a:r>
              <a:rPr lang="en-US" sz="2800"/>
              <a:t>of computers  making a clear distinction between architecture and  implementation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C4B04A5F-EAF3-41E2-A95D-9DEF709737E9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478838" cy="3306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/>
              <a:t>BRIEF HISTORY OF COMPUTER ARCHITECTURE</a:t>
            </a:r>
            <a:endParaRPr lang="en-US" sz="2800"/>
          </a:p>
          <a:p>
            <a:pPr marL="1231900">
              <a:spcBef>
                <a:spcPts val="2313"/>
              </a:spcBef>
            </a:pPr>
            <a:r>
              <a:rPr lang="en-US" sz="2800"/>
              <a:t>The </a:t>
            </a:r>
            <a:r>
              <a:rPr lang="en-US" sz="2800" b="1"/>
              <a:t>IBM System/360 </a:t>
            </a:r>
            <a:r>
              <a:rPr lang="en-US" sz="2800"/>
              <a:t>Model 91 was introduced in 1966 as  the fastest, most powerful computer then in use. It was  specifically designed to handle high-speed data  processing for scientific applications such as space  exploration, theoretical astronomy, subatomic physics  and global weather forecasting.</a:t>
            </a:r>
          </a:p>
        </p:txBody>
      </p:sp>
      <p:sp>
        <p:nvSpPr>
          <p:cNvPr id="23555" name="object 3"/>
          <p:cNvSpPr>
            <a:spLocks noChangeArrowheads="1"/>
          </p:cNvSpPr>
          <p:nvPr/>
        </p:nvSpPr>
        <p:spPr bwMode="auto">
          <a:xfrm>
            <a:off x="1600200" y="3810000"/>
            <a:ext cx="5257800" cy="2374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9D1E9F70-9C88-4D89-A0ED-582F29BD05F5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401638"/>
            <a:ext cx="8515350" cy="58674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31900">
              <a:spcBef>
                <a:spcPts val="100"/>
              </a:spcBef>
            </a:pPr>
            <a:r>
              <a:rPr lang="en-US" sz="2800" b="1" u="sng"/>
              <a:t>BRIEF HISTORY OF COMPUTER ARCHITECTURE</a:t>
            </a:r>
            <a:endParaRPr lang="en-US" sz="2800"/>
          </a:p>
          <a:p>
            <a:pPr marL="1231900">
              <a:spcBef>
                <a:spcPts val="2313"/>
              </a:spcBef>
            </a:pPr>
            <a:r>
              <a:rPr lang="en-US" sz="2800" b="1"/>
              <a:t>Fourth Generation (1974-present) Features</a:t>
            </a:r>
            <a:endParaRPr lang="en-US" sz="2800"/>
          </a:p>
          <a:p>
            <a:pPr marL="1231900"/>
            <a:r>
              <a:rPr lang="en-US" sz="2800"/>
              <a:t>¨ Introduction of </a:t>
            </a:r>
            <a:r>
              <a:rPr lang="en-US" sz="2800" b="1"/>
              <a:t>Very Large-Scale Integration  (VLSI)/Ultra Large Scale Integration (ULSI) </a:t>
            </a:r>
            <a:r>
              <a:rPr lang="en-US" sz="2800"/>
              <a:t>- combines  millions of transistors</a:t>
            </a:r>
          </a:p>
          <a:p>
            <a:pPr marL="1231900"/>
            <a:r>
              <a:rPr lang="en-US" sz="2800"/>
              <a:t>¨ Single-chip processor and the single-board computer  emerged</a:t>
            </a:r>
          </a:p>
          <a:p>
            <a:pPr marL="1231900"/>
            <a:r>
              <a:rPr lang="en-US" sz="2800"/>
              <a:t>¨ Smallest in size because of the high component density</a:t>
            </a:r>
          </a:p>
          <a:p>
            <a:pPr marL="1231900"/>
            <a:r>
              <a:rPr lang="en-US" sz="2800"/>
              <a:t>¨ Creation of the Personal Computer (PC)</a:t>
            </a:r>
          </a:p>
          <a:p>
            <a:pPr marL="1231900"/>
            <a:r>
              <a:rPr lang="en-US" sz="2800"/>
              <a:t>¨ Wide spread use of data communications</a:t>
            </a:r>
          </a:p>
          <a:p>
            <a:pPr marL="1231900"/>
            <a:r>
              <a:rPr lang="en-US" sz="2800"/>
              <a:t>¨ Object-Oriented programming: Objects &amp; operations  on objects</a:t>
            </a:r>
          </a:p>
          <a:p>
            <a:pPr marL="1231900"/>
            <a:r>
              <a:rPr lang="en-US" sz="2800"/>
              <a:t>¨ Artificial intelligence: Functions &amp; logic predicates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A1C2CE0F-D569-403E-B3EE-D99FC6A35306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4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5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6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7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object 10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2" name="object 1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E83B85EB-C2D5-4591-9CBB-4497A4D84D66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</a:rPr>
              <a:t>BRIEF </a:t>
            </a:r>
            <a:r>
              <a:rPr spc="-254" dirty="0">
                <a:solidFill>
                  <a:schemeClr val="tx1"/>
                </a:solidFill>
              </a:rPr>
              <a:t>HISTORY </a:t>
            </a:r>
            <a:r>
              <a:rPr spc="-285" dirty="0">
                <a:solidFill>
                  <a:schemeClr val="tx1"/>
                </a:solidFill>
              </a:rPr>
              <a:t>OF </a:t>
            </a:r>
            <a:r>
              <a:rPr spc="-270" dirty="0">
                <a:solidFill>
                  <a:schemeClr val="tx1"/>
                </a:solidFill>
              </a:rPr>
              <a:t>COMPUTER</a:t>
            </a:r>
            <a:r>
              <a:rPr spc="120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5" y="1839913"/>
            <a:ext cx="8378825" cy="267188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/>
              <a:t>1971 </a:t>
            </a:r>
            <a:r>
              <a:rPr lang="en-US" sz="2400" dirty="0"/>
              <a:t>- The </a:t>
            </a:r>
            <a:r>
              <a:rPr lang="en-US" sz="2400" b="1" dirty="0"/>
              <a:t>4004 </a:t>
            </a:r>
            <a:r>
              <a:rPr lang="en-US" sz="2400" dirty="0"/>
              <a:t>was the world's first universal  </a:t>
            </a:r>
            <a:r>
              <a:rPr lang="en-US" sz="2400" dirty="0" err="1"/>
              <a:t>microprocessor,invented</a:t>
            </a:r>
            <a:r>
              <a:rPr lang="en-US" sz="2400" dirty="0"/>
              <a:t> by Federico </a:t>
            </a:r>
            <a:r>
              <a:rPr lang="en-US" sz="2400" dirty="0" err="1"/>
              <a:t>Faggin</a:t>
            </a:r>
            <a:r>
              <a:rPr lang="en-US" sz="2400" dirty="0"/>
              <a:t>, Ted Hoff,  and Stan </a:t>
            </a:r>
            <a:r>
              <a:rPr lang="en-US" sz="2400" dirty="0" err="1"/>
              <a:t>Mazor</a:t>
            </a:r>
            <a:r>
              <a:rPr lang="en-US" sz="2400" dirty="0"/>
              <a:t>.</a:t>
            </a:r>
          </a:p>
          <a:p>
            <a:pPr marL="1270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5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n-US" sz="2400" dirty="0"/>
              <a:t>With just over 2,300 MOS transistors in an area of only 3  by 4 millimeters had as much power as the ENIAC.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152400"/>
            <a:ext cx="8337550" cy="3290644"/>
          </a:xfrm>
          <a:prstGeom prst="rect">
            <a:avLst/>
          </a:prstGeom>
        </p:spPr>
        <p:txBody>
          <a:bodyPr lIns="0" tIns="261620" rIns="0" bIns="0">
            <a:spAutoFit/>
          </a:bodyPr>
          <a:lstStyle/>
          <a:p>
            <a:pPr marL="1231900">
              <a:spcBef>
                <a:spcPts val="2063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>
              <a:spcBef>
                <a:spcPts val="1963"/>
              </a:spcBef>
            </a:pPr>
            <a:r>
              <a:rPr lang="en-US" sz="2400" dirty="0"/>
              <a:t>4-bit CPU</a:t>
            </a:r>
          </a:p>
          <a:p>
            <a:pPr marL="1231900"/>
            <a:r>
              <a:rPr lang="en-US" sz="2400" dirty="0"/>
              <a:t>1K data memory and 4K program memory  clock rate: 740kHz</a:t>
            </a:r>
          </a:p>
          <a:p>
            <a:pPr marL="1231900"/>
            <a:r>
              <a:rPr lang="en-US" sz="2400" dirty="0"/>
              <a:t>Just a few years later, the word size of the 4004 was  doubled to form the 8008.</a:t>
            </a:r>
          </a:p>
        </p:txBody>
      </p:sp>
      <p:sp>
        <p:nvSpPr>
          <p:cNvPr id="26627" name="object 3"/>
          <p:cNvSpPr>
            <a:spLocks noChangeArrowheads="1"/>
          </p:cNvSpPr>
          <p:nvPr/>
        </p:nvSpPr>
        <p:spPr bwMode="auto">
          <a:xfrm>
            <a:off x="5181600" y="2971800"/>
            <a:ext cx="3508375" cy="3683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B08AE6AB-D891-454F-AA1C-DB8B2699AD97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152400"/>
            <a:ext cx="8489950" cy="6814686"/>
          </a:xfrm>
          <a:prstGeom prst="rect">
            <a:avLst/>
          </a:prstGeom>
        </p:spPr>
        <p:txBody>
          <a:bodyPr lIns="0" tIns="261620" rIns="0" bIns="0">
            <a:spAutoFit/>
          </a:bodyPr>
          <a:lstStyle/>
          <a:p>
            <a:pPr marL="1231900">
              <a:spcBef>
                <a:spcPts val="2063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>
              <a:spcBef>
                <a:spcPts val="1963"/>
              </a:spcBef>
            </a:pPr>
            <a:r>
              <a:rPr lang="en-US" sz="2400" b="1" dirty="0"/>
              <a:t>1974 – 1977 </a:t>
            </a:r>
            <a:r>
              <a:rPr lang="en-US" sz="2400" dirty="0"/>
              <a:t>the first personal computers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/>
              <a:t>introduced on  the market as kits (major assembly required).</a:t>
            </a:r>
          </a:p>
          <a:p>
            <a:pPr marL="1231900">
              <a:spcBef>
                <a:spcPts val="25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31900"/>
            <a:r>
              <a:rPr lang="en-US" sz="2400" dirty="0"/>
              <a:t>¨ </a:t>
            </a:r>
            <a:r>
              <a:rPr lang="en-US" sz="2400" b="1" dirty="0" err="1"/>
              <a:t>Scelbi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SCientific</a:t>
            </a:r>
            <a:r>
              <a:rPr lang="en-US" sz="2400" dirty="0"/>
              <a:t>, </a:t>
            </a:r>
            <a:r>
              <a:rPr lang="en-US" sz="2400" dirty="0" err="1"/>
              <a:t>ELectronic</a:t>
            </a:r>
            <a:r>
              <a:rPr lang="en-US" sz="2400" dirty="0"/>
              <a:t> and </a:t>
            </a:r>
            <a:r>
              <a:rPr lang="en-US" sz="2400" dirty="0" err="1"/>
              <a:t>BIological</a:t>
            </a:r>
            <a:r>
              <a:rPr lang="en-US" sz="2400" dirty="0"/>
              <a:t>) and  designed by the </a:t>
            </a:r>
            <a:r>
              <a:rPr lang="en-US" sz="2400" dirty="0" err="1"/>
              <a:t>Scelbi</a:t>
            </a:r>
            <a:r>
              <a:rPr lang="en-US" sz="2400" dirty="0"/>
              <a:t> Computer Consulting</a:t>
            </a:r>
          </a:p>
          <a:p>
            <a:pPr marL="1231900"/>
            <a:r>
              <a:rPr lang="en-US" sz="2400" dirty="0"/>
              <a:t>Company, based on Intel's 8008 microprocessor, with 1K  of programmable memory, </a:t>
            </a:r>
            <a:r>
              <a:rPr lang="en-US" sz="2400" dirty="0" err="1"/>
              <a:t>Scelbi</a:t>
            </a:r>
            <a:r>
              <a:rPr lang="en-US" sz="2400" dirty="0"/>
              <a:t> sold for $565 and  came, with an additional 15K of memory available for</a:t>
            </a:r>
          </a:p>
          <a:p>
            <a:pPr marL="1231900"/>
            <a:r>
              <a:rPr lang="en-US" sz="2400" dirty="0"/>
              <a:t>$2760.</a:t>
            </a:r>
          </a:p>
          <a:p>
            <a:pPr marL="1231900">
              <a:spcBef>
                <a:spcPts val="25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31900"/>
            <a:r>
              <a:rPr lang="en-US" sz="2400" dirty="0"/>
              <a:t>¨ </a:t>
            </a:r>
            <a:r>
              <a:rPr lang="en-US" sz="2400" b="1" dirty="0"/>
              <a:t>Mark-8 </a:t>
            </a:r>
            <a:r>
              <a:rPr lang="en-US" sz="2400" dirty="0"/>
              <a:t>(also Intel 8008 based) designed by Jonathan  Titus.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D56DEC62-7937-4CA3-BF62-459A66126DE2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152400"/>
            <a:ext cx="8337550" cy="3659976"/>
          </a:xfrm>
          <a:prstGeom prst="rect">
            <a:avLst/>
          </a:prstGeom>
        </p:spPr>
        <p:txBody>
          <a:bodyPr lIns="0" tIns="261620" rIns="0" bIns="0">
            <a:spAutoFit/>
          </a:bodyPr>
          <a:lstStyle/>
          <a:p>
            <a:pPr marL="1231900">
              <a:spcBef>
                <a:spcPts val="2063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231900">
              <a:spcBef>
                <a:spcPts val="1963"/>
              </a:spcBef>
            </a:pPr>
            <a:r>
              <a:rPr lang="en-US" sz="2400" b="1" dirty="0"/>
              <a:t>Altair </a:t>
            </a:r>
            <a:r>
              <a:rPr lang="en-US" sz="2400" dirty="0"/>
              <a:t>(based on the </a:t>
            </a:r>
            <a:r>
              <a:rPr lang="en-US" sz="2400" dirty="0" err="1"/>
              <a:t>the</a:t>
            </a:r>
            <a:r>
              <a:rPr lang="en-US" sz="2400" dirty="0"/>
              <a:t> new Intel 8080  microprocessor), built by MITS (Micro Instrumentation  Telemetry Systems). The computer kit contained an  8080 CPU, a 256 Byte RAM card, and a new Altair</a:t>
            </a:r>
          </a:p>
          <a:p>
            <a:pPr marL="1231900"/>
            <a:r>
              <a:rPr lang="en-US" sz="2400" dirty="0"/>
              <a:t>Bus design for the price of </a:t>
            </a:r>
            <a:r>
              <a:rPr lang="en-US" sz="2800" dirty="0"/>
              <a:t>$400.</a:t>
            </a:r>
          </a:p>
        </p:txBody>
      </p:sp>
      <p:sp>
        <p:nvSpPr>
          <p:cNvPr id="28675" name="object 3"/>
          <p:cNvSpPr>
            <a:spLocks noChangeArrowheads="1"/>
          </p:cNvSpPr>
          <p:nvPr/>
        </p:nvSpPr>
        <p:spPr bwMode="auto">
          <a:xfrm>
            <a:off x="2743200" y="3271838"/>
            <a:ext cx="3733800" cy="2900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2DF5EDEA-B897-4384-A2F2-3D4862B3BFC0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0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1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2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3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object 1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798F610D-2AB4-42E0-A41B-A78E7069360E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</a:rPr>
              <a:t>BRIEF </a:t>
            </a:r>
            <a:r>
              <a:rPr spc="-254" dirty="0">
                <a:solidFill>
                  <a:schemeClr val="tx1"/>
                </a:solidFill>
              </a:rPr>
              <a:t>HISTORY </a:t>
            </a:r>
            <a:r>
              <a:rPr spc="-285" dirty="0">
                <a:solidFill>
                  <a:schemeClr val="tx1"/>
                </a:solidFill>
              </a:rPr>
              <a:t>OF </a:t>
            </a:r>
            <a:r>
              <a:rPr spc="-270" dirty="0">
                <a:solidFill>
                  <a:schemeClr val="tx1"/>
                </a:solidFill>
              </a:rPr>
              <a:t>COMPUTER</a:t>
            </a:r>
            <a:r>
              <a:rPr spc="120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175" y="1079500"/>
            <a:ext cx="8531225" cy="51482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n-US" sz="2400" b="1" dirty="0"/>
              <a:t>1976 </a:t>
            </a:r>
            <a:r>
              <a:rPr lang="en-US" sz="2400" dirty="0"/>
              <a:t>- Steve Wozniak and Steve  Jobs released the </a:t>
            </a:r>
            <a:r>
              <a:rPr lang="en-US" sz="2400" b="1" dirty="0"/>
              <a:t>Apple I  </a:t>
            </a:r>
            <a:r>
              <a:rPr lang="en-US" sz="2400" dirty="0"/>
              <a:t>computer and started Apple Computers. The Apple I was the first  single circuit board computer. It came with a video interface, 8k  of RAM and a keyboard. The system incorporated some  economical components, including the 6502 processor (only $25  dollars - designed by Rockwell and produced by MOS  Technologies) and dynamic RAM.</a:t>
            </a:r>
          </a:p>
          <a:p>
            <a:pPr marL="12700">
              <a:spcBef>
                <a:spcPts val="13"/>
              </a:spcBef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2700" algn="just"/>
            <a:r>
              <a:rPr lang="en-US" sz="2400" b="1" dirty="0"/>
              <a:t>1977 </a:t>
            </a:r>
            <a:r>
              <a:rPr lang="en-US" sz="2400" dirty="0"/>
              <a:t>- </a:t>
            </a:r>
            <a:r>
              <a:rPr lang="en-US" sz="2400" b="1" dirty="0"/>
              <a:t>Apple II </a:t>
            </a:r>
            <a:r>
              <a:rPr lang="en-US" sz="2400" dirty="0"/>
              <a:t>computer model was released, also based on the  6502 processor, but it had color graphics (a first for a personal  computer), and used an audio cassette drive for storage. Its  original configuration came with 4 kb of RAM, but a year later this  was increased to 48 kb of RAM and the cassette drive was  replaced by a floppy disk drive.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1219200"/>
            <a:ext cx="7543800" cy="56739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Deals with structural relationships that are not visible to the programmer(like clock frequency or the size of the physical memory).</a:t>
            </a:r>
          </a:p>
          <a:p>
            <a:pPr marL="285750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physical aspects of computer systems, E.g. circuit design, control signals, memory types.</a:t>
            </a:r>
          </a:p>
          <a:p>
            <a:pPr marL="285750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better programs, including system software such as compilers, operating systems, and device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drivers.</a:t>
            </a:r>
          </a:p>
          <a:p>
            <a:pPr marL="285750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behavior.</a:t>
            </a:r>
          </a:p>
          <a:p>
            <a:pPr marL="285750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 system performance. Understand time, space, and price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tradeoffs</a:t>
            </a:r>
          </a:p>
          <a:p>
            <a:pPr marL="285750"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Critical interface between hardware and software</a:t>
            </a:r>
          </a:p>
          <a:p>
            <a:pPr marL="12700">
              <a:spcBef>
                <a:spcPts val="575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Standardizes instructions, machine language bit patterns, etc.</a:t>
            </a:r>
          </a:p>
          <a:p>
            <a:pPr marL="12700">
              <a:lnSpc>
                <a:spcPct val="120000"/>
              </a:lnSpc>
              <a:buFont typeface="Wingdings" pitchFamily="2" charset="2"/>
              <a:buChar char="Ø"/>
            </a:pPr>
            <a:endParaRPr lang="en-US" sz="2400" b="1" dirty="0">
              <a:solidFill>
                <a:srgbClr val="073D86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75" y="152400"/>
            <a:ext cx="8421688" cy="5875968"/>
          </a:xfrm>
          <a:prstGeom prst="rect">
            <a:avLst/>
          </a:prstGeom>
        </p:spPr>
        <p:txBody>
          <a:bodyPr lIns="0" tIns="261620" rIns="0" bIns="0">
            <a:spAutoFit/>
          </a:bodyPr>
          <a:lstStyle/>
          <a:p>
            <a:pPr marL="1308100">
              <a:spcBef>
                <a:spcPts val="2063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308100">
              <a:spcBef>
                <a:spcPts val="1963"/>
              </a:spcBef>
            </a:pPr>
            <a:r>
              <a:rPr lang="en-US" sz="2400" b="1" dirty="0"/>
              <a:t>1977 - Commodore PET </a:t>
            </a:r>
            <a:r>
              <a:rPr lang="en-US" sz="2400" dirty="0"/>
              <a:t>(Personal Electronic </a:t>
            </a:r>
            <a:r>
              <a:rPr lang="en-US" sz="2400" dirty="0" err="1"/>
              <a:t>Transactor</a:t>
            </a:r>
            <a:r>
              <a:rPr lang="en-US" sz="2400" dirty="0"/>
              <a:t>)  was designed by Chuck Peddle, ran also on the 6502  chip, but at half the price of the Apple II. It included 4 kb  of RAM, monochrome graphics and an audio cassette  drive for data storage.</a:t>
            </a:r>
          </a:p>
          <a:p>
            <a:pPr marL="1308100">
              <a:spcBef>
                <a:spcPts val="25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308100"/>
            <a:r>
              <a:rPr lang="en-US" sz="2400" b="1" dirty="0"/>
              <a:t>1981 - </a:t>
            </a:r>
            <a:r>
              <a:rPr lang="en-US" sz="2400" dirty="0"/>
              <a:t>IBM released their new computer </a:t>
            </a:r>
            <a:r>
              <a:rPr lang="en-US" sz="2400" b="1" dirty="0"/>
              <a:t>IBM PC </a:t>
            </a:r>
            <a:r>
              <a:rPr lang="en-US" sz="2400" dirty="0"/>
              <a:t>which  ran on a 4.77 MHz Intel 8088 microprocessor and  equipped with 16 kilobytes of memory, expandable to  256k. The PC came with one or two 160k floppy disk  drives and an optional color monitor.</a:t>
            </a:r>
          </a:p>
        </p:txBody>
      </p:sp>
      <p:sp>
        <p:nvSpPr>
          <p:cNvPr id="3" name="object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D0A14F1D-6468-4EBD-9331-0041FA10D35C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8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9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0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1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4A59D95D-C76B-471C-8017-327308132952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</a:rPr>
              <a:t>BRIEF </a:t>
            </a:r>
            <a:r>
              <a:rPr spc="-254" dirty="0">
                <a:solidFill>
                  <a:schemeClr val="tx1"/>
                </a:solidFill>
              </a:rPr>
              <a:t>HISTORY </a:t>
            </a:r>
            <a:r>
              <a:rPr spc="-285" dirty="0">
                <a:solidFill>
                  <a:schemeClr val="tx1"/>
                </a:solidFill>
              </a:rPr>
              <a:t>OF </a:t>
            </a:r>
            <a:r>
              <a:rPr spc="-270" dirty="0">
                <a:solidFill>
                  <a:schemeClr val="tx1"/>
                </a:solidFill>
              </a:rPr>
              <a:t>COMPUTER</a:t>
            </a:r>
            <a:r>
              <a:rPr spc="120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175" y="1077913"/>
            <a:ext cx="7597775" cy="87788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/>
              <a:t>first one built from off the shelf parts (called open  architecture) and marketed by outside distributors</a:t>
            </a:r>
          </a:p>
        </p:txBody>
      </p:sp>
      <p:sp>
        <p:nvSpPr>
          <p:cNvPr id="31754" name="object 10"/>
          <p:cNvSpPr>
            <a:spLocks noChangeArrowheads="1"/>
          </p:cNvSpPr>
          <p:nvPr/>
        </p:nvSpPr>
        <p:spPr bwMode="auto">
          <a:xfrm>
            <a:off x="1981200" y="2146300"/>
            <a:ext cx="4114800" cy="3644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2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3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4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5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5E4C34F8-1136-475C-BFD5-442190C9E050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  <a:latin typeface="+mj-lt"/>
              </a:rPr>
              <a:t>BRIEF </a:t>
            </a:r>
            <a:r>
              <a:rPr spc="-254" dirty="0">
                <a:solidFill>
                  <a:schemeClr val="tx1"/>
                </a:solidFill>
                <a:latin typeface="+mj-lt"/>
              </a:rPr>
              <a:t>HISTORY </a:t>
            </a:r>
            <a:r>
              <a:rPr spc="-285" dirty="0">
                <a:solidFill>
                  <a:schemeClr val="tx1"/>
                </a:solidFill>
                <a:latin typeface="+mj-lt"/>
              </a:rPr>
              <a:t>OF </a:t>
            </a:r>
            <a:r>
              <a:rPr spc="-270" dirty="0">
                <a:solidFill>
                  <a:schemeClr val="tx1"/>
                </a:solidFill>
                <a:latin typeface="+mj-lt"/>
              </a:rPr>
              <a:t>COMPUTER</a:t>
            </a:r>
            <a:r>
              <a:rPr spc="120" dirty="0">
                <a:solidFill>
                  <a:schemeClr val="tx1"/>
                </a:solidFill>
                <a:latin typeface="+mj-lt"/>
              </a:rPr>
              <a:t> </a:t>
            </a:r>
            <a:r>
              <a:rPr spc="-300" dirty="0">
                <a:solidFill>
                  <a:schemeClr val="tx1"/>
                </a:solidFill>
                <a:latin typeface="+mj-lt"/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175" y="1077913"/>
            <a:ext cx="4230688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spc="-150" dirty="0">
                <a:latin typeface="Arial"/>
                <a:cs typeface="Arial"/>
              </a:rPr>
              <a:t>First </a:t>
            </a:r>
            <a:r>
              <a:rPr sz="2800" b="1" spc="-140" dirty="0">
                <a:latin typeface="Arial"/>
                <a:cs typeface="Arial"/>
              </a:rPr>
              <a:t>Generation</a:t>
            </a:r>
            <a:r>
              <a:rPr sz="2800" b="1" spc="-210" dirty="0">
                <a:latin typeface="Arial"/>
                <a:cs typeface="Arial"/>
              </a:rPr>
              <a:t> </a:t>
            </a:r>
            <a:r>
              <a:rPr sz="2800" b="1" spc="-200" dirty="0">
                <a:latin typeface="Arial"/>
                <a:cs typeface="Arial"/>
              </a:rPr>
              <a:t>(1945-1958)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778" name="object 10"/>
          <p:cNvSpPr>
            <a:spLocks noChangeArrowheads="1"/>
          </p:cNvSpPr>
          <p:nvPr/>
        </p:nvSpPr>
        <p:spPr bwMode="auto">
          <a:xfrm>
            <a:off x="1933575" y="1544638"/>
            <a:ext cx="5276850" cy="4627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796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797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798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799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718B2C36-B00F-4B0F-AFE4-DBEE820015EB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</a:rPr>
              <a:t>BRIEF </a:t>
            </a:r>
            <a:r>
              <a:rPr spc="-254" dirty="0">
                <a:solidFill>
                  <a:schemeClr val="tx1"/>
                </a:solidFill>
              </a:rPr>
              <a:t>HISTORY </a:t>
            </a:r>
            <a:r>
              <a:rPr spc="-285" dirty="0">
                <a:solidFill>
                  <a:schemeClr val="tx1"/>
                </a:solidFill>
              </a:rPr>
              <a:t>OF </a:t>
            </a:r>
            <a:r>
              <a:rPr spc="-270" dirty="0">
                <a:solidFill>
                  <a:schemeClr val="tx1"/>
                </a:solidFill>
              </a:rPr>
              <a:t>COMPUTER</a:t>
            </a:r>
            <a:r>
              <a:rPr spc="120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175" y="1077913"/>
            <a:ext cx="4687888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spc="-225" dirty="0">
                <a:latin typeface="Arial"/>
                <a:cs typeface="Arial"/>
              </a:rPr>
              <a:t>Second </a:t>
            </a:r>
            <a:r>
              <a:rPr sz="2800" b="1" spc="-140" dirty="0">
                <a:latin typeface="Arial"/>
                <a:cs typeface="Arial"/>
              </a:rPr>
              <a:t>Generation </a:t>
            </a:r>
            <a:r>
              <a:rPr sz="2800" b="1" spc="-185" dirty="0">
                <a:latin typeface="Arial"/>
                <a:cs typeface="Arial"/>
              </a:rPr>
              <a:t>(1958-1964)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802" name="object 10"/>
          <p:cNvSpPr>
            <a:spLocks noChangeArrowheads="1"/>
          </p:cNvSpPr>
          <p:nvPr/>
        </p:nvSpPr>
        <p:spPr bwMode="auto">
          <a:xfrm>
            <a:off x="1892300" y="1543050"/>
            <a:ext cx="5175250" cy="4718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0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1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2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3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424D1B71-ADD5-4CD4-A27C-0EF3D4C1FD71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  <a:latin typeface="+mj-lt"/>
              </a:rPr>
              <a:t>BRIEF </a:t>
            </a:r>
            <a:r>
              <a:rPr spc="-254" dirty="0">
                <a:solidFill>
                  <a:schemeClr val="tx1"/>
                </a:solidFill>
                <a:latin typeface="+mj-lt"/>
              </a:rPr>
              <a:t>HISTORY </a:t>
            </a:r>
            <a:r>
              <a:rPr spc="-285" dirty="0">
                <a:solidFill>
                  <a:schemeClr val="tx1"/>
                </a:solidFill>
                <a:latin typeface="+mj-lt"/>
              </a:rPr>
              <a:t>OF </a:t>
            </a:r>
            <a:r>
              <a:rPr spc="-270" dirty="0">
                <a:solidFill>
                  <a:schemeClr val="tx1"/>
                </a:solidFill>
                <a:latin typeface="+mj-lt"/>
              </a:rPr>
              <a:t>COMPUTER</a:t>
            </a:r>
            <a:r>
              <a:rPr spc="120" dirty="0">
                <a:solidFill>
                  <a:schemeClr val="tx1"/>
                </a:solidFill>
                <a:latin typeface="+mj-lt"/>
              </a:rPr>
              <a:t> </a:t>
            </a:r>
            <a:r>
              <a:rPr spc="-300" dirty="0">
                <a:solidFill>
                  <a:schemeClr val="tx1"/>
                </a:solidFill>
                <a:latin typeface="+mj-lt"/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175" y="1077913"/>
            <a:ext cx="4371975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spc="-140" dirty="0">
                <a:latin typeface="Arial"/>
                <a:cs typeface="Arial"/>
              </a:rPr>
              <a:t>Third </a:t>
            </a:r>
            <a:r>
              <a:rPr sz="2800" b="1" spc="-145" dirty="0">
                <a:latin typeface="Arial"/>
                <a:cs typeface="Arial"/>
              </a:rPr>
              <a:t>Generation</a:t>
            </a:r>
            <a:r>
              <a:rPr sz="2800" b="1" spc="-215" dirty="0">
                <a:latin typeface="Arial"/>
                <a:cs typeface="Arial"/>
              </a:rPr>
              <a:t> </a:t>
            </a:r>
            <a:r>
              <a:rPr sz="2800" b="1" spc="-185" dirty="0">
                <a:latin typeface="Arial"/>
                <a:cs typeface="Arial"/>
              </a:rPr>
              <a:t>(1964-1974)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826" name="object 10"/>
          <p:cNvSpPr>
            <a:spLocks noChangeArrowheads="1"/>
          </p:cNvSpPr>
          <p:nvPr/>
        </p:nvSpPr>
        <p:spPr bwMode="auto">
          <a:xfrm>
            <a:off x="2347913" y="1543050"/>
            <a:ext cx="4876800" cy="4705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4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5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6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7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347B9BEE-D3FE-4D4C-B33B-0956330EE98C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spc="-4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/>
          </a:bodyPr>
          <a:lstStyle/>
          <a:p>
            <a:pPr marL="13462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90" dirty="0">
                <a:solidFill>
                  <a:schemeClr val="tx1"/>
                </a:solidFill>
              </a:rPr>
              <a:t>BRIEF </a:t>
            </a:r>
            <a:r>
              <a:rPr spc="-254" dirty="0">
                <a:solidFill>
                  <a:schemeClr val="tx1"/>
                </a:solidFill>
              </a:rPr>
              <a:t>HISTORY </a:t>
            </a:r>
            <a:r>
              <a:rPr spc="-285" dirty="0">
                <a:solidFill>
                  <a:schemeClr val="tx1"/>
                </a:solidFill>
              </a:rPr>
              <a:t>OF </a:t>
            </a:r>
            <a:r>
              <a:rPr spc="-270" dirty="0">
                <a:solidFill>
                  <a:schemeClr val="tx1"/>
                </a:solidFill>
              </a:rPr>
              <a:t>COMPUTER</a:t>
            </a:r>
            <a:r>
              <a:rPr spc="120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975" y="1535113"/>
            <a:ext cx="2400300" cy="33977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400" b="1" spc="-180" dirty="0">
                <a:latin typeface="Arial"/>
                <a:cs typeface="Arial"/>
              </a:rPr>
              <a:t>1974-present</a:t>
            </a:r>
            <a:endParaRPr sz="2400">
              <a:latin typeface="Arial"/>
              <a:cs typeface="Arial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280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b="1" spc="-55" dirty="0">
                <a:latin typeface="Arial"/>
                <a:cs typeface="Arial"/>
              </a:rPr>
              <a:t>Intel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8080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 </a:t>
            </a:r>
            <a:r>
              <a:rPr sz="2400" b="1" spc="-90" dirty="0">
                <a:latin typeface="Arial"/>
                <a:cs typeface="Arial"/>
              </a:rPr>
              <a:t>8-bit</a:t>
            </a:r>
            <a:r>
              <a:rPr sz="2400" b="1" spc="-57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 </a:t>
            </a:r>
            <a:r>
              <a:rPr sz="2400" b="1" spc="-185" dirty="0">
                <a:latin typeface="Arial"/>
                <a:cs typeface="Arial"/>
              </a:rPr>
              <a:t>16-bit</a:t>
            </a:r>
            <a:r>
              <a:rPr sz="2400" b="1" spc="-595" dirty="0">
                <a:latin typeface="Arial"/>
                <a:cs typeface="Arial"/>
              </a:rPr>
              <a:t> </a:t>
            </a:r>
            <a:r>
              <a:rPr sz="2400" b="1" spc="-220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6 </a:t>
            </a:r>
            <a:r>
              <a:rPr sz="2400" spc="-20" dirty="0">
                <a:latin typeface="Times New Roman"/>
                <a:cs typeface="Times New Roman"/>
              </a:rPr>
              <a:t>μ</a:t>
            </a:r>
            <a:r>
              <a:rPr sz="2400" b="1" spc="-20" dirty="0">
                <a:latin typeface="Arial"/>
                <a:cs typeface="Arial"/>
              </a:rPr>
              <a:t>m </a:t>
            </a:r>
            <a:r>
              <a:rPr sz="2400" b="1" spc="-185" dirty="0">
                <a:latin typeface="Arial"/>
                <a:cs typeface="Arial"/>
              </a:rPr>
              <a:t>NMOS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b="1" spc="-229" dirty="0">
                <a:latin typeface="Arial"/>
                <a:cs typeface="Arial"/>
              </a:rPr>
              <a:t>6K </a:t>
            </a:r>
            <a:r>
              <a:rPr sz="2400" b="1" spc="-190" dirty="0">
                <a:latin typeface="Arial"/>
                <a:cs typeface="Arial"/>
              </a:rPr>
              <a:t>Transistors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 </a:t>
            </a:r>
            <a:r>
              <a:rPr sz="2400" b="1" spc="-220" dirty="0">
                <a:latin typeface="Arial"/>
                <a:cs typeface="Arial"/>
              </a:rPr>
              <a:t>2</a:t>
            </a:r>
            <a:r>
              <a:rPr sz="2400" b="1" spc="-565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MHz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260" dirty="0">
                <a:latin typeface="Arial"/>
                <a:cs typeface="Arial"/>
              </a:rPr>
              <a:t>1974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850" name="object 10"/>
          <p:cNvSpPr>
            <a:spLocks noChangeArrowheads="1"/>
          </p:cNvSpPr>
          <p:nvPr/>
        </p:nvSpPr>
        <p:spPr bwMode="auto">
          <a:xfrm>
            <a:off x="3860800" y="1752600"/>
            <a:ext cx="3219450" cy="4038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75" y="401638"/>
            <a:ext cx="8108950" cy="329769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0033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u="sng" spc="-2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BRIEF </a:t>
            </a:r>
            <a:r>
              <a:rPr sz="2800" b="1" u="sng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HISTORY </a:t>
            </a:r>
            <a:r>
              <a:rPr sz="2800" b="1" u="sng" spc="-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b="1" u="sng" spc="-2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COMPUTER</a:t>
            </a:r>
            <a:r>
              <a:rPr sz="2800" b="1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3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  <a:p>
            <a:pPr marL="12700" fontAlgn="auto">
              <a:spcBef>
                <a:spcPts val="2085"/>
              </a:spcBef>
              <a:spcAft>
                <a:spcPts val="0"/>
              </a:spcAft>
              <a:defRPr/>
            </a:pPr>
            <a:r>
              <a:rPr sz="2400" b="1" spc="-70" dirty="0">
                <a:latin typeface="Arial"/>
                <a:cs typeface="Arial"/>
              </a:rPr>
              <a:t>Motorola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68000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b="1" spc="-229" dirty="0">
                <a:latin typeface="Arial"/>
                <a:cs typeface="Arial"/>
              </a:rPr>
              <a:t>32 </a:t>
            </a:r>
            <a:r>
              <a:rPr sz="2400" b="1" spc="-60" dirty="0">
                <a:latin typeface="Arial"/>
                <a:cs typeface="Arial"/>
              </a:rPr>
              <a:t>bit </a:t>
            </a:r>
            <a:r>
              <a:rPr sz="2400" b="1" spc="-120" dirty="0">
                <a:latin typeface="Arial"/>
                <a:cs typeface="Arial"/>
              </a:rPr>
              <a:t>architecture </a:t>
            </a:r>
            <a:r>
              <a:rPr sz="2400" b="1" spc="-114" dirty="0">
                <a:latin typeface="Arial"/>
                <a:cs typeface="Arial"/>
              </a:rPr>
              <a:t>internally, </a:t>
            </a:r>
            <a:r>
              <a:rPr sz="2400" b="1" spc="-95" dirty="0">
                <a:latin typeface="Arial"/>
                <a:cs typeface="Arial"/>
              </a:rPr>
              <a:t>but </a:t>
            </a:r>
            <a:r>
              <a:rPr sz="2400" b="1" spc="-355" dirty="0">
                <a:latin typeface="Arial"/>
                <a:cs typeface="Arial"/>
              </a:rPr>
              <a:t>16 </a:t>
            </a:r>
            <a:r>
              <a:rPr sz="2400" b="1" spc="-55" dirty="0">
                <a:latin typeface="Arial"/>
                <a:cs typeface="Arial"/>
              </a:rPr>
              <a:t>bit </a:t>
            </a:r>
            <a:r>
              <a:rPr sz="2400" b="1" spc="-120" dirty="0">
                <a:latin typeface="Arial"/>
                <a:cs typeface="Arial"/>
              </a:rPr>
              <a:t>data </a:t>
            </a:r>
            <a:r>
              <a:rPr sz="2400" b="1" spc="-250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 </a:t>
            </a:r>
            <a:r>
              <a:rPr sz="2400" b="1" spc="-355" dirty="0">
                <a:latin typeface="Arial"/>
                <a:cs typeface="Arial"/>
              </a:rPr>
              <a:t>16 </a:t>
            </a:r>
            <a:r>
              <a:rPr sz="2400" b="1" spc="-140" dirty="0">
                <a:latin typeface="Arial"/>
                <a:cs typeface="Arial"/>
              </a:rPr>
              <a:t>32-bit </a:t>
            </a:r>
            <a:r>
              <a:rPr sz="2400" b="1" spc="-135" dirty="0">
                <a:latin typeface="Arial"/>
                <a:cs typeface="Arial"/>
              </a:rPr>
              <a:t>registers, </a:t>
            </a:r>
            <a:r>
              <a:rPr sz="2400" b="1" spc="-60" dirty="0">
                <a:latin typeface="Arial"/>
                <a:cs typeface="Arial"/>
              </a:rPr>
              <a:t>8 </a:t>
            </a:r>
            <a:r>
              <a:rPr sz="2400" b="1" spc="-120" dirty="0">
                <a:latin typeface="Arial"/>
                <a:cs typeface="Arial"/>
              </a:rPr>
              <a:t>data </a:t>
            </a:r>
            <a:r>
              <a:rPr sz="2400" b="1" spc="-180" dirty="0">
                <a:latin typeface="Arial"/>
                <a:cs typeface="Arial"/>
              </a:rPr>
              <a:t>and </a:t>
            </a:r>
            <a:r>
              <a:rPr sz="2400" b="1" spc="-60" dirty="0">
                <a:latin typeface="Arial"/>
                <a:cs typeface="Arial"/>
              </a:rPr>
              <a:t>8</a:t>
            </a:r>
            <a:r>
              <a:rPr sz="2400" b="1" spc="-580" dirty="0">
                <a:latin typeface="Arial"/>
                <a:cs typeface="Arial"/>
              </a:rPr>
              <a:t> </a:t>
            </a:r>
            <a:r>
              <a:rPr sz="2400" b="1" spc="-210" dirty="0">
                <a:latin typeface="Arial"/>
                <a:cs typeface="Arial"/>
              </a:rPr>
              <a:t>address </a:t>
            </a:r>
            <a:r>
              <a:rPr sz="2400" b="1" spc="-140" dirty="0"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 </a:t>
            </a:r>
            <a:r>
              <a:rPr sz="2400" b="1" spc="-220" dirty="0">
                <a:latin typeface="Arial"/>
                <a:cs typeface="Arial"/>
              </a:rPr>
              <a:t>2 </a:t>
            </a:r>
            <a:r>
              <a:rPr sz="2400" b="1" spc="-165" dirty="0">
                <a:latin typeface="Arial"/>
                <a:cs typeface="Arial"/>
              </a:rPr>
              <a:t>stage</a:t>
            </a:r>
            <a:r>
              <a:rPr sz="2400" b="1" spc="-509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pipeline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 </a:t>
            </a:r>
            <a:r>
              <a:rPr sz="2400" b="1" spc="-165" dirty="0">
                <a:latin typeface="Arial"/>
                <a:cs typeface="Arial"/>
              </a:rPr>
              <a:t>no </a:t>
            </a:r>
            <a:r>
              <a:rPr sz="2400" b="1" spc="-105" dirty="0">
                <a:latin typeface="Arial"/>
                <a:cs typeface="Arial"/>
              </a:rPr>
              <a:t>vertual</a:t>
            </a:r>
            <a:r>
              <a:rPr sz="2400" b="1" spc="-570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memory support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68020 </a:t>
            </a:r>
            <a:r>
              <a:rPr sz="2400" b="1" spc="-180" dirty="0">
                <a:latin typeface="Arial"/>
                <a:cs typeface="Arial"/>
              </a:rPr>
              <a:t>was </a:t>
            </a:r>
            <a:r>
              <a:rPr sz="2400" b="1" spc="-85" dirty="0">
                <a:latin typeface="Arial"/>
                <a:cs typeface="Arial"/>
              </a:rPr>
              <a:t>fully </a:t>
            </a:r>
            <a:r>
              <a:rPr sz="2400" b="1" spc="-229" dirty="0">
                <a:latin typeface="Arial"/>
                <a:cs typeface="Arial"/>
              </a:rPr>
              <a:t>32 </a:t>
            </a:r>
            <a:r>
              <a:rPr sz="2400" b="1" spc="-60" dirty="0">
                <a:latin typeface="Arial"/>
                <a:cs typeface="Arial"/>
              </a:rPr>
              <a:t>bit </a:t>
            </a:r>
            <a:r>
              <a:rPr sz="2400" b="1" spc="-100" dirty="0">
                <a:latin typeface="Arial"/>
                <a:cs typeface="Arial"/>
              </a:rPr>
              <a:t>externally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4" dirty="0">
                <a:latin typeface="Arial"/>
                <a:cs typeface="Arial"/>
              </a:rPr>
              <a:t>¨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270" dirty="0">
                <a:latin typeface="Arial"/>
                <a:cs typeface="Arial"/>
              </a:rPr>
              <a:t>1979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867" name="object 3"/>
          <p:cNvSpPr>
            <a:spLocks noChangeArrowheads="1"/>
          </p:cNvSpPr>
          <p:nvPr/>
        </p:nvSpPr>
        <p:spPr bwMode="auto">
          <a:xfrm>
            <a:off x="5791200" y="3200400"/>
            <a:ext cx="3224213" cy="3622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CC0EE721-7C80-47F2-A581-4CD8C6D97E6E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75" y="401638"/>
            <a:ext cx="8108950" cy="335925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003300">
              <a:spcBef>
                <a:spcPts val="100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003300">
              <a:spcBef>
                <a:spcPts val="2088"/>
              </a:spcBef>
            </a:pPr>
            <a:r>
              <a:rPr lang="en-US" sz="2400" b="1" dirty="0"/>
              <a:t>Intel386 CPU</a:t>
            </a:r>
            <a:endParaRPr lang="en-US" sz="2400" dirty="0"/>
          </a:p>
          <a:p>
            <a:pPr marL="1003300"/>
            <a:r>
              <a:rPr lang="en-US" sz="2400" dirty="0"/>
              <a:t>¨ </a:t>
            </a:r>
            <a:r>
              <a:rPr lang="en-US" sz="2400" b="1" dirty="0"/>
              <a:t>32-bit Data</a:t>
            </a:r>
            <a:endParaRPr lang="en-US" sz="2400" dirty="0"/>
          </a:p>
          <a:p>
            <a:pPr marL="1003300"/>
            <a:r>
              <a:rPr lang="en-US" sz="2400" dirty="0"/>
              <a:t>¨ </a:t>
            </a:r>
            <a:r>
              <a:rPr lang="en-US" sz="2400" b="1" dirty="0"/>
              <a:t>improved addressing</a:t>
            </a:r>
            <a:endParaRPr lang="en-US" sz="2400" dirty="0"/>
          </a:p>
          <a:p>
            <a:pPr marL="1003300"/>
            <a:r>
              <a:rPr lang="en-US" sz="2400" dirty="0"/>
              <a:t>¨ </a:t>
            </a:r>
            <a:r>
              <a:rPr lang="en-US" sz="2400" b="1" dirty="0"/>
              <a:t>security modes </a:t>
            </a:r>
            <a:r>
              <a:rPr lang="en-US" sz="2400" dirty="0"/>
              <a:t>(</a:t>
            </a:r>
            <a:r>
              <a:rPr lang="en-US" sz="2400" dirty="0" err="1"/>
              <a:t>kernal</a:t>
            </a:r>
            <a:r>
              <a:rPr lang="en-US" sz="2400" dirty="0"/>
              <a:t>, system services, application  services, applications)</a:t>
            </a:r>
          </a:p>
          <a:p>
            <a:pPr marL="1003300"/>
            <a:r>
              <a:rPr lang="en-US" sz="2400" dirty="0"/>
              <a:t>¨ </a:t>
            </a:r>
            <a:r>
              <a:rPr lang="en-US" sz="2400" b="1" dirty="0"/>
              <a:t>1985</a:t>
            </a:r>
            <a:endParaRPr lang="en-US" sz="2400" dirty="0"/>
          </a:p>
        </p:txBody>
      </p:sp>
      <p:sp>
        <p:nvSpPr>
          <p:cNvPr id="37891" name="object 3"/>
          <p:cNvSpPr>
            <a:spLocks noChangeArrowheads="1"/>
          </p:cNvSpPr>
          <p:nvPr/>
        </p:nvSpPr>
        <p:spPr bwMode="auto">
          <a:xfrm>
            <a:off x="5334000" y="3048000"/>
            <a:ext cx="3657600" cy="3640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808082F3-0684-46D2-A49D-D5A75F5570C8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1000"/>
            <a:ext cx="8797925" cy="4836580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003300">
              <a:spcBef>
                <a:spcPts val="100"/>
              </a:spcBef>
            </a:pPr>
            <a:r>
              <a:rPr lang="en-US" sz="2800" b="1" u="sng" dirty="0"/>
              <a:t>BRIEF HISTORY OF COMPUTER ARCHITECTURE</a:t>
            </a:r>
            <a:endParaRPr lang="en-US" sz="2800" dirty="0"/>
          </a:p>
          <a:p>
            <a:pPr marL="1003300">
              <a:spcBef>
                <a:spcPts val="2088"/>
              </a:spcBef>
            </a:pPr>
            <a:r>
              <a:rPr lang="en-US" sz="2400" dirty="0"/>
              <a:t>1974-present  Alpha 21264</a:t>
            </a:r>
          </a:p>
          <a:p>
            <a:pPr marL="1003300"/>
            <a:r>
              <a:rPr lang="en-US" sz="2400" dirty="0"/>
              <a:t>¨ 64-bit Address/Data</a:t>
            </a:r>
          </a:p>
          <a:p>
            <a:pPr marL="1003300"/>
            <a:r>
              <a:rPr lang="en-US" sz="2400" dirty="0"/>
              <a:t>¨ Superscalar</a:t>
            </a:r>
          </a:p>
          <a:p>
            <a:pPr marL="1003300"/>
            <a:r>
              <a:rPr lang="en-US" sz="2400" dirty="0"/>
              <a:t>¨ Out-of-Order Execution</a:t>
            </a:r>
          </a:p>
          <a:p>
            <a:pPr marL="1003300"/>
            <a:r>
              <a:rPr lang="en-US" sz="2400" dirty="0"/>
              <a:t>¨ 256 TLB entries</a:t>
            </a:r>
          </a:p>
          <a:p>
            <a:pPr marL="1003300"/>
            <a:r>
              <a:rPr lang="en-US" sz="2400" dirty="0"/>
              <a:t>¨ 128KB Cache</a:t>
            </a:r>
          </a:p>
          <a:p>
            <a:pPr marL="1003300"/>
            <a:r>
              <a:rPr lang="en-US" sz="2400" dirty="0"/>
              <a:t>¨ Adaptive Branch Prediction</a:t>
            </a:r>
          </a:p>
          <a:p>
            <a:pPr marL="1003300"/>
            <a:r>
              <a:rPr lang="en-US" sz="2400" dirty="0"/>
              <a:t>¨ 0.35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dirty="0" err="1"/>
              <a:t>m</a:t>
            </a:r>
            <a:r>
              <a:rPr lang="en-US" sz="2400" dirty="0"/>
              <a:t> CMOS Process</a:t>
            </a:r>
          </a:p>
          <a:p>
            <a:pPr marL="1003300"/>
            <a:r>
              <a:rPr lang="en-US" sz="2400" dirty="0"/>
              <a:t>¨ 15.2M Transistors</a:t>
            </a:r>
          </a:p>
          <a:p>
            <a:pPr marL="1003300"/>
            <a:r>
              <a:rPr lang="en-US" sz="2400" dirty="0"/>
              <a:t>¨ 600 MHz</a:t>
            </a:r>
          </a:p>
        </p:txBody>
      </p:sp>
      <p:sp>
        <p:nvSpPr>
          <p:cNvPr id="38915" name="object 3"/>
          <p:cNvSpPr>
            <a:spLocks noChangeArrowheads="1"/>
          </p:cNvSpPr>
          <p:nvPr/>
        </p:nvSpPr>
        <p:spPr bwMode="auto">
          <a:xfrm>
            <a:off x="5181600" y="1828800"/>
            <a:ext cx="3786188" cy="3868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rtlCol="0"/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E72FB2DA-E763-4B23-ACD5-92EE6E81AC42}" type="slidenum">
              <a:rPr spc="-40" dirty="0"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spc="-4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/>
          <p:cNvSpPr>
            <a:spLocks noChangeArrowheads="1"/>
          </p:cNvSpPr>
          <p:nvPr/>
        </p:nvSpPr>
        <p:spPr bwMode="auto">
          <a:xfrm>
            <a:off x="963613" y="2663825"/>
            <a:ext cx="304800" cy="373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208713" y="2736850"/>
            <a:ext cx="1755775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ndara"/>
                <a:cs typeface="Candara"/>
              </a:rPr>
              <a:t>Int</a:t>
            </a:r>
            <a:r>
              <a:rPr sz="2400" dirty="0">
                <a:latin typeface="Candara"/>
                <a:cs typeface="Candara"/>
              </a:rPr>
              <a:t>r</a:t>
            </a:r>
            <a:r>
              <a:rPr sz="2400" spc="-15" dirty="0">
                <a:latin typeface="Candara"/>
                <a:cs typeface="Candara"/>
              </a:rPr>
              <a:t>odu</a:t>
            </a:r>
            <a:r>
              <a:rPr sz="2400" spc="-30" dirty="0">
                <a:latin typeface="Candara"/>
                <a:cs typeface="Candara"/>
              </a:rPr>
              <a:t>c</a:t>
            </a:r>
            <a:r>
              <a:rPr sz="2400" spc="-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ndara"/>
                <a:cs typeface="Candara"/>
              </a:rPr>
              <a:t>in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9220" name="object 4"/>
          <p:cNvSpPr>
            <a:spLocks noChangeArrowheads="1"/>
          </p:cNvSpPr>
          <p:nvPr/>
        </p:nvSpPr>
        <p:spPr bwMode="auto">
          <a:xfrm>
            <a:off x="963613" y="3067050"/>
            <a:ext cx="304800" cy="373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225550" y="2736850"/>
            <a:ext cx="1262063" cy="79220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10000"/>
              </a:lnSpc>
            </a:pP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Examples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Intel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79713" y="2736850"/>
            <a:ext cx="1311275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andara"/>
                <a:cs typeface="Candara"/>
              </a:rPr>
              <a:t>(v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r</a:t>
            </a:r>
            <a:r>
              <a:rPr sz="2400" spc="-10" dirty="0">
                <a:latin typeface="Candara"/>
                <a:cs typeface="Candara"/>
              </a:rPr>
              <a:t>s</a:t>
            </a:r>
            <a:r>
              <a:rPr sz="2400" spc="-5" dirty="0">
                <a:latin typeface="Candara"/>
                <a:cs typeface="Candara"/>
              </a:rPr>
              <a:t>i</a:t>
            </a:r>
            <a:r>
              <a:rPr sz="2400" spc="-15" dirty="0">
                <a:latin typeface="Candara"/>
                <a:cs typeface="Candara"/>
              </a:rPr>
              <a:t>ons)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9713" y="3138488"/>
            <a:ext cx="3468687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andara"/>
                <a:cs typeface="Candara"/>
              </a:rPr>
              <a:t>(80</a:t>
            </a:r>
            <a:r>
              <a:rPr sz="2400" spc="-5" dirty="0">
                <a:latin typeface="Candara"/>
                <a:cs typeface="Candara"/>
              </a:rPr>
              <a:t>86</a:t>
            </a:r>
            <a:r>
              <a:rPr sz="2400" dirty="0">
                <a:latin typeface="Candara"/>
                <a:cs typeface="Candara"/>
              </a:rPr>
              <a:t>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ndara"/>
                <a:cs typeface="Candara"/>
              </a:rPr>
              <a:t>8038</a:t>
            </a:r>
            <a:r>
              <a:rPr sz="2400" spc="-10" dirty="0">
                <a:latin typeface="Candara"/>
                <a:cs typeface="Candara"/>
              </a:rPr>
              <a:t>6,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ndara"/>
                <a:cs typeface="Candara"/>
              </a:rPr>
              <a:t>P</a:t>
            </a:r>
            <a:r>
              <a:rPr sz="2400" spc="-20" dirty="0">
                <a:latin typeface="Candara"/>
                <a:cs typeface="Candara"/>
              </a:rPr>
              <a:t>ent</a:t>
            </a:r>
            <a:r>
              <a:rPr sz="2400" spc="-5" dirty="0">
                <a:latin typeface="Candara"/>
                <a:cs typeface="Candara"/>
              </a:rPr>
              <a:t>i</a:t>
            </a:r>
            <a:r>
              <a:rPr sz="2400" spc="-15" dirty="0">
                <a:latin typeface="Candara"/>
                <a:cs typeface="Candara"/>
              </a:rPr>
              <a:t>um,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ndara"/>
                <a:cs typeface="Candara"/>
              </a:rPr>
              <a:t>.</a:t>
            </a:r>
            <a:r>
              <a:rPr sz="2400" spc="-20" dirty="0">
                <a:latin typeface="Candara"/>
                <a:cs typeface="Candara"/>
              </a:rPr>
              <a:t>.</a:t>
            </a:r>
            <a:r>
              <a:rPr sz="2400" spc="-10" dirty="0">
                <a:latin typeface="Candara"/>
                <a:cs typeface="Candara"/>
              </a:rPr>
              <a:t>.)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9224" name="object 8"/>
          <p:cNvSpPr>
            <a:spLocks noChangeArrowheads="1"/>
          </p:cNvSpPr>
          <p:nvPr/>
        </p:nvSpPr>
        <p:spPr bwMode="auto">
          <a:xfrm>
            <a:off x="963613" y="3468688"/>
            <a:ext cx="304800" cy="373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9"/>
          <p:cNvSpPr>
            <a:spLocks noChangeArrowheads="1"/>
          </p:cNvSpPr>
          <p:nvPr/>
        </p:nvSpPr>
        <p:spPr bwMode="auto">
          <a:xfrm>
            <a:off x="963613" y="3870325"/>
            <a:ext cx="304800" cy="374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0"/>
          <p:cNvSpPr>
            <a:spLocks noChangeArrowheads="1"/>
          </p:cNvSpPr>
          <p:nvPr/>
        </p:nvSpPr>
        <p:spPr bwMode="auto">
          <a:xfrm>
            <a:off x="963613" y="4273550"/>
            <a:ext cx="304800" cy="373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object 11"/>
          <p:cNvSpPr>
            <a:spLocks noChangeArrowheads="1"/>
          </p:cNvSpPr>
          <p:nvPr/>
        </p:nvSpPr>
        <p:spPr bwMode="auto">
          <a:xfrm>
            <a:off x="963613" y="4675188"/>
            <a:ext cx="304800" cy="374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object 12"/>
          <p:cNvSpPr>
            <a:spLocks noChangeArrowheads="1"/>
          </p:cNvSpPr>
          <p:nvPr/>
        </p:nvSpPr>
        <p:spPr bwMode="auto">
          <a:xfrm>
            <a:off x="963613" y="5078413"/>
            <a:ext cx="304800" cy="373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9" name="object 13"/>
          <p:cNvSpPr>
            <a:spLocks noChangeArrowheads="1"/>
          </p:cNvSpPr>
          <p:nvPr/>
        </p:nvSpPr>
        <p:spPr bwMode="auto">
          <a:xfrm>
            <a:off x="963613" y="5480050"/>
            <a:ext cx="304800" cy="374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6438900" y="3138488"/>
            <a:ext cx="746125" cy="281615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1978</a:t>
            </a:r>
          </a:p>
          <a:p>
            <a:pPr marL="12700" algn="ctr">
              <a:spcBef>
                <a:spcPts val="288"/>
              </a:spcBef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1985</a:t>
            </a:r>
          </a:p>
          <a:p>
            <a:pPr marL="12700" algn="ctr">
              <a:spcBef>
                <a:spcPts val="288"/>
              </a:spcBef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1986</a:t>
            </a:r>
          </a:p>
          <a:p>
            <a:pPr marL="12700">
              <a:spcBef>
                <a:spcPts val="288"/>
              </a:spcBef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1986</a:t>
            </a:r>
          </a:p>
          <a:p>
            <a:pPr marL="12700">
              <a:spcBef>
                <a:spcPts val="288"/>
              </a:spcBef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1987</a:t>
            </a:r>
          </a:p>
          <a:p>
            <a:pPr marL="12700" algn="ctr">
              <a:spcBef>
                <a:spcPts val="288"/>
              </a:spcBef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1992</a:t>
            </a:r>
          </a:p>
          <a:p>
            <a:pPr marL="12700" algn="ctr">
              <a:spcBef>
                <a:spcPts val="288"/>
              </a:spcBef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1993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25550" y="3541713"/>
            <a:ext cx="3725863" cy="79028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10000"/>
              </a:lnSpc>
              <a:tabLst>
                <a:tab pos="1565275" algn="l"/>
              </a:tabLst>
            </a:pP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IBM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Power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(Power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2,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3,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4,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5)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HP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PA-RISC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(v1.1,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Candara" pitchFamily="34" charset="0"/>
                <a:ea typeface="Candara" pitchFamily="34" charset="0"/>
                <a:cs typeface="Candara" pitchFamily="34" charset="0"/>
              </a:rPr>
              <a:t>v2.0)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25550" y="4346575"/>
            <a:ext cx="1295400" cy="77713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Candara"/>
                <a:cs typeface="Candara"/>
              </a:rPr>
              <a:t>MIPS</a:t>
            </a:r>
            <a:endParaRPr sz="2400">
              <a:latin typeface="Candara"/>
              <a:cs typeface="Candara"/>
            </a:endParaRPr>
          </a:p>
          <a:p>
            <a:pPr marL="12700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2400" spc="-20" dirty="0">
                <a:latin typeface="Candara"/>
                <a:cs typeface="Candara"/>
              </a:rPr>
              <a:t>Su</a:t>
            </a:r>
            <a:r>
              <a:rPr sz="2400" spc="-15" dirty="0">
                <a:latin typeface="Candara"/>
                <a:cs typeface="Candara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ndara"/>
                <a:cs typeface="Candara"/>
              </a:rPr>
              <a:t>S</a:t>
            </a:r>
            <a:r>
              <a:rPr sz="2400" spc="-15" dirty="0">
                <a:latin typeface="Candara"/>
                <a:cs typeface="Candara"/>
              </a:rPr>
              <a:t>parc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9713" y="4346575"/>
            <a:ext cx="2471737" cy="79028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7788" indent="-65088">
              <a:lnSpc>
                <a:spcPct val="110000"/>
              </a:lnSpc>
            </a:pP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(MIPS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I,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II,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III,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IV,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V)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(v8,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ndara" pitchFamily="34" charset="0"/>
                <a:ea typeface="Candara" pitchFamily="34" charset="0"/>
                <a:cs typeface="Candara" pitchFamily="34" charset="0"/>
              </a:rPr>
              <a:t>v9)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25550" y="5151438"/>
            <a:ext cx="3324225" cy="77713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Candara"/>
                <a:cs typeface="Candara"/>
              </a:rPr>
              <a:t>D</a:t>
            </a:r>
            <a:r>
              <a:rPr sz="2400" spc="-5" dirty="0">
                <a:latin typeface="Candara"/>
                <a:cs typeface="Candara"/>
              </a:rPr>
              <a:t>i</a:t>
            </a:r>
            <a:r>
              <a:rPr sz="2400" spc="-10" dirty="0">
                <a:latin typeface="Candara"/>
                <a:cs typeface="Candara"/>
              </a:rPr>
              <a:t>gital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ndara"/>
                <a:cs typeface="Candara"/>
              </a:rPr>
              <a:t>Alph</a:t>
            </a:r>
            <a:r>
              <a:rPr sz="2400" spc="-10" dirty="0">
                <a:latin typeface="Candara"/>
                <a:cs typeface="Candara"/>
              </a:rPr>
              <a:t>a(v1,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ndara"/>
                <a:cs typeface="Candara"/>
              </a:rPr>
              <a:t>v3)</a:t>
            </a:r>
            <a:endParaRPr sz="2400">
              <a:latin typeface="Candara"/>
              <a:cs typeface="Candara"/>
            </a:endParaRPr>
          </a:p>
          <a:p>
            <a:pPr marL="12700" fontAlgn="auto">
              <a:spcBef>
                <a:spcPts val="290"/>
              </a:spcBef>
              <a:spcAft>
                <a:spcPts val="0"/>
              </a:spcAft>
              <a:tabLst>
                <a:tab pos="1566545" algn="l"/>
              </a:tabLst>
              <a:defRPr/>
            </a:pPr>
            <a:r>
              <a:rPr sz="2400" dirty="0">
                <a:latin typeface="Candara"/>
                <a:cs typeface="Candara"/>
              </a:rPr>
              <a:t>Powe</a:t>
            </a:r>
            <a:r>
              <a:rPr sz="2400" spc="-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PC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ndara"/>
                <a:cs typeface="Candara"/>
              </a:rPr>
              <a:t>(601,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ndara"/>
                <a:cs typeface="Candara"/>
              </a:rPr>
              <a:t>604,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ndara"/>
                <a:cs typeface="Candara"/>
              </a:rPr>
              <a:t>…)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5334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bject 3"/>
          <p:cNvSpPr>
            <a:spLocks noChangeArrowheads="1"/>
          </p:cNvSpPr>
          <p:nvPr/>
        </p:nvSpPr>
        <p:spPr bwMode="auto">
          <a:xfrm>
            <a:off x="6046788" y="1824038"/>
            <a:ext cx="2876550" cy="714375"/>
          </a:xfrm>
          <a:custGeom>
            <a:avLst/>
            <a:gdLst>
              <a:gd name="T0" fmla="*/ 0 w 2876550"/>
              <a:gd name="T1" fmla="*/ 0 h 714375"/>
              <a:gd name="T2" fmla="*/ 2876550 w 2876550"/>
              <a:gd name="T3" fmla="*/ 714375 h 714375"/>
            </a:gdLst>
            <a:ahLst/>
            <a:cxnLst/>
            <a:rect l="T0" t="T1" r="T2" b="T3"/>
            <a:pathLst>
              <a:path w="2876550" h="714375">
                <a:moveTo>
                  <a:pt x="2876422" y="0"/>
                </a:moveTo>
                <a:lnTo>
                  <a:pt x="2869945" y="0"/>
                </a:lnTo>
                <a:lnTo>
                  <a:pt x="2748788" y="20065"/>
                </a:lnTo>
                <a:lnTo>
                  <a:pt x="2625470" y="42417"/>
                </a:lnTo>
                <a:lnTo>
                  <a:pt x="2370455" y="91439"/>
                </a:lnTo>
                <a:lnTo>
                  <a:pt x="2102485" y="149478"/>
                </a:lnTo>
                <a:lnTo>
                  <a:pt x="1821941" y="216407"/>
                </a:lnTo>
                <a:lnTo>
                  <a:pt x="1564639" y="281177"/>
                </a:lnTo>
                <a:lnTo>
                  <a:pt x="841883" y="443991"/>
                </a:lnTo>
                <a:lnTo>
                  <a:pt x="620775" y="488695"/>
                </a:lnTo>
                <a:lnTo>
                  <a:pt x="199771" y="566801"/>
                </a:lnTo>
                <a:lnTo>
                  <a:pt x="0" y="600201"/>
                </a:lnTo>
                <a:lnTo>
                  <a:pt x="270001" y="638175"/>
                </a:lnTo>
                <a:lnTo>
                  <a:pt x="397510" y="653795"/>
                </a:lnTo>
                <a:lnTo>
                  <a:pt x="644143" y="680592"/>
                </a:lnTo>
                <a:lnTo>
                  <a:pt x="873760" y="698372"/>
                </a:lnTo>
                <a:lnTo>
                  <a:pt x="984249" y="705103"/>
                </a:lnTo>
                <a:lnTo>
                  <a:pt x="1092708" y="709548"/>
                </a:lnTo>
                <a:lnTo>
                  <a:pt x="1296796" y="713993"/>
                </a:lnTo>
                <a:lnTo>
                  <a:pt x="1394587" y="713993"/>
                </a:lnTo>
                <a:lnTo>
                  <a:pt x="1583816" y="709548"/>
                </a:lnTo>
                <a:lnTo>
                  <a:pt x="1673097" y="705103"/>
                </a:lnTo>
                <a:lnTo>
                  <a:pt x="1843150" y="691641"/>
                </a:lnTo>
                <a:lnTo>
                  <a:pt x="1926082" y="682751"/>
                </a:lnTo>
                <a:lnTo>
                  <a:pt x="2083435" y="660400"/>
                </a:lnTo>
                <a:lnTo>
                  <a:pt x="2232152" y="633729"/>
                </a:lnTo>
                <a:lnTo>
                  <a:pt x="2372487" y="602488"/>
                </a:lnTo>
                <a:lnTo>
                  <a:pt x="2506471" y="566801"/>
                </a:lnTo>
                <a:lnTo>
                  <a:pt x="2633980" y="526541"/>
                </a:lnTo>
                <a:lnTo>
                  <a:pt x="2755138" y="481964"/>
                </a:lnTo>
                <a:lnTo>
                  <a:pt x="2872105" y="435101"/>
                </a:lnTo>
                <a:lnTo>
                  <a:pt x="2876422" y="432815"/>
                </a:lnTo>
                <a:lnTo>
                  <a:pt x="287642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0" name="object 4"/>
          <p:cNvSpPr>
            <a:spLocks noChangeArrowheads="1"/>
          </p:cNvSpPr>
          <p:nvPr/>
        </p:nvSpPr>
        <p:spPr bwMode="auto">
          <a:xfrm>
            <a:off x="2619375" y="1695450"/>
            <a:ext cx="5545138" cy="850900"/>
          </a:xfrm>
          <a:custGeom>
            <a:avLst/>
            <a:gdLst>
              <a:gd name="T0" fmla="*/ 0 w 5544820"/>
              <a:gd name="T1" fmla="*/ 0 h 850264"/>
              <a:gd name="T2" fmla="*/ 5544820 w 5544820"/>
              <a:gd name="T3" fmla="*/ 850264 h 850264"/>
            </a:gdLst>
            <a:ahLst/>
            <a:cxnLst/>
            <a:rect l="T0" t="T1" r="T2" b="T3"/>
            <a:pathLst>
              <a:path w="5544820" h="850264">
                <a:moveTo>
                  <a:pt x="852424" y="0"/>
                </a:moveTo>
                <a:lnTo>
                  <a:pt x="684529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839" y="35687"/>
                </a:lnTo>
                <a:lnTo>
                  <a:pt x="0" y="53466"/>
                </a:lnTo>
                <a:lnTo>
                  <a:pt x="333756" y="95885"/>
                </a:lnTo>
                <a:lnTo>
                  <a:pt x="693038" y="156083"/>
                </a:lnTo>
                <a:lnTo>
                  <a:pt x="1077849" y="234187"/>
                </a:lnTo>
                <a:lnTo>
                  <a:pt x="1281938" y="278891"/>
                </a:lnTo>
                <a:lnTo>
                  <a:pt x="1866519" y="421639"/>
                </a:lnTo>
                <a:lnTo>
                  <a:pt x="2559558" y="575690"/>
                </a:lnTo>
                <a:lnTo>
                  <a:pt x="2723261" y="606933"/>
                </a:lnTo>
                <a:lnTo>
                  <a:pt x="2878454" y="638175"/>
                </a:lnTo>
                <a:lnTo>
                  <a:pt x="3031616" y="667130"/>
                </a:lnTo>
                <a:lnTo>
                  <a:pt x="3324987" y="716152"/>
                </a:lnTo>
                <a:lnTo>
                  <a:pt x="3465322" y="738504"/>
                </a:lnTo>
                <a:lnTo>
                  <a:pt x="3733165" y="774191"/>
                </a:lnTo>
                <a:lnTo>
                  <a:pt x="3986149" y="805434"/>
                </a:lnTo>
                <a:lnTo>
                  <a:pt x="4107306" y="816610"/>
                </a:lnTo>
                <a:lnTo>
                  <a:pt x="4336923" y="834516"/>
                </a:lnTo>
                <a:lnTo>
                  <a:pt x="4447413" y="841121"/>
                </a:lnTo>
                <a:lnTo>
                  <a:pt x="4660010" y="850138"/>
                </a:lnTo>
                <a:lnTo>
                  <a:pt x="4857750" y="850138"/>
                </a:lnTo>
                <a:lnTo>
                  <a:pt x="5044821" y="845565"/>
                </a:lnTo>
                <a:lnTo>
                  <a:pt x="5134102" y="841121"/>
                </a:lnTo>
                <a:lnTo>
                  <a:pt x="5221351" y="834516"/>
                </a:lnTo>
                <a:lnTo>
                  <a:pt x="5467984" y="807720"/>
                </a:lnTo>
                <a:lnTo>
                  <a:pt x="5544439" y="796543"/>
                </a:lnTo>
                <a:lnTo>
                  <a:pt x="5297805" y="765301"/>
                </a:lnTo>
                <a:lnTo>
                  <a:pt x="5036311" y="727328"/>
                </a:lnTo>
                <a:lnTo>
                  <a:pt x="4468749" y="629158"/>
                </a:lnTo>
                <a:lnTo>
                  <a:pt x="3835146" y="497586"/>
                </a:lnTo>
                <a:lnTo>
                  <a:pt x="2850896" y="263271"/>
                </a:lnTo>
                <a:lnTo>
                  <a:pt x="2583053" y="205232"/>
                </a:lnTo>
                <a:lnTo>
                  <a:pt x="2327910" y="156083"/>
                </a:lnTo>
                <a:lnTo>
                  <a:pt x="2204592" y="133858"/>
                </a:lnTo>
                <a:lnTo>
                  <a:pt x="2083435" y="113791"/>
                </a:lnTo>
                <a:lnTo>
                  <a:pt x="1966467" y="95885"/>
                </a:lnTo>
                <a:lnTo>
                  <a:pt x="1628394" y="51308"/>
                </a:lnTo>
                <a:lnTo>
                  <a:pt x="1417954" y="31241"/>
                </a:lnTo>
                <a:lnTo>
                  <a:pt x="1220215" y="15621"/>
                </a:lnTo>
                <a:lnTo>
                  <a:pt x="1030986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1" name="object 5"/>
          <p:cNvSpPr>
            <a:spLocks noChangeArrowheads="1"/>
          </p:cNvSpPr>
          <p:nvPr/>
        </p:nvSpPr>
        <p:spPr bwMode="auto">
          <a:xfrm>
            <a:off x="2828925" y="1708150"/>
            <a:ext cx="5467350" cy="774700"/>
          </a:xfrm>
          <a:custGeom>
            <a:avLst/>
            <a:gdLst>
              <a:gd name="T0" fmla="*/ 0 w 5467984"/>
              <a:gd name="T1" fmla="*/ 0 h 774700"/>
              <a:gd name="T2" fmla="*/ 5467984 w 5467984"/>
              <a:gd name="T3" fmla="*/ 774700 h 774700"/>
            </a:gdLst>
            <a:ahLst/>
            <a:cxnLst/>
            <a:rect l="T0" t="T1" r="T2" b="T3"/>
            <a:pathLst>
              <a:path w="5467984" h="774700">
                <a:moveTo>
                  <a:pt x="0" y="78105"/>
                </a:moveTo>
                <a:lnTo>
                  <a:pt x="19177" y="73660"/>
                </a:lnTo>
                <a:lnTo>
                  <a:pt x="76581" y="62484"/>
                </a:lnTo>
                <a:lnTo>
                  <a:pt x="174371" y="46862"/>
                </a:lnTo>
                <a:lnTo>
                  <a:pt x="238125" y="37973"/>
                </a:lnTo>
                <a:lnTo>
                  <a:pt x="312547" y="29083"/>
                </a:lnTo>
                <a:lnTo>
                  <a:pt x="395478" y="22351"/>
                </a:lnTo>
                <a:lnTo>
                  <a:pt x="491108" y="15621"/>
                </a:lnTo>
                <a:lnTo>
                  <a:pt x="595376" y="9017"/>
                </a:lnTo>
                <a:lnTo>
                  <a:pt x="712216" y="4445"/>
                </a:lnTo>
                <a:lnTo>
                  <a:pt x="839851" y="2286"/>
                </a:lnTo>
                <a:lnTo>
                  <a:pt x="978027" y="0"/>
                </a:lnTo>
                <a:lnTo>
                  <a:pt x="1126870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348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4050"/>
                </a:lnTo>
                <a:lnTo>
                  <a:pt x="2984881" y="194183"/>
                </a:lnTo>
                <a:lnTo>
                  <a:pt x="3250692" y="241046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872"/>
                </a:lnTo>
                <a:lnTo>
                  <a:pt x="4770755" y="582422"/>
                </a:lnTo>
                <a:lnTo>
                  <a:pt x="5113020" y="673862"/>
                </a:lnTo>
                <a:lnTo>
                  <a:pt x="5467984" y="774319"/>
                </a:lnTo>
              </a:path>
            </a:pathLst>
          </a:custGeom>
          <a:noFill/>
          <a:ln w="12699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" name="object 6"/>
          <p:cNvSpPr>
            <a:spLocks noChangeArrowheads="1"/>
          </p:cNvSpPr>
          <p:nvPr/>
        </p:nvSpPr>
        <p:spPr bwMode="auto">
          <a:xfrm>
            <a:off x="5610225" y="1695450"/>
            <a:ext cx="3308350" cy="650875"/>
          </a:xfrm>
          <a:custGeom>
            <a:avLst/>
            <a:gdLst>
              <a:gd name="T0" fmla="*/ 0 w 3308350"/>
              <a:gd name="T1" fmla="*/ 0 h 651510"/>
              <a:gd name="T2" fmla="*/ 3308350 w 3308350"/>
              <a:gd name="T3" fmla="*/ 651510 h 651510"/>
            </a:gdLst>
            <a:ahLst/>
            <a:cxnLst/>
            <a:rect l="T0" t="T1" r="T2" b="T3"/>
            <a:pathLst>
              <a:path w="3308350" h="651510">
                <a:moveTo>
                  <a:pt x="0" y="651509"/>
                </a:moveTo>
                <a:lnTo>
                  <a:pt x="95631" y="624713"/>
                </a:lnTo>
                <a:lnTo>
                  <a:pt x="357250" y="555625"/>
                </a:lnTo>
                <a:lnTo>
                  <a:pt x="537845" y="508761"/>
                </a:lnTo>
                <a:lnTo>
                  <a:pt x="746251" y="457453"/>
                </a:lnTo>
                <a:lnTo>
                  <a:pt x="978027" y="401573"/>
                </a:lnTo>
                <a:lnTo>
                  <a:pt x="1226692" y="341375"/>
                </a:lnTo>
                <a:lnTo>
                  <a:pt x="1490344" y="283336"/>
                </a:lnTo>
                <a:lnTo>
                  <a:pt x="1760346" y="225297"/>
                </a:lnTo>
                <a:lnTo>
                  <a:pt x="2036698" y="171830"/>
                </a:lnTo>
                <a:lnTo>
                  <a:pt x="2310891" y="120522"/>
                </a:lnTo>
                <a:lnTo>
                  <a:pt x="2447036" y="98170"/>
                </a:lnTo>
                <a:lnTo>
                  <a:pt x="2578862" y="75818"/>
                </a:lnTo>
                <a:lnTo>
                  <a:pt x="2710688" y="58038"/>
                </a:lnTo>
                <a:lnTo>
                  <a:pt x="2838195" y="40131"/>
                </a:lnTo>
                <a:lnTo>
                  <a:pt x="2963671" y="26796"/>
                </a:lnTo>
                <a:lnTo>
                  <a:pt x="3082670" y="15620"/>
                </a:lnTo>
                <a:lnTo>
                  <a:pt x="3197479" y="6730"/>
                </a:lnTo>
                <a:lnTo>
                  <a:pt x="3307968" y="0"/>
                </a:lnTo>
              </a:path>
            </a:pathLst>
          </a:custGeom>
          <a:noFill/>
          <a:ln w="12699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" name="object 7"/>
          <p:cNvSpPr>
            <a:spLocks noChangeArrowheads="1"/>
          </p:cNvSpPr>
          <p:nvPr/>
        </p:nvSpPr>
        <p:spPr bwMode="auto">
          <a:xfrm>
            <a:off x="211138" y="1679575"/>
            <a:ext cx="8724900" cy="1330325"/>
          </a:xfrm>
          <a:custGeom>
            <a:avLst/>
            <a:gdLst>
              <a:gd name="T0" fmla="*/ 0 w 8723630"/>
              <a:gd name="T1" fmla="*/ 0 h 1330325"/>
              <a:gd name="T2" fmla="*/ 8723630 w 8723630"/>
              <a:gd name="T3" fmla="*/ 1330325 h 1330325"/>
            </a:gdLst>
            <a:ahLst/>
            <a:cxnLst/>
            <a:rect l="T0" t="T1" r="T2" b="T3"/>
            <a:pathLst>
              <a:path w="8723630" h="1330325">
                <a:moveTo>
                  <a:pt x="1556042" y="0"/>
                </a:moveTo>
                <a:lnTo>
                  <a:pt x="1402753" y="0"/>
                </a:lnTo>
                <a:lnTo>
                  <a:pt x="1258100" y="4444"/>
                </a:lnTo>
                <a:lnTo>
                  <a:pt x="1121829" y="11175"/>
                </a:lnTo>
                <a:lnTo>
                  <a:pt x="874890" y="33400"/>
                </a:lnTo>
                <a:lnTo>
                  <a:pt x="762063" y="49022"/>
                </a:lnTo>
                <a:lnTo>
                  <a:pt x="659891" y="64642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56" y="120523"/>
                </a:lnTo>
                <a:lnTo>
                  <a:pt x="327812" y="140588"/>
                </a:lnTo>
                <a:lnTo>
                  <a:pt x="206476" y="178435"/>
                </a:lnTo>
                <a:lnTo>
                  <a:pt x="157518" y="196341"/>
                </a:lnTo>
                <a:lnTo>
                  <a:pt x="51079" y="240918"/>
                </a:lnTo>
                <a:lnTo>
                  <a:pt x="0" y="267715"/>
                </a:lnTo>
                <a:lnTo>
                  <a:pt x="0" y="1329816"/>
                </a:lnTo>
                <a:lnTo>
                  <a:pt x="8719096" y="1329816"/>
                </a:lnTo>
                <a:lnTo>
                  <a:pt x="8723414" y="1323213"/>
                </a:lnTo>
                <a:lnTo>
                  <a:pt x="8723414" y="850138"/>
                </a:lnTo>
                <a:lnTo>
                  <a:pt x="7182142" y="850138"/>
                </a:lnTo>
                <a:lnTo>
                  <a:pt x="7043839" y="847851"/>
                </a:lnTo>
                <a:lnTo>
                  <a:pt x="6899059" y="843406"/>
                </a:lnTo>
                <a:lnTo>
                  <a:pt x="6750088" y="836676"/>
                </a:lnTo>
                <a:lnTo>
                  <a:pt x="6594640" y="825626"/>
                </a:lnTo>
                <a:lnTo>
                  <a:pt x="6260503" y="792099"/>
                </a:lnTo>
                <a:lnTo>
                  <a:pt x="5900712" y="745236"/>
                </a:lnTo>
                <a:lnTo>
                  <a:pt x="5709196" y="716279"/>
                </a:lnTo>
                <a:lnTo>
                  <a:pt x="5509044" y="682751"/>
                </a:lnTo>
                <a:lnTo>
                  <a:pt x="5302542" y="644778"/>
                </a:lnTo>
                <a:lnTo>
                  <a:pt x="4861979" y="557784"/>
                </a:lnTo>
                <a:lnTo>
                  <a:pt x="4136047" y="394969"/>
                </a:lnTo>
                <a:lnTo>
                  <a:pt x="3614458" y="267715"/>
                </a:lnTo>
                <a:lnTo>
                  <a:pt x="3122841" y="165100"/>
                </a:lnTo>
                <a:lnTo>
                  <a:pt x="2892844" y="124967"/>
                </a:lnTo>
                <a:lnTo>
                  <a:pt x="2673642" y="91439"/>
                </a:lnTo>
                <a:lnTo>
                  <a:pt x="2462949" y="62484"/>
                </a:lnTo>
                <a:lnTo>
                  <a:pt x="2262797" y="40131"/>
                </a:lnTo>
                <a:lnTo>
                  <a:pt x="2073313" y="22351"/>
                </a:lnTo>
                <a:lnTo>
                  <a:pt x="1719999" y="2159"/>
                </a:lnTo>
                <a:lnTo>
                  <a:pt x="1556042" y="0"/>
                </a:lnTo>
                <a:close/>
              </a:path>
              <a:path w="8723630" h="1330325">
                <a:moveTo>
                  <a:pt x="8723414" y="568960"/>
                </a:moveTo>
                <a:lnTo>
                  <a:pt x="8638197" y="604647"/>
                </a:lnTo>
                <a:lnTo>
                  <a:pt x="8557298" y="635888"/>
                </a:lnTo>
                <a:lnTo>
                  <a:pt x="8472208" y="664972"/>
                </a:lnTo>
                <a:lnTo>
                  <a:pt x="8295551" y="718438"/>
                </a:lnTo>
                <a:lnTo>
                  <a:pt x="8201825" y="743076"/>
                </a:lnTo>
                <a:lnTo>
                  <a:pt x="8005991" y="783209"/>
                </a:lnTo>
                <a:lnTo>
                  <a:pt x="7901724" y="800988"/>
                </a:lnTo>
                <a:lnTo>
                  <a:pt x="7680363" y="827786"/>
                </a:lnTo>
                <a:lnTo>
                  <a:pt x="7441857" y="845692"/>
                </a:lnTo>
                <a:lnTo>
                  <a:pt x="7314222" y="850138"/>
                </a:lnTo>
                <a:lnTo>
                  <a:pt x="8723414" y="850138"/>
                </a:lnTo>
                <a:lnTo>
                  <a:pt x="8723414" y="5689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3425" y="6384925"/>
            <a:ext cx="603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pc="-100" dirty="0">
                <a:solidFill>
                  <a:srgbClr val="073D8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4863" y="360363"/>
            <a:ext cx="7537450" cy="696912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b="0" u="none" spc="-65" dirty="0">
                <a:solidFill>
                  <a:schemeClr val="tx1"/>
                </a:solidFill>
              </a:rPr>
              <a:t>What </a:t>
            </a:r>
            <a:r>
              <a:rPr sz="4400" b="0" u="none" spc="-190" dirty="0">
                <a:solidFill>
                  <a:schemeClr val="tx1"/>
                </a:solidFill>
              </a:rPr>
              <a:t>is </a:t>
            </a:r>
            <a:r>
              <a:rPr sz="4400" b="0" u="none" spc="-80" dirty="0">
                <a:solidFill>
                  <a:schemeClr val="tx1"/>
                </a:solidFill>
              </a:rPr>
              <a:t>Computer</a:t>
            </a:r>
            <a:r>
              <a:rPr sz="4400" b="0" u="none" spc="-630" dirty="0">
                <a:solidFill>
                  <a:schemeClr val="tx1"/>
                </a:solidFill>
              </a:rPr>
              <a:t> </a:t>
            </a:r>
            <a:r>
              <a:rPr sz="4400" b="0" u="none" spc="-95" dirty="0">
                <a:solidFill>
                  <a:schemeClr val="tx1"/>
                </a:solidFill>
              </a:rPr>
              <a:t>Architecture</a:t>
            </a:r>
            <a:r>
              <a:rPr sz="4400" b="0" u="none" spc="-95" dirty="0">
                <a:solidFill>
                  <a:srgbClr val="FFFFFF"/>
                </a:solidFill>
              </a:rPr>
              <a:t>?</a:t>
            </a:r>
            <a:endParaRPr sz="4400"/>
          </a:p>
        </p:txBody>
      </p:sp>
      <p:sp>
        <p:nvSpPr>
          <p:cNvPr id="4106" name="object 10"/>
          <p:cNvSpPr>
            <a:spLocks noChangeArrowheads="1"/>
          </p:cNvSpPr>
          <p:nvPr/>
        </p:nvSpPr>
        <p:spPr bwMode="auto">
          <a:xfrm>
            <a:off x="1006475" y="1100138"/>
            <a:ext cx="304800" cy="373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7" name="object 11"/>
          <p:cNvSpPr>
            <a:spLocks noChangeArrowheads="1"/>
          </p:cNvSpPr>
          <p:nvPr/>
        </p:nvSpPr>
        <p:spPr bwMode="auto">
          <a:xfrm>
            <a:off x="1006475" y="1538288"/>
            <a:ext cx="304800" cy="373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object 12"/>
          <p:cNvSpPr>
            <a:spLocks noChangeArrowheads="1"/>
          </p:cNvSpPr>
          <p:nvPr/>
        </p:nvSpPr>
        <p:spPr bwMode="auto">
          <a:xfrm>
            <a:off x="1006475" y="1978025"/>
            <a:ext cx="304800" cy="373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6975" y="1016000"/>
            <a:ext cx="5389563" cy="13430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400">
                <a:solidFill>
                  <a:srgbClr val="073D86"/>
                </a:solidFill>
              </a:rPr>
              <a:t>Coordination of many </a:t>
            </a:r>
            <a:r>
              <a:rPr lang="en-US" sz="2400" i="1">
                <a:solidFill>
                  <a:srgbClr val="FF0000"/>
                </a:solidFill>
              </a:rPr>
              <a:t>levels of abstraction  </a:t>
            </a:r>
            <a:r>
              <a:rPr lang="en-US" sz="2400">
                <a:solidFill>
                  <a:srgbClr val="073D86"/>
                </a:solidFill>
              </a:rPr>
              <a:t>Under a rapidly </a:t>
            </a:r>
            <a:r>
              <a:rPr lang="en-US" sz="2400">
                <a:solidFill>
                  <a:srgbClr val="FF0000"/>
                </a:solidFill>
              </a:rPr>
              <a:t>changing set of forces  </a:t>
            </a:r>
            <a:r>
              <a:rPr lang="en-US" sz="2400">
                <a:solidFill>
                  <a:srgbClr val="073D86"/>
                </a:solidFill>
              </a:rPr>
              <a:t>Design, Measurement, </a:t>
            </a:r>
            <a:r>
              <a:rPr lang="en-US" sz="2400" i="1">
                <a:solidFill>
                  <a:srgbClr val="073D86"/>
                </a:solidFill>
              </a:rPr>
              <a:t>and </a:t>
            </a:r>
            <a:r>
              <a:rPr lang="en-US" sz="2400">
                <a:solidFill>
                  <a:srgbClr val="073D86"/>
                </a:solidFill>
              </a:rPr>
              <a:t>Evaluation</a:t>
            </a:r>
            <a:endParaRPr lang="en-US" sz="2400"/>
          </a:p>
        </p:txBody>
      </p:sp>
      <p:sp>
        <p:nvSpPr>
          <p:cNvPr id="4110" name="object 14"/>
          <p:cNvSpPr>
            <a:spLocks noChangeArrowheads="1"/>
          </p:cNvSpPr>
          <p:nvPr/>
        </p:nvSpPr>
        <p:spPr bwMode="auto">
          <a:xfrm>
            <a:off x="2446338" y="2722563"/>
            <a:ext cx="2817812" cy="1066800"/>
          </a:xfrm>
          <a:custGeom>
            <a:avLst/>
            <a:gdLst>
              <a:gd name="T0" fmla="*/ 0 w 2818129"/>
              <a:gd name="T1" fmla="*/ 0 h 1066800"/>
              <a:gd name="T2" fmla="*/ 2818129 w 2818129"/>
              <a:gd name="T3" fmla="*/ 1066800 h 1066800"/>
            </a:gdLst>
            <a:ahLst/>
            <a:cxnLst/>
            <a:rect l="T0" t="T1" r="T2" b="T3"/>
            <a:pathLst>
              <a:path w="2818129" h="1066800">
                <a:moveTo>
                  <a:pt x="0" y="1066800"/>
                </a:moveTo>
                <a:lnTo>
                  <a:pt x="2817749" y="1066800"/>
                </a:lnTo>
                <a:lnTo>
                  <a:pt x="2817749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1" name="object 15"/>
          <p:cNvSpPr>
            <a:spLocks noChangeArrowheads="1"/>
          </p:cNvSpPr>
          <p:nvPr/>
        </p:nvSpPr>
        <p:spPr bwMode="auto">
          <a:xfrm>
            <a:off x="2446338" y="2722563"/>
            <a:ext cx="2817812" cy="1066800"/>
          </a:xfrm>
          <a:custGeom>
            <a:avLst/>
            <a:gdLst>
              <a:gd name="T0" fmla="*/ 0 w 2818129"/>
              <a:gd name="T1" fmla="*/ 0 h 1066800"/>
              <a:gd name="T2" fmla="*/ 2818129 w 2818129"/>
              <a:gd name="T3" fmla="*/ 1066800 h 1066800"/>
            </a:gdLst>
            <a:ahLst/>
            <a:cxnLst/>
            <a:rect l="T0" t="T1" r="T2" b="T3"/>
            <a:pathLst>
              <a:path w="2818129" h="1066800">
                <a:moveTo>
                  <a:pt x="0" y="1066800"/>
                </a:moveTo>
                <a:lnTo>
                  <a:pt x="2817749" y="1066800"/>
                </a:lnTo>
                <a:lnTo>
                  <a:pt x="2817749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2" name="object 16"/>
          <p:cNvSpPr>
            <a:spLocks noChangeArrowheads="1"/>
          </p:cNvSpPr>
          <p:nvPr/>
        </p:nvSpPr>
        <p:spPr bwMode="auto">
          <a:xfrm>
            <a:off x="3514725" y="3022600"/>
            <a:ext cx="1984375" cy="766763"/>
          </a:xfrm>
          <a:custGeom>
            <a:avLst/>
            <a:gdLst>
              <a:gd name="T0" fmla="*/ 0 w 1984375"/>
              <a:gd name="T1" fmla="*/ 0 h 767079"/>
              <a:gd name="T2" fmla="*/ 1984375 w 1984375"/>
              <a:gd name="T3" fmla="*/ 767079 h 767079"/>
            </a:gdLst>
            <a:ahLst/>
            <a:cxnLst/>
            <a:rect l="T0" t="T1" r="T2" b="T3"/>
            <a:pathLst>
              <a:path w="1984375" h="767079">
                <a:moveTo>
                  <a:pt x="0" y="766762"/>
                </a:moveTo>
                <a:lnTo>
                  <a:pt x="1984375" y="766762"/>
                </a:lnTo>
                <a:lnTo>
                  <a:pt x="1984375" y="0"/>
                </a:lnTo>
                <a:lnTo>
                  <a:pt x="0" y="0"/>
                </a:lnTo>
                <a:lnTo>
                  <a:pt x="0" y="7667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3" name="object 17"/>
          <p:cNvSpPr>
            <a:spLocks noChangeArrowheads="1"/>
          </p:cNvSpPr>
          <p:nvPr/>
        </p:nvSpPr>
        <p:spPr bwMode="auto">
          <a:xfrm>
            <a:off x="3514725" y="3022600"/>
            <a:ext cx="1984375" cy="766763"/>
          </a:xfrm>
          <a:custGeom>
            <a:avLst/>
            <a:gdLst>
              <a:gd name="T0" fmla="*/ 0 w 1984375"/>
              <a:gd name="T1" fmla="*/ 0 h 767079"/>
              <a:gd name="T2" fmla="*/ 1984375 w 1984375"/>
              <a:gd name="T3" fmla="*/ 767079 h 767079"/>
            </a:gdLst>
            <a:ahLst/>
            <a:cxnLst/>
            <a:rect l="T0" t="T1" r="T2" b="T3"/>
            <a:pathLst>
              <a:path w="1984375" h="767079">
                <a:moveTo>
                  <a:pt x="0" y="766762"/>
                </a:moveTo>
                <a:lnTo>
                  <a:pt x="1984375" y="766762"/>
                </a:lnTo>
                <a:lnTo>
                  <a:pt x="1984375" y="0"/>
                </a:lnTo>
                <a:lnTo>
                  <a:pt x="0" y="0"/>
                </a:lnTo>
                <a:lnTo>
                  <a:pt x="0" y="7667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4" name="object 18"/>
          <p:cNvSpPr>
            <a:spLocks noChangeArrowheads="1"/>
          </p:cNvSpPr>
          <p:nvPr/>
        </p:nvSpPr>
        <p:spPr bwMode="auto">
          <a:xfrm>
            <a:off x="4189413" y="3929063"/>
            <a:ext cx="1219200" cy="325437"/>
          </a:xfrm>
          <a:custGeom>
            <a:avLst/>
            <a:gdLst>
              <a:gd name="T0" fmla="*/ 0 w 1219200"/>
              <a:gd name="T1" fmla="*/ 0 h 325754"/>
              <a:gd name="T2" fmla="*/ 1219200 w 1219200"/>
              <a:gd name="T3" fmla="*/ 325754 h 325754"/>
            </a:gdLst>
            <a:ahLst/>
            <a:cxnLst/>
            <a:rect l="T0" t="T1" r="T2" b="T3"/>
            <a:pathLst>
              <a:path w="1219200" h="325754">
                <a:moveTo>
                  <a:pt x="0" y="325437"/>
                </a:moveTo>
                <a:lnTo>
                  <a:pt x="1219200" y="325437"/>
                </a:lnTo>
                <a:lnTo>
                  <a:pt x="1219200" y="0"/>
                </a:lnTo>
                <a:lnTo>
                  <a:pt x="0" y="0"/>
                </a:lnTo>
                <a:lnTo>
                  <a:pt x="0" y="32543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3225" y="3941763"/>
            <a:ext cx="1182688" cy="287337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100965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-10" dirty="0">
                <a:latin typeface="Arial"/>
                <a:cs typeface="Arial"/>
              </a:rPr>
              <a:t> 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16" name="object 20"/>
          <p:cNvSpPr>
            <a:spLocks noChangeArrowheads="1"/>
          </p:cNvSpPr>
          <p:nvPr/>
        </p:nvSpPr>
        <p:spPr bwMode="auto">
          <a:xfrm>
            <a:off x="2503488" y="3929063"/>
            <a:ext cx="1697037" cy="325437"/>
          </a:xfrm>
          <a:custGeom>
            <a:avLst/>
            <a:gdLst>
              <a:gd name="T0" fmla="*/ 0 w 1697354"/>
              <a:gd name="T1" fmla="*/ 0 h 325754"/>
              <a:gd name="T2" fmla="*/ 1697354 w 1697354"/>
              <a:gd name="T3" fmla="*/ 325754 h 325754"/>
            </a:gdLst>
            <a:ahLst/>
            <a:cxnLst/>
            <a:rect l="T0" t="T1" r="T2" b="T3"/>
            <a:pathLst>
              <a:path w="1697354" h="325754">
                <a:moveTo>
                  <a:pt x="0" y="325437"/>
                </a:moveTo>
                <a:lnTo>
                  <a:pt x="1696974" y="325437"/>
                </a:lnTo>
                <a:lnTo>
                  <a:pt x="1696974" y="0"/>
                </a:lnTo>
                <a:lnTo>
                  <a:pt x="0" y="0"/>
                </a:lnTo>
                <a:lnTo>
                  <a:pt x="0" y="32543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6188" y="3941763"/>
            <a:ext cx="1660525" cy="287337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16764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20" dirty="0">
                <a:latin typeface="Arial"/>
                <a:cs typeface="Arial"/>
              </a:rPr>
              <a:t>Instr. </a:t>
            </a:r>
            <a:r>
              <a:rPr sz="1600" spc="-5" dirty="0">
                <a:latin typeface="Arial"/>
                <a:cs typeface="Arial"/>
              </a:rPr>
              <a:t>Set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18" name="object 22"/>
          <p:cNvSpPr>
            <a:spLocks noChangeArrowheads="1"/>
          </p:cNvSpPr>
          <p:nvPr/>
        </p:nvSpPr>
        <p:spPr bwMode="auto">
          <a:xfrm>
            <a:off x="3000375" y="3476625"/>
            <a:ext cx="1068388" cy="312738"/>
          </a:xfrm>
          <a:custGeom>
            <a:avLst/>
            <a:gdLst>
              <a:gd name="T0" fmla="*/ 0 w 1068704"/>
              <a:gd name="T1" fmla="*/ 0 h 313054"/>
              <a:gd name="T2" fmla="*/ 1068704 w 1068704"/>
              <a:gd name="T3" fmla="*/ 313054 h 313054"/>
            </a:gdLst>
            <a:ahLst/>
            <a:cxnLst/>
            <a:rect l="T0" t="T1" r="T2" b="T3"/>
            <a:pathLst>
              <a:path w="1068704" h="313054">
                <a:moveTo>
                  <a:pt x="0" y="312737"/>
                </a:moveTo>
                <a:lnTo>
                  <a:pt x="1068387" y="312737"/>
                </a:lnTo>
                <a:lnTo>
                  <a:pt x="1068387" y="0"/>
                </a:lnTo>
                <a:lnTo>
                  <a:pt x="0" y="0"/>
                </a:lnTo>
                <a:lnTo>
                  <a:pt x="0" y="312737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9" name="object 23"/>
          <p:cNvSpPr>
            <a:spLocks noChangeArrowheads="1"/>
          </p:cNvSpPr>
          <p:nvPr/>
        </p:nvSpPr>
        <p:spPr bwMode="auto">
          <a:xfrm>
            <a:off x="3000375" y="3476625"/>
            <a:ext cx="1068388" cy="312738"/>
          </a:xfrm>
          <a:custGeom>
            <a:avLst/>
            <a:gdLst>
              <a:gd name="T0" fmla="*/ 0 w 1068704"/>
              <a:gd name="T1" fmla="*/ 0 h 313054"/>
              <a:gd name="T2" fmla="*/ 1068704 w 1068704"/>
              <a:gd name="T3" fmla="*/ 313054 h 313054"/>
            </a:gdLst>
            <a:ahLst/>
            <a:cxnLst/>
            <a:rect l="T0" t="T1" r="T2" b="T3"/>
            <a:pathLst>
              <a:path w="1068704" h="313054">
                <a:moveTo>
                  <a:pt x="0" y="312737"/>
                </a:moveTo>
                <a:lnTo>
                  <a:pt x="1068387" y="312737"/>
                </a:lnTo>
                <a:lnTo>
                  <a:pt x="1068387" y="0"/>
                </a:lnTo>
                <a:lnTo>
                  <a:pt x="0" y="0"/>
                </a:lnTo>
                <a:lnTo>
                  <a:pt x="0" y="3127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00375" y="3473450"/>
            <a:ext cx="569913" cy="315913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txBody>
          <a:bodyPr lIns="0" tIns="12065" rIns="0" bIns="0">
            <a:spAutoFit/>
          </a:bodyPr>
          <a:lstStyle/>
          <a:p>
            <a:pPr marL="12827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14725" y="3476625"/>
            <a:ext cx="554038" cy="312738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txBody>
          <a:bodyPr lIns="0" tIns="8890" rIns="0" bIns="0">
            <a:spAutoFit/>
          </a:bodyPr>
          <a:lstStyle/>
          <a:p>
            <a:pPr marL="41910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piler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4725" y="3022600"/>
            <a:ext cx="1781175" cy="4540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8890" rIns="0" bIns="0">
            <a:spAutoFit/>
          </a:bodyPr>
          <a:lstStyle/>
          <a:p>
            <a:pPr marL="147320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Operating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9050" y="2719388"/>
            <a:ext cx="1020763" cy="26828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Application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24" name="object 28"/>
          <p:cNvSpPr>
            <a:spLocks noChangeArrowheads="1"/>
          </p:cNvSpPr>
          <p:nvPr/>
        </p:nvSpPr>
        <p:spPr bwMode="auto">
          <a:xfrm>
            <a:off x="2503488" y="4803775"/>
            <a:ext cx="2905125" cy="561975"/>
          </a:xfrm>
          <a:custGeom>
            <a:avLst/>
            <a:gdLst>
              <a:gd name="T0" fmla="*/ 0 w 2905125"/>
              <a:gd name="T1" fmla="*/ 0 h 561975"/>
              <a:gd name="T2" fmla="*/ 2905125 w 2905125"/>
              <a:gd name="T3" fmla="*/ 561975 h 561975"/>
            </a:gdLst>
            <a:ahLst/>
            <a:cxnLst/>
            <a:rect l="T0" t="T1" r="T2" b="T3"/>
            <a:pathLst>
              <a:path w="2905125" h="561975">
                <a:moveTo>
                  <a:pt x="0" y="561975"/>
                </a:moveTo>
                <a:lnTo>
                  <a:pt x="2905125" y="561975"/>
                </a:lnTo>
                <a:lnTo>
                  <a:pt x="2905125" y="0"/>
                </a:lnTo>
                <a:lnTo>
                  <a:pt x="0" y="0"/>
                </a:lnTo>
                <a:lnTo>
                  <a:pt x="0" y="5619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25" name="object 29"/>
          <p:cNvSpPr>
            <a:spLocks noChangeArrowheads="1"/>
          </p:cNvSpPr>
          <p:nvPr/>
        </p:nvSpPr>
        <p:spPr bwMode="auto">
          <a:xfrm>
            <a:off x="2503488" y="5365750"/>
            <a:ext cx="2905125" cy="561975"/>
          </a:xfrm>
          <a:custGeom>
            <a:avLst/>
            <a:gdLst>
              <a:gd name="T0" fmla="*/ 0 w 2905125"/>
              <a:gd name="T1" fmla="*/ 0 h 561975"/>
              <a:gd name="T2" fmla="*/ 2905125 w 2905125"/>
              <a:gd name="T3" fmla="*/ 561975 h 561975"/>
            </a:gdLst>
            <a:ahLst/>
            <a:cxnLst/>
            <a:rect l="T0" t="T1" r="T2" b="T3"/>
            <a:pathLst>
              <a:path w="2905125" h="561975">
                <a:moveTo>
                  <a:pt x="0" y="561975"/>
                </a:moveTo>
                <a:lnTo>
                  <a:pt x="2905125" y="561975"/>
                </a:lnTo>
                <a:lnTo>
                  <a:pt x="2905125" y="0"/>
                </a:lnTo>
                <a:lnTo>
                  <a:pt x="0" y="0"/>
                </a:lnTo>
                <a:lnTo>
                  <a:pt x="0" y="5619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5813" y="5362575"/>
            <a:ext cx="1274762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Circuit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27" name="object 31"/>
          <p:cNvSpPr>
            <a:spLocks noChangeArrowheads="1"/>
          </p:cNvSpPr>
          <p:nvPr/>
        </p:nvSpPr>
        <p:spPr bwMode="auto">
          <a:xfrm>
            <a:off x="2222500" y="3789363"/>
            <a:ext cx="3924300" cy="139700"/>
          </a:xfrm>
          <a:custGeom>
            <a:avLst/>
            <a:gdLst>
              <a:gd name="T0" fmla="*/ 0 w 3924300"/>
              <a:gd name="T1" fmla="*/ 0 h 139700"/>
              <a:gd name="T2" fmla="*/ 3924300 w 3924300"/>
              <a:gd name="T3" fmla="*/ 139700 h 139700"/>
            </a:gdLst>
            <a:ahLst/>
            <a:cxnLst/>
            <a:rect l="T0" t="T1" r="T2" b="T3"/>
            <a:pathLst>
              <a:path w="3924300" h="139700">
                <a:moveTo>
                  <a:pt x="0" y="139700"/>
                </a:moveTo>
                <a:lnTo>
                  <a:pt x="3924300" y="139700"/>
                </a:lnTo>
                <a:lnTo>
                  <a:pt x="3924300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28" name="object 32"/>
          <p:cNvSpPr>
            <a:spLocks noChangeArrowheads="1"/>
          </p:cNvSpPr>
          <p:nvPr/>
        </p:nvSpPr>
        <p:spPr bwMode="auto">
          <a:xfrm>
            <a:off x="2222500" y="3789363"/>
            <a:ext cx="3924300" cy="139700"/>
          </a:xfrm>
          <a:custGeom>
            <a:avLst/>
            <a:gdLst>
              <a:gd name="T0" fmla="*/ 0 w 3924300"/>
              <a:gd name="T1" fmla="*/ 0 h 139700"/>
              <a:gd name="T2" fmla="*/ 3924300 w 3924300"/>
              <a:gd name="T3" fmla="*/ 139700 h 139700"/>
            </a:gdLst>
            <a:ahLst/>
            <a:cxnLst/>
            <a:rect l="T0" t="T1" r="T2" b="T3"/>
            <a:pathLst>
              <a:path w="3924300" h="139700">
                <a:moveTo>
                  <a:pt x="0" y="139700"/>
                </a:moveTo>
                <a:lnTo>
                  <a:pt x="3924300" y="139700"/>
                </a:lnTo>
                <a:lnTo>
                  <a:pt x="3924300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7288" y="3590925"/>
            <a:ext cx="1482725" cy="5334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lnSpc>
                <a:spcPts val="200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Instruction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Set</a:t>
            </a:r>
            <a:endParaRPr>
              <a:latin typeface="Arial"/>
              <a:cs typeface="Arial"/>
            </a:endParaRPr>
          </a:p>
          <a:p>
            <a:pPr marL="6096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Architecture</a:t>
            </a:r>
            <a:endParaRPr>
              <a:latin typeface="Arial"/>
              <a:cs typeface="Arial"/>
            </a:endParaRPr>
          </a:p>
        </p:txBody>
      </p:sp>
      <p:sp>
        <p:nvSpPr>
          <p:cNvPr id="4130" name="object 34"/>
          <p:cNvSpPr>
            <a:spLocks noChangeArrowheads="1"/>
          </p:cNvSpPr>
          <p:nvPr/>
        </p:nvSpPr>
        <p:spPr bwMode="auto">
          <a:xfrm>
            <a:off x="4254500" y="3476625"/>
            <a:ext cx="1079500" cy="312738"/>
          </a:xfrm>
          <a:custGeom>
            <a:avLst/>
            <a:gdLst>
              <a:gd name="T0" fmla="*/ 0 w 1079500"/>
              <a:gd name="T1" fmla="*/ 0 h 313054"/>
              <a:gd name="T2" fmla="*/ 1079500 w 1079500"/>
              <a:gd name="T3" fmla="*/ 313054 h 313054"/>
            </a:gdLst>
            <a:ahLst/>
            <a:cxnLst/>
            <a:rect l="T0" t="T1" r="T2" b="T3"/>
            <a:pathLst>
              <a:path w="1079500" h="313054">
                <a:moveTo>
                  <a:pt x="0" y="312737"/>
                </a:moveTo>
                <a:lnTo>
                  <a:pt x="1079500" y="312737"/>
                </a:lnTo>
                <a:lnTo>
                  <a:pt x="1079500" y="0"/>
                </a:lnTo>
                <a:lnTo>
                  <a:pt x="0" y="0"/>
                </a:lnTo>
                <a:lnTo>
                  <a:pt x="0" y="312737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31" name="object 35"/>
          <p:cNvSpPr>
            <a:spLocks noChangeArrowheads="1"/>
          </p:cNvSpPr>
          <p:nvPr/>
        </p:nvSpPr>
        <p:spPr bwMode="auto">
          <a:xfrm>
            <a:off x="4254500" y="3476625"/>
            <a:ext cx="1079500" cy="312738"/>
          </a:xfrm>
          <a:custGeom>
            <a:avLst/>
            <a:gdLst>
              <a:gd name="T0" fmla="*/ 0 w 1079500"/>
              <a:gd name="T1" fmla="*/ 0 h 313054"/>
              <a:gd name="T2" fmla="*/ 1079500 w 1079500"/>
              <a:gd name="T3" fmla="*/ 313054 h 313054"/>
            </a:gdLst>
            <a:ahLst/>
            <a:cxnLst/>
            <a:rect l="T0" t="T1" r="T2" b="T3"/>
            <a:pathLst>
              <a:path w="1079500" h="313054">
                <a:moveTo>
                  <a:pt x="0" y="312737"/>
                </a:moveTo>
                <a:lnTo>
                  <a:pt x="1079500" y="312737"/>
                </a:lnTo>
                <a:lnTo>
                  <a:pt x="1079500" y="0"/>
                </a:lnTo>
                <a:lnTo>
                  <a:pt x="0" y="0"/>
                </a:lnTo>
                <a:lnTo>
                  <a:pt x="0" y="3127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4500" y="3476625"/>
            <a:ext cx="1016000" cy="312738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txBody>
          <a:bodyPr lIns="0" tIns="8890" rIns="0" bIns="0">
            <a:spAutoFit/>
          </a:bodyPr>
          <a:lstStyle/>
          <a:p>
            <a:pPr marL="118745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Firmware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33" name="object 37"/>
          <p:cNvSpPr>
            <a:spLocks noChangeArrowheads="1"/>
          </p:cNvSpPr>
          <p:nvPr/>
        </p:nvSpPr>
        <p:spPr bwMode="auto">
          <a:xfrm>
            <a:off x="2503488" y="4241800"/>
            <a:ext cx="2905125" cy="574675"/>
          </a:xfrm>
          <a:custGeom>
            <a:avLst/>
            <a:gdLst>
              <a:gd name="T0" fmla="*/ 0 w 2905125"/>
              <a:gd name="T1" fmla="*/ 0 h 574675"/>
              <a:gd name="T2" fmla="*/ 2905125 w 2905125"/>
              <a:gd name="T3" fmla="*/ 574675 h 574675"/>
            </a:gdLst>
            <a:ahLst/>
            <a:cxnLst/>
            <a:rect l="T0" t="T1" r="T2" b="T3"/>
            <a:pathLst>
              <a:path w="2905125" h="574675">
                <a:moveTo>
                  <a:pt x="0" y="574675"/>
                </a:moveTo>
                <a:lnTo>
                  <a:pt x="2905125" y="574675"/>
                </a:lnTo>
                <a:lnTo>
                  <a:pt x="2905125" y="0"/>
                </a:lnTo>
                <a:lnTo>
                  <a:pt x="0" y="0"/>
                </a:lnTo>
                <a:lnTo>
                  <a:pt x="0" y="57467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03488" y="4241800"/>
            <a:ext cx="2905125" cy="574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0" tIns="8890" rIns="0" bIns="0">
            <a:spAutoFit/>
          </a:bodyPr>
          <a:lstStyle/>
          <a:p>
            <a:pPr marL="589280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1600" spc="-10" dirty="0">
                <a:latin typeface="Arial"/>
                <a:cs typeface="Arial"/>
              </a:rPr>
              <a:t>Datapath </a:t>
            </a:r>
            <a:r>
              <a:rPr sz="1600" spc="-5" dirty="0">
                <a:latin typeface="Arial"/>
                <a:cs typeface="Arial"/>
              </a:rPr>
              <a:t>&amp; </a:t>
            </a:r>
            <a:r>
              <a:rPr sz="1600" spc="-10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35" name="object 39"/>
          <p:cNvSpPr>
            <a:spLocks noChangeArrowheads="1"/>
          </p:cNvSpPr>
          <p:nvPr/>
        </p:nvSpPr>
        <p:spPr bwMode="auto">
          <a:xfrm>
            <a:off x="2509838" y="5927725"/>
            <a:ext cx="2901950" cy="561975"/>
          </a:xfrm>
          <a:custGeom>
            <a:avLst/>
            <a:gdLst>
              <a:gd name="T0" fmla="*/ 0 w 2901950"/>
              <a:gd name="T1" fmla="*/ 0 h 561975"/>
              <a:gd name="T2" fmla="*/ 2901950 w 2901950"/>
              <a:gd name="T3" fmla="*/ 561975 h 561975"/>
            </a:gdLst>
            <a:ahLst/>
            <a:cxnLst/>
            <a:rect l="T0" t="T1" r="T2" b="T3"/>
            <a:pathLst>
              <a:path w="2901950" h="561975">
                <a:moveTo>
                  <a:pt x="0" y="561975"/>
                </a:moveTo>
                <a:lnTo>
                  <a:pt x="2901950" y="561975"/>
                </a:lnTo>
                <a:lnTo>
                  <a:pt x="2901950" y="0"/>
                </a:lnTo>
                <a:lnTo>
                  <a:pt x="0" y="0"/>
                </a:lnTo>
                <a:lnTo>
                  <a:pt x="0" y="5619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36" name="object 40"/>
          <p:cNvSpPr>
            <a:spLocks noChangeArrowheads="1"/>
          </p:cNvSpPr>
          <p:nvPr/>
        </p:nvSpPr>
        <p:spPr bwMode="auto">
          <a:xfrm>
            <a:off x="2509838" y="5927725"/>
            <a:ext cx="2901950" cy="561975"/>
          </a:xfrm>
          <a:custGeom>
            <a:avLst/>
            <a:gdLst>
              <a:gd name="T0" fmla="*/ 0 w 2901950"/>
              <a:gd name="T1" fmla="*/ 0 h 561975"/>
              <a:gd name="T2" fmla="*/ 2901950 w 2901950"/>
              <a:gd name="T3" fmla="*/ 561975 h 561975"/>
            </a:gdLst>
            <a:ahLst/>
            <a:cxnLst/>
            <a:rect l="T0" t="T1" r="T2" b="T3"/>
            <a:pathLst>
              <a:path w="2901950" h="561975">
                <a:moveTo>
                  <a:pt x="0" y="561975"/>
                </a:moveTo>
                <a:lnTo>
                  <a:pt x="2901950" y="561975"/>
                </a:lnTo>
                <a:lnTo>
                  <a:pt x="2901950" y="0"/>
                </a:lnTo>
                <a:lnTo>
                  <a:pt x="0" y="0"/>
                </a:lnTo>
                <a:lnTo>
                  <a:pt x="0" y="5619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7388" y="5924550"/>
            <a:ext cx="1465262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Physical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38" name="object 42"/>
          <p:cNvSpPr>
            <a:spLocks noChangeArrowheads="1"/>
          </p:cNvSpPr>
          <p:nvPr/>
        </p:nvSpPr>
        <p:spPr bwMode="auto">
          <a:xfrm>
            <a:off x="4776788" y="5424488"/>
            <a:ext cx="420687" cy="481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39" name="object 43"/>
          <p:cNvSpPr txBox="1">
            <a:spLocks noChangeArrowheads="1"/>
          </p:cNvSpPr>
          <p:nvPr/>
        </p:nvSpPr>
        <p:spPr bwMode="auto">
          <a:xfrm>
            <a:off x="4683125" y="5548313"/>
            <a:ext cx="984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800"/>
              <a:t>I1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114925" y="5295900"/>
            <a:ext cx="250825" cy="406400"/>
          </a:xfrm>
          <a:prstGeom prst="rect">
            <a:avLst/>
          </a:prstGeom>
        </p:spPr>
        <p:txBody>
          <a:bodyPr lIns="0" tIns="80645" rIns="0" bIns="0">
            <a:spAutoFit/>
          </a:bodyPr>
          <a:lstStyle/>
          <a:p>
            <a:pPr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800" dirty="0">
                <a:latin typeface="Arial"/>
                <a:cs typeface="Arial"/>
              </a:rPr>
              <a:t>Vdd</a:t>
            </a:r>
            <a:endParaRPr sz="800">
              <a:latin typeface="Arial"/>
              <a:cs typeface="Arial"/>
            </a:endParaRPr>
          </a:p>
          <a:p>
            <a:pPr marL="102870" fontAlgn="auto">
              <a:spcBef>
                <a:spcPts val="545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O1</a:t>
            </a:r>
            <a:endParaRPr sz="800">
              <a:latin typeface="Arial"/>
              <a:cs typeface="Arial"/>
            </a:endParaRPr>
          </a:p>
        </p:txBody>
      </p:sp>
      <p:sp>
        <p:nvSpPr>
          <p:cNvPr id="4141" name="object 45"/>
          <p:cNvSpPr>
            <a:spLocks noChangeArrowheads="1"/>
          </p:cNvSpPr>
          <p:nvPr/>
        </p:nvSpPr>
        <p:spPr bwMode="auto">
          <a:xfrm>
            <a:off x="5024438" y="5999163"/>
            <a:ext cx="152400" cy="152400"/>
          </a:xfrm>
          <a:custGeom>
            <a:avLst/>
            <a:gdLst>
              <a:gd name="T0" fmla="*/ 0 w 152400"/>
              <a:gd name="T1" fmla="*/ 0 h 152400"/>
              <a:gd name="T2" fmla="*/ 152400 w 152400"/>
              <a:gd name="T3" fmla="*/ 152400 h 152400"/>
            </a:gdLst>
            <a:ahLst/>
            <a:cxnLst/>
            <a:rect l="T0" t="T1" r="T2" b="T3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12700">
            <a:solidFill>
              <a:srgbClr val="30B6F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2" name="object 46"/>
          <p:cNvSpPr>
            <a:spLocks noChangeArrowheads="1"/>
          </p:cNvSpPr>
          <p:nvPr/>
        </p:nvSpPr>
        <p:spPr bwMode="auto">
          <a:xfrm>
            <a:off x="5024438" y="6170613"/>
            <a:ext cx="76200" cy="0"/>
          </a:xfrm>
          <a:custGeom>
            <a:avLst/>
            <a:gdLst>
              <a:gd name="T0" fmla="*/ 0 w 76200"/>
              <a:gd name="T1" fmla="*/ 76200 w 76200"/>
            </a:gdLst>
            <a:ahLst/>
            <a:cxnLst/>
            <a:rect l="T0" t="0" r="T1" b="0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noFill/>
          <a:ln w="38100">
            <a:solidFill>
              <a:srgbClr val="30B6F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3" name="object 47"/>
          <p:cNvSpPr>
            <a:spLocks noChangeArrowheads="1"/>
          </p:cNvSpPr>
          <p:nvPr/>
        </p:nvSpPr>
        <p:spPr bwMode="auto">
          <a:xfrm>
            <a:off x="5024438" y="6286500"/>
            <a:ext cx="76200" cy="0"/>
          </a:xfrm>
          <a:custGeom>
            <a:avLst/>
            <a:gdLst>
              <a:gd name="T0" fmla="*/ 0 w 76200"/>
              <a:gd name="T1" fmla="*/ 76200 w 76200"/>
            </a:gdLst>
            <a:ahLst/>
            <a:cxnLst/>
            <a:rect l="T0" t="0" r="T1" b="0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noFill/>
          <a:ln w="34124">
            <a:solidFill>
              <a:srgbClr val="30B6F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4" name="object 48"/>
          <p:cNvSpPr>
            <a:spLocks noChangeArrowheads="1"/>
          </p:cNvSpPr>
          <p:nvPr/>
        </p:nvSpPr>
        <p:spPr bwMode="auto">
          <a:xfrm>
            <a:off x="5024438" y="6151563"/>
            <a:ext cx="76200" cy="157162"/>
          </a:xfrm>
          <a:custGeom>
            <a:avLst/>
            <a:gdLst>
              <a:gd name="T0" fmla="*/ 0 w 76200"/>
              <a:gd name="T1" fmla="*/ 0 h 157479"/>
              <a:gd name="T2" fmla="*/ 76200 w 76200"/>
              <a:gd name="T3" fmla="*/ 157479 h 157479"/>
            </a:gdLst>
            <a:ahLst/>
            <a:cxnLst/>
            <a:rect l="T0" t="T1" r="T2" b="T3"/>
            <a:pathLst>
              <a:path w="76200" h="157479">
                <a:moveTo>
                  <a:pt x="0" y="157162"/>
                </a:moveTo>
                <a:lnTo>
                  <a:pt x="76200" y="157162"/>
                </a:lnTo>
                <a:lnTo>
                  <a:pt x="76200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30B6F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5" name="object 49"/>
          <p:cNvSpPr>
            <a:spLocks noChangeArrowheads="1"/>
          </p:cNvSpPr>
          <p:nvPr/>
        </p:nvSpPr>
        <p:spPr bwMode="auto">
          <a:xfrm>
            <a:off x="4927600" y="6229350"/>
            <a:ext cx="247650" cy="0"/>
          </a:xfrm>
          <a:custGeom>
            <a:avLst/>
            <a:gdLst>
              <a:gd name="T0" fmla="*/ 0 w 247650"/>
              <a:gd name="T1" fmla="*/ 247650 w 247650"/>
            </a:gdLst>
            <a:ahLst/>
            <a:cxnLst/>
            <a:rect l="T0" t="0" r="T1" b="0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noFill/>
          <a:ln w="80962">
            <a:solidFill>
              <a:srgbClr val="FF99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6" name="object 50"/>
          <p:cNvSpPr>
            <a:spLocks noChangeArrowheads="1"/>
          </p:cNvSpPr>
          <p:nvPr/>
        </p:nvSpPr>
        <p:spPr bwMode="auto">
          <a:xfrm>
            <a:off x="4927600" y="6189663"/>
            <a:ext cx="247650" cy="80962"/>
          </a:xfrm>
          <a:custGeom>
            <a:avLst/>
            <a:gdLst>
              <a:gd name="T0" fmla="*/ 0 w 247650"/>
              <a:gd name="T1" fmla="*/ 0 h 81279"/>
              <a:gd name="T2" fmla="*/ 247650 w 247650"/>
              <a:gd name="T3" fmla="*/ 81279 h 81279"/>
            </a:gdLst>
            <a:ahLst/>
            <a:cxnLst/>
            <a:rect l="T0" t="T1" r="T2" b="T3"/>
            <a:pathLst>
              <a:path w="247650" h="81279">
                <a:moveTo>
                  <a:pt x="0" y="80962"/>
                </a:moveTo>
                <a:lnTo>
                  <a:pt x="247650" y="80962"/>
                </a:lnTo>
                <a:lnTo>
                  <a:pt x="247650" y="0"/>
                </a:lnTo>
                <a:lnTo>
                  <a:pt x="0" y="0"/>
                </a:lnTo>
                <a:lnTo>
                  <a:pt x="0" y="80962"/>
                </a:lnTo>
                <a:close/>
              </a:path>
            </a:pathLst>
          </a:cu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7" name="object 51"/>
          <p:cNvSpPr>
            <a:spLocks noChangeArrowheads="1"/>
          </p:cNvSpPr>
          <p:nvPr/>
        </p:nvSpPr>
        <p:spPr bwMode="auto">
          <a:xfrm>
            <a:off x="5024438" y="6456363"/>
            <a:ext cx="152400" cy="4762"/>
          </a:xfrm>
          <a:custGeom>
            <a:avLst/>
            <a:gdLst>
              <a:gd name="T0" fmla="*/ 0 w 152400"/>
              <a:gd name="T1" fmla="*/ 0 h 5079"/>
              <a:gd name="T2" fmla="*/ 152400 w 152400"/>
              <a:gd name="T3" fmla="*/ 5079 h 5079"/>
            </a:gdLst>
            <a:ahLst/>
            <a:cxnLst/>
            <a:rect l="T0" t="T1" r="T2" b="T3"/>
            <a:pathLst>
              <a:path w="152400" h="5079">
                <a:moveTo>
                  <a:pt x="0" y="4762"/>
                </a:moveTo>
                <a:lnTo>
                  <a:pt x="152400" y="4762"/>
                </a:lnTo>
                <a:lnTo>
                  <a:pt x="152400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30B6F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8" name="object 52"/>
          <p:cNvSpPr>
            <a:spLocks noChangeArrowheads="1"/>
          </p:cNvSpPr>
          <p:nvPr/>
        </p:nvSpPr>
        <p:spPr bwMode="auto">
          <a:xfrm>
            <a:off x="5024438" y="6308725"/>
            <a:ext cx="152400" cy="152400"/>
          </a:xfrm>
          <a:custGeom>
            <a:avLst/>
            <a:gdLst>
              <a:gd name="T0" fmla="*/ 0 w 152400"/>
              <a:gd name="T1" fmla="*/ 0 h 152400"/>
              <a:gd name="T2" fmla="*/ 152400 w 152400"/>
              <a:gd name="T3" fmla="*/ 152400 h 152400"/>
            </a:gdLst>
            <a:ahLst/>
            <a:cxnLst/>
            <a:rect l="T0" t="T1" r="T2" b="T3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12700">
            <a:solidFill>
              <a:srgbClr val="30B6F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49" name="object 53"/>
          <p:cNvSpPr>
            <a:spLocks noChangeArrowheads="1"/>
          </p:cNvSpPr>
          <p:nvPr/>
        </p:nvSpPr>
        <p:spPr bwMode="auto">
          <a:xfrm>
            <a:off x="4776788" y="6151563"/>
            <a:ext cx="152400" cy="152400"/>
          </a:xfrm>
          <a:custGeom>
            <a:avLst/>
            <a:gdLst>
              <a:gd name="T0" fmla="*/ 0 w 152400"/>
              <a:gd name="T1" fmla="*/ 0 h 152400"/>
              <a:gd name="T2" fmla="*/ 152400 w 152400"/>
              <a:gd name="T3" fmla="*/ 152400 h 152400"/>
            </a:gdLst>
            <a:ahLst/>
            <a:cxnLst/>
            <a:rect l="T0" t="T1" r="T2" b="T3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0" name="object 54"/>
          <p:cNvSpPr>
            <a:spLocks noChangeArrowheads="1"/>
          </p:cNvSpPr>
          <p:nvPr/>
        </p:nvSpPr>
        <p:spPr bwMode="auto">
          <a:xfrm>
            <a:off x="4776788" y="6151563"/>
            <a:ext cx="152400" cy="309562"/>
          </a:xfrm>
          <a:custGeom>
            <a:avLst/>
            <a:gdLst>
              <a:gd name="T0" fmla="*/ 0 w 152400"/>
              <a:gd name="T1" fmla="*/ 0 h 309879"/>
              <a:gd name="T2" fmla="*/ 152400 w 152400"/>
              <a:gd name="T3" fmla="*/ 309879 h 309879"/>
            </a:gdLst>
            <a:ahLst/>
            <a:cxnLst/>
            <a:rect l="T0" t="T1" r="T2" b="T3"/>
            <a:pathLst>
              <a:path w="152400" h="309879">
                <a:moveTo>
                  <a:pt x="0" y="309562"/>
                </a:moveTo>
                <a:lnTo>
                  <a:pt x="152400" y="309562"/>
                </a:lnTo>
                <a:lnTo>
                  <a:pt x="152400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1" name="object 55"/>
          <p:cNvSpPr>
            <a:spLocks noChangeArrowheads="1"/>
          </p:cNvSpPr>
          <p:nvPr/>
        </p:nvSpPr>
        <p:spPr bwMode="auto">
          <a:xfrm>
            <a:off x="5024438" y="5999163"/>
            <a:ext cx="247650" cy="152400"/>
          </a:xfrm>
          <a:custGeom>
            <a:avLst/>
            <a:gdLst>
              <a:gd name="T0" fmla="*/ 0 w 247650"/>
              <a:gd name="T1" fmla="*/ 0 h 152400"/>
              <a:gd name="T2" fmla="*/ 247650 w 247650"/>
              <a:gd name="T3" fmla="*/ 152400 h 152400"/>
            </a:gdLst>
            <a:ahLst/>
            <a:cxnLst/>
            <a:rect l="T0" t="T1" r="T2" b="T3"/>
            <a:pathLst>
              <a:path w="247650" h="152400">
                <a:moveTo>
                  <a:pt x="0" y="152400"/>
                </a:moveTo>
                <a:lnTo>
                  <a:pt x="247650" y="152400"/>
                </a:lnTo>
                <a:lnTo>
                  <a:pt x="24765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2" name="object 56"/>
          <p:cNvSpPr>
            <a:spLocks noChangeArrowheads="1"/>
          </p:cNvSpPr>
          <p:nvPr/>
        </p:nvSpPr>
        <p:spPr bwMode="auto">
          <a:xfrm>
            <a:off x="5024438" y="6303963"/>
            <a:ext cx="247650" cy="152400"/>
          </a:xfrm>
          <a:custGeom>
            <a:avLst/>
            <a:gdLst>
              <a:gd name="T0" fmla="*/ 0 w 247650"/>
              <a:gd name="T1" fmla="*/ 0 h 152400"/>
              <a:gd name="T2" fmla="*/ 247650 w 247650"/>
              <a:gd name="T3" fmla="*/ 152400 h 152400"/>
            </a:gdLst>
            <a:ahLst/>
            <a:cxnLst/>
            <a:rect l="T0" t="T1" r="T2" b="T3"/>
            <a:pathLst>
              <a:path w="247650" h="152400">
                <a:moveTo>
                  <a:pt x="0" y="152400"/>
                </a:moveTo>
                <a:lnTo>
                  <a:pt x="247650" y="152400"/>
                </a:lnTo>
                <a:lnTo>
                  <a:pt x="24765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3" name="object 57"/>
          <p:cNvSpPr>
            <a:spLocks noChangeArrowheads="1"/>
          </p:cNvSpPr>
          <p:nvPr/>
        </p:nvSpPr>
        <p:spPr bwMode="auto">
          <a:xfrm>
            <a:off x="5062538" y="60372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76200 w 76200"/>
              <a:gd name="T3" fmla="*/ 76200 h 76200"/>
            </a:gdLst>
            <a:ahLst/>
            <a:cxnLst/>
            <a:rect l="T0" t="T1" r="T2" b="T3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4" name="object 58"/>
          <p:cNvSpPr>
            <a:spLocks noChangeArrowheads="1"/>
          </p:cNvSpPr>
          <p:nvPr/>
        </p:nvSpPr>
        <p:spPr bwMode="auto">
          <a:xfrm>
            <a:off x="5062538" y="60372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76200 w 76200"/>
              <a:gd name="T3" fmla="*/ 76200 h 76200"/>
            </a:gdLst>
            <a:ahLst/>
            <a:cxnLst/>
            <a:rect l="T0" t="T1" r="T2" b="T3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5" name="object 59"/>
          <p:cNvSpPr>
            <a:spLocks noChangeArrowheads="1"/>
          </p:cNvSpPr>
          <p:nvPr/>
        </p:nvSpPr>
        <p:spPr bwMode="auto">
          <a:xfrm>
            <a:off x="5062538" y="6346825"/>
            <a:ext cx="76200" cy="76200"/>
          </a:xfrm>
          <a:custGeom>
            <a:avLst/>
            <a:gdLst>
              <a:gd name="T0" fmla="*/ 0 w 76200"/>
              <a:gd name="T1" fmla="*/ 0 h 76200"/>
              <a:gd name="T2" fmla="*/ 76200 w 76200"/>
              <a:gd name="T3" fmla="*/ 76200 h 76200"/>
            </a:gdLst>
            <a:ahLst/>
            <a:cxnLst/>
            <a:rect l="T0" t="T1" r="T2" b="T3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6" name="object 60"/>
          <p:cNvSpPr>
            <a:spLocks noChangeArrowheads="1"/>
          </p:cNvSpPr>
          <p:nvPr/>
        </p:nvSpPr>
        <p:spPr bwMode="auto">
          <a:xfrm>
            <a:off x="5062538" y="6346825"/>
            <a:ext cx="76200" cy="76200"/>
          </a:xfrm>
          <a:custGeom>
            <a:avLst/>
            <a:gdLst>
              <a:gd name="T0" fmla="*/ 0 w 76200"/>
              <a:gd name="T1" fmla="*/ 0 h 76200"/>
              <a:gd name="T2" fmla="*/ 76200 w 76200"/>
              <a:gd name="T3" fmla="*/ 76200 h 76200"/>
            </a:gdLst>
            <a:ahLst/>
            <a:cxnLst/>
            <a:rect l="T0" t="T1" r="T2" b="T3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7" name="object 61"/>
          <p:cNvSpPr>
            <a:spLocks noChangeArrowheads="1"/>
          </p:cNvSpPr>
          <p:nvPr/>
        </p:nvSpPr>
        <p:spPr bwMode="auto">
          <a:xfrm>
            <a:off x="4814888" y="61896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76200 w 76200"/>
              <a:gd name="T3" fmla="*/ 76200 h 76200"/>
            </a:gdLst>
            <a:ahLst/>
            <a:cxnLst/>
            <a:rect l="T0" t="T1" r="T2" b="T3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8" name="object 62"/>
          <p:cNvSpPr>
            <a:spLocks noChangeArrowheads="1"/>
          </p:cNvSpPr>
          <p:nvPr/>
        </p:nvSpPr>
        <p:spPr bwMode="auto">
          <a:xfrm>
            <a:off x="4814888" y="61896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76200 w 76200"/>
              <a:gd name="T3" fmla="*/ 76200 h 76200"/>
            </a:gdLst>
            <a:ahLst/>
            <a:cxnLst/>
            <a:rect l="T0" t="T1" r="T2" b="T3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59" name="object 63"/>
          <p:cNvSpPr txBox="1">
            <a:spLocks noChangeArrowheads="1"/>
          </p:cNvSpPr>
          <p:nvPr/>
        </p:nvSpPr>
        <p:spPr bwMode="auto">
          <a:xfrm>
            <a:off x="4705350" y="6308725"/>
            <a:ext cx="98425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800"/>
              <a:t>I1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157788" y="5961063"/>
            <a:ext cx="244475" cy="495300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lIns="0" tIns="12700" rIns="0" bIns="0">
            <a:spAutoFit/>
          </a:bodyPr>
          <a:lstStyle/>
          <a:p>
            <a:pPr marL="5461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800" dirty="0">
                <a:latin typeface="Arial"/>
                <a:cs typeface="Arial"/>
              </a:rPr>
              <a:t>V</a:t>
            </a:r>
            <a:r>
              <a:rPr sz="800" spc="-5" dirty="0">
                <a:latin typeface="Arial"/>
                <a:cs typeface="Arial"/>
              </a:rPr>
              <a:t>d</a:t>
            </a:r>
            <a:r>
              <a:rPr sz="80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900">
              <a:latin typeface="Times New Roman"/>
              <a:cs typeface="Times New Roman"/>
            </a:endParaRPr>
          </a:p>
          <a:p>
            <a:pPr marL="55244" fontAlgn="auto">
              <a:spcBef>
                <a:spcPts val="745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O1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67275" y="4284663"/>
            <a:ext cx="495300" cy="13176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94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Control</a:t>
            </a:r>
            <a:endParaRPr sz="800">
              <a:latin typeface="Arial"/>
              <a:cs typeface="Arial"/>
            </a:endParaRPr>
          </a:p>
        </p:txBody>
      </p:sp>
      <p:sp>
        <p:nvSpPr>
          <p:cNvPr id="4162" name="object 66"/>
          <p:cNvSpPr>
            <a:spLocks noChangeArrowheads="1"/>
          </p:cNvSpPr>
          <p:nvPr/>
        </p:nvSpPr>
        <p:spPr bwMode="auto">
          <a:xfrm>
            <a:off x="5048250" y="4476750"/>
            <a:ext cx="133350" cy="288925"/>
          </a:xfrm>
          <a:custGeom>
            <a:avLst/>
            <a:gdLst>
              <a:gd name="T0" fmla="*/ 0 w 132079"/>
              <a:gd name="T1" fmla="*/ 0 h 288925"/>
              <a:gd name="T2" fmla="*/ 132079 w 132079"/>
              <a:gd name="T3" fmla="*/ 288925 h 288925"/>
            </a:gdLst>
            <a:ahLst/>
            <a:cxnLst/>
            <a:rect l="T0" t="T1" r="T2" b="T3"/>
            <a:pathLst>
              <a:path w="132079" h="288925">
                <a:moveTo>
                  <a:pt x="0" y="288925"/>
                </a:moveTo>
                <a:lnTo>
                  <a:pt x="131762" y="288925"/>
                </a:lnTo>
                <a:lnTo>
                  <a:pt x="131762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63" name="object 67"/>
          <p:cNvSpPr>
            <a:spLocks noChangeArrowheads="1"/>
          </p:cNvSpPr>
          <p:nvPr/>
        </p:nvSpPr>
        <p:spPr bwMode="auto">
          <a:xfrm>
            <a:off x="4865688" y="4478338"/>
            <a:ext cx="131762" cy="287337"/>
          </a:xfrm>
          <a:custGeom>
            <a:avLst/>
            <a:gdLst>
              <a:gd name="T0" fmla="*/ 0 w 132079"/>
              <a:gd name="T1" fmla="*/ 0 h 287654"/>
              <a:gd name="T2" fmla="*/ 132079 w 132079"/>
              <a:gd name="T3" fmla="*/ 287654 h 287654"/>
            </a:gdLst>
            <a:ahLst/>
            <a:cxnLst/>
            <a:rect l="T0" t="T1" r="T2" b="T3"/>
            <a:pathLst>
              <a:path w="132079" h="287654">
                <a:moveTo>
                  <a:pt x="0" y="287337"/>
                </a:moveTo>
                <a:lnTo>
                  <a:pt x="131762" y="287337"/>
                </a:lnTo>
                <a:lnTo>
                  <a:pt x="131762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64" name="object 68"/>
          <p:cNvSpPr>
            <a:spLocks noChangeArrowheads="1"/>
          </p:cNvSpPr>
          <p:nvPr/>
        </p:nvSpPr>
        <p:spPr bwMode="auto">
          <a:xfrm>
            <a:off x="5229225" y="4476750"/>
            <a:ext cx="133350" cy="288925"/>
          </a:xfrm>
          <a:custGeom>
            <a:avLst/>
            <a:gdLst>
              <a:gd name="T0" fmla="*/ 0 w 132079"/>
              <a:gd name="T1" fmla="*/ 0 h 288925"/>
              <a:gd name="T2" fmla="*/ 132079 w 132079"/>
              <a:gd name="T3" fmla="*/ 288925 h 288925"/>
            </a:gdLst>
            <a:ahLst/>
            <a:cxnLst/>
            <a:rect l="T0" t="T1" r="T2" b="T3"/>
            <a:pathLst>
              <a:path w="132079" h="288925">
                <a:moveTo>
                  <a:pt x="0" y="288925"/>
                </a:moveTo>
                <a:lnTo>
                  <a:pt x="131762" y="288925"/>
                </a:lnTo>
                <a:lnTo>
                  <a:pt x="131762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64100" y="4489450"/>
            <a:ext cx="504825" cy="266700"/>
          </a:xfrm>
          <a:prstGeom prst="rect">
            <a:avLst/>
          </a:prstGeom>
        </p:spPr>
        <p:txBody>
          <a:bodyPr vert="vert" lIns="0" tIns="3175" rIns="0" bIns="0">
            <a:spAutoFit/>
          </a:bodyPr>
          <a:lstStyle/>
          <a:p>
            <a:pPr marL="17145" fontAlgn="auto">
              <a:spcBef>
                <a:spcPts val="25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Mem</a:t>
            </a:r>
            <a:endParaRPr sz="800">
              <a:latin typeface="Arial"/>
              <a:cs typeface="Arial"/>
            </a:endParaRPr>
          </a:p>
          <a:p>
            <a:pPr marL="32384" fontAlgn="auto">
              <a:spcBef>
                <a:spcPts val="465"/>
              </a:spcBef>
              <a:spcAft>
                <a:spcPts val="0"/>
              </a:spcAft>
              <a:defRPr/>
            </a:pPr>
            <a:r>
              <a:rPr sz="800" dirty="0"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  <a:p>
            <a:pPr marL="12700" fontAlgn="auto">
              <a:spcBef>
                <a:spcPts val="484"/>
              </a:spcBef>
              <a:spcAft>
                <a:spcPts val="0"/>
              </a:spcAft>
              <a:defRPr/>
            </a:pPr>
            <a:r>
              <a:rPr sz="800" dirty="0">
                <a:latin typeface="Arial"/>
                <a:cs typeface="Arial"/>
              </a:rPr>
              <a:t>I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Reg</a:t>
            </a:r>
            <a:endParaRPr sz="800">
              <a:latin typeface="Arial"/>
              <a:cs typeface="Arial"/>
            </a:endParaRPr>
          </a:p>
        </p:txBody>
      </p:sp>
      <p:sp>
        <p:nvSpPr>
          <p:cNvPr id="4166" name="object 70"/>
          <p:cNvSpPr>
            <a:spLocks noChangeArrowheads="1"/>
          </p:cNvSpPr>
          <p:nvPr/>
        </p:nvSpPr>
        <p:spPr bwMode="auto">
          <a:xfrm>
            <a:off x="4938713" y="4416425"/>
            <a:ext cx="0" cy="60325"/>
          </a:xfrm>
          <a:custGeom>
            <a:avLst/>
            <a:gdLst>
              <a:gd name="T0" fmla="*/ 0 h 60325"/>
              <a:gd name="T1" fmla="*/ 60325 h 60325"/>
            </a:gdLst>
            <a:ahLst/>
            <a:cxnLst/>
            <a:rect l="0" t="T0" r="0" b="T1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67" name="object 71"/>
          <p:cNvSpPr>
            <a:spLocks noChangeArrowheads="1"/>
          </p:cNvSpPr>
          <p:nvPr/>
        </p:nvSpPr>
        <p:spPr bwMode="auto">
          <a:xfrm>
            <a:off x="5113338" y="4416425"/>
            <a:ext cx="0" cy="60325"/>
          </a:xfrm>
          <a:custGeom>
            <a:avLst/>
            <a:gdLst>
              <a:gd name="T0" fmla="*/ 0 h 60325"/>
              <a:gd name="T1" fmla="*/ 60325 h 60325"/>
            </a:gdLst>
            <a:ahLst/>
            <a:cxnLst/>
            <a:rect l="0" t="T0" r="0" b="T1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68" name="object 72"/>
          <p:cNvSpPr>
            <a:spLocks noChangeArrowheads="1"/>
          </p:cNvSpPr>
          <p:nvPr/>
        </p:nvSpPr>
        <p:spPr bwMode="auto">
          <a:xfrm>
            <a:off x="5302250" y="4416425"/>
            <a:ext cx="0" cy="60325"/>
          </a:xfrm>
          <a:custGeom>
            <a:avLst/>
            <a:gdLst>
              <a:gd name="T0" fmla="*/ 0 h 60325"/>
              <a:gd name="T1" fmla="*/ 60325 h 60325"/>
            </a:gdLst>
            <a:ahLst/>
            <a:cxnLst/>
            <a:rect l="0" t="T0" r="0" b="T1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69" name="object 73"/>
          <p:cNvSpPr>
            <a:spLocks noChangeArrowheads="1"/>
          </p:cNvSpPr>
          <p:nvPr/>
        </p:nvSpPr>
        <p:spPr bwMode="auto">
          <a:xfrm>
            <a:off x="4772025" y="4602163"/>
            <a:ext cx="93663" cy="50800"/>
          </a:xfrm>
          <a:custGeom>
            <a:avLst/>
            <a:gdLst>
              <a:gd name="T0" fmla="*/ 0 w 93979"/>
              <a:gd name="T1" fmla="*/ 0 h 50800"/>
              <a:gd name="T2" fmla="*/ 93979 w 93979"/>
              <a:gd name="T3" fmla="*/ 50800 h 50800"/>
            </a:gdLst>
            <a:ahLst/>
            <a:cxnLst/>
            <a:rect l="T0" t="T1" r="T2" b="T3"/>
            <a:pathLst>
              <a:path w="93979" h="50800">
                <a:moveTo>
                  <a:pt x="42799" y="0"/>
                </a:moveTo>
                <a:lnTo>
                  <a:pt x="42799" y="50800"/>
                </a:lnTo>
                <a:lnTo>
                  <a:pt x="80899" y="31750"/>
                </a:lnTo>
                <a:lnTo>
                  <a:pt x="55499" y="31750"/>
                </a:lnTo>
                <a:lnTo>
                  <a:pt x="55499" y="19050"/>
                </a:lnTo>
                <a:lnTo>
                  <a:pt x="80899" y="19050"/>
                </a:lnTo>
                <a:lnTo>
                  <a:pt x="42799" y="0"/>
                </a:lnTo>
                <a:close/>
              </a:path>
              <a:path w="93979" h="50800">
                <a:moveTo>
                  <a:pt x="42799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42799" y="31750"/>
                </a:lnTo>
                <a:lnTo>
                  <a:pt x="42799" y="19050"/>
                </a:lnTo>
                <a:close/>
              </a:path>
              <a:path w="93979" h="50800">
                <a:moveTo>
                  <a:pt x="80899" y="19050"/>
                </a:moveTo>
                <a:lnTo>
                  <a:pt x="55499" y="19050"/>
                </a:lnTo>
                <a:lnTo>
                  <a:pt x="55499" y="31750"/>
                </a:lnTo>
                <a:lnTo>
                  <a:pt x="80899" y="31750"/>
                </a:lnTo>
                <a:lnTo>
                  <a:pt x="93599" y="25400"/>
                </a:lnTo>
                <a:lnTo>
                  <a:pt x="80899" y="190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0" name="object 74"/>
          <p:cNvSpPr>
            <a:spLocks noChangeArrowheads="1"/>
          </p:cNvSpPr>
          <p:nvPr/>
        </p:nvSpPr>
        <p:spPr bwMode="auto">
          <a:xfrm>
            <a:off x="4997450" y="4627563"/>
            <a:ext cx="50800" cy="0"/>
          </a:xfrm>
          <a:custGeom>
            <a:avLst/>
            <a:gdLst>
              <a:gd name="T0" fmla="*/ 0 w 50800"/>
              <a:gd name="T1" fmla="*/ 50800 w 50800"/>
            </a:gdLst>
            <a:ahLst/>
            <a:cxnLst/>
            <a:rect l="T0" t="0" r="T1" b="0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1" name="object 75"/>
          <p:cNvSpPr>
            <a:spLocks noChangeArrowheads="1"/>
          </p:cNvSpPr>
          <p:nvPr/>
        </p:nvSpPr>
        <p:spPr bwMode="auto">
          <a:xfrm>
            <a:off x="5183188" y="4627563"/>
            <a:ext cx="46037" cy="0"/>
          </a:xfrm>
          <a:custGeom>
            <a:avLst/>
            <a:gdLst>
              <a:gd name="T0" fmla="*/ 0 w 46354"/>
              <a:gd name="T1" fmla="*/ 46354 w 46354"/>
            </a:gdLst>
            <a:ahLst/>
            <a:cxnLst/>
            <a:rect l="T0" t="0" r="T1" b="0"/>
            <a:pathLst>
              <a:path w="46354">
                <a:moveTo>
                  <a:pt x="0" y="0"/>
                </a:moveTo>
                <a:lnTo>
                  <a:pt x="4610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2" name="object 76"/>
          <p:cNvSpPr>
            <a:spLocks noChangeArrowheads="1"/>
          </p:cNvSpPr>
          <p:nvPr/>
        </p:nvSpPr>
        <p:spPr bwMode="auto">
          <a:xfrm>
            <a:off x="2060575" y="2722563"/>
            <a:ext cx="161925" cy="1019175"/>
          </a:xfrm>
          <a:custGeom>
            <a:avLst/>
            <a:gdLst>
              <a:gd name="T0" fmla="*/ 0 w 161925"/>
              <a:gd name="T1" fmla="*/ 0 h 1019810"/>
              <a:gd name="T2" fmla="*/ 161925 w 161925"/>
              <a:gd name="T3" fmla="*/ 1019810 h 1019810"/>
            </a:gdLst>
            <a:ahLst/>
            <a:cxnLst/>
            <a:rect l="T0" t="T1" r="T2" b="T3"/>
            <a:pathLst>
              <a:path w="161925" h="1019810">
                <a:moveTo>
                  <a:pt x="161925" y="1019301"/>
                </a:moveTo>
                <a:lnTo>
                  <a:pt x="130405" y="1012616"/>
                </a:lnTo>
                <a:lnTo>
                  <a:pt x="104648" y="994394"/>
                </a:lnTo>
                <a:lnTo>
                  <a:pt x="87272" y="967384"/>
                </a:lnTo>
                <a:lnTo>
                  <a:pt x="80899" y="934338"/>
                </a:lnTo>
                <a:lnTo>
                  <a:pt x="81025" y="594613"/>
                </a:lnTo>
                <a:lnTo>
                  <a:pt x="74652" y="561514"/>
                </a:lnTo>
                <a:lnTo>
                  <a:pt x="57277" y="534511"/>
                </a:lnTo>
                <a:lnTo>
                  <a:pt x="31519" y="516318"/>
                </a:lnTo>
                <a:lnTo>
                  <a:pt x="0" y="509650"/>
                </a:lnTo>
                <a:lnTo>
                  <a:pt x="31519" y="502983"/>
                </a:lnTo>
                <a:lnTo>
                  <a:pt x="57276" y="484790"/>
                </a:lnTo>
                <a:lnTo>
                  <a:pt x="74652" y="457787"/>
                </a:lnTo>
                <a:lnTo>
                  <a:pt x="81025" y="424688"/>
                </a:lnTo>
                <a:lnTo>
                  <a:pt x="81025" y="84962"/>
                </a:lnTo>
                <a:lnTo>
                  <a:pt x="87379" y="51917"/>
                </a:lnTo>
                <a:lnTo>
                  <a:pt x="104711" y="24907"/>
                </a:lnTo>
                <a:lnTo>
                  <a:pt x="130425" y="6685"/>
                </a:lnTo>
                <a:lnTo>
                  <a:pt x="161925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3" name="object 77"/>
          <p:cNvSpPr>
            <a:spLocks noChangeArrowheads="1"/>
          </p:cNvSpPr>
          <p:nvPr/>
        </p:nvSpPr>
        <p:spPr bwMode="auto">
          <a:xfrm>
            <a:off x="2022475" y="3948113"/>
            <a:ext cx="214313" cy="2506662"/>
          </a:xfrm>
          <a:custGeom>
            <a:avLst/>
            <a:gdLst>
              <a:gd name="T0" fmla="*/ 0 w 214630"/>
              <a:gd name="T1" fmla="*/ 0 h 2506979"/>
              <a:gd name="T2" fmla="*/ 214630 w 214630"/>
              <a:gd name="T3" fmla="*/ 2506979 h 2506979"/>
            </a:gdLst>
            <a:ahLst/>
            <a:cxnLst/>
            <a:rect l="T0" t="T1" r="T2" b="T3"/>
            <a:pathLst>
              <a:path w="214630" h="2506979">
                <a:moveTo>
                  <a:pt x="214249" y="2506726"/>
                </a:moveTo>
                <a:lnTo>
                  <a:pt x="160245" y="2478206"/>
                </a:lnTo>
                <a:lnTo>
                  <a:pt x="138572" y="2445543"/>
                </a:lnTo>
                <a:lnTo>
                  <a:pt x="121821" y="2403267"/>
                </a:lnTo>
                <a:lnTo>
                  <a:pt x="111017" y="2353367"/>
                </a:lnTo>
                <a:lnTo>
                  <a:pt x="107187" y="2297836"/>
                </a:lnTo>
                <a:lnTo>
                  <a:pt x="107187" y="1462278"/>
                </a:lnTo>
                <a:lnTo>
                  <a:pt x="103358" y="1406762"/>
                </a:lnTo>
                <a:lnTo>
                  <a:pt x="92550" y="1356863"/>
                </a:lnTo>
                <a:lnTo>
                  <a:pt x="75787" y="1314577"/>
                </a:lnTo>
                <a:lnTo>
                  <a:pt x="54092" y="1281900"/>
                </a:lnTo>
                <a:lnTo>
                  <a:pt x="28489" y="1260830"/>
                </a:lnTo>
                <a:lnTo>
                  <a:pt x="0" y="1253363"/>
                </a:lnTo>
                <a:lnTo>
                  <a:pt x="28489" y="1245904"/>
                </a:lnTo>
                <a:lnTo>
                  <a:pt x="54092" y="1224853"/>
                </a:lnTo>
                <a:lnTo>
                  <a:pt x="75787" y="1192196"/>
                </a:lnTo>
                <a:lnTo>
                  <a:pt x="92550" y="1149919"/>
                </a:lnTo>
                <a:lnTo>
                  <a:pt x="103358" y="1100007"/>
                </a:lnTo>
                <a:lnTo>
                  <a:pt x="107187" y="1044448"/>
                </a:lnTo>
                <a:lnTo>
                  <a:pt x="107187" y="208914"/>
                </a:lnTo>
                <a:lnTo>
                  <a:pt x="111017" y="153399"/>
                </a:lnTo>
                <a:lnTo>
                  <a:pt x="121821" y="103500"/>
                </a:lnTo>
                <a:lnTo>
                  <a:pt x="138572" y="61213"/>
                </a:lnTo>
                <a:lnTo>
                  <a:pt x="160245" y="28537"/>
                </a:lnTo>
                <a:lnTo>
                  <a:pt x="185813" y="7467"/>
                </a:lnTo>
                <a:lnTo>
                  <a:pt x="214249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2188" y="3055938"/>
            <a:ext cx="922337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latin typeface="Arial"/>
                <a:cs typeface="Arial"/>
              </a:rPr>
              <a:t>Software</a:t>
            </a:r>
            <a:endParaRPr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2188" y="5038725"/>
            <a:ext cx="100965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rd</a:t>
            </a:r>
            <a:r>
              <a:rPr spc="-50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are</a:t>
            </a:r>
            <a:endParaRPr>
              <a:latin typeface="Arial"/>
              <a:cs typeface="Arial"/>
            </a:endParaRPr>
          </a:p>
        </p:txBody>
      </p:sp>
      <p:sp>
        <p:nvSpPr>
          <p:cNvPr id="4176" name="object 80"/>
          <p:cNvSpPr>
            <a:spLocks noChangeArrowheads="1"/>
          </p:cNvSpPr>
          <p:nvPr/>
        </p:nvSpPr>
        <p:spPr bwMode="auto">
          <a:xfrm>
            <a:off x="4794250" y="5108575"/>
            <a:ext cx="117475" cy="133350"/>
          </a:xfrm>
          <a:custGeom>
            <a:avLst/>
            <a:gdLst>
              <a:gd name="T0" fmla="*/ 0 w 116204"/>
              <a:gd name="T1" fmla="*/ 0 h 133350"/>
              <a:gd name="T2" fmla="*/ 116204 w 116204"/>
              <a:gd name="T3" fmla="*/ 133350 h 133350"/>
            </a:gdLst>
            <a:ahLst/>
            <a:cxnLst/>
            <a:rect l="T0" t="T1" r="T2" b="T3"/>
            <a:pathLst>
              <a:path w="116204" h="133350">
                <a:moveTo>
                  <a:pt x="0" y="0"/>
                </a:moveTo>
                <a:lnTo>
                  <a:pt x="115950" y="66675"/>
                </a:lnTo>
                <a:lnTo>
                  <a:pt x="0" y="1333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7" name="object 81"/>
          <p:cNvSpPr>
            <a:spLocks noChangeArrowheads="1"/>
          </p:cNvSpPr>
          <p:nvPr/>
        </p:nvSpPr>
        <p:spPr bwMode="auto">
          <a:xfrm>
            <a:off x="4910138" y="5159375"/>
            <a:ext cx="36512" cy="36513"/>
          </a:xfrm>
          <a:custGeom>
            <a:avLst/>
            <a:gdLst>
              <a:gd name="T0" fmla="*/ 0 w 36829"/>
              <a:gd name="T1" fmla="*/ 0 h 36829"/>
              <a:gd name="T2" fmla="*/ 36829 w 36829"/>
              <a:gd name="T3" fmla="*/ 36829 h 36829"/>
            </a:gdLst>
            <a:ahLst/>
            <a:cxnLst/>
            <a:rect l="T0" t="T1" r="T2" b="T3"/>
            <a:pathLst>
              <a:path w="36829" h="36829">
                <a:moveTo>
                  <a:pt x="0" y="18287"/>
                </a:moveTo>
                <a:lnTo>
                  <a:pt x="1426" y="11144"/>
                </a:lnTo>
                <a:lnTo>
                  <a:pt x="5318" y="5333"/>
                </a:lnTo>
                <a:lnTo>
                  <a:pt x="11090" y="1428"/>
                </a:lnTo>
                <a:lnTo>
                  <a:pt x="18161" y="0"/>
                </a:lnTo>
                <a:lnTo>
                  <a:pt x="25304" y="1428"/>
                </a:lnTo>
                <a:lnTo>
                  <a:pt x="31114" y="5334"/>
                </a:lnTo>
                <a:lnTo>
                  <a:pt x="35020" y="11144"/>
                </a:lnTo>
                <a:lnTo>
                  <a:pt x="36449" y="18287"/>
                </a:lnTo>
                <a:lnTo>
                  <a:pt x="35020" y="25378"/>
                </a:lnTo>
                <a:lnTo>
                  <a:pt x="31114" y="31194"/>
                </a:lnTo>
                <a:lnTo>
                  <a:pt x="25304" y="35129"/>
                </a:lnTo>
                <a:lnTo>
                  <a:pt x="18161" y="36575"/>
                </a:lnTo>
                <a:lnTo>
                  <a:pt x="11090" y="35129"/>
                </a:lnTo>
                <a:lnTo>
                  <a:pt x="5318" y="31194"/>
                </a:lnTo>
                <a:lnTo>
                  <a:pt x="1426" y="25378"/>
                </a:lnTo>
                <a:lnTo>
                  <a:pt x="0" y="1828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8" name="object 82"/>
          <p:cNvSpPr>
            <a:spLocks noChangeArrowheads="1"/>
          </p:cNvSpPr>
          <p:nvPr/>
        </p:nvSpPr>
        <p:spPr bwMode="auto">
          <a:xfrm>
            <a:off x="4695825" y="5178425"/>
            <a:ext cx="90488" cy="0"/>
          </a:xfrm>
          <a:custGeom>
            <a:avLst/>
            <a:gdLst>
              <a:gd name="T0" fmla="*/ 0 w 90804"/>
              <a:gd name="T1" fmla="*/ 90804 w 90804"/>
            </a:gdLst>
            <a:ahLst/>
            <a:cxnLst/>
            <a:rect l="T0" t="0" r="T1" b="0"/>
            <a:pathLst>
              <a:path w="90804">
                <a:moveTo>
                  <a:pt x="9042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79" name="object 83"/>
          <p:cNvSpPr txBox="1">
            <a:spLocks noChangeArrowheads="1"/>
          </p:cNvSpPr>
          <p:nvPr/>
        </p:nvSpPr>
        <p:spPr bwMode="auto">
          <a:xfrm>
            <a:off x="4598988" y="5091113"/>
            <a:ext cx="100012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800"/>
              <a:t>I1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5245100" y="4959350"/>
            <a:ext cx="149225" cy="1476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O2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81" name="object 85"/>
          <p:cNvSpPr>
            <a:spLocks noChangeArrowheads="1"/>
          </p:cNvSpPr>
          <p:nvPr/>
        </p:nvSpPr>
        <p:spPr bwMode="auto">
          <a:xfrm>
            <a:off x="5033963" y="4957763"/>
            <a:ext cx="161925" cy="161925"/>
          </a:xfrm>
          <a:custGeom>
            <a:avLst/>
            <a:gdLst>
              <a:gd name="T0" fmla="*/ 0 w 161925"/>
              <a:gd name="T1" fmla="*/ 0 h 162560"/>
              <a:gd name="T2" fmla="*/ 161925 w 161925"/>
              <a:gd name="T3" fmla="*/ 162560 h 162560"/>
            </a:gdLst>
            <a:ahLst/>
            <a:cxnLst/>
            <a:rect l="T0" t="T1" r="T2" b="T3"/>
            <a:pathLst>
              <a:path w="161925" h="162560">
                <a:moveTo>
                  <a:pt x="0" y="0"/>
                </a:moveTo>
                <a:lnTo>
                  <a:pt x="80899" y="0"/>
                </a:lnTo>
                <a:lnTo>
                  <a:pt x="112418" y="6373"/>
                </a:lnTo>
                <a:lnTo>
                  <a:pt x="138175" y="23748"/>
                </a:lnTo>
                <a:lnTo>
                  <a:pt x="155551" y="49506"/>
                </a:lnTo>
                <a:lnTo>
                  <a:pt x="161925" y="81025"/>
                </a:lnTo>
                <a:lnTo>
                  <a:pt x="155551" y="112545"/>
                </a:lnTo>
                <a:lnTo>
                  <a:pt x="138175" y="138302"/>
                </a:lnTo>
                <a:lnTo>
                  <a:pt x="112418" y="155678"/>
                </a:lnTo>
                <a:lnTo>
                  <a:pt x="80899" y="162051"/>
                </a:lnTo>
                <a:lnTo>
                  <a:pt x="0" y="16192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82" name="object 86"/>
          <p:cNvSpPr>
            <a:spLocks noChangeArrowheads="1"/>
          </p:cNvSpPr>
          <p:nvPr/>
        </p:nvSpPr>
        <p:spPr bwMode="auto">
          <a:xfrm>
            <a:off x="4948238" y="5076825"/>
            <a:ext cx="85725" cy="100013"/>
          </a:xfrm>
          <a:custGeom>
            <a:avLst/>
            <a:gdLst>
              <a:gd name="T0" fmla="*/ 0 w 85725"/>
              <a:gd name="T1" fmla="*/ 0 h 100329"/>
              <a:gd name="T2" fmla="*/ 85725 w 85725"/>
              <a:gd name="T3" fmla="*/ 100329 h 100329"/>
            </a:gdLst>
            <a:ahLst/>
            <a:cxnLst/>
            <a:rect l="T0" t="T1" r="T2" b="T3"/>
            <a:pathLst>
              <a:path w="85725" h="100329">
                <a:moveTo>
                  <a:pt x="0" y="99949"/>
                </a:moveTo>
                <a:lnTo>
                  <a:pt x="47625" y="99949"/>
                </a:lnTo>
                <a:lnTo>
                  <a:pt x="47625" y="0"/>
                </a:lnTo>
                <a:lnTo>
                  <a:pt x="85725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83" name="object 87"/>
          <p:cNvSpPr>
            <a:spLocks noChangeArrowheads="1"/>
          </p:cNvSpPr>
          <p:nvPr/>
        </p:nvSpPr>
        <p:spPr bwMode="auto">
          <a:xfrm>
            <a:off x="4786313" y="5000625"/>
            <a:ext cx="247650" cy="0"/>
          </a:xfrm>
          <a:custGeom>
            <a:avLst/>
            <a:gdLst>
              <a:gd name="T0" fmla="*/ 0 w 247650"/>
              <a:gd name="T1" fmla="*/ 247650 w 247650"/>
            </a:gdLst>
            <a:ahLst/>
            <a:cxnLst/>
            <a:rect l="T0" t="0" r="T1" b="0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94275" y="5140325"/>
            <a:ext cx="147638" cy="1476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O1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330575" y="4800600"/>
            <a:ext cx="1444625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Digital Design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200" baseline="-10416" dirty="0">
                <a:latin typeface="Arial"/>
                <a:cs typeface="Arial"/>
              </a:rPr>
              <a:t>I2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186" name="object 90"/>
          <p:cNvSpPr>
            <a:spLocks noChangeArrowheads="1"/>
          </p:cNvSpPr>
          <p:nvPr/>
        </p:nvSpPr>
        <p:spPr bwMode="auto">
          <a:xfrm>
            <a:off x="5195888" y="5033963"/>
            <a:ext cx="33337" cy="0"/>
          </a:xfrm>
          <a:custGeom>
            <a:avLst/>
            <a:gdLst>
              <a:gd name="T0" fmla="*/ 0 w 33654"/>
              <a:gd name="T1" fmla="*/ 33654 w 33654"/>
            </a:gdLst>
            <a:ahLst/>
            <a:cxnLst/>
            <a:rect l="T0" t="0" r="T1" b="0"/>
            <a:pathLst>
              <a:path w="33654">
                <a:moveTo>
                  <a:pt x="0" y="0"/>
                </a:moveTo>
                <a:lnTo>
                  <a:pt x="33274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87" name="object 91"/>
          <p:cNvSpPr>
            <a:spLocks noChangeArrowheads="1"/>
          </p:cNvSpPr>
          <p:nvPr/>
        </p:nvSpPr>
        <p:spPr bwMode="auto">
          <a:xfrm>
            <a:off x="5768975" y="5060950"/>
            <a:ext cx="152400" cy="1031875"/>
          </a:xfrm>
          <a:custGeom>
            <a:avLst/>
            <a:gdLst>
              <a:gd name="T0" fmla="*/ 0 w 152400"/>
              <a:gd name="T1" fmla="*/ 0 h 1031875"/>
              <a:gd name="T2" fmla="*/ 152400 w 152400"/>
              <a:gd name="T3" fmla="*/ 1031875 h 1031875"/>
            </a:gdLst>
            <a:ahLst/>
            <a:cxnLst/>
            <a:rect l="T0" t="T1" r="T2" b="T3"/>
            <a:pathLst>
              <a:path w="152400" h="1031875">
                <a:moveTo>
                  <a:pt x="101600" y="127000"/>
                </a:moveTo>
                <a:lnTo>
                  <a:pt x="50800" y="127000"/>
                </a:lnTo>
                <a:lnTo>
                  <a:pt x="50800" y="1031875"/>
                </a:lnTo>
                <a:lnTo>
                  <a:pt x="101600" y="1031875"/>
                </a:lnTo>
                <a:lnTo>
                  <a:pt x="101600" y="127000"/>
                </a:lnTo>
                <a:close/>
              </a:path>
              <a:path w="152400" h="1031875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1031875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010275" y="5395913"/>
            <a:ext cx="1103313" cy="571500"/>
          </a:xfrm>
          <a:prstGeom prst="rect">
            <a:avLst/>
          </a:prstGeom>
        </p:spPr>
        <p:txBody>
          <a:bodyPr lIns="0" tIns="22860" rIns="0" bIns="0">
            <a:spAutoFit/>
          </a:bodyPr>
          <a:lstStyle/>
          <a:p>
            <a:pPr marL="325438" indent="-314325">
              <a:lnSpc>
                <a:spcPts val="2150"/>
              </a:lnSpc>
              <a:spcBef>
                <a:spcPts val="175"/>
              </a:spcBef>
            </a:pPr>
            <a:r>
              <a:rPr lang="en-US"/>
              <a:t>Bottom Up  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4000" dirty="0"/>
              <a:t>Chapter 2</a:t>
            </a:r>
            <a:br>
              <a:rPr lang="en-US" sz="4000" dirty="0"/>
            </a:br>
            <a:r>
              <a:rPr lang="en-US" sz="4000" dirty="0" smtClean="0">
                <a:solidFill>
                  <a:schemeClr val="tx1"/>
                </a:solidFill>
              </a:rPr>
              <a:t>Unit -2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Instruction Set Principles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Computer Architecture’s Changing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20100" cy="41148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800" dirty="0"/>
              <a:t>1950s to 1960s: </a:t>
            </a:r>
            <a:br>
              <a:rPr lang="en-US" sz="2800" dirty="0"/>
            </a:br>
            <a:r>
              <a:rPr lang="en-US" sz="2800" dirty="0"/>
              <a:t>Computer Architecture Course = Computer Arithmetic</a:t>
            </a:r>
          </a:p>
          <a:p>
            <a:pPr marL="285750" indent="-285750"/>
            <a:r>
              <a:rPr lang="en-US" sz="2800" dirty="0"/>
              <a:t>1970s to mid 1980s:  </a:t>
            </a:r>
            <a:br>
              <a:rPr lang="en-US" sz="2800" dirty="0"/>
            </a:br>
            <a:r>
              <a:rPr lang="en-US" sz="2800" dirty="0"/>
              <a:t>Computer Architecture Course = Instruction Set Design, especially ISA appropriate for compilers</a:t>
            </a:r>
          </a:p>
          <a:p>
            <a:pPr marL="285750" indent="-285750"/>
            <a:r>
              <a:rPr lang="en-US" sz="2800" dirty="0"/>
              <a:t>1990s: </a:t>
            </a:r>
            <a:br>
              <a:rPr lang="en-US" sz="2800" dirty="0"/>
            </a:br>
            <a:r>
              <a:rPr lang="en-US" sz="2800" dirty="0"/>
              <a:t>Computer Architecture Course = Design of CPU, memory system, I/O system, Multiprocessors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381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Instruction Set Architecture (ISA)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97000" y="341630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35400" y="204470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3981450" y="234315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981450" y="29527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210050" y="2952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210050" y="325755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3829050" y="295275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3600450" y="33337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057650" y="25717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4286250" y="25717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981450" y="24955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4210050" y="23431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5207000" y="212090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5429250" y="241935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5200650" y="302895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5200650" y="32575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505450" y="302895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5810250" y="31051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6038850" y="310515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H="1">
            <a:off x="5276850" y="264795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 flipV="1">
            <a:off x="5048250" y="280035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>
            <a:off x="5124450" y="25717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H="1" flipV="1">
            <a:off x="4895850" y="24193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V="1">
            <a:off x="5276850" y="226695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 flipV="1">
            <a:off x="3981450" y="21907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4311650" y="396875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4514850" y="424815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4591050" y="424815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4667250" y="424815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4667250" y="409575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H="1">
            <a:off x="4438650" y="409575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3981450" y="5543550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4667250" y="447675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4667250" y="508635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5048250" y="508635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 flipV="1">
            <a:off x="5200650" y="546735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 flipH="1">
            <a:off x="4286250" y="5086350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 flipH="1">
            <a:off x="4133850" y="516255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 flipH="1">
            <a:off x="3981450" y="561975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4667250" y="4476750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flipV="1">
            <a:off x="5200650" y="3867150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>
            <a:off x="5581650" y="386715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H="1">
            <a:off x="4210050" y="4552950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flipH="1" flipV="1">
            <a:off x="3676650" y="386715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 flipH="1">
            <a:off x="3448050" y="386715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4144" name="Rectangle 48"/>
          <p:cNvSpPr>
            <a:spLocks noChangeArrowheads="1"/>
          </p:cNvSpPr>
          <p:nvPr/>
        </p:nvSpPr>
        <p:spPr bwMode="auto">
          <a:xfrm>
            <a:off x="3765550" y="3498850"/>
            <a:ext cx="1701800" cy="303213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instruction set</a:t>
            </a: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946150" y="2597150"/>
            <a:ext cx="1066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software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946150" y="4502150"/>
            <a:ext cx="1143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hardware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In</a:t>
            </a:r>
            <a:r>
              <a:rPr spc="-70" dirty="0"/>
              <a:t>s</a:t>
            </a:r>
            <a:r>
              <a:rPr spc="-20" dirty="0"/>
              <a:t>truction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45" dirty="0"/>
              <a:t>e</a:t>
            </a:r>
            <a:r>
              <a:rPr spc="-15" dirty="0"/>
              <a:t>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30" dirty="0"/>
              <a:t>A</a:t>
            </a:r>
            <a:r>
              <a:rPr spc="-80" dirty="0"/>
              <a:t>r</a:t>
            </a:r>
            <a:r>
              <a:rPr spc="-25" dirty="0"/>
              <a:t>chi</a:t>
            </a:r>
            <a:r>
              <a:rPr spc="-45" dirty="0"/>
              <a:t>t</a:t>
            </a:r>
            <a:r>
              <a:rPr spc="-25" dirty="0"/>
              <a:t>ectu</a:t>
            </a:r>
            <a:r>
              <a:rPr spc="-70" dirty="0"/>
              <a:t>r</a:t>
            </a:r>
            <a:r>
              <a:rPr spc="-20" dirty="0"/>
              <a:t>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5" dirty="0"/>
              <a:t>(I</a:t>
            </a:r>
            <a:r>
              <a:rPr spc="-40" dirty="0"/>
              <a:t>S</a:t>
            </a:r>
            <a:r>
              <a:rPr spc="-25" dirty="0"/>
              <a:t>A)</a:t>
            </a:r>
          </a:p>
        </p:txBody>
      </p:sp>
      <p:sp>
        <p:nvSpPr>
          <p:cNvPr id="8195" name="object 3"/>
          <p:cNvSpPr>
            <a:spLocks noChangeArrowheads="1"/>
          </p:cNvSpPr>
          <p:nvPr/>
        </p:nvSpPr>
        <p:spPr bwMode="auto">
          <a:xfrm>
            <a:off x="314325" y="2362200"/>
            <a:ext cx="3856435" cy="444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object 4"/>
          <p:cNvSpPr>
            <a:spLocks/>
          </p:cNvSpPr>
          <p:nvPr/>
        </p:nvSpPr>
        <p:spPr bwMode="auto">
          <a:xfrm>
            <a:off x="314325" y="2362200"/>
            <a:ext cx="3856435" cy="444500"/>
          </a:xfrm>
          <a:custGeom>
            <a:avLst/>
            <a:gdLst/>
            <a:ahLst/>
            <a:cxnLst>
              <a:cxn ang="0">
                <a:pos x="0" y="445007"/>
              </a:cxn>
              <a:cxn ang="0">
                <a:pos x="5141975" y="445007"/>
              </a:cxn>
              <a:cxn ang="0">
                <a:pos x="5141975" y="0"/>
              </a:cxn>
              <a:cxn ang="0">
                <a:pos x="0" y="0"/>
              </a:cxn>
              <a:cxn ang="0">
                <a:pos x="0" y="445007"/>
              </a:cxn>
            </a:cxnLst>
            <a:rect l="0" t="0" r="r" b="b"/>
            <a:pathLst>
              <a:path w="5142230" h="445135">
                <a:moveTo>
                  <a:pt x="0" y="445007"/>
                </a:moveTo>
                <a:lnTo>
                  <a:pt x="5141975" y="445007"/>
                </a:lnTo>
                <a:lnTo>
                  <a:pt x="5141975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1719263" y="990600"/>
            <a:ext cx="213122" cy="292100"/>
          </a:xfrm>
          <a:custGeom>
            <a:avLst/>
            <a:gdLst/>
            <a:ahLst/>
            <a:cxnLst>
              <a:cxn ang="0">
                <a:pos x="0" y="146302"/>
              </a:cxn>
              <a:cxn ang="0">
                <a:pos x="6345" y="102908"/>
              </a:cxn>
              <a:cxn ang="0">
                <a:pos x="24104" y="64687"/>
              </a:cxn>
              <a:cxn ang="0">
                <a:pos x="51363" y="33614"/>
              </a:cxn>
              <a:cxn ang="0">
                <a:pos x="86207" y="11663"/>
              </a:cxn>
              <a:cxn ang="0">
                <a:pos x="126723" y="810"/>
              </a:cxn>
              <a:cxn ang="0">
                <a:pos x="141158" y="0"/>
              </a:cxn>
              <a:cxn ang="0">
                <a:pos x="155680" y="748"/>
              </a:cxn>
              <a:cxn ang="0">
                <a:pos x="196416" y="11403"/>
              </a:cxn>
              <a:cxn ang="0">
                <a:pos x="231442" y="33142"/>
              </a:cxn>
              <a:cxn ang="0">
                <a:pos x="258879" y="64002"/>
              </a:cxn>
              <a:cxn ang="0">
                <a:pos x="276845" y="102022"/>
              </a:cxn>
              <a:cxn ang="0">
                <a:pos x="283460" y="145237"/>
              </a:cxn>
              <a:cxn ang="0">
                <a:pos x="282737" y="160286"/>
              </a:cxn>
              <a:cxn ang="0">
                <a:pos x="272451" y="202460"/>
              </a:cxn>
              <a:cxn ang="0">
                <a:pos x="251460" y="238690"/>
              </a:cxn>
              <a:cxn ang="0">
                <a:pos x="221657" y="267063"/>
              </a:cxn>
              <a:cxn ang="0">
                <a:pos x="184934" y="285670"/>
              </a:cxn>
              <a:cxn ang="0">
                <a:pos x="143184" y="292599"/>
              </a:cxn>
              <a:cxn ang="0">
                <a:pos x="128551" y="291855"/>
              </a:cxn>
              <a:cxn ang="0">
                <a:pos x="87575" y="281266"/>
              </a:cxn>
              <a:cxn ang="0">
                <a:pos x="52402" y="259649"/>
              </a:cxn>
              <a:cxn ang="0">
                <a:pos x="24864" y="228952"/>
              </a:cxn>
              <a:cxn ang="0">
                <a:pos x="6790" y="191118"/>
              </a:cxn>
              <a:cxn ang="0">
                <a:pos x="10" y="148095"/>
              </a:cxn>
              <a:cxn ang="0">
                <a:pos x="0" y="146302"/>
              </a:cxn>
            </a:cxnLst>
            <a:rect l="0" t="0" r="r" b="b"/>
            <a:pathLst>
              <a:path w="283844" h="292734">
                <a:moveTo>
                  <a:pt x="0" y="146302"/>
                </a:moveTo>
                <a:lnTo>
                  <a:pt x="6345" y="102908"/>
                </a:lnTo>
                <a:lnTo>
                  <a:pt x="24104" y="64687"/>
                </a:lnTo>
                <a:lnTo>
                  <a:pt x="51363" y="33614"/>
                </a:lnTo>
                <a:lnTo>
                  <a:pt x="86207" y="11663"/>
                </a:lnTo>
                <a:lnTo>
                  <a:pt x="126723" y="810"/>
                </a:lnTo>
                <a:lnTo>
                  <a:pt x="141158" y="0"/>
                </a:lnTo>
                <a:lnTo>
                  <a:pt x="155680" y="748"/>
                </a:lnTo>
                <a:lnTo>
                  <a:pt x="196416" y="11403"/>
                </a:lnTo>
                <a:lnTo>
                  <a:pt x="231442" y="33142"/>
                </a:lnTo>
                <a:lnTo>
                  <a:pt x="258879" y="64002"/>
                </a:lnTo>
                <a:lnTo>
                  <a:pt x="276845" y="102022"/>
                </a:lnTo>
                <a:lnTo>
                  <a:pt x="283460" y="145237"/>
                </a:lnTo>
                <a:lnTo>
                  <a:pt x="282737" y="160286"/>
                </a:lnTo>
                <a:lnTo>
                  <a:pt x="272451" y="202460"/>
                </a:lnTo>
                <a:lnTo>
                  <a:pt x="251460" y="238690"/>
                </a:lnTo>
                <a:lnTo>
                  <a:pt x="221657" y="267063"/>
                </a:lnTo>
                <a:lnTo>
                  <a:pt x="184934" y="285670"/>
                </a:lnTo>
                <a:lnTo>
                  <a:pt x="143184" y="292599"/>
                </a:lnTo>
                <a:lnTo>
                  <a:pt x="128551" y="291855"/>
                </a:lnTo>
                <a:lnTo>
                  <a:pt x="87575" y="281266"/>
                </a:lnTo>
                <a:lnTo>
                  <a:pt x="52402" y="259649"/>
                </a:lnTo>
                <a:lnTo>
                  <a:pt x="24864" y="228952"/>
                </a:lnTo>
                <a:lnTo>
                  <a:pt x="6790" y="191118"/>
                </a:lnTo>
                <a:lnTo>
                  <a:pt x="10" y="148095"/>
                </a:lnTo>
                <a:lnTo>
                  <a:pt x="0" y="146302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1799035" y="1295400"/>
            <a:ext cx="51197" cy="596900"/>
          </a:xfrm>
          <a:custGeom>
            <a:avLst/>
            <a:gdLst/>
            <a:ahLst/>
            <a:cxnLst>
              <a:cxn ang="0">
                <a:pos x="68579" y="0"/>
              </a:cxn>
              <a:cxn ang="0">
                <a:pos x="0" y="597407"/>
              </a:cxn>
            </a:cxnLst>
            <a:rect l="0" t="0" r="r" b="b"/>
            <a:pathLst>
              <a:path w="68580" h="597535">
                <a:moveTo>
                  <a:pt x="68579" y="0"/>
                </a:moveTo>
                <a:lnTo>
                  <a:pt x="0" y="5974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1807369" y="1898650"/>
            <a:ext cx="12501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0"/>
              </a:cxn>
            </a:cxnLst>
            <a:rect l="0" t="0" r="r" b="b"/>
            <a:pathLst>
              <a:path w="166369">
                <a:moveTo>
                  <a:pt x="0" y="0"/>
                </a:moveTo>
                <a:lnTo>
                  <a:pt x="166115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object 8"/>
          <p:cNvSpPr>
            <a:spLocks/>
          </p:cNvSpPr>
          <p:nvPr/>
        </p:nvSpPr>
        <p:spPr bwMode="auto">
          <a:xfrm>
            <a:off x="1934766" y="1905000"/>
            <a:ext cx="0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607"/>
              </a:cxn>
            </a:cxnLst>
            <a:rect l="0" t="0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object 9"/>
          <p:cNvSpPr>
            <a:spLocks/>
          </p:cNvSpPr>
          <p:nvPr/>
        </p:nvSpPr>
        <p:spPr bwMode="auto">
          <a:xfrm>
            <a:off x="1938338" y="2203450"/>
            <a:ext cx="3691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7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2" name="object 10"/>
          <p:cNvSpPr>
            <a:spLocks/>
          </p:cNvSpPr>
          <p:nvPr/>
        </p:nvSpPr>
        <p:spPr bwMode="auto">
          <a:xfrm>
            <a:off x="1712119" y="1905000"/>
            <a:ext cx="95250" cy="368300"/>
          </a:xfrm>
          <a:custGeom>
            <a:avLst/>
            <a:gdLst/>
            <a:ahLst/>
            <a:cxnLst>
              <a:cxn ang="0">
                <a:pos x="126491" y="0"/>
              </a:cxn>
              <a:cxn ang="0">
                <a:pos x="0" y="368807"/>
              </a:cxn>
            </a:cxnLst>
            <a:rect l="0" t="0" r="r" b="b"/>
            <a:pathLst>
              <a:path w="127000" h="368935">
                <a:moveTo>
                  <a:pt x="126491" y="0"/>
                </a:moveTo>
                <a:lnTo>
                  <a:pt x="0" y="3688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3" name="object 11"/>
          <p:cNvSpPr>
            <a:spLocks/>
          </p:cNvSpPr>
          <p:nvPr/>
        </p:nvSpPr>
        <p:spPr bwMode="auto">
          <a:xfrm>
            <a:off x="1579960" y="2286000"/>
            <a:ext cx="139303" cy="139700"/>
          </a:xfrm>
          <a:custGeom>
            <a:avLst/>
            <a:gdLst/>
            <a:ahLst/>
            <a:cxnLst>
              <a:cxn ang="0">
                <a:pos x="185927" y="0"/>
              </a:cxn>
              <a:cxn ang="0">
                <a:pos x="0" y="140207"/>
              </a:cxn>
            </a:cxnLst>
            <a:rect l="0" t="0" r="r" b="b"/>
            <a:pathLst>
              <a:path w="186055" h="140335">
                <a:moveTo>
                  <a:pt x="185927" y="0"/>
                </a:moveTo>
                <a:lnTo>
                  <a:pt x="0" y="1402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4" name="object 12"/>
          <p:cNvSpPr>
            <a:spLocks/>
          </p:cNvSpPr>
          <p:nvPr/>
        </p:nvSpPr>
        <p:spPr bwMode="auto">
          <a:xfrm>
            <a:off x="1850231" y="1524000"/>
            <a:ext cx="125016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140207"/>
              </a:cxn>
            </a:cxnLst>
            <a:rect l="0" t="0" r="r" b="b"/>
            <a:pathLst>
              <a:path w="166369" h="140335">
                <a:moveTo>
                  <a:pt x="0" y="0"/>
                </a:moveTo>
                <a:lnTo>
                  <a:pt x="166115" y="1402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5" name="object 13"/>
          <p:cNvSpPr>
            <a:spLocks/>
          </p:cNvSpPr>
          <p:nvPr/>
        </p:nvSpPr>
        <p:spPr bwMode="auto">
          <a:xfrm>
            <a:off x="1982391" y="1511300"/>
            <a:ext cx="80963" cy="165100"/>
          </a:xfrm>
          <a:custGeom>
            <a:avLst/>
            <a:gdLst/>
            <a:ahLst/>
            <a:cxnLst>
              <a:cxn ang="0">
                <a:pos x="0" y="164591"/>
              </a:cxn>
              <a:cxn ang="0">
                <a:pos x="108203" y="0"/>
              </a:cxn>
            </a:cxnLst>
            <a:rect l="0" t="0" r="r" b="b"/>
            <a:pathLst>
              <a:path w="108585" h="165100">
                <a:moveTo>
                  <a:pt x="0" y="164591"/>
                </a:moveTo>
                <a:lnTo>
                  <a:pt x="108203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6" name="object 14"/>
          <p:cNvSpPr>
            <a:spLocks/>
          </p:cNvSpPr>
          <p:nvPr/>
        </p:nvSpPr>
        <p:spPr bwMode="auto">
          <a:xfrm>
            <a:off x="1807369" y="1441450"/>
            <a:ext cx="12501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0"/>
              </a:cxn>
            </a:cxnLst>
            <a:rect l="0" t="0" r="r" b="b"/>
            <a:pathLst>
              <a:path w="166369">
                <a:moveTo>
                  <a:pt x="0" y="0"/>
                </a:moveTo>
                <a:lnTo>
                  <a:pt x="166115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7" name="object 15"/>
          <p:cNvSpPr>
            <a:spLocks/>
          </p:cNvSpPr>
          <p:nvPr/>
        </p:nvSpPr>
        <p:spPr bwMode="auto">
          <a:xfrm>
            <a:off x="1938338" y="1282700"/>
            <a:ext cx="79772" cy="165100"/>
          </a:xfrm>
          <a:custGeom>
            <a:avLst/>
            <a:gdLst/>
            <a:ahLst/>
            <a:cxnLst>
              <a:cxn ang="0">
                <a:pos x="0" y="164591"/>
              </a:cxn>
              <a:cxn ang="0">
                <a:pos x="106679" y="0"/>
              </a:cxn>
            </a:cxnLst>
            <a:rect l="0" t="0" r="r" b="b"/>
            <a:pathLst>
              <a:path w="106680" h="165100">
                <a:moveTo>
                  <a:pt x="0" y="164591"/>
                </a:moveTo>
                <a:lnTo>
                  <a:pt x="106679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8" name="object 16"/>
          <p:cNvSpPr>
            <a:spLocks/>
          </p:cNvSpPr>
          <p:nvPr/>
        </p:nvSpPr>
        <p:spPr bwMode="auto">
          <a:xfrm>
            <a:off x="2508647" y="1066800"/>
            <a:ext cx="213122" cy="292100"/>
          </a:xfrm>
          <a:custGeom>
            <a:avLst/>
            <a:gdLst/>
            <a:ahLst/>
            <a:cxnLst>
              <a:cxn ang="0">
                <a:pos x="0" y="146302"/>
              </a:cxn>
              <a:cxn ang="0">
                <a:pos x="6344" y="102908"/>
              </a:cxn>
              <a:cxn ang="0">
                <a:pos x="24102" y="64687"/>
              </a:cxn>
              <a:cxn ang="0">
                <a:pos x="51360" y="33614"/>
              </a:cxn>
              <a:cxn ang="0">
                <a:pos x="86205" y="11663"/>
              </a:cxn>
              <a:cxn ang="0">
                <a:pos x="126722" y="810"/>
              </a:cxn>
              <a:cxn ang="0">
                <a:pos x="141158" y="0"/>
              </a:cxn>
              <a:cxn ang="0">
                <a:pos x="155681" y="748"/>
              </a:cxn>
              <a:cxn ang="0">
                <a:pos x="196419" y="11403"/>
              </a:cxn>
              <a:cxn ang="0">
                <a:pos x="231445" y="33142"/>
              </a:cxn>
              <a:cxn ang="0">
                <a:pos x="258881" y="64002"/>
              </a:cxn>
              <a:cxn ang="0">
                <a:pos x="276845" y="102022"/>
              </a:cxn>
              <a:cxn ang="0">
                <a:pos x="283460" y="145237"/>
              </a:cxn>
              <a:cxn ang="0">
                <a:pos x="282737" y="160286"/>
              </a:cxn>
              <a:cxn ang="0">
                <a:pos x="272452" y="202460"/>
              </a:cxn>
              <a:cxn ang="0">
                <a:pos x="251462" y="238690"/>
              </a:cxn>
              <a:cxn ang="0">
                <a:pos x="221659" y="267063"/>
              </a:cxn>
              <a:cxn ang="0">
                <a:pos x="184936" y="285670"/>
              </a:cxn>
              <a:cxn ang="0">
                <a:pos x="143184" y="292599"/>
              </a:cxn>
              <a:cxn ang="0">
                <a:pos x="128551" y="291855"/>
              </a:cxn>
              <a:cxn ang="0">
                <a:pos x="87572" y="281266"/>
              </a:cxn>
              <a:cxn ang="0">
                <a:pos x="52400" y="259649"/>
              </a:cxn>
              <a:cxn ang="0">
                <a:pos x="24863" y="228952"/>
              </a:cxn>
              <a:cxn ang="0">
                <a:pos x="6790" y="191119"/>
              </a:cxn>
              <a:cxn ang="0">
                <a:pos x="10" y="148095"/>
              </a:cxn>
              <a:cxn ang="0">
                <a:pos x="0" y="146302"/>
              </a:cxn>
            </a:cxnLst>
            <a:rect l="0" t="0" r="r" b="b"/>
            <a:pathLst>
              <a:path w="283845" h="292734">
                <a:moveTo>
                  <a:pt x="0" y="146302"/>
                </a:moveTo>
                <a:lnTo>
                  <a:pt x="6344" y="102908"/>
                </a:lnTo>
                <a:lnTo>
                  <a:pt x="24102" y="64687"/>
                </a:lnTo>
                <a:lnTo>
                  <a:pt x="51360" y="33614"/>
                </a:lnTo>
                <a:lnTo>
                  <a:pt x="86205" y="11663"/>
                </a:lnTo>
                <a:lnTo>
                  <a:pt x="126722" y="810"/>
                </a:lnTo>
                <a:lnTo>
                  <a:pt x="141158" y="0"/>
                </a:lnTo>
                <a:lnTo>
                  <a:pt x="155681" y="748"/>
                </a:lnTo>
                <a:lnTo>
                  <a:pt x="196419" y="11403"/>
                </a:lnTo>
                <a:lnTo>
                  <a:pt x="231445" y="33142"/>
                </a:lnTo>
                <a:lnTo>
                  <a:pt x="258881" y="64002"/>
                </a:lnTo>
                <a:lnTo>
                  <a:pt x="276845" y="102022"/>
                </a:lnTo>
                <a:lnTo>
                  <a:pt x="283460" y="145237"/>
                </a:lnTo>
                <a:lnTo>
                  <a:pt x="282737" y="160286"/>
                </a:lnTo>
                <a:lnTo>
                  <a:pt x="272452" y="202460"/>
                </a:lnTo>
                <a:lnTo>
                  <a:pt x="251462" y="238690"/>
                </a:lnTo>
                <a:lnTo>
                  <a:pt x="221659" y="267063"/>
                </a:lnTo>
                <a:lnTo>
                  <a:pt x="184936" y="285670"/>
                </a:lnTo>
                <a:lnTo>
                  <a:pt x="143184" y="292599"/>
                </a:lnTo>
                <a:lnTo>
                  <a:pt x="128551" y="291855"/>
                </a:lnTo>
                <a:lnTo>
                  <a:pt x="87572" y="281266"/>
                </a:lnTo>
                <a:lnTo>
                  <a:pt x="52400" y="259649"/>
                </a:lnTo>
                <a:lnTo>
                  <a:pt x="24863" y="228952"/>
                </a:lnTo>
                <a:lnTo>
                  <a:pt x="6790" y="191119"/>
                </a:lnTo>
                <a:lnTo>
                  <a:pt x="10" y="148095"/>
                </a:lnTo>
                <a:lnTo>
                  <a:pt x="0" y="146302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9" name="object 17"/>
          <p:cNvSpPr>
            <a:spLocks/>
          </p:cNvSpPr>
          <p:nvPr/>
        </p:nvSpPr>
        <p:spPr bwMode="auto">
          <a:xfrm>
            <a:off x="2641998" y="1371600"/>
            <a:ext cx="35719" cy="673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7" y="673607"/>
              </a:cxn>
            </a:cxnLst>
            <a:rect l="0" t="0" r="r" b="b"/>
            <a:pathLst>
              <a:path w="48895" h="673735">
                <a:moveTo>
                  <a:pt x="0" y="0"/>
                </a:moveTo>
                <a:lnTo>
                  <a:pt x="48767" y="6736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0" name="object 18"/>
          <p:cNvSpPr>
            <a:spLocks/>
          </p:cNvSpPr>
          <p:nvPr/>
        </p:nvSpPr>
        <p:spPr bwMode="auto">
          <a:xfrm>
            <a:off x="2501504" y="1981200"/>
            <a:ext cx="183356" cy="215900"/>
          </a:xfrm>
          <a:custGeom>
            <a:avLst/>
            <a:gdLst/>
            <a:ahLst/>
            <a:cxnLst>
              <a:cxn ang="0">
                <a:pos x="243839" y="0"/>
              </a:cxn>
              <a:cxn ang="0">
                <a:pos x="0" y="216407"/>
              </a:cxn>
            </a:cxnLst>
            <a:rect l="0" t="0" r="r" b="b"/>
            <a:pathLst>
              <a:path w="243839" h="216535">
                <a:moveTo>
                  <a:pt x="243839" y="0"/>
                </a:moveTo>
                <a:lnTo>
                  <a:pt x="0" y="2164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1" name="object 19"/>
          <p:cNvSpPr>
            <a:spLocks/>
          </p:cNvSpPr>
          <p:nvPr/>
        </p:nvSpPr>
        <p:spPr bwMode="auto">
          <a:xfrm>
            <a:off x="2508648" y="2209800"/>
            <a:ext cx="82153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203" y="292607"/>
              </a:cxn>
            </a:cxnLst>
            <a:rect l="0" t="0" r="r" b="b"/>
            <a:pathLst>
              <a:path w="108585" h="292735">
                <a:moveTo>
                  <a:pt x="0" y="0"/>
                </a:moveTo>
                <a:lnTo>
                  <a:pt x="108203" y="2926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2" name="object 20"/>
          <p:cNvSpPr>
            <a:spLocks/>
          </p:cNvSpPr>
          <p:nvPr/>
        </p:nvSpPr>
        <p:spPr bwMode="auto">
          <a:xfrm>
            <a:off x="2684860" y="1981200"/>
            <a:ext cx="167878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027" y="216407"/>
              </a:cxn>
            </a:cxnLst>
            <a:rect l="0" t="0" r="r" b="b"/>
            <a:pathLst>
              <a:path w="224154" h="216535">
                <a:moveTo>
                  <a:pt x="0" y="0"/>
                </a:moveTo>
                <a:lnTo>
                  <a:pt x="224027" y="2164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3" name="object 21"/>
          <p:cNvSpPr>
            <a:spLocks/>
          </p:cNvSpPr>
          <p:nvPr/>
        </p:nvSpPr>
        <p:spPr bwMode="auto">
          <a:xfrm>
            <a:off x="2861073" y="2044700"/>
            <a:ext cx="125015" cy="165100"/>
          </a:xfrm>
          <a:custGeom>
            <a:avLst/>
            <a:gdLst/>
            <a:ahLst/>
            <a:cxnLst>
              <a:cxn ang="0">
                <a:pos x="0" y="164591"/>
              </a:cxn>
              <a:cxn ang="0">
                <a:pos x="166115" y="0"/>
              </a:cxn>
            </a:cxnLst>
            <a:rect l="0" t="0" r="r" b="b"/>
            <a:pathLst>
              <a:path w="166370" h="165100">
                <a:moveTo>
                  <a:pt x="0" y="164591"/>
                </a:moveTo>
                <a:lnTo>
                  <a:pt x="166115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4" name="object 22"/>
          <p:cNvSpPr>
            <a:spLocks/>
          </p:cNvSpPr>
          <p:nvPr/>
        </p:nvSpPr>
        <p:spPr bwMode="auto">
          <a:xfrm>
            <a:off x="2992041" y="2057400"/>
            <a:ext cx="36909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7" y="64007"/>
              </a:cxn>
            </a:cxnLst>
            <a:rect l="0" t="0" r="r" b="b"/>
            <a:pathLst>
              <a:path w="48895" h="64135">
                <a:moveTo>
                  <a:pt x="0" y="0"/>
                </a:moveTo>
                <a:lnTo>
                  <a:pt x="48767" y="640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5" name="object 23"/>
          <p:cNvSpPr>
            <a:spLocks/>
          </p:cNvSpPr>
          <p:nvPr/>
        </p:nvSpPr>
        <p:spPr bwMode="auto">
          <a:xfrm>
            <a:off x="2545556" y="1600200"/>
            <a:ext cx="96441" cy="215900"/>
          </a:xfrm>
          <a:custGeom>
            <a:avLst/>
            <a:gdLst/>
            <a:ahLst/>
            <a:cxnLst>
              <a:cxn ang="0">
                <a:pos x="128015" y="0"/>
              </a:cxn>
              <a:cxn ang="0">
                <a:pos x="0" y="216407"/>
              </a:cxn>
            </a:cxnLst>
            <a:rect l="0" t="0" r="r" b="b"/>
            <a:pathLst>
              <a:path w="128270" h="216535">
                <a:moveTo>
                  <a:pt x="128015" y="0"/>
                </a:moveTo>
                <a:lnTo>
                  <a:pt x="0" y="216407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6" name="object 24"/>
          <p:cNvSpPr>
            <a:spLocks/>
          </p:cNvSpPr>
          <p:nvPr/>
        </p:nvSpPr>
        <p:spPr bwMode="auto">
          <a:xfrm>
            <a:off x="2414587" y="1739900"/>
            <a:ext cx="139304" cy="88900"/>
          </a:xfrm>
          <a:custGeom>
            <a:avLst/>
            <a:gdLst/>
            <a:ahLst/>
            <a:cxnLst>
              <a:cxn ang="0">
                <a:pos x="185927" y="88391"/>
              </a:cxn>
              <a:cxn ang="0">
                <a:pos x="0" y="0"/>
              </a:cxn>
            </a:cxnLst>
            <a:rect l="0" t="0" r="r" b="b"/>
            <a:pathLst>
              <a:path w="186054" h="88900">
                <a:moveTo>
                  <a:pt x="185927" y="88391"/>
                </a:moveTo>
                <a:lnTo>
                  <a:pt x="0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7" name="object 25"/>
          <p:cNvSpPr>
            <a:spLocks/>
          </p:cNvSpPr>
          <p:nvPr/>
        </p:nvSpPr>
        <p:spPr bwMode="auto">
          <a:xfrm>
            <a:off x="2458641" y="1517650"/>
            <a:ext cx="183356" cy="0"/>
          </a:xfrm>
          <a:custGeom>
            <a:avLst/>
            <a:gdLst/>
            <a:ahLst/>
            <a:cxnLst>
              <a:cxn ang="0">
                <a:pos x="243839" y="0"/>
              </a:cxn>
              <a:cxn ang="0">
                <a:pos x="0" y="0"/>
              </a:cxn>
            </a:cxnLst>
            <a:rect l="0" t="0" r="r" b="b"/>
            <a:pathLst>
              <a:path w="243839">
                <a:moveTo>
                  <a:pt x="243839" y="0"/>
                </a:moveTo>
                <a:lnTo>
                  <a:pt x="0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8" name="object 26"/>
          <p:cNvSpPr>
            <a:spLocks/>
          </p:cNvSpPr>
          <p:nvPr/>
        </p:nvSpPr>
        <p:spPr bwMode="auto">
          <a:xfrm>
            <a:off x="2326481" y="1358900"/>
            <a:ext cx="139304" cy="165100"/>
          </a:xfrm>
          <a:custGeom>
            <a:avLst/>
            <a:gdLst/>
            <a:ahLst/>
            <a:cxnLst>
              <a:cxn ang="0">
                <a:pos x="185927" y="164591"/>
              </a:cxn>
              <a:cxn ang="0">
                <a:pos x="0" y="0"/>
              </a:cxn>
            </a:cxnLst>
            <a:rect l="0" t="0" r="r" b="b"/>
            <a:pathLst>
              <a:path w="186054" h="165100">
                <a:moveTo>
                  <a:pt x="185927" y="164591"/>
                </a:moveTo>
                <a:lnTo>
                  <a:pt x="0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9" name="object 27"/>
          <p:cNvSpPr>
            <a:spLocks/>
          </p:cNvSpPr>
          <p:nvPr/>
        </p:nvSpPr>
        <p:spPr bwMode="auto">
          <a:xfrm>
            <a:off x="2553891" y="1206500"/>
            <a:ext cx="35719" cy="88900"/>
          </a:xfrm>
          <a:custGeom>
            <a:avLst/>
            <a:gdLst/>
            <a:ahLst/>
            <a:cxnLst>
              <a:cxn ang="0">
                <a:pos x="0" y="88391"/>
              </a:cxn>
              <a:cxn ang="0">
                <a:pos x="48767" y="0"/>
              </a:cxn>
            </a:cxnLst>
            <a:rect l="0" t="0" r="r" b="b"/>
            <a:pathLst>
              <a:path w="48895" h="88900">
                <a:moveTo>
                  <a:pt x="0" y="88391"/>
                </a:moveTo>
                <a:lnTo>
                  <a:pt x="48767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0" name="object 28"/>
          <p:cNvSpPr>
            <a:spLocks/>
          </p:cNvSpPr>
          <p:nvPr/>
        </p:nvSpPr>
        <p:spPr bwMode="auto">
          <a:xfrm>
            <a:off x="1799035" y="1130300"/>
            <a:ext cx="96440" cy="165100"/>
          </a:xfrm>
          <a:custGeom>
            <a:avLst/>
            <a:gdLst/>
            <a:ahLst/>
            <a:cxnLst>
              <a:cxn ang="0">
                <a:pos x="128015" y="164591"/>
              </a:cxn>
              <a:cxn ang="0">
                <a:pos x="0" y="0"/>
              </a:cxn>
            </a:cxnLst>
            <a:rect l="0" t="0" r="r" b="b"/>
            <a:pathLst>
              <a:path w="128269" h="165100">
                <a:moveTo>
                  <a:pt x="128015" y="164591"/>
                </a:moveTo>
                <a:lnTo>
                  <a:pt x="0" y="0"/>
                </a:lnTo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1" name="object 29"/>
          <p:cNvSpPr>
            <a:spLocks/>
          </p:cNvSpPr>
          <p:nvPr/>
        </p:nvSpPr>
        <p:spPr bwMode="auto">
          <a:xfrm>
            <a:off x="1994297" y="2916238"/>
            <a:ext cx="365522" cy="482600"/>
          </a:xfrm>
          <a:custGeom>
            <a:avLst/>
            <a:gdLst/>
            <a:ahLst/>
            <a:cxnLst>
              <a:cxn ang="0">
                <a:pos x="0" y="240791"/>
              </a:cxn>
              <a:cxn ang="0">
                <a:pos x="3192" y="201734"/>
              </a:cxn>
              <a:cxn ang="0">
                <a:pos x="12435" y="164683"/>
              </a:cxn>
              <a:cxn ang="0">
                <a:pos x="36543" y="113953"/>
              </a:cxn>
              <a:cxn ang="0">
                <a:pos x="71435" y="70526"/>
              </a:cxn>
              <a:cxn ang="0">
                <a:pos x="115415" y="36076"/>
              </a:cxn>
              <a:cxn ang="0">
                <a:pos x="166784" y="12275"/>
              </a:cxn>
              <a:cxn ang="0">
                <a:pos x="204298" y="3151"/>
              </a:cxn>
              <a:cxn ang="0">
                <a:pos x="243839" y="0"/>
              </a:cxn>
              <a:cxn ang="0">
                <a:pos x="263832" y="798"/>
              </a:cxn>
              <a:cxn ang="0">
                <a:pos x="302422" y="6998"/>
              </a:cxn>
              <a:cxn ang="0">
                <a:pos x="338734" y="18922"/>
              </a:cxn>
              <a:cxn ang="0">
                <a:pos x="387829" y="46459"/>
              </a:cxn>
              <a:cxn ang="0">
                <a:pos x="428968" y="84087"/>
              </a:cxn>
              <a:cxn ang="0">
                <a:pos x="460454" y="130134"/>
              </a:cxn>
              <a:cxn ang="0">
                <a:pos x="480590" y="182927"/>
              </a:cxn>
              <a:cxn ang="0">
                <a:pos x="486871" y="221043"/>
              </a:cxn>
              <a:cxn ang="0">
                <a:pos x="487679" y="240791"/>
              </a:cxn>
              <a:cxn ang="0">
                <a:pos x="486871" y="260536"/>
              </a:cxn>
              <a:cxn ang="0">
                <a:pos x="480590" y="298646"/>
              </a:cxn>
              <a:cxn ang="0">
                <a:pos x="460454" y="351435"/>
              </a:cxn>
              <a:cxn ang="0">
                <a:pos x="428968" y="397483"/>
              </a:cxn>
              <a:cxn ang="0">
                <a:pos x="387829" y="435115"/>
              </a:cxn>
              <a:cxn ang="0">
                <a:pos x="338734" y="462656"/>
              </a:cxn>
              <a:cxn ang="0">
                <a:pos x="302422" y="474584"/>
              </a:cxn>
              <a:cxn ang="0">
                <a:pos x="263832" y="480785"/>
              </a:cxn>
              <a:cxn ang="0">
                <a:pos x="243839" y="481583"/>
              </a:cxn>
              <a:cxn ang="0">
                <a:pos x="223847" y="480785"/>
              </a:cxn>
              <a:cxn ang="0">
                <a:pos x="185257" y="474584"/>
              </a:cxn>
              <a:cxn ang="0">
                <a:pos x="148945" y="462656"/>
              </a:cxn>
              <a:cxn ang="0">
                <a:pos x="99850" y="435115"/>
              </a:cxn>
              <a:cxn ang="0">
                <a:pos x="58711" y="397483"/>
              </a:cxn>
              <a:cxn ang="0">
                <a:pos x="27225" y="351435"/>
              </a:cxn>
              <a:cxn ang="0">
                <a:pos x="7089" y="298646"/>
              </a:cxn>
              <a:cxn ang="0">
                <a:pos x="808" y="260536"/>
              </a:cxn>
              <a:cxn ang="0">
                <a:pos x="0" y="240791"/>
              </a:cxn>
            </a:cxnLst>
            <a:rect l="0" t="0" r="r" b="b"/>
            <a:pathLst>
              <a:path w="487680" h="481964">
                <a:moveTo>
                  <a:pt x="0" y="240791"/>
                </a:moveTo>
                <a:lnTo>
                  <a:pt x="3192" y="201734"/>
                </a:lnTo>
                <a:lnTo>
                  <a:pt x="12435" y="164683"/>
                </a:lnTo>
                <a:lnTo>
                  <a:pt x="36543" y="113953"/>
                </a:lnTo>
                <a:lnTo>
                  <a:pt x="71435" y="70526"/>
                </a:lnTo>
                <a:lnTo>
                  <a:pt x="115415" y="36076"/>
                </a:lnTo>
                <a:lnTo>
                  <a:pt x="166784" y="12275"/>
                </a:lnTo>
                <a:lnTo>
                  <a:pt x="204298" y="3151"/>
                </a:lnTo>
                <a:lnTo>
                  <a:pt x="243839" y="0"/>
                </a:lnTo>
                <a:lnTo>
                  <a:pt x="263832" y="798"/>
                </a:lnTo>
                <a:lnTo>
                  <a:pt x="302422" y="6998"/>
                </a:lnTo>
                <a:lnTo>
                  <a:pt x="338734" y="18922"/>
                </a:lnTo>
                <a:lnTo>
                  <a:pt x="387829" y="46459"/>
                </a:lnTo>
                <a:lnTo>
                  <a:pt x="428968" y="84087"/>
                </a:lnTo>
                <a:lnTo>
                  <a:pt x="460454" y="130134"/>
                </a:lnTo>
                <a:lnTo>
                  <a:pt x="480590" y="182927"/>
                </a:lnTo>
                <a:lnTo>
                  <a:pt x="486871" y="221043"/>
                </a:lnTo>
                <a:lnTo>
                  <a:pt x="487679" y="240791"/>
                </a:lnTo>
                <a:lnTo>
                  <a:pt x="486871" y="260536"/>
                </a:lnTo>
                <a:lnTo>
                  <a:pt x="480590" y="298646"/>
                </a:lnTo>
                <a:lnTo>
                  <a:pt x="460454" y="351435"/>
                </a:lnTo>
                <a:lnTo>
                  <a:pt x="428968" y="397483"/>
                </a:lnTo>
                <a:lnTo>
                  <a:pt x="387829" y="435115"/>
                </a:lnTo>
                <a:lnTo>
                  <a:pt x="338734" y="462656"/>
                </a:lnTo>
                <a:lnTo>
                  <a:pt x="302422" y="474584"/>
                </a:lnTo>
                <a:lnTo>
                  <a:pt x="263832" y="480785"/>
                </a:lnTo>
                <a:lnTo>
                  <a:pt x="243839" y="481583"/>
                </a:lnTo>
                <a:lnTo>
                  <a:pt x="223847" y="480785"/>
                </a:lnTo>
                <a:lnTo>
                  <a:pt x="185257" y="474584"/>
                </a:lnTo>
                <a:lnTo>
                  <a:pt x="148945" y="462656"/>
                </a:lnTo>
                <a:lnTo>
                  <a:pt x="99850" y="435115"/>
                </a:lnTo>
                <a:lnTo>
                  <a:pt x="58711" y="397483"/>
                </a:lnTo>
                <a:lnTo>
                  <a:pt x="27225" y="351435"/>
                </a:lnTo>
                <a:lnTo>
                  <a:pt x="7089" y="298646"/>
                </a:lnTo>
                <a:lnTo>
                  <a:pt x="808" y="260536"/>
                </a:lnTo>
                <a:lnTo>
                  <a:pt x="0" y="240791"/>
                </a:lnTo>
                <a:close/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2" name="object 30"/>
          <p:cNvSpPr>
            <a:spLocks/>
          </p:cNvSpPr>
          <p:nvPr/>
        </p:nvSpPr>
        <p:spPr bwMode="auto">
          <a:xfrm>
            <a:off x="2125266" y="3168650"/>
            <a:ext cx="15478" cy="128588"/>
          </a:xfrm>
          <a:custGeom>
            <a:avLst/>
            <a:gdLst/>
            <a:ahLst/>
            <a:cxnLst>
              <a:cxn ang="0">
                <a:pos x="0" y="128015"/>
              </a:cxn>
              <a:cxn ang="0">
                <a:pos x="19811" y="0"/>
              </a:cxn>
            </a:cxnLst>
            <a:rect l="0" t="0" r="r" b="b"/>
            <a:pathLst>
              <a:path w="20319" h="128270">
                <a:moveTo>
                  <a:pt x="0" y="128015"/>
                </a:moveTo>
                <a:lnTo>
                  <a:pt x="1981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3" name="object 31"/>
          <p:cNvSpPr>
            <a:spLocks/>
          </p:cNvSpPr>
          <p:nvPr/>
        </p:nvSpPr>
        <p:spPr bwMode="auto">
          <a:xfrm>
            <a:off x="2177654" y="3170238"/>
            <a:ext cx="0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0291"/>
              </a:cxn>
            </a:cxnLst>
            <a:rect l="0" t="0" r="r" b="b"/>
            <a:pathLst>
              <a:path h="50800">
                <a:moveTo>
                  <a:pt x="0" y="0"/>
                </a:moveTo>
                <a:lnTo>
                  <a:pt x="0" y="50291"/>
                </a:lnTo>
              </a:path>
            </a:pathLst>
          </a:custGeom>
          <a:noFill/>
          <a:ln w="198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4" name="object 32"/>
          <p:cNvSpPr>
            <a:spLocks/>
          </p:cNvSpPr>
          <p:nvPr/>
        </p:nvSpPr>
        <p:spPr bwMode="auto">
          <a:xfrm>
            <a:off x="2213373" y="3221038"/>
            <a:ext cx="1547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1" y="24383"/>
              </a:cxn>
            </a:cxnLst>
            <a:rect l="0" t="0" r="r" b="b"/>
            <a:pathLst>
              <a:path w="20319" h="24764">
                <a:moveTo>
                  <a:pt x="0" y="0"/>
                </a:moveTo>
                <a:lnTo>
                  <a:pt x="19811" y="243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5" name="object 33"/>
          <p:cNvSpPr>
            <a:spLocks/>
          </p:cNvSpPr>
          <p:nvPr/>
        </p:nvSpPr>
        <p:spPr bwMode="auto">
          <a:xfrm>
            <a:off x="2213373" y="3043238"/>
            <a:ext cx="5834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6" name="object 34"/>
          <p:cNvSpPr>
            <a:spLocks/>
          </p:cNvSpPr>
          <p:nvPr/>
        </p:nvSpPr>
        <p:spPr bwMode="auto">
          <a:xfrm>
            <a:off x="2052637" y="3043238"/>
            <a:ext cx="72629" cy="0"/>
          </a:xfrm>
          <a:custGeom>
            <a:avLst/>
            <a:gdLst/>
            <a:ahLst/>
            <a:cxnLst>
              <a:cxn ang="0">
                <a:pos x="97535" y="0"/>
              </a:cxn>
              <a:cxn ang="0">
                <a:pos x="0" y="0"/>
              </a:cxn>
            </a:cxnLst>
            <a:rect l="0" t="0" r="r" b="b"/>
            <a:pathLst>
              <a:path w="97789">
                <a:moveTo>
                  <a:pt x="97535" y="0"/>
                </a:moveTo>
                <a:lnTo>
                  <a:pt x="0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7" name="object 35"/>
          <p:cNvSpPr>
            <a:spLocks/>
          </p:cNvSpPr>
          <p:nvPr/>
        </p:nvSpPr>
        <p:spPr bwMode="auto">
          <a:xfrm>
            <a:off x="1803797" y="4464050"/>
            <a:ext cx="0" cy="128588"/>
          </a:xfrm>
          <a:custGeom>
            <a:avLst/>
            <a:gdLst/>
            <a:ahLst/>
            <a:cxnLst>
              <a:cxn ang="0">
                <a:pos x="0" y="128015"/>
              </a:cxn>
              <a:cxn ang="0">
                <a:pos x="0" y="0"/>
              </a:cxn>
            </a:cxnLst>
            <a:rect l="0" t="0" r="r" b="b"/>
            <a:pathLst>
              <a:path h="128270">
                <a:moveTo>
                  <a:pt x="0" y="128015"/>
                </a:moveTo>
                <a:lnTo>
                  <a:pt x="0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8" name="object 36"/>
          <p:cNvSpPr>
            <a:spLocks/>
          </p:cNvSpPr>
          <p:nvPr/>
        </p:nvSpPr>
        <p:spPr bwMode="auto">
          <a:xfrm>
            <a:off x="2199085" y="3449638"/>
            <a:ext cx="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7783"/>
              </a:cxn>
            </a:cxnLst>
            <a:rect l="0" t="0" r="r" b="b"/>
            <a:pathLst>
              <a:path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9" name="object 37"/>
          <p:cNvSpPr>
            <a:spLocks/>
          </p:cNvSpPr>
          <p:nvPr/>
        </p:nvSpPr>
        <p:spPr bwMode="auto">
          <a:xfrm>
            <a:off x="2213372" y="4033838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507" y="0"/>
              </a:cxn>
            </a:cxnLst>
            <a:rect l="0" t="0" r="r" b="b"/>
            <a:pathLst>
              <a:path w="254635">
                <a:moveTo>
                  <a:pt x="0" y="0"/>
                </a:moveTo>
                <a:lnTo>
                  <a:pt x="254507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0" name="object 38"/>
          <p:cNvSpPr>
            <a:spLocks/>
          </p:cNvSpPr>
          <p:nvPr/>
        </p:nvSpPr>
        <p:spPr bwMode="auto">
          <a:xfrm>
            <a:off x="2432448" y="4059238"/>
            <a:ext cx="59531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405383"/>
              </a:cxn>
            </a:cxnLst>
            <a:rect l="0" t="0" r="r" b="b"/>
            <a:pathLst>
              <a:path w="78104" h="405764">
                <a:moveTo>
                  <a:pt x="0" y="0"/>
                </a:moveTo>
                <a:lnTo>
                  <a:pt x="77723" y="4053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1" name="object 39"/>
          <p:cNvSpPr>
            <a:spLocks/>
          </p:cNvSpPr>
          <p:nvPr/>
        </p:nvSpPr>
        <p:spPr bwMode="auto">
          <a:xfrm>
            <a:off x="2520554" y="4387850"/>
            <a:ext cx="15478" cy="128588"/>
          </a:xfrm>
          <a:custGeom>
            <a:avLst/>
            <a:gdLst/>
            <a:ahLst/>
            <a:cxnLst>
              <a:cxn ang="0">
                <a:pos x="0" y="128015"/>
              </a:cxn>
              <a:cxn ang="0">
                <a:pos x="19811" y="0"/>
              </a:cxn>
            </a:cxnLst>
            <a:rect l="0" t="0" r="r" b="b"/>
            <a:pathLst>
              <a:path w="20320" h="128270">
                <a:moveTo>
                  <a:pt x="0" y="128015"/>
                </a:moveTo>
                <a:lnTo>
                  <a:pt x="1981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2" name="object 40"/>
          <p:cNvSpPr>
            <a:spLocks/>
          </p:cNvSpPr>
          <p:nvPr/>
        </p:nvSpPr>
        <p:spPr bwMode="auto">
          <a:xfrm>
            <a:off x="1964531" y="4059238"/>
            <a:ext cx="248841" cy="25400"/>
          </a:xfrm>
          <a:custGeom>
            <a:avLst/>
            <a:gdLst/>
            <a:ahLst/>
            <a:cxnLst>
              <a:cxn ang="0">
                <a:pos x="332231" y="0"/>
              </a:cxn>
              <a:cxn ang="0">
                <a:pos x="0" y="24383"/>
              </a:cxn>
            </a:cxnLst>
            <a:rect l="0" t="0" r="r" b="b"/>
            <a:pathLst>
              <a:path w="332739" h="24764">
                <a:moveTo>
                  <a:pt x="332231" y="0"/>
                </a:moveTo>
                <a:lnTo>
                  <a:pt x="0" y="243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3" name="object 41"/>
          <p:cNvSpPr>
            <a:spLocks/>
          </p:cNvSpPr>
          <p:nvPr/>
        </p:nvSpPr>
        <p:spPr bwMode="auto">
          <a:xfrm>
            <a:off x="1877617" y="4135438"/>
            <a:ext cx="116681" cy="406400"/>
          </a:xfrm>
          <a:custGeom>
            <a:avLst/>
            <a:gdLst/>
            <a:ahLst/>
            <a:cxnLst>
              <a:cxn ang="0">
                <a:pos x="155447" y="0"/>
              </a:cxn>
              <a:cxn ang="0">
                <a:pos x="0" y="405383"/>
              </a:cxn>
            </a:cxnLst>
            <a:rect l="0" t="0" r="r" b="b"/>
            <a:pathLst>
              <a:path w="155575" h="405764">
                <a:moveTo>
                  <a:pt x="155447" y="0"/>
                </a:moveTo>
                <a:lnTo>
                  <a:pt x="0" y="4053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4" name="object 42"/>
          <p:cNvSpPr>
            <a:spLocks/>
          </p:cNvSpPr>
          <p:nvPr/>
        </p:nvSpPr>
        <p:spPr bwMode="auto">
          <a:xfrm>
            <a:off x="1789510" y="4567238"/>
            <a:ext cx="116681" cy="0"/>
          </a:xfrm>
          <a:custGeom>
            <a:avLst/>
            <a:gdLst/>
            <a:ahLst/>
            <a:cxnLst>
              <a:cxn ang="0">
                <a:pos x="155447" y="0"/>
              </a:cxn>
              <a:cxn ang="0">
                <a:pos x="0" y="0"/>
              </a:cxn>
            </a:cxnLst>
            <a:rect l="0" t="0" r="r" b="b"/>
            <a:pathLst>
              <a:path w="155575">
                <a:moveTo>
                  <a:pt x="155447" y="0"/>
                </a:moveTo>
                <a:lnTo>
                  <a:pt x="0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5" name="object 43"/>
          <p:cNvSpPr>
            <a:spLocks/>
          </p:cNvSpPr>
          <p:nvPr/>
        </p:nvSpPr>
        <p:spPr bwMode="auto">
          <a:xfrm>
            <a:off x="2213373" y="3449638"/>
            <a:ext cx="278606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331" y="24383"/>
              </a:cxn>
            </a:cxnLst>
            <a:rect l="0" t="0" r="r" b="b"/>
            <a:pathLst>
              <a:path w="370839" h="24764">
                <a:moveTo>
                  <a:pt x="0" y="0"/>
                </a:moveTo>
                <a:lnTo>
                  <a:pt x="370331" y="243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6" name="object 44"/>
          <p:cNvSpPr>
            <a:spLocks/>
          </p:cNvSpPr>
          <p:nvPr/>
        </p:nvSpPr>
        <p:spPr bwMode="auto">
          <a:xfrm>
            <a:off x="2520554" y="2787650"/>
            <a:ext cx="190500" cy="738188"/>
          </a:xfrm>
          <a:custGeom>
            <a:avLst/>
            <a:gdLst/>
            <a:ahLst/>
            <a:cxnLst>
              <a:cxn ang="0">
                <a:pos x="0" y="737615"/>
              </a:cxn>
              <a:cxn ang="0">
                <a:pos x="252983" y="0"/>
              </a:cxn>
            </a:cxnLst>
            <a:rect l="0" t="0" r="r" b="b"/>
            <a:pathLst>
              <a:path w="253364" h="737870">
                <a:moveTo>
                  <a:pt x="0" y="737615"/>
                </a:moveTo>
                <a:lnTo>
                  <a:pt x="252983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7" name="object 45"/>
          <p:cNvSpPr>
            <a:spLocks/>
          </p:cNvSpPr>
          <p:nvPr/>
        </p:nvSpPr>
        <p:spPr bwMode="auto">
          <a:xfrm>
            <a:off x="2740819" y="2814638"/>
            <a:ext cx="102394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159" y="0"/>
              </a:cxn>
            </a:cxnLst>
            <a:rect l="0" t="0" r="r" b="b"/>
            <a:pathLst>
              <a:path w="137160">
                <a:moveTo>
                  <a:pt x="0" y="0"/>
                </a:moveTo>
                <a:lnTo>
                  <a:pt x="137159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8" name="object 46"/>
          <p:cNvSpPr>
            <a:spLocks/>
          </p:cNvSpPr>
          <p:nvPr/>
        </p:nvSpPr>
        <p:spPr bwMode="auto">
          <a:xfrm>
            <a:off x="1920479" y="3525838"/>
            <a:ext cx="292894" cy="25400"/>
          </a:xfrm>
          <a:custGeom>
            <a:avLst/>
            <a:gdLst/>
            <a:ahLst/>
            <a:cxnLst>
              <a:cxn ang="0">
                <a:pos x="390143" y="0"/>
              </a:cxn>
              <a:cxn ang="0">
                <a:pos x="0" y="24383"/>
              </a:cxn>
            </a:cxnLst>
            <a:rect l="0" t="0" r="r" b="b"/>
            <a:pathLst>
              <a:path w="390525" h="24764">
                <a:moveTo>
                  <a:pt x="390143" y="0"/>
                </a:moveTo>
                <a:lnTo>
                  <a:pt x="0" y="24383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9" name="object 47"/>
          <p:cNvSpPr>
            <a:spLocks/>
          </p:cNvSpPr>
          <p:nvPr/>
        </p:nvSpPr>
        <p:spPr bwMode="auto">
          <a:xfrm>
            <a:off x="1613297" y="2787650"/>
            <a:ext cx="336947" cy="814388"/>
          </a:xfrm>
          <a:custGeom>
            <a:avLst/>
            <a:gdLst/>
            <a:ahLst/>
            <a:cxnLst>
              <a:cxn ang="0">
                <a:pos x="449579" y="813815"/>
              </a:cxn>
              <a:cxn ang="0">
                <a:pos x="0" y="0"/>
              </a:cxn>
            </a:cxnLst>
            <a:rect l="0" t="0" r="r" b="b"/>
            <a:pathLst>
              <a:path w="449580" h="814070">
                <a:moveTo>
                  <a:pt x="449579" y="813815"/>
                </a:moveTo>
                <a:lnTo>
                  <a:pt x="0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40" name="object 48"/>
          <p:cNvSpPr>
            <a:spLocks/>
          </p:cNvSpPr>
          <p:nvPr/>
        </p:nvSpPr>
        <p:spPr bwMode="auto">
          <a:xfrm>
            <a:off x="1482329" y="2814638"/>
            <a:ext cx="160734" cy="0"/>
          </a:xfrm>
          <a:custGeom>
            <a:avLst/>
            <a:gdLst/>
            <a:ahLst/>
            <a:cxnLst>
              <a:cxn ang="0">
                <a:pos x="214883" y="0"/>
              </a:cxn>
              <a:cxn ang="0">
                <a:pos x="0" y="0"/>
              </a:cxn>
            </a:cxnLst>
            <a:rect l="0" t="0" r="r" b="b"/>
            <a:pathLst>
              <a:path w="215264">
                <a:moveTo>
                  <a:pt x="214883" y="0"/>
                </a:moveTo>
                <a:lnTo>
                  <a:pt x="0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41" name="object 49"/>
          <p:cNvSpPr>
            <a:spLocks/>
          </p:cNvSpPr>
          <p:nvPr/>
        </p:nvSpPr>
        <p:spPr bwMode="auto">
          <a:xfrm>
            <a:off x="1950244" y="2389189"/>
            <a:ext cx="1106091" cy="390525"/>
          </a:xfrm>
          <a:custGeom>
            <a:avLst/>
            <a:gdLst/>
            <a:ahLst/>
            <a:cxnLst>
              <a:cxn ang="0">
                <a:pos x="0" y="390143"/>
              </a:cxn>
              <a:cxn ang="0">
                <a:pos x="1475231" y="390143"/>
              </a:cxn>
              <a:cxn ang="0">
                <a:pos x="1475231" y="0"/>
              </a:cxn>
              <a:cxn ang="0">
                <a:pos x="0" y="0"/>
              </a:cxn>
              <a:cxn ang="0">
                <a:pos x="0" y="390143"/>
              </a:cxn>
            </a:cxnLst>
            <a:rect l="0" t="0" r="r" b="b"/>
            <a:pathLst>
              <a:path w="1475739" h="390525">
                <a:moveTo>
                  <a:pt x="0" y="390143"/>
                </a:moveTo>
                <a:lnTo>
                  <a:pt x="1475231" y="390143"/>
                </a:lnTo>
                <a:lnTo>
                  <a:pt x="1475231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50"/>
          <p:cNvSpPr txBox="1"/>
          <p:nvPr/>
        </p:nvSpPr>
        <p:spPr>
          <a:xfrm>
            <a:off x="92869" y="1560514"/>
            <a:ext cx="3228975" cy="2726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alibri Light"/>
                <a:cs typeface="Calibri Light"/>
              </a:rPr>
              <a:t>s</a:t>
            </a:r>
            <a:r>
              <a:rPr sz="2400" spc="-15" dirty="0">
                <a:latin typeface="Calibri Light"/>
                <a:cs typeface="Calibri Light"/>
              </a:rPr>
              <a:t>o</a:t>
            </a:r>
            <a:r>
              <a:rPr sz="2400" dirty="0">
                <a:latin typeface="Calibri Light"/>
                <a:cs typeface="Calibri Light"/>
              </a:rPr>
              <a:t>ft</a:t>
            </a:r>
            <a:r>
              <a:rPr sz="2400" spc="-20" dirty="0">
                <a:latin typeface="Calibri Light"/>
                <a:cs typeface="Calibri Light"/>
              </a:rPr>
              <a:t>w</a:t>
            </a:r>
            <a:r>
              <a:rPr sz="2400" dirty="0">
                <a:latin typeface="Calibri Light"/>
                <a:cs typeface="Calibri Light"/>
              </a:rPr>
              <a:t>a</a:t>
            </a:r>
            <a:r>
              <a:rPr sz="2400" spc="-45" dirty="0">
                <a:latin typeface="Calibri Light"/>
                <a:cs typeface="Calibri Light"/>
              </a:rPr>
              <a:t>r</a:t>
            </a:r>
            <a:r>
              <a:rPr sz="2400" dirty="0">
                <a:latin typeface="Calibri Light"/>
                <a:cs typeface="Calibri Light"/>
              </a:rPr>
              <a:t>e</a:t>
            </a:r>
            <a:endParaRPr sz="2400">
              <a:latin typeface="Calibri Light"/>
              <a:cs typeface="Calibri Light"/>
            </a:endParaRPr>
          </a:p>
          <a:p>
            <a:pPr fontAlgn="auto">
              <a:spcBef>
                <a:spcPts val="52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indent="2527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Calibri Light"/>
                <a:cs typeface="Calibri Light"/>
              </a:rPr>
              <a:t>in</a:t>
            </a:r>
            <a:r>
              <a:rPr sz="2400" spc="-45" dirty="0">
                <a:latin typeface="Calibri Light"/>
                <a:cs typeface="Calibri Light"/>
              </a:rPr>
              <a:t>s</a:t>
            </a:r>
            <a:r>
              <a:rPr sz="2400" spc="-10" dirty="0">
                <a:latin typeface="Calibri Light"/>
                <a:cs typeface="Calibri Light"/>
              </a:rPr>
              <a:t>truction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s</a:t>
            </a:r>
            <a:r>
              <a:rPr sz="2400" spc="-30" dirty="0">
                <a:latin typeface="Calibri Light"/>
                <a:cs typeface="Calibri Light"/>
              </a:rPr>
              <a:t>e</a:t>
            </a:r>
            <a:r>
              <a:rPr sz="2400" spc="-10" dirty="0">
                <a:latin typeface="Calibri Light"/>
                <a:cs typeface="Calibri Light"/>
              </a:rPr>
              <a:t>t</a:t>
            </a:r>
            <a:endParaRPr sz="2400">
              <a:latin typeface="Calibri Light"/>
              <a:cs typeface="Calibri Ligh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Calibri Light"/>
                <a:cs typeface="Calibri Light"/>
              </a:rPr>
              <a:t>ha</a:t>
            </a:r>
            <a:r>
              <a:rPr sz="2400" spc="-50" dirty="0">
                <a:latin typeface="Calibri Light"/>
                <a:cs typeface="Calibri Light"/>
              </a:rPr>
              <a:t>r</a:t>
            </a:r>
            <a:r>
              <a:rPr sz="2400" spc="-15" dirty="0">
                <a:latin typeface="Calibri Light"/>
                <a:cs typeface="Calibri Light"/>
              </a:rPr>
              <a:t>d</a:t>
            </a:r>
            <a:r>
              <a:rPr sz="2400" spc="-45" dirty="0">
                <a:latin typeface="Calibri Light"/>
                <a:cs typeface="Calibri Light"/>
              </a:rPr>
              <a:t>w</a:t>
            </a:r>
            <a:r>
              <a:rPr sz="2400" spc="-15" dirty="0">
                <a:latin typeface="Calibri Light"/>
                <a:cs typeface="Calibri Light"/>
              </a:rPr>
              <a:t>a</a:t>
            </a:r>
            <a:r>
              <a:rPr sz="2400" spc="-50" dirty="0">
                <a:latin typeface="Calibri Light"/>
                <a:cs typeface="Calibri Light"/>
              </a:rPr>
              <a:t>r</a:t>
            </a:r>
            <a:r>
              <a:rPr sz="2400" dirty="0">
                <a:latin typeface="Calibri Light"/>
                <a:cs typeface="Calibri Light"/>
              </a:rPr>
              <a:t>e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8243" name="object 51"/>
          <p:cNvSpPr>
            <a:spLocks/>
          </p:cNvSpPr>
          <p:nvPr/>
        </p:nvSpPr>
        <p:spPr bwMode="auto">
          <a:xfrm>
            <a:off x="4399360" y="2489200"/>
            <a:ext cx="4029075" cy="192088"/>
          </a:xfrm>
          <a:custGeom>
            <a:avLst/>
            <a:gdLst/>
            <a:ahLst/>
            <a:cxnLst>
              <a:cxn ang="0">
                <a:pos x="0" y="192023"/>
              </a:cxn>
              <a:cxn ang="0">
                <a:pos x="5372099" y="192023"/>
              </a:cxn>
              <a:cxn ang="0">
                <a:pos x="5372099" y="0"/>
              </a:cxn>
              <a:cxn ang="0">
                <a:pos x="0" y="0"/>
              </a:cxn>
              <a:cxn ang="0">
                <a:pos x="0" y="192023"/>
              </a:cxn>
            </a:cxnLst>
            <a:rect l="0" t="0" r="r" b="b"/>
            <a:pathLst>
              <a:path w="5372100" h="192405">
                <a:moveTo>
                  <a:pt x="0" y="192023"/>
                </a:moveTo>
                <a:lnTo>
                  <a:pt x="5372099" y="192023"/>
                </a:lnTo>
                <a:lnTo>
                  <a:pt x="5372099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44" name="object 52"/>
          <p:cNvSpPr>
            <a:spLocks/>
          </p:cNvSpPr>
          <p:nvPr/>
        </p:nvSpPr>
        <p:spPr bwMode="auto">
          <a:xfrm>
            <a:off x="4399360" y="2489200"/>
            <a:ext cx="4029075" cy="192088"/>
          </a:xfrm>
          <a:custGeom>
            <a:avLst/>
            <a:gdLst/>
            <a:ahLst/>
            <a:cxnLst>
              <a:cxn ang="0">
                <a:pos x="0" y="192023"/>
              </a:cxn>
              <a:cxn ang="0">
                <a:pos x="5372099" y="192023"/>
              </a:cxn>
              <a:cxn ang="0">
                <a:pos x="5372099" y="0"/>
              </a:cxn>
              <a:cxn ang="0">
                <a:pos x="0" y="0"/>
              </a:cxn>
              <a:cxn ang="0">
                <a:pos x="0" y="192023"/>
              </a:cxn>
            </a:cxnLst>
            <a:rect l="0" t="0" r="r" b="b"/>
            <a:pathLst>
              <a:path w="5372100" h="192405">
                <a:moveTo>
                  <a:pt x="0" y="192023"/>
                </a:moveTo>
                <a:lnTo>
                  <a:pt x="5372099" y="192023"/>
                </a:lnTo>
                <a:lnTo>
                  <a:pt x="5372099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noFill/>
          <a:ln w="12191">
            <a:solidFill>
              <a:srgbClr val="043CE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53"/>
          <p:cNvSpPr txBox="1"/>
          <p:nvPr/>
        </p:nvSpPr>
        <p:spPr>
          <a:xfrm>
            <a:off x="7200901" y="2705100"/>
            <a:ext cx="822722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mbria"/>
                <a:cs typeface="Cambria"/>
              </a:rPr>
              <a:t>I</a:t>
            </a:r>
            <a:r>
              <a:rPr spc="5" dirty="0">
                <a:latin typeface="Cambria"/>
                <a:cs typeface="Cambria"/>
              </a:rPr>
              <a:t>/</a:t>
            </a:r>
            <a:r>
              <a:rPr dirty="0">
                <a:latin typeface="Cambria"/>
                <a:cs typeface="Cambria"/>
              </a:rPr>
              <a:t>O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mbria"/>
                <a:cs typeface="Cambria"/>
              </a:rPr>
              <a:t>sy</a:t>
            </a:r>
            <a:r>
              <a:rPr spc="-15"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t</a:t>
            </a:r>
            <a:r>
              <a:rPr spc="-15" dirty="0">
                <a:latin typeface="Cambria"/>
                <a:cs typeface="Cambria"/>
              </a:rPr>
              <a:t>em</a:t>
            </a:r>
            <a:endParaRPr>
              <a:latin typeface="Cambria"/>
              <a:cs typeface="Cambria"/>
            </a:endParaRPr>
          </a:p>
        </p:txBody>
      </p:sp>
      <p:sp>
        <p:nvSpPr>
          <p:cNvPr id="8246" name="object 54"/>
          <p:cNvSpPr>
            <a:spLocks/>
          </p:cNvSpPr>
          <p:nvPr/>
        </p:nvSpPr>
        <p:spPr bwMode="auto">
          <a:xfrm>
            <a:off x="5486400" y="2692400"/>
            <a:ext cx="2857500" cy="382588"/>
          </a:xfrm>
          <a:custGeom>
            <a:avLst/>
            <a:gdLst/>
            <a:ahLst/>
            <a:cxnLst>
              <a:cxn ang="0">
                <a:pos x="0" y="382523"/>
              </a:cxn>
              <a:cxn ang="0">
                <a:pos x="3809999" y="382523"/>
              </a:cxn>
              <a:cxn ang="0">
                <a:pos x="3809999" y="0"/>
              </a:cxn>
              <a:cxn ang="0">
                <a:pos x="0" y="0"/>
              </a:cxn>
              <a:cxn ang="0">
                <a:pos x="0" y="382523"/>
              </a:cxn>
            </a:cxnLst>
            <a:rect l="0" t="0" r="r" b="b"/>
            <a:pathLst>
              <a:path w="3810000" h="382905">
                <a:moveTo>
                  <a:pt x="0" y="382523"/>
                </a:moveTo>
                <a:lnTo>
                  <a:pt x="3809999" y="382523"/>
                </a:lnTo>
                <a:lnTo>
                  <a:pt x="3809999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47" name="object 55"/>
          <p:cNvSpPr>
            <a:spLocks/>
          </p:cNvSpPr>
          <p:nvPr/>
        </p:nvSpPr>
        <p:spPr bwMode="auto">
          <a:xfrm>
            <a:off x="7196138" y="2705100"/>
            <a:ext cx="9525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15" y="405383"/>
              </a:cxn>
            </a:cxnLst>
            <a:rect l="0" t="0" r="r" b="b"/>
            <a:pathLst>
              <a:path w="13970" h="405764">
                <a:moveTo>
                  <a:pt x="0" y="0"/>
                </a:moveTo>
                <a:lnTo>
                  <a:pt x="13715" y="405383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48" name="object 56"/>
          <p:cNvSpPr>
            <a:spLocks/>
          </p:cNvSpPr>
          <p:nvPr/>
        </p:nvSpPr>
        <p:spPr bwMode="auto">
          <a:xfrm>
            <a:off x="5810250" y="3570288"/>
            <a:ext cx="1990725" cy="342900"/>
          </a:xfrm>
          <a:custGeom>
            <a:avLst/>
            <a:gdLst/>
            <a:ahLst/>
            <a:cxnLst>
              <a:cxn ang="0">
                <a:pos x="0" y="342899"/>
              </a:cxn>
              <a:cxn ang="0">
                <a:pos x="2653283" y="342899"/>
              </a:cxn>
              <a:cxn ang="0">
                <a:pos x="2653283" y="0"/>
              </a:cxn>
              <a:cxn ang="0">
                <a:pos x="0" y="0"/>
              </a:cxn>
              <a:cxn ang="0">
                <a:pos x="0" y="342899"/>
              </a:cxn>
            </a:cxnLst>
            <a:rect l="0" t="0" r="r" b="b"/>
            <a:pathLst>
              <a:path w="2653665" h="342900">
                <a:moveTo>
                  <a:pt x="0" y="342899"/>
                </a:moveTo>
                <a:lnTo>
                  <a:pt x="2653283" y="342899"/>
                </a:lnTo>
                <a:lnTo>
                  <a:pt x="2653283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49" name="object 57"/>
          <p:cNvSpPr>
            <a:spLocks/>
          </p:cNvSpPr>
          <p:nvPr/>
        </p:nvSpPr>
        <p:spPr bwMode="auto">
          <a:xfrm>
            <a:off x="5943600" y="3924300"/>
            <a:ext cx="1685925" cy="304800"/>
          </a:xfrm>
          <a:custGeom>
            <a:avLst/>
            <a:gdLst/>
            <a:ahLst/>
            <a:cxnLst>
              <a:cxn ang="0">
                <a:pos x="0" y="304799"/>
              </a:cxn>
              <a:cxn ang="0">
                <a:pos x="2247899" y="304799"/>
              </a:cxn>
              <a:cxn ang="0">
                <a:pos x="2247899" y="0"/>
              </a:cxn>
              <a:cxn ang="0">
                <a:pos x="0" y="0"/>
              </a:cxn>
              <a:cxn ang="0">
                <a:pos x="0" y="304799"/>
              </a:cxn>
            </a:cxnLst>
            <a:rect l="0" t="0" r="r" b="b"/>
            <a:pathLst>
              <a:path w="2247900" h="304800">
                <a:moveTo>
                  <a:pt x="0" y="304799"/>
                </a:moveTo>
                <a:lnTo>
                  <a:pt x="2247899" y="304799"/>
                </a:lnTo>
                <a:lnTo>
                  <a:pt x="22478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50" name="object 58"/>
          <p:cNvSpPr>
            <a:spLocks/>
          </p:cNvSpPr>
          <p:nvPr/>
        </p:nvSpPr>
        <p:spPr bwMode="auto">
          <a:xfrm>
            <a:off x="5715000" y="3086100"/>
            <a:ext cx="2162175" cy="446088"/>
          </a:xfrm>
          <a:custGeom>
            <a:avLst/>
            <a:gdLst/>
            <a:ahLst/>
            <a:cxnLst>
              <a:cxn ang="0">
                <a:pos x="0" y="445007"/>
              </a:cxn>
              <a:cxn ang="0">
                <a:pos x="2883407" y="445007"/>
              </a:cxn>
              <a:cxn ang="0">
                <a:pos x="2883407" y="0"/>
              </a:cxn>
              <a:cxn ang="0">
                <a:pos x="0" y="0"/>
              </a:cxn>
              <a:cxn ang="0">
                <a:pos x="0" y="445007"/>
              </a:cxn>
            </a:cxnLst>
            <a:rect l="0" t="0" r="r" b="b"/>
            <a:pathLst>
              <a:path w="2883534" h="445135">
                <a:moveTo>
                  <a:pt x="0" y="445007"/>
                </a:moveTo>
                <a:lnTo>
                  <a:pt x="2883407" y="445007"/>
                </a:lnTo>
                <a:lnTo>
                  <a:pt x="2883407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51" name="object 59"/>
          <p:cNvSpPr>
            <a:spLocks/>
          </p:cNvSpPr>
          <p:nvPr/>
        </p:nvSpPr>
        <p:spPr bwMode="auto">
          <a:xfrm>
            <a:off x="6010275" y="4229100"/>
            <a:ext cx="1533525" cy="300038"/>
          </a:xfrm>
          <a:custGeom>
            <a:avLst/>
            <a:gdLst/>
            <a:ahLst/>
            <a:cxnLst>
              <a:cxn ang="0">
                <a:pos x="0" y="298703"/>
              </a:cxn>
              <a:cxn ang="0">
                <a:pos x="2043683" y="298703"/>
              </a:cxn>
              <a:cxn ang="0">
                <a:pos x="2043683" y="0"/>
              </a:cxn>
              <a:cxn ang="0">
                <a:pos x="0" y="0"/>
              </a:cxn>
              <a:cxn ang="0">
                <a:pos x="0" y="298703"/>
              </a:cxn>
            </a:cxnLst>
            <a:rect l="0" t="0" r="r" b="b"/>
            <a:pathLst>
              <a:path w="2044065" h="299085">
                <a:moveTo>
                  <a:pt x="0" y="298703"/>
                </a:moveTo>
                <a:lnTo>
                  <a:pt x="2043683" y="298703"/>
                </a:lnTo>
                <a:lnTo>
                  <a:pt x="204368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52" name="object 60"/>
          <p:cNvSpPr>
            <a:spLocks/>
          </p:cNvSpPr>
          <p:nvPr/>
        </p:nvSpPr>
        <p:spPr bwMode="auto">
          <a:xfrm>
            <a:off x="6453188" y="2705100"/>
            <a:ext cx="9525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15" y="405383"/>
              </a:cxn>
            </a:cxnLst>
            <a:rect l="0" t="0" r="r" b="b"/>
            <a:pathLst>
              <a:path w="13970" h="405764">
                <a:moveTo>
                  <a:pt x="0" y="0"/>
                </a:moveTo>
                <a:lnTo>
                  <a:pt x="13715" y="405383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61"/>
          <p:cNvSpPr txBox="1"/>
          <p:nvPr/>
        </p:nvSpPr>
        <p:spPr>
          <a:xfrm>
            <a:off x="5543550" y="2705100"/>
            <a:ext cx="1538288" cy="83099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19200" algn="l"/>
              </a:tabLst>
              <a:defRPr/>
            </a:pPr>
            <a:r>
              <a:rPr spc="-15" dirty="0">
                <a:latin typeface="Cambria"/>
                <a:cs typeface="Cambria"/>
              </a:rPr>
              <a:t>P</a:t>
            </a:r>
            <a:r>
              <a:rPr spc="-40" dirty="0">
                <a:latin typeface="Cambria"/>
                <a:cs typeface="Cambria"/>
              </a:rPr>
              <a:t>r</a:t>
            </a:r>
            <a:r>
              <a:rPr spc="-10" dirty="0">
                <a:latin typeface="Cambria"/>
                <a:cs typeface="Cambria"/>
              </a:rPr>
              <a:t>oce</a:t>
            </a:r>
            <a:r>
              <a:rPr spc="-20" dirty="0">
                <a:latin typeface="Cambria"/>
                <a:cs typeface="Cambria"/>
              </a:rPr>
              <a:t>s</a:t>
            </a:r>
            <a:r>
              <a:rPr spc="-15"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or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Cambria"/>
                <a:cs typeface="Cambria"/>
              </a:rPr>
              <a:t>Me</a:t>
            </a:r>
            <a:r>
              <a:rPr spc="-15" dirty="0">
                <a:latin typeface="Cambria"/>
                <a:cs typeface="Cambria"/>
              </a:rPr>
              <a:t>m</a:t>
            </a:r>
            <a:r>
              <a:rPr spc="-5"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ry</a:t>
            </a:r>
            <a:endParaRPr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53125" y="3155951"/>
            <a:ext cx="1429941" cy="158017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Datapath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&amp;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Control</a:t>
            </a:r>
          </a:p>
          <a:p>
            <a:pPr algn="ctr">
              <a:lnSpc>
                <a:spcPct val="109000"/>
              </a:lnSpc>
              <a:spcBef>
                <a:spcPts val="1200"/>
              </a:spcBef>
            </a:pPr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Digital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Design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Circuit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ambria" pitchFamily="18" charset="0"/>
                <a:ea typeface="Cambria" pitchFamily="18" charset="0"/>
                <a:cs typeface="Cambria" pitchFamily="18" charset="0"/>
              </a:rPr>
              <a:t>Design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Cambria" pitchFamily="18" charset="0"/>
                <a:ea typeface="Cambria" pitchFamily="18" charset="0"/>
                <a:cs typeface="Cambria" pitchFamily="18" charset="0"/>
              </a:rPr>
              <a:t>Transistors</a:t>
            </a:r>
          </a:p>
        </p:txBody>
      </p:sp>
      <p:sp>
        <p:nvSpPr>
          <p:cNvPr id="8255" name="object 63"/>
          <p:cNvSpPr>
            <a:spLocks/>
          </p:cNvSpPr>
          <p:nvPr/>
        </p:nvSpPr>
        <p:spPr bwMode="auto">
          <a:xfrm>
            <a:off x="5336381" y="2679700"/>
            <a:ext cx="85725" cy="1066800"/>
          </a:xfrm>
          <a:custGeom>
            <a:avLst/>
            <a:gdLst/>
            <a:ahLst/>
            <a:cxnLst>
              <a:cxn ang="0">
                <a:pos x="38016" y="951708"/>
              </a:cxn>
              <a:cxn ang="0">
                <a:pos x="0" y="952378"/>
              </a:cxn>
              <a:cxn ang="0">
                <a:pos x="59039" y="1065672"/>
              </a:cxn>
              <a:cxn ang="0">
                <a:pos x="104387" y="970787"/>
              </a:cxn>
              <a:cxn ang="0">
                <a:pos x="38343" y="970787"/>
              </a:cxn>
              <a:cxn ang="0">
                <a:pos x="38016" y="951708"/>
              </a:cxn>
              <a:cxn ang="0">
                <a:pos x="76115" y="951036"/>
              </a:cxn>
              <a:cxn ang="0">
                <a:pos x="38016" y="951708"/>
              </a:cxn>
              <a:cxn ang="0">
                <a:pos x="38343" y="970787"/>
              </a:cxn>
              <a:cxn ang="0">
                <a:pos x="76443" y="970178"/>
              </a:cxn>
              <a:cxn ang="0">
                <a:pos x="76115" y="951036"/>
              </a:cxn>
              <a:cxn ang="0">
                <a:pos x="114147" y="950366"/>
              </a:cxn>
              <a:cxn ang="0">
                <a:pos x="76115" y="951036"/>
              </a:cxn>
              <a:cxn ang="0">
                <a:pos x="76443" y="970178"/>
              </a:cxn>
              <a:cxn ang="0">
                <a:pos x="38343" y="970787"/>
              </a:cxn>
              <a:cxn ang="0">
                <a:pos x="104387" y="970787"/>
              </a:cxn>
              <a:cxn ang="0">
                <a:pos x="114147" y="950366"/>
              </a:cxn>
              <a:cxn ang="0">
                <a:pos x="59801" y="0"/>
              </a:cxn>
              <a:cxn ang="0">
                <a:pos x="21701" y="761"/>
              </a:cxn>
              <a:cxn ang="0">
                <a:pos x="38016" y="951708"/>
              </a:cxn>
              <a:cxn ang="0">
                <a:pos x="76115" y="951036"/>
              </a:cxn>
              <a:cxn ang="0">
                <a:pos x="59801" y="0"/>
              </a:cxn>
            </a:cxnLst>
            <a:rect l="0" t="0" r="r" b="b"/>
            <a:pathLst>
              <a:path w="114300" h="1066164">
                <a:moveTo>
                  <a:pt x="38016" y="951708"/>
                </a:moveTo>
                <a:lnTo>
                  <a:pt x="0" y="952378"/>
                </a:lnTo>
                <a:lnTo>
                  <a:pt x="59039" y="1065672"/>
                </a:lnTo>
                <a:lnTo>
                  <a:pt x="104387" y="970787"/>
                </a:lnTo>
                <a:lnTo>
                  <a:pt x="38343" y="970787"/>
                </a:lnTo>
                <a:lnTo>
                  <a:pt x="38016" y="951708"/>
                </a:lnTo>
                <a:close/>
              </a:path>
              <a:path w="114300" h="1066164">
                <a:moveTo>
                  <a:pt x="76115" y="951036"/>
                </a:moveTo>
                <a:lnTo>
                  <a:pt x="38016" y="951708"/>
                </a:lnTo>
                <a:lnTo>
                  <a:pt x="38343" y="970787"/>
                </a:lnTo>
                <a:lnTo>
                  <a:pt x="76443" y="970178"/>
                </a:lnTo>
                <a:lnTo>
                  <a:pt x="76115" y="951036"/>
                </a:lnTo>
                <a:close/>
              </a:path>
              <a:path w="114300" h="1066164">
                <a:moveTo>
                  <a:pt x="114147" y="950366"/>
                </a:moveTo>
                <a:lnTo>
                  <a:pt x="76115" y="951036"/>
                </a:lnTo>
                <a:lnTo>
                  <a:pt x="76443" y="970178"/>
                </a:lnTo>
                <a:lnTo>
                  <a:pt x="38343" y="970787"/>
                </a:lnTo>
                <a:lnTo>
                  <a:pt x="104387" y="970787"/>
                </a:lnTo>
                <a:lnTo>
                  <a:pt x="114147" y="950366"/>
                </a:lnTo>
                <a:close/>
              </a:path>
              <a:path w="114300" h="1066164">
                <a:moveTo>
                  <a:pt x="59801" y="0"/>
                </a:moveTo>
                <a:lnTo>
                  <a:pt x="21701" y="761"/>
                </a:lnTo>
                <a:lnTo>
                  <a:pt x="38016" y="951708"/>
                </a:lnTo>
                <a:lnTo>
                  <a:pt x="76115" y="951036"/>
                </a:lnTo>
                <a:lnTo>
                  <a:pt x="59801" y="0"/>
                </a:lnTo>
                <a:close/>
              </a:path>
            </a:pathLst>
          </a:custGeom>
          <a:solidFill>
            <a:srgbClr val="043C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object 64"/>
          <p:cNvSpPr txBox="1"/>
          <p:nvPr/>
        </p:nvSpPr>
        <p:spPr>
          <a:xfrm>
            <a:off x="5829300" y="1790700"/>
            <a:ext cx="692944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latin typeface="Cambria"/>
                <a:cs typeface="Cambria"/>
              </a:rPr>
              <a:t>C</a:t>
            </a:r>
            <a:r>
              <a:rPr spc="-10" dirty="0">
                <a:latin typeface="Cambria"/>
                <a:cs typeface="Cambria"/>
              </a:rPr>
              <a:t>om</a:t>
            </a:r>
            <a:r>
              <a:rPr spc="-15" dirty="0">
                <a:latin typeface="Cambria"/>
                <a:cs typeface="Cambria"/>
              </a:rPr>
              <a:t>piler</a:t>
            </a:r>
            <a:endParaRPr>
              <a:latin typeface="Cambria"/>
              <a:cs typeface="Cambria"/>
            </a:endParaRPr>
          </a:p>
        </p:txBody>
      </p:sp>
      <p:sp>
        <p:nvSpPr>
          <p:cNvPr id="8257" name="object 65"/>
          <p:cNvSpPr>
            <a:spLocks/>
          </p:cNvSpPr>
          <p:nvPr/>
        </p:nvSpPr>
        <p:spPr bwMode="auto">
          <a:xfrm>
            <a:off x="5829300" y="2171700"/>
            <a:ext cx="971550" cy="331788"/>
          </a:xfrm>
          <a:custGeom>
            <a:avLst/>
            <a:gdLst/>
            <a:ahLst/>
            <a:cxnLst>
              <a:cxn ang="0">
                <a:pos x="0" y="330707"/>
              </a:cxn>
              <a:cxn ang="0">
                <a:pos x="1295399" y="330707"/>
              </a:cxn>
              <a:cxn ang="0">
                <a:pos x="1295399" y="0"/>
              </a:cxn>
              <a:cxn ang="0">
                <a:pos x="0" y="0"/>
              </a:cxn>
              <a:cxn ang="0">
                <a:pos x="0" y="330707"/>
              </a:cxn>
            </a:cxnLst>
            <a:rect l="0" t="0" r="r" b="b"/>
            <a:pathLst>
              <a:path w="1295400" h="330835">
                <a:moveTo>
                  <a:pt x="0" y="330707"/>
                </a:moveTo>
                <a:lnTo>
                  <a:pt x="1295399" y="330707"/>
                </a:lnTo>
                <a:lnTo>
                  <a:pt x="1295399" y="0"/>
                </a:lnTo>
                <a:lnTo>
                  <a:pt x="0" y="0"/>
                </a:lnTo>
                <a:lnTo>
                  <a:pt x="0" y="33070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58" name="object 66"/>
          <p:cNvSpPr>
            <a:spLocks/>
          </p:cNvSpPr>
          <p:nvPr/>
        </p:nvSpPr>
        <p:spPr bwMode="auto">
          <a:xfrm>
            <a:off x="6396038" y="1485900"/>
            <a:ext cx="7144" cy="304800"/>
          </a:xfrm>
          <a:custGeom>
            <a:avLst/>
            <a:gdLst/>
            <a:ahLst/>
            <a:cxnLst>
              <a:cxn ang="0">
                <a:pos x="0" y="304799"/>
              </a:cxn>
              <a:cxn ang="0">
                <a:pos x="9143" y="0"/>
              </a:cxn>
            </a:cxnLst>
            <a:rect l="0" t="0" r="r" b="b"/>
            <a:pathLst>
              <a:path w="9525" h="304800">
                <a:moveTo>
                  <a:pt x="0" y="304799"/>
                </a:moveTo>
                <a:lnTo>
                  <a:pt x="9143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59" name="object 67"/>
          <p:cNvSpPr>
            <a:spLocks/>
          </p:cNvSpPr>
          <p:nvPr/>
        </p:nvSpPr>
        <p:spPr bwMode="auto">
          <a:xfrm>
            <a:off x="6404373" y="1481138"/>
            <a:ext cx="165377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03703" y="0"/>
              </a:cxn>
            </a:cxnLst>
            <a:rect l="0" t="0" r="r" b="b"/>
            <a:pathLst>
              <a:path w="2204084">
                <a:moveTo>
                  <a:pt x="0" y="0"/>
                </a:moveTo>
                <a:lnTo>
                  <a:pt x="2203703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60" name="object 68"/>
          <p:cNvSpPr>
            <a:spLocks/>
          </p:cNvSpPr>
          <p:nvPr/>
        </p:nvSpPr>
        <p:spPr bwMode="auto">
          <a:xfrm>
            <a:off x="8053388" y="1485900"/>
            <a:ext cx="13097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87" y="1053083"/>
              </a:cxn>
            </a:cxnLst>
            <a:rect l="0" t="0" r="r" b="b"/>
            <a:pathLst>
              <a:path w="18415" h="1053464">
                <a:moveTo>
                  <a:pt x="0" y="0"/>
                </a:moveTo>
                <a:lnTo>
                  <a:pt x="18287" y="1053083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object 69"/>
          <p:cNvSpPr txBox="1"/>
          <p:nvPr/>
        </p:nvSpPr>
        <p:spPr>
          <a:xfrm>
            <a:off x="5772150" y="1130300"/>
            <a:ext cx="1947863" cy="1738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p</a:t>
            </a:r>
            <a:r>
              <a:rPr spc="-10" dirty="0">
                <a:latin typeface="Cambria"/>
                <a:cs typeface="Cambria"/>
              </a:rPr>
              <a:t>p</a:t>
            </a:r>
            <a:r>
              <a:rPr spc="-5" dirty="0">
                <a:latin typeface="Cambria"/>
                <a:cs typeface="Cambria"/>
              </a:rPr>
              <a:t>l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dirty="0">
                <a:latin typeface="Cambria"/>
                <a:cs typeface="Cambria"/>
              </a:rPr>
              <a:t>cation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mbria"/>
                <a:cs typeface="Cambria"/>
              </a:rPr>
              <a:t>(i</a:t>
            </a:r>
            <a:r>
              <a:rPr spc="-65" dirty="0">
                <a:latin typeface="Cambria"/>
                <a:cs typeface="Cambria"/>
              </a:rPr>
              <a:t>T</a:t>
            </a:r>
            <a:r>
              <a:rPr spc="-5" dirty="0">
                <a:latin typeface="Cambria"/>
                <a:cs typeface="Cambria"/>
              </a:rPr>
              <a:t>u</a:t>
            </a:r>
            <a:r>
              <a:rPr dirty="0">
                <a:latin typeface="Cambria"/>
                <a:cs typeface="Cambria"/>
              </a:rPr>
              <a:t>n</a:t>
            </a:r>
            <a:r>
              <a:rPr spc="-10" dirty="0">
                <a:latin typeface="Cambria"/>
                <a:cs typeface="Cambria"/>
              </a:rPr>
              <a:t>e</a:t>
            </a:r>
            <a:r>
              <a:rPr spc="-20"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)</a:t>
            </a:r>
            <a:endParaRPr>
              <a:latin typeface="Cambria"/>
              <a:cs typeface="Cambria"/>
            </a:endParaRPr>
          </a:p>
          <a:p>
            <a:pPr marL="1612900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pc="-5" dirty="0">
                <a:latin typeface="Cambria"/>
                <a:cs typeface="Cambria"/>
              </a:rPr>
              <a:t>Op</a:t>
            </a:r>
            <a:r>
              <a:rPr spc="-10" dirty="0">
                <a:latin typeface="Cambria"/>
                <a:cs typeface="Cambria"/>
              </a:rPr>
              <a:t>e</a:t>
            </a:r>
            <a:r>
              <a:rPr spc="-50" dirty="0">
                <a:latin typeface="Cambria"/>
                <a:cs typeface="Cambria"/>
              </a:rPr>
              <a:t>r</a:t>
            </a:r>
            <a:r>
              <a:rPr spc="-5" dirty="0">
                <a:latin typeface="Cambria"/>
                <a:cs typeface="Cambria"/>
              </a:rPr>
              <a:t>ati</a:t>
            </a:r>
            <a:r>
              <a:rPr spc="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g</a:t>
            </a:r>
            <a:endParaRPr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77088" y="1790700"/>
            <a:ext cx="541735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5" dirty="0">
                <a:latin typeface="Cambria"/>
                <a:cs typeface="Cambria"/>
              </a:rPr>
              <a:t>S</a:t>
            </a:r>
            <a:r>
              <a:rPr spc="-30" dirty="0">
                <a:latin typeface="Cambria"/>
                <a:cs typeface="Cambria"/>
              </a:rPr>
              <a:t>y</a:t>
            </a:r>
            <a:r>
              <a:rPr spc="-15"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t</a:t>
            </a:r>
            <a:r>
              <a:rPr spc="-15" dirty="0">
                <a:latin typeface="Cambria"/>
                <a:cs typeface="Cambria"/>
              </a:rPr>
              <a:t>em</a:t>
            </a:r>
            <a:endParaRPr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38975" y="2065338"/>
            <a:ext cx="817960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ambria"/>
                <a:cs typeface="Cambria"/>
              </a:rPr>
              <a:t>(</a:t>
            </a:r>
            <a:r>
              <a:rPr spc="-10" dirty="0">
                <a:latin typeface="Cambria"/>
                <a:cs typeface="Cambria"/>
              </a:rPr>
              <a:t>M</a:t>
            </a:r>
            <a:r>
              <a:rPr spc="-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mbria"/>
                <a:cs typeface="Cambria"/>
              </a:rPr>
              <a:t>O</a:t>
            </a:r>
            <a:r>
              <a:rPr dirty="0">
                <a:latin typeface="Cambria"/>
                <a:cs typeface="Cambria"/>
              </a:rPr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mbria"/>
                <a:cs typeface="Cambria"/>
              </a:rPr>
              <a:t>X)</a:t>
            </a:r>
            <a:endParaRPr>
              <a:latin typeface="Cambria"/>
              <a:cs typeface="Cambria"/>
            </a:endParaRPr>
          </a:p>
        </p:txBody>
      </p:sp>
      <p:sp>
        <p:nvSpPr>
          <p:cNvPr id="8264" name="object 72"/>
          <p:cNvSpPr>
            <a:spLocks/>
          </p:cNvSpPr>
          <p:nvPr/>
        </p:nvSpPr>
        <p:spPr bwMode="auto">
          <a:xfrm>
            <a:off x="5595938" y="1028700"/>
            <a:ext cx="16669" cy="1447800"/>
          </a:xfrm>
          <a:custGeom>
            <a:avLst/>
            <a:gdLst/>
            <a:ahLst/>
            <a:cxnLst>
              <a:cxn ang="0">
                <a:pos x="0" y="1446275"/>
              </a:cxn>
              <a:cxn ang="0">
                <a:pos x="22859" y="0"/>
              </a:cxn>
            </a:cxnLst>
            <a:rect l="0" t="0" r="r" b="b"/>
            <a:pathLst>
              <a:path w="22859" h="1446530">
                <a:moveTo>
                  <a:pt x="0" y="1446275"/>
                </a:moveTo>
                <a:lnTo>
                  <a:pt x="22859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65" name="object 73"/>
          <p:cNvSpPr>
            <a:spLocks/>
          </p:cNvSpPr>
          <p:nvPr/>
        </p:nvSpPr>
        <p:spPr bwMode="auto">
          <a:xfrm>
            <a:off x="7710488" y="1035050"/>
            <a:ext cx="10716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9" y="443483"/>
              </a:cxn>
            </a:cxnLst>
            <a:rect l="0" t="0" r="r" b="b"/>
            <a:pathLst>
              <a:path w="15240" h="443865">
                <a:moveTo>
                  <a:pt x="0" y="0"/>
                </a:moveTo>
                <a:lnTo>
                  <a:pt x="15239" y="443483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66" name="object 74"/>
          <p:cNvSpPr>
            <a:spLocks/>
          </p:cNvSpPr>
          <p:nvPr/>
        </p:nvSpPr>
        <p:spPr bwMode="auto">
          <a:xfrm>
            <a:off x="5604273" y="1023938"/>
            <a:ext cx="210621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7207" y="0"/>
              </a:cxn>
            </a:cxnLst>
            <a:rect l="0" t="0" r="r" b="b"/>
            <a:pathLst>
              <a:path w="2807334">
                <a:moveTo>
                  <a:pt x="0" y="0"/>
                </a:moveTo>
                <a:lnTo>
                  <a:pt x="2807207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67" name="object 75"/>
          <p:cNvSpPr>
            <a:spLocks/>
          </p:cNvSpPr>
          <p:nvPr/>
        </p:nvSpPr>
        <p:spPr bwMode="auto">
          <a:xfrm>
            <a:off x="5334000" y="1485900"/>
            <a:ext cx="85725" cy="990600"/>
          </a:xfrm>
          <a:custGeom>
            <a:avLst/>
            <a:gdLst/>
            <a:ahLst/>
            <a:cxnLst>
              <a:cxn ang="0">
                <a:pos x="38021" y="113922"/>
              </a:cxn>
              <a:cxn ang="0">
                <a:pos x="23225" y="988679"/>
              </a:cxn>
              <a:cxn ang="0">
                <a:pos x="61325" y="989441"/>
              </a:cxn>
              <a:cxn ang="0">
                <a:pos x="76121" y="114552"/>
              </a:cxn>
              <a:cxn ang="0">
                <a:pos x="38021" y="113922"/>
              </a:cxn>
              <a:cxn ang="0">
                <a:pos x="104546" y="94853"/>
              </a:cxn>
              <a:cxn ang="0">
                <a:pos x="38343" y="94853"/>
              </a:cxn>
              <a:cxn ang="0">
                <a:pos x="76443" y="95493"/>
              </a:cxn>
              <a:cxn ang="0">
                <a:pos x="76121" y="114552"/>
              </a:cxn>
              <a:cxn ang="0">
                <a:pos x="114299" y="115183"/>
              </a:cxn>
              <a:cxn ang="0">
                <a:pos x="104546" y="94853"/>
              </a:cxn>
              <a:cxn ang="0">
                <a:pos x="38343" y="94853"/>
              </a:cxn>
              <a:cxn ang="0">
                <a:pos x="38021" y="113922"/>
              </a:cxn>
              <a:cxn ang="0">
                <a:pos x="76121" y="114552"/>
              </a:cxn>
              <a:cxn ang="0">
                <a:pos x="76443" y="95493"/>
              </a:cxn>
              <a:cxn ang="0">
                <a:pos x="38343" y="94853"/>
              </a:cxn>
              <a:cxn ang="0">
                <a:pos x="59039" y="0"/>
              </a:cxn>
              <a:cxn ang="0">
                <a:pos x="0" y="113294"/>
              </a:cxn>
              <a:cxn ang="0">
                <a:pos x="38021" y="113922"/>
              </a:cxn>
              <a:cxn ang="0">
                <a:pos x="38343" y="94853"/>
              </a:cxn>
              <a:cxn ang="0">
                <a:pos x="104546" y="94853"/>
              </a:cxn>
              <a:cxn ang="0">
                <a:pos x="59039" y="0"/>
              </a:cxn>
            </a:cxnLst>
            <a:rect l="0" t="0" r="r" b="b"/>
            <a:pathLst>
              <a:path w="114300" h="989964">
                <a:moveTo>
                  <a:pt x="38021" y="113922"/>
                </a:moveTo>
                <a:lnTo>
                  <a:pt x="23225" y="988679"/>
                </a:lnTo>
                <a:lnTo>
                  <a:pt x="61325" y="989441"/>
                </a:lnTo>
                <a:lnTo>
                  <a:pt x="76121" y="114552"/>
                </a:lnTo>
                <a:lnTo>
                  <a:pt x="38021" y="113922"/>
                </a:lnTo>
                <a:close/>
              </a:path>
              <a:path w="114300" h="989964">
                <a:moveTo>
                  <a:pt x="104546" y="94853"/>
                </a:moveTo>
                <a:lnTo>
                  <a:pt x="38343" y="94853"/>
                </a:lnTo>
                <a:lnTo>
                  <a:pt x="76443" y="95493"/>
                </a:lnTo>
                <a:lnTo>
                  <a:pt x="76121" y="114552"/>
                </a:lnTo>
                <a:lnTo>
                  <a:pt x="114299" y="115183"/>
                </a:lnTo>
                <a:lnTo>
                  <a:pt x="104546" y="94853"/>
                </a:lnTo>
                <a:close/>
              </a:path>
              <a:path w="114300" h="989964">
                <a:moveTo>
                  <a:pt x="38343" y="94853"/>
                </a:moveTo>
                <a:lnTo>
                  <a:pt x="38021" y="113922"/>
                </a:lnTo>
                <a:lnTo>
                  <a:pt x="76121" y="114552"/>
                </a:lnTo>
                <a:lnTo>
                  <a:pt x="76443" y="95493"/>
                </a:lnTo>
                <a:lnTo>
                  <a:pt x="38343" y="94853"/>
                </a:lnTo>
                <a:close/>
              </a:path>
              <a:path w="114300" h="989964">
                <a:moveTo>
                  <a:pt x="59039" y="0"/>
                </a:moveTo>
                <a:lnTo>
                  <a:pt x="0" y="113294"/>
                </a:lnTo>
                <a:lnTo>
                  <a:pt x="38021" y="113922"/>
                </a:lnTo>
                <a:lnTo>
                  <a:pt x="38343" y="94853"/>
                </a:lnTo>
                <a:lnTo>
                  <a:pt x="104546" y="94853"/>
                </a:lnTo>
                <a:lnTo>
                  <a:pt x="59039" y="0"/>
                </a:lnTo>
                <a:close/>
              </a:path>
            </a:pathLst>
          </a:custGeom>
          <a:solidFill>
            <a:srgbClr val="043C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68" name="object 76"/>
          <p:cNvSpPr>
            <a:spLocks/>
          </p:cNvSpPr>
          <p:nvPr/>
        </p:nvSpPr>
        <p:spPr bwMode="auto">
          <a:xfrm>
            <a:off x="5837635" y="1790700"/>
            <a:ext cx="857250" cy="331788"/>
          </a:xfrm>
          <a:custGeom>
            <a:avLst/>
            <a:gdLst/>
            <a:ahLst/>
            <a:cxnLst>
              <a:cxn ang="0">
                <a:pos x="0" y="330707"/>
              </a:cxn>
              <a:cxn ang="0">
                <a:pos x="1142999" y="330707"/>
              </a:cxn>
              <a:cxn ang="0">
                <a:pos x="1142999" y="0"/>
              </a:cxn>
              <a:cxn ang="0">
                <a:pos x="0" y="0"/>
              </a:cxn>
              <a:cxn ang="0">
                <a:pos x="0" y="330707"/>
              </a:cxn>
            </a:cxnLst>
            <a:rect l="0" t="0" r="r" b="b"/>
            <a:pathLst>
              <a:path w="1143000" h="330835">
                <a:moveTo>
                  <a:pt x="0" y="330707"/>
                </a:moveTo>
                <a:lnTo>
                  <a:pt x="1142999" y="330707"/>
                </a:lnTo>
                <a:lnTo>
                  <a:pt x="1142999" y="0"/>
                </a:lnTo>
                <a:lnTo>
                  <a:pt x="0" y="0"/>
                </a:lnTo>
                <a:lnTo>
                  <a:pt x="0" y="33070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object 77"/>
          <p:cNvSpPr txBox="1"/>
          <p:nvPr/>
        </p:nvSpPr>
        <p:spPr>
          <a:xfrm>
            <a:off x="5829301" y="2171700"/>
            <a:ext cx="792956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ss</a:t>
            </a:r>
            <a:r>
              <a:rPr dirty="0">
                <a:latin typeface="Cambria"/>
                <a:cs typeface="Cambria"/>
              </a:rPr>
              <a:t>embler</a:t>
            </a:r>
            <a:endParaRPr>
              <a:latin typeface="Cambria"/>
              <a:cs typeface="Cambria"/>
            </a:endParaRPr>
          </a:p>
        </p:txBody>
      </p:sp>
      <p:sp>
        <p:nvSpPr>
          <p:cNvPr id="8272" name="object 8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95148" y="6589714"/>
            <a:ext cx="172640" cy="204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D08D88-FE9B-461B-91C7-B2A761F15219}" type="slidenum">
              <a:rPr lang="en-US" smtClean="0">
                <a:latin typeface="Calibri" pitchFamily="34" charset="0"/>
                <a:ea typeface="Calibri" pitchFamily="34" charset="0"/>
                <a:cs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>
              <a:lnSpc>
                <a:spcPct val="90000"/>
              </a:lnSpc>
            </a:pPr>
            <a:r>
              <a:rPr lang="en-US"/>
              <a:t>Instruction Set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</a:pPr>
            <a:r>
              <a:rPr lang="en-US" sz="2800"/>
              <a:t>Instruction set architecture is the structure of a computer that a machine language programmer must understand to write a correct (timing independent) program for that machine. </a:t>
            </a:r>
          </a:p>
          <a:p>
            <a:pPr marL="685800" lvl="1" indent="-228600" eaLnBrk="0" hangingPunct="0">
              <a:lnSpc>
                <a:spcPct val="90000"/>
              </a:lnSpc>
              <a:buFontTx/>
              <a:buNone/>
            </a:pPr>
            <a:endParaRPr lang="en-US" sz="2000"/>
          </a:p>
          <a:p>
            <a:pPr marL="285750" indent="-285750" eaLnBrk="0" hangingPunct="0">
              <a:lnSpc>
                <a:spcPct val="90000"/>
              </a:lnSpc>
            </a:pPr>
            <a:r>
              <a:rPr lang="en-US" sz="2800"/>
              <a:t>The instruction set architecture is also the machine description that a hardware designer must understand to design a correct implementation of the computer.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381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Interface Design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38150" y="1308100"/>
            <a:ext cx="8591550" cy="253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86000"/>
              </a:lnSpc>
              <a:spcBef>
                <a:spcPct val="41000"/>
              </a:spcBef>
            </a:pPr>
            <a:r>
              <a:rPr lang="en-US" b="1">
                <a:latin typeface="Arial" pitchFamily="34" charset="0"/>
              </a:rPr>
              <a:t>A good interface:</a:t>
            </a:r>
            <a:endParaRPr lang="en-US" sz="1800" b="1">
              <a:latin typeface="Arial" pitchFamily="34" charset="0"/>
            </a:endParaRPr>
          </a:p>
          <a:p>
            <a:pPr marL="800100" lvl="1" indent="-342900" eaLnBrk="0" hangingPunct="0">
              <a:lnSpc>
                <a:spcPct val="86000"/>
              </a:lnSpc>
              <a:spcBef>
                <a:spcPct val="41000"/>
              </a:spcBef>
              <a:buSzPct val="100000"/>
              <a:buFontTx/>
              <a:buChar char="•"/>
            </a:pPr>
            <a:r>
              <a:rPr lang="en-US" b="1">
                <a:latin typeface="Arial" pitchFamily="34" charset="0"/>
              </a:rPr>
              <a:t>Lasts through many implementations (portability, compatibility)</a:t>
            </a:r>
          </a:p>
          <a:p>
            <a:pPr marL="800100" lvl="1" indent="-342900" eaLnBrk="0" hangingPunct="0">
              <a:lnSpc>
                <a:spcPct val="86000"/>
              </a:lnSpc>
              <a:spcBef>
                <a:spcPct val="41000"/>
              </a:spcBef>
              <a:buSzPct val="100000"/>
              <a:buFontTx/>
              <a:buChar char="•"/>
            </a:pPr>
            <a:r>
              <a:rPr lang="en-US" b="1">
                <a:latin typeface="Arial" pitchFamily="34" charset="0"/>
              </a:rPr>
              <a:t>Is used in many different ways (generality)</a:t>
            </a:r>
          </a:p>
          <a:p>
            <a:pPr marL="800100" lvl="1" indent="-342900" eaLnBrk="0" hangingPunct="0">
              <a:lnSpc>
                <a:spcPct val="86000"/>
              </a:lnSpc>
              <a:spcBef>
                <a:spcPct val="41000"/>
              </a:spcBef>
              <a:buSzPct val="100000"/>
              <a:buFontTx/>
              <a:buChar char="•"/>
            </a:pPr>
            <a:r>
              <a:rPr lang="en-US" b="1">
                <a:latin typeface="Arial" pitchFamily="34" charset="0"/>
              </a:rPr>
              <a:t>Provides </a:t>
            </a:r>
            <a:r>
              <a:rPr lang="en-US" b="1" i="1">
                <a:solidFill>
                  <a:schemeClr val="hlink"/>
                </a:solidFill>
                <a:latin typeface="Arial" pitchFamily="34" charset="0"/>
              </a:rPr>
              <a:t>convenient</a:t>
            </a:r>
            <a:r>
              <a:rPr lang="en-US" b="1" i="1">
                <a:latin typeface="Arial" pitchFamily="34" charset="0"/>
              </a:rPr>
              <a:t> </a:t>
            </a:r>
            <a:r>
              <a:rPr lang="en-US" b="1">
                <a:latin typeface="Arial" pitchFamily="34" charset="0"/>
              </a:rPr>
              <a:t> functionality to higher levels</a:t>
            </a:r>
          </a:p>
          <a:p>
            <a:pPr marL="800100" lvl="1" indent="-342900" eaLnBrk="0" hangingPunct="0">
              <a:lnSpc>
                <a:spcPct val="86000"/>
              </a:lnSpc>
              <a:spcBef>
                <a:spcPct val="41000"/>
              </a:spcBef>
              <a:buSzPct val="100000"/>
              <a:buFontTx/>
              <a:buChar char="•"/>
            </a:pPr>
            <a:r>
              <a:rPr lang="en-US" b="1">
                <a:latin typeface="Arial" pitchFamily="34" charset="0"/>
              </a:rPr>
              <a:t>Permits an </a:t>
            </a:r>
            <a:r>
              <a:rPr lang="en-US" b="1" i="1">
                <a:solidFill>
                  <a:schemeClr val="hlink"/>
                </a:solidFill>
                <a:latin typeface="Arial" pitchFamily="34" charset="0"/>
              </a:rPr>
              <a:t>efficient</a:t>
            </a:r>
            <a:r>
              <a:rPr lang="en-US" b="1">
                <a:latin typeface="Arial" pitchFamily="34" charset="0"/>
              </a:rPr>
              <a:t> implementation at lower levels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517900" y="4743450"/>
            <a:ext cx="1398588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7000"/>
              </a:lnSpc>
            </a:pPr>
            <a:r>
              <a:rPr lang="en-US" b="1">
                <a:latin typeface="Arial" pitchFamily="34" charset="0"/>
              </a:rPr>
              <a:t>Interface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3441700" y="4641850"/>
            <a:ext cx="1574800" cy="736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632450" y="455930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imp 1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5708650" y="509270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imp 2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556250" y="562610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imp 3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5029200" y="470535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105400" y="5086350"/>
            <a:ext cx="533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5105400" y="516255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051050" y="448310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use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822450" y="501650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use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051050" y="554990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use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90800" y="4629150"/>
            <a:ext cx="838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V="1">
            <a:off x="2362200" y="50101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V="1">
            <a:off x="2590800" y="508635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7162800" y="44767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7327900" y="4502150"/>
            <a:ext cx="596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time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381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Evolution of Instruction Sets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98700" y="1092200"/>
            <a:ext cx="3860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Single Accumulator</a:t>
            </a:r>
            <a:r>
              <a:rPr lang="en-US" sz="1800" b="1">
                <a:latin typeface="Arial" pitchFamily="34" charset="0"/>
              </a:rPr>
              <a:t> (EDSAC 1950)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46300" y="1549400"/>
            <a:ext cx="34861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Accumulator + Index Registers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784350" y="1835150"/>
            <a:ext cx="4559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(Manchester Mark I, IBM 700 series 1953)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374900" y="2540000"/>
            <a:ext cx="38608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Separation of Programming Model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          from Implementation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22300" y="3454400"/>
            <a:ext cx="3111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High-level Language Based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194300" y="3454400"/>
            <a:ext cx="22987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Concept of a Family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003300" y="3759200"/>
            <a:ext cx="152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(B5000 1963)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51500" y="3759200"/>
            <a:ext cx="1714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(IBM 360 1964)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298700" y="4292600"/>
            <a:ext cx="4038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General Purpose Register Machines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69900" y="4902200"/>
            <a:ext cx="2882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Complex Instruction Sets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118100" y="4902200"/>
            <a:ext cx="2730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Load/Store Architecture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346700" y="5740400"/>
            <a:ext cx="673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RISC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774700" y="5283200"/>
            <a:ext cx="2628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(Vax, Intel 432 1977-80)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499100" y="5207000"/>
            <a:ext cx="3073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(CDC 6600, Cray 1 1963-76)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517900" y="6007100"/>
            <a:ext cx="56007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(Mips,Sparc,HP-PA,IBM RS6000,PowerPC . . .1987)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3733800" y="1371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733800" y="2209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>
            <a:off x="2438400" y="3048000"/>
            <a:ext cx="990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4419600" y="30480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2209800" y="38862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>
            <a:off x="5105400" y="3810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1981200" y="45720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4800600" y="4572000"/>
            <a:ext cx="990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791200" y="548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051300" y="6426200"/>
            <a:ext cx="1511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hlink"/>
                </a:solidFill>
                <a:latin typeface="Arial" pitchFamily="34" charset="0"/>
              </a:rPr>
              <a:t>LIW/”EPIC”?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537200" y="6426200"/>
            <a:ext cx="16637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(IA-64. . .1999)</a:t>
            </a: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5715000" y="62103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Evolution of Instruction Sets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Major advances in computer architecture are typically associated with landmark instruction set designs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Ex: Stack vs GPR (System 360)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Design decisions must take into account: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technology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machine organization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programming languages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compiler technology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operating systems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And they in turn influence these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 sz="4000"/>
              <a:t>What Are the Components of an ISA?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143000"/>
            <a:ext cx="8794750" cy="5006975"/>
          </a:xfrm>
          <a:noFill/>
          <a:ln/>
        </p:spPr>
        <p:txBody>
          <a:bodyPr lIns="90488" tIns="44450" rIns="90488" bIns="44450"/>
          <a:lstStyle/>
          <a:p>
            <a:pPr marL="285750" indent="-285750" eaLnBrk="0" hangingPunct="0"/>
            <a:r>
              <a:rPr lang="th-TH" sz="2800"/>
              <a:t>Sometimes known as </a:t>
            </a:r>
            <a:r>
              <a:rPr lang="th-TH" sz="2800" i="1"/>
              <a:t>The Programmer’s Model </a:t>
            </a:r>
            <a:r>
              <a:rPr lang="th-TH" sz="2800"/>
              <a:t>of the machine</a:t>
            </a:r>
          </a:p>
          <a:p>
            <a:pPr marL="285750" indent="-285750" eaLnBrk="0" hangingPunct="0"/>
            <a:r>
              <a:rPr lang="th-TH" sz="2800"/>
              <a:t>Storage cells</a:t>
            </a:r>
          </a:p>
          <a:p>
            <a:pPr marL="685800" lvl="1" indent="-228600" eaLnBrk="0" hangingPunct="0"/>
            <a:r>
              <a:rPr lang="th-TH" sz="2400"/>
              <a:t>General and special purpose registers in the CPU</a:t>
            </a:r>
          </a:p>
          <a:p>
            <a:pPr marL="685800" lvl="1" indent="-228600" eaLnBrk="0" hangingPunct="0"/>
            <a:r>
              <a:rPr lang="th-TH" sz="2400"/>
              <a:t>Many general purpose cells of same size in memory</a:t>
            </a:r>
          </a:p>
          <a:p>
            <a:pPr marL="685800" lvl="1" indent="-228600" eaLnBrk="0" hangingPunct="0"/>
            <a:r>
              <a:rPr lang="th-TH" sz="2400"/>
              <a:t>Storage associated with I/O devices</a:t>
            </a:r>
          </a:p>
          <a:p>
            <a:pPr marL="285750" indent="-285750" eaLnBrk="0" hangingPunct="0"/>
            <a:r>
              <a:rPr lang="th-TH" sz="2800"/>
              <a:t>The machine instruction set</a:t>
            </a:r>
          </a:p>
          <a:p>
            <a:pPr marL="685800" lvl="1" indent="-228600" eaLnBrk="0" hangingPunct="0"/>
            <a:r>
              <a:rPr lang="th-TH" sz="2400"/>
              <a:t>The instruction set is the entire repertoire of machine operations</a:t>
            </a:r>
          </a:p>
          <a:p>
            <a:pPr marL="685800" lvl="1" indent="-228600" eaLnBrk="0" hangingPunct="0"/>
            <a:r>
              <a:rPr lang="th-TH" sz="2400"/>
              <a:t>Makes use of storage cells, formats, and results of the fetch/execute cycle</a:t>
            </a:r>
          </a:p>
          <a:p>
            <a:pPr marL="685800" lvl="1" indent="-228600" eaLnBrk="0" hangingPunct="0"/>
            <a:r>
              <a:rPr lang="th-TH" sz="2400"/>
              <a:t>i.e., register transfers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01000" cy="4114800"/>
          </a:xfrm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/>
              <a:t>The instruction format</a:t>
            </a:r>
          </a:p>
          <a:p>
            <a:pPr lvl="1" eaLnBrk="0" hangingPunct="0"/>
            <a:r>
              <a:rPr lang="en-US"/>
              <a:t>Size and meaning of fields within the instruction</a:t>
            </a:r>
          </a:p>
          <a:p>
            <a:pPr eaLnBrk="0" hangingPunct="0"/>
            <a:r>
              <a:rPr lang="en-US"/>
              <a:t>The nature of the fetch-execute cycle</a:t>
            </a:r>
          </a:p>
          <a:p>
            <a:pPr lvl="1" eaLnBrk="0" hangingPunct="0"/>
            <a:r>
              <a:rPr lang="en-US"/>
              <a:t>Things that are done before the operation code is known</a:t>
            </a:r>
          </a:p>
          <a:p>
            <a:pPr eaLnBrk="0" hangingPunct="0">
              <a:buFontTx/>
              <a:buChar char="–"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 sz="4000"/>
              <a:t>What Are the Components of an ISA?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bject 3"/>
          <p:cNvSpPr>
            <a:spLocks noChangeArrowheads="1"/>
          </p:cNvSpPr>
          <p:nvPr/>
        </p:nvSpPr>
        <p:spPr bwMode="auto">
          <a:xfrm>
            <a:off x="6046788" y="1824038"/>
            <a:ext cx="2876550" cy="714375"/>
          </a:xfrm>
          <a:custGeom>
            <a:avLst/>
            <a:gdLst>
              <a:gd name="T0" fmla="*/ 0 w 2876550"/>
              <a:gd name="T1" fmla="*/ 0 h 714375"/>
              <a:gd name="T2" fmla="*/ 2876550 w 2876550"/>
              <a:gd name="T3" fmla="*/ 714375 h 714375"/>
            </a:gdLst>
            <a:ahLst/>
            <a:cxnLst/>
            <a:rect l="T0" t="T1" r="T2" b="T3"/>
            <a:pathLst>
              <a:path w="2876550" h="714375">
                <a:moveTo>
                  <a:pt x="2876422" y="0"/>
                </a:moveTo>
                <a:lnTo>
                  <a:pt x="2869945" y="0"/>
                </a:lnTo>
                <a:lnTo>
                  <a:pt x="2748788" y="20065"/>
                </a:lnTo>
                <a:lnTo>
                  <a:pt x="2625470" y="42417"/>
                </a:lnTo>
                <a:lnTo>
                  <a:pt x="2370455" y="91439"/>
                </a:lnTo>
                <a:lnTo>
                  <a:pt x="2102485" y="149478"/>
                </a:lnTo>
                <a:lnTo>
                  <a:pt x="1821941" y="216407"/>
                </a:lnTo>
                <a:lnTo>
                  <a:pt x="1564639" y="281177"/>
                </a:lnTo>
                <a:lnTo>
                  <a:pt x="841883" y="443991"/>
                </a:lnTo>
                <a:lnTo>
                  <a:pt x="620775" y="488695"/>
                </a:lnTo>
                <a:lnTo>
                  <a:pt x="199771" y="566801"/>
                </a:lnTo>
                <a:lnTo>
                  <a:pt x="0" y="600201"/>
                </a:lnTo>
                <a:lnTo>
                  <a:pt x="270001" y="638175"/>
                </a:lnTo>
                <a:lnTo>
                  <a:pt x="397510" y="653795"/>
                </a:lnTo>
                <a:lnTo>
                  <a:pt x="644143" y="680592"/>
                </a:lnTo>
                <a:lnTo>
                  <a:pt x="873760" y="698372"/>
                </a:lnTo>
                <a:lnTo>
                  <a:pt x="984249" y="705103"/>
                </a:lnTo>
                <a:lnTo>
                  <a:pt x="1092708" y="709548"/>
                </a:lnTo>
                <a:lnTo>
                  <a:pt x="1296796" y="713993"/>
                </a:lnTo>
                <a:lnTo>
                  <a:pt x="1394587" y="713993"/>
                </a:lnTo>
                <a:lnTo>
                  <a:pt x="1583816" y="709548"/>
                </a:lnTo>
                <a:lnTo>
                  <a:pt x="1673097" y="705103"/>
                </a:lnTo>
                <a:lnTo>
                  <a:pt x="1843150" y="691641"/>
                </a:lnTo>
                <a:lnTo>
                  <a:pt x="1926082" y="682751"/>
                </a:lnTo>
                <a:lnTo>
                  <a:pt x="2083435" y="660400"/>
                </a:lnTo>
                <a:lnTo>
                  <a:pt x="2232152" y="633729"/>
                </a:lnTo>
                <a:lnTo>
                  <a:pt x="2372487" y="602488"/>
                </a:lnTo>
                <a:lnTo>
                  <a:pt x="2506471" y="566801"/>
                </a:lnTo>
                <a:lnTo>
                  <a:pt x="2633980" y="526541"/>
                </a:lnTo>
                <a:lnTo>
                  <a:pt x="2755138" y="481964"/>
                </a:lnTo>
                <a:lnTo>
                  <a:pt x="2872105" y="435101"/>
                </a:lnTo>
                <a:lnTo>
                  <a:pt x="2876422" y="432815"/>
                </a:lnTo>
                <a:lnTo>
                  <a:pt x="287642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4" name="object 4"/>
          <p:cNvSpPr>
            <a:spLocks noChangeArrowheads="1"/>
          </p:cNvSpPr>
          <p:nvPr/>
        </p:nvSpPr>
        <p:spPr bwMode="auto">
          <a:xfrm>
            <a:off x="2619375" y="1695450"/>
            <a:ext cx="5545138" cy="850900"/>
          </a:xfrm>
          <a:custGeom>
            <a:avLst/>
            <a:gdLst>
              <a:gd name="T0" fmla="*/ 0 w 5544820"/>
              <a:gd name="T1" fmla="*/ 0 h 850264"/>
              <a:gd name="T2" fmla="*/ 5544820 w 5544820"/>
              <a:gd name="T3" fmla="*/ 850264 h 850264"/>
            </a:gdLst>
            <a:ahLst/>
            <a:cxnLst/>
            <a:rect l="T0" t="T1" r="T2" b="T3"/>
            <a:pathLst>
              <a:path w="5544820" h="850264">
                <a:moveTo>
                  <a:pt x="852424" y="0"/>
                </a:moveTo>
                <a:lnTo>
                  <a:pt x="684529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839" y="35687"/>
                </a:lnTo>
                <a:lnTo>
                  <a:pt x="0" y="53466"/>
                </a:lnTo>
                <a:lnTo>
                  <a:pt x="333756" y="95885"/>
                </a:lnTo>
                <a:lnTo>
                  <a:pt x="693038" y="156083"/>
                </a:lnTo>
                <a:lnTo>
                  <a:pt x="1077849" y="234187"/>
                </a:lnTo>
                <a:lnTo>
                  <a:pt x="1281938" y="278891"/>
                </a:lnTo>
                <a:lnTo>
                  <a:pt x="1866519" y="421639"/>
                </a:lnTo>
                <a:lnTo>
                  <a:pt x="2559558" y="575690"/>
                </a:lnTo>
                <a:lnTo>
                  <a:pt x="2723261" y="606933"/>
                </a:lnTo>
                <a:lnTo>
                  <a:pt x="2878454" y="638175"/>
                </a:lnTo>
                <a:lnTo>
                  <a:pt x="3031616" y="667130"/>
                </a:lnTo>
                <a:lnTo>
                  <a:pt x="3324987" y="716152"/>
                </a:lnTo>
                <a:lnTo>
                  <a:pt x="3465322" y="738504"/>
                </a:lnTo>
                <a:lnTo>
                  <a:pt x="3733165" y="774191"/>
                </a:lnTo>
                <a:lnTo>
                  <a:pt x="3986149" y="805434"/>
                </a:lnTo>
                <a:lnTo>
                  <a:pt x="4107306" y="816610"/>
                </a:lnTo>
                <a:lnTo>
                  <a:pt x="4336923" y="834516"/>
                </a:lnTo>
                <a:lnTo>
                  <a:pt x="4447413" y="841121"/>
                </a:lnTo>
                <a:lnTo>
                  <a:pt x="4660010" y="850138"/>
                </a:lnTo>
                <a:lnTo>
                  <a:pt x="4857750" y="850138"/>
                </a:lnTo>
                <a:lnTo>
                  <a:pt x="5044821" y="845565"/>
                </a:lnTo>
                <a:lnTo>
                  <a:pt x="5134102" y="841121"/>
                </a:lnTo>
                <a:lnTo>
                  <a:pt x="5221351" y="834516"/>
                </a:lnTo>
                <a:lnTo>
                  <a:pt x="5467984" y="807720"/>
                </a:lnTo>
                <a:lnTo>
                  <a:pt x="5544439" y="796543"/>
                </a:lnTo>
                <a:lnTo>
                  <a:pt x="5297805" y="765301"/>
                </a:lnTo>
                <a:lnTo>
                  <a:pt x="5036311" y="727328"/>
                </a:lnTo>
                <a:lnTo>
                  <a:pt x="4468749" y="629158"/>
                </a:lnTo>
                <a:lnTo>
                  <a:pt x="3835146" y="497586"/>
                </a:lnTo>
                <a:lnTo>
                  <a:pt x="2850896" y="263271"/>
                </a:lnTo>
                <a:lnTo>
                  <a:pt x="2583053" y="205232"/>
                </a:lnTo>
                <a:lnTo>
                  <a:pt x="2327910" y="156083"/>
                </a:lnTo>
                <a:lnTo>
                  <a:pt x="2204592" y="133858"/>
                </a:lnTo>
                <a:lnTo>
                  <a:pt x="2083435" y="113791"/>
                </a:lnTo>
                <a:lnTo>
                  <a:pt x="1966467" y="95885"/>
                </a:lnTo>
                <a:lnTo>
                  <a:pt x="1628394" y="51308"/>
                </a:lnTo>
                <a:lnTo>
                  <a:pt x="1417954" y="31241"/>
                </a:lnTo>
                <a:lnTo>
                  <a:pt x="1220215" y="15621"/>
                </a:lnTo>
                <a:lnTo>
                  <a:pt x="1030986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" name="object 5"/>
          <p:cNvSpPr>
            <a:spLocks noChangeArrowheads="1"/>
          </p:cNvSpPr>
          <p:nvPr/>
        </p:nvSpPr>
        <p:spPr bwMode="auto">
          <a:xfrm>
            <a:off x="2828925" y="1708150"/>
            <a:ext cx="5467350" cy="774700"/>
          </a:xfrm>
          <a:custGeom>
            <a:avLst/>
            <a:gdLst>
              <a:gd name="T0" fmla="*/ 0 w 5467984"/>
              <a:gd name="T1" fmla="*/ 0 h 774700"/>
              <a:gd name="T2" fmla="*/ 5467984 w 5467984"/>
              <a:gd name="T3" fmla="*/ 774700 h 774700"/>
            </a:gdLst>
            <a:ahLst/>
            <a:cxnLst/>
            <a:rect l="T0" t="T1" r="T2" b="T3"/>
            <a:pathLst>
              <a:path w="5467984" h="774700">
                <a:moveTo>
                  <a:pt x="0" y="78105"/>
                </a:moveTo>
                <a:lnTo>
                  <a:pt x="19177" y="73660"/>
                </a:lnTo>
                <a:lnTo>
                  <a:pt x="76581" y="62484"/>
                </a:lnTo>
                <a:lnTo>
                  <a:pt x="174371" y="46862"/>
                </a:lnTo>
                <a:lnTo>
                  <a:pt x="238125" y="37973"/>
                </a:lnTo>
                <a:lnTo>
                  <a:pt x="312547" y="29083"/>
                </a:lnTo>
                <a:lnTo>
                  <a:pt x="395478" y="22351"/>
                </a:lnTo>
                <a:lnTo>
                  <a:pt x="491108" y="15621"/>
                </a:lnTo>
                <a:lnTo>
                  <a:pt x="595376" y="9017"/>
                </a:lnTo>
                <a:lnTo>
                  <a:pt x="712216" y="4445"/>
                </a:lnTo>
                <a:lnTo>
                  <a:pt x="839851" y="2286"/>
                </a:lnTo>
                <a:lnTo>
                  <a:pt x="978027" y="0"/>
                </a:lnTo>
                <a:lnTo>
                  <a:pt x="1126870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348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4050"/>
                </a:lnTo>
                <a:lnTo>
                  <a:pt x="2984881" y="194183"/>
                </a:lnTo>
                <a:lnTo>
                  <a:pt x="3250692" y="241046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872"/>
                </a:lnTo>
                <a:lnTo>
                  <a:pt x="4770755" y="582422"/>
                </a:lnTo>
                <a:lnTo>
                  <a:pt x="5113020" y="673862"/>
                </a:lnTo>
                <a:lnTo>
                  <a:pt x="5467984" y="774319"/>
                </a:lnTo>
              </a:path>
            </a:pathLst>
          </a:custGeom>
          <a:noFill/>
          <a:ln w="12699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6" name="object 6"/>
          <p:cNvSpPr>
            <a:spLocks noChangeArrowheads="1"/>
          </p:cNvSpPr>
          <p:nvPr/>
        </p:nvSpPr>
        <p:spPr bwMode="auto">
          <a:xfrm>
            <a:off x="5610225" y="1695450"/>
            <a:ext cx="3308350" cy="650875"/>
          </a:xfrm>
          <a:custGeom>
            <a:avLst/>
            <a:gdLst>
              <a:gd name="T0" fmla="*/ 0 w 3308350"/>
              <a:gd name="T1" fmla="*/ 0 h 651510"/>
              <a:gd name="T2" fmla="*/ 3308350 w 3308350"/>
              <a:gd name="T3" fmla="*/ 651510 h 651510"/>
            </a:gdLst>
            <a:ahLst/>
            <a:cxnLst/>
            <a:rect l="T0" t="T1" r="T2" b="T3"/>
            <a:pathLst>
              <a:path w="3308350" h="651510">
                <a:moveTo>
                  <a:pt x="0" y="651509"/>
                </a:moveTo>
                <a:lnTo>
                  <a:pt x="95631" y="624713"/>
                </a:lnTo>
                <a:lnTo>
                  <a:pt x="357250" y="555625"/>
                </a:lnTo>
                <a:lnTo>
                  <a:pt x="537845" y="508761"/>
                </a:lnTo>
                <a:lnTo>
                  <a:pt x="746251" y="457453"/>
                </a:lnTo>
                <a:lnTo>
                  <a:pt x="978027" y="401573"/>
                </a:lnTo>
                <a:lnTo>
                  <a:pt x="1226692" y="341375"/>
                </a:lnTo>
                <a:lnTo>
                  <a:pt x="1490344" y="283336"/>
                </a:lnTo>
                <a:lnTo>
                  <a:pt x="1760346" y="225297"/>
                </a:lnTo>
                <a:lnTo>
                  <a:pt x="2036698" y="171830"/>
                </a:lnTo>
                <a:lnTo>
                  <a:pt x="2310891" y="120522"/>
                </a:lnTo>
                <a:lnTo>
                  <a:pt x="2447036" y="98170"/>
                </a:lnTo>
                <a:lnTo>
                  <a:pt x="2578862" y="75818"/>
                </a:lnTo>
                <a:lnTo>
                  <a:pt x="2710688" y="58038"/>
                </a:lnTo>
                <a:lnTo>
                  <a:pt x="2838195" y="40131"/>
                </a:lnTo>
                <a:lnTo>
                  <a:pt x="2963671" y="26796"/>
                </a:lnTo>
                <a:lnTo>
                  <a:pt x="3082670" y="15620"/>
                </a:lnTo>
                <a:lnTo>
                  <a:pt x="3197479" y="6730"/>
                </a:lnTo>
                <a:lnTo>
                  <a:pt x="3307968" y="0"/>
                </a:lnTo>
              </a:path>
            </a:pathLst>
          </a:custGeom>
          <a:noFill/>
          <a:ln w="12699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7" name="object 7"/>
          <p:cNvSpPr>
            <a:spLocks noChangeArrowheads="1"/>
          </p:cNvSpPr>
          <p:nvPr/>
        </p:nvSpPr>
        <p:spPr bwMode="auto">
          <a:xfrm>
            <a:off x="211138" y="1679575"/>
            <a:ext cx="8724900" cy="1330325"/>
          </a:xfrm>
          <a:custGeom>
            <a:avLst/>
            <a:gdLst>
              <a:gd name="T0" fmla="*/ 0 w 8723630"/>
              <a:gd name="T1" fmla="*/ 0 h 1330325"/>
              <a:gd name="T2" fmla="*/ 8723630 w 8723630"/>
              <a:gd name="T3" fmla="*/ 1330325 h 1330325"/>
            </a:gdLst>
            <a:ahLst/>
            <a:cxnLst/>
            <a:rect l="T0" t="T1" r="T2" b="T3"/>
            <a:pathLst>
              <a:path w="8723630" h="1330325">
                <a:moveTo>
                  <a:pt x="1556042" y="0"/>
                </a:moveTo>
                <a:lnTo>
                  <a:pt x="1402753" y="0"/>
                </a:lnTo>
                <a:lnTo>
                  <a:pt x="1258100" y="4444"/>
                </a:lnTo>
                <a:lnTo>
                  <a:pt x="1121829" y="11175"/>
                </a:lnTo>
                <a:lnTo>
                  <a:pt x="874890" y="33400"/>
                </a:lnTo>
                <a:lnTo>
                  <a:pt x="762063" y="49022"/>
                </a:lnTo>
                <a:lnTo>
                  <a:pt x="659891" y="64642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56" y="120523"/>
                </a:lnTo>
                <a:lnTo>
                  <a:pt x="327812" y="140588"/>
                </a:lnTo>
                <a:lnTo>
                  <a:pt x="206476" y="178435"/>
                </a:lnTo>
                <a:lnTo>
                  <a:pt x="157518" y="196341"/>
                </a:lnTo>
                <a:lnTo>
                  <a:pt x="51079" y="240918"/>
                </a:lnTo>
                <a:lnTo>
                  <a:pt x="0" y="267715"/>
                </a:lnTo>
                <a:lnTo>
                  <a:pt x="0" y="1329816"/>
                </a:lnTo>
                <a:lnTo>
                  <a:pt x="8719096" y="1329816"/>
                </a:lnTo>
                <a:lnTo>
                  <a:pt x="8723414" y="1323213"/>
                </a:lnTo>
                <a:lnTo>
                  <a:pt x="8723414" y="850138"/>
                </a:lnTo>
                <a:lnTo>
                  <a:pt x="7182142" y="850138"/>
                </a:lnTo>
                <a:lnTo>
                  <a:pt x="7043839" y="847851"/>
                </a:lnTo>
                <a:lnTo>
                  <a:pt x="6899059" y="843406"/>
                </a:lnTo>
                <a:lnTo>
                  <a:pt x="6750088" y="836676"/>
                </a:lnTo>
                <a:lnTo>
                  <a:pt x="6594640" y="825626"/>
                </a:lnTo>
                <a:lnTo>
                  <a:pt x="6260503" y="792099"/>
                </a:lnTo>
                <a:lnTo>
                  <a:pt x="5900712" y="745236"/>
                </a:lnTo>
                <a:lnTo>
                  <a:pt x="5709196" y="716279"/>
                </a:lnTo>
                <a:lnTo>
                  <a:pt x="5509044" y="682751"/>
                </a:lnTo>
                <a:lnTo>
                  <a:pt x="5302542" y="644778"/>
                </a:lnTo>
                <a:lnTo>
                  <a:pt x="4861979" y="557784"/>
                </a:lnTo>
                <a:lnTo>
                  <a:pt x="4136047" y="394969"/>
                </a:lnTo>
                <a:lnTo>
                  <a:pt x="3614458" y="267715"/>
                </a:lnTo>
                <a:lnTo>
                  <a:pt x="3122841" y="165100"/>
                </a:lnTo>
                <a:lnTo>
                  <a:pt x="2892844" y="124967"/>
                </a:lnTo>
                <a:lnTo>
                  <a:pt x="2673642" y="91439"/>
                </a:lnTo>
                <a:lnTo>
                  <a:pt x="2462949" y="62484"/>
                </a:lnTo>
                <a:lnTo>
                  <a:pt x="2262797" y="40131"/>
                </a:lnTo>
                <a:lnTo>
                  <a:pt x="2073313" y="22351"/>
                </a:lnTo>
                <a:lnTo>
                  <a:pt x="1719999" y="2159"/>
                </a:lnTo>
                <a:lnTo>
                  <a:pt x="1556042" y="0"/>
                </a:lnTo>
                <a:close/>
              </a:path>
              <a:path w="8723630" h="1330325">
                <a:moveTo>
                  <a:pt x="8723414" y="568960"/>
                </a:moveTo>
                <a:lnTo>
                  <a:pt x="8638197" y="604647"/>
                </a:lnTo>
                <a:lnTo>
                  <a:pt x="8557298" y="635888"/>
                </a:lnTo>
                <a:lnTo>
                  <a:pt x="8472208" y="664972"/>
                </a:lnTo>
                <a:lnTo>
                  <a:pt x="8295551" y="718438"/>
                </a:lnTo>
                <a:lnTo>
                  <a:pt x="8201825" y="743076"/>
                </a:lnTo>
                <a:lnTo>
                  <a:pt x="8005991" y="783209"/>
                </a:lnTo>
                <a:lnTo>
                  <a:pt x="7901724" y="800988"/>
                </a:lnTo>
                <a:lnTo>
                  <a:pt x="7680363" y="827786"/>
                </a:lnTo>
                <a:lnTo>
                  <a:pt x="7441857" y="845692"/>
                </a:lnTo>
                <a:lnTo>
                  <a:pt x="7314222" y="850138"/>
                </a:lnTo>
                <a:lnTo>
                  <a:pt x="8723414" y="850138"/>
                </a:lnTo>
                <a:lnTo>
                  <a:pt x="8723414" y="5689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838" y="6384925"/>
            <a:ext cx="6191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pc="-75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0425" y="428625"/>
            <a:ext cx="7426325" cy="635000"/>
          </a:xfrm>
        </p:spPr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000" b="0" u="none" spc="-65" dirty="0">
                <a:solidFill>
                  <a:schemeClr val="tx1"/>
                </a:solidFill>
              </a:rPr>
              <a:t>What </a:t>
            </a:r>
            <a:r>
              <a:rPr sz="4000" b="0" u="none" spc="-225" dirty="0">
                <a:solidFill>
                  <a:schemeClr val="tx1"/>
                </a:solidFill>
              </a:rPr>
              <a:t>You </a:t>
            </a:r>
            <a:r>
              <a:rPr sz="4000" b="0" u="none" spc="-55" dirty="0">
                <a:solidFill>
                  <a:schemeClr val="tx1"/>
                </a:solidFill>
              </a:rPr>
              <a:t>Will </a:t>
            </a:r>
            <a:r>
              <a:rPr sz="4000" b="0" u="none" spc="-140" dirty="0">
                <a:solidFill>
                  <a:schemeClr val="tx1"/>
                </a:solidFill>
              </a:rPr>
              <a:t>Learn </a:t>
            </a:r>
            <a:r>
              <a:rPr sz="4000" b="0" u="none" spc="-40" dirty="0">
                <a:solidFill>
                  <a:schemeClr val="tx1"/>
                </a:solidFill>
              </a:rPr>
              <a:t>In</a:t>
            </a:r>
            <a:r>
              <a:rPr sz="4000" b="0" u="none" spc="-800" dirty="0">
                <a:solidFill>
                  <a:schemeClr val="tx1"/>
                </a:solidFill>
              </a:rPr>
              <a:t> </a:t>
            </a:r>
            <a:r>
              <a:rPr sz="4000" b="0" u="none" spc="-210" dirty="0">
                <a:solidFill>
                  <a:schemeClr val="tx1"/>
                </a:solidFill>
              </a:rPr>
              <a:t>This </a:t>
            </a:r>
            <a:r>
              <a:rPr sz="4000" b="0" u="none" spc="-204" dirty="0">
                <a:solidFill>
                  <a:schemeClr val="tx1"/>
                </a:solidFill>
              </a:rPr>
              <a:t>Course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5130" name="object 10"/>
          <p:cNvSpPr>
            <a:spLocks noChangeArrowheads="1"/>
          </p:cNvSpPr>
          <p:nvPr/>
        </p:nvSpPr>
        <p:spPr bwMode="auto">
          <a:xfrm>
            <a:off x="217488" y="5483225"/>
            <a:ext cx="1198562" cy="268288"/>
          </a:xfrm>
          <a:custGeom>
            <a:avLst/>
            <a:gdLst>
              <a:gd name="T0" fmla="*/ 0 w 1198880"/>
              <a:gd name="T1" fmla="*/ 0 h 267970"/>
              <a:gd name="T2" fmla="*/ 1198880 w 1198880"/>
              <a:gd name="T3" fmla="*/ 267970 h 267970"/>
            </a:gdLst>
            <a:ahLst/>
            <a:cxnLst/>
            <a:rect l="T0" t="T1" r="T2" b="T3"/>
            <a:pathLst>
              <a:path w="1198880" h="267970">
                <a:moveTo>
                  <a:pt x="148551" y="0"/>
                </a:moveTo>
                <a:lnTo>
                  <a:pt x="1053782" y="0"/>
                </a:lnTo>
                <a:lnTo>
                  <a:pt x="1197292" y="243357"/>
                </a:lnTo>
                <a:lnTo>
                  <a:pt x="1198562" y="254393"/>
                </a:lnTo>
                <a:lnTo>
                  <a:pt x="1193482" y="264629"/>
                </a:lnTo>
                <a:lnTo>
                  <a:pt x="1183957" y="267779"/>
                </a:lnTo>
                <a:lnTo>
                  <a:pt x="17145" y="267779"/>
                </a:lnTo>
                <a:lnTo>
                  <a:pt x="5079" y="263055"/>
                </a:lnTo>
                <a:lnTo>
                  <a:pt x="0" y="251244"/>
                </a:lnTo>
                <a:lnTo>
                  <a:pt x="2539" y="237845"/>
                </a:lnTo>
                <a:lnTo>
                  <a:pt x="148551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1" name="object 11"/>
          <p:cNvSpPr>
            <a:spLocks noChangeArrowheads="1"/>
          </p:cNvSpPr>
          <p:nvPr/>
        </p:nvSpPr>
        <p:spPr bwMode="auto">
          <a:xfrm>
            <a:off x="284163" y="5541963"/>
            <a:ext cx="796925" cy="171450"/>
          </a:xfrm>
          <a:custGeom>
            <a:avLst/>
            <a:gdLst>
              <a:gd name="T0" fmla="*/ 0 w 797560"/>
              <a:gd name="T1" fmla="*/ 0 h 172085"/>
              <a:gd name="T2" fmla="*/ 797560 w 797560"/>
              <a:gd name="T3" fmla="*/ 172085 h 172085"/>
            </a:gdLst>
            <a:ahLst/>
            <a:cxnLst/>
            <a:rect l="T0" t="T1" r="T2" b="T3"/>
            <a:pathLst>
              <a:path w="797560" h="172085">
                <a:moveTo>
                  <a:pt x="107276" y="0"/>
                </a:moveTo>
                <a:lnTo>
                  <a:pt x="759891" y="0"/>
                </a:lnTo>
                <a:lnTo>
                  <a:pt x="797344" y="171678"/>
                </a:lnTo>
                <a:lnTo>
                  <a:pt x="0" y="171678"/>
                </a:lnTo>
                <a:lnTo>
                  <a:pt x="107276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2" name="object 12"/>
          <p:cNvSpPr>
            <a:spLocks noChangeArrowheads="1"/>
          </p:cNvSpPr>
          <p:nvPr/>
        </p:nvSpPr>
        <p:spPr bwMode="auto">
          <a:xfrm>
            <a:off x="1104900" y="5541963"/>
            <a:ext cx="241300" cy="171450"/>
          </a:xfrm>
          <a:custGeom>
            <a:avLst/>
            <a:gdLst>
              <a:gd name="T0" fmla="*/ 0 w 241300"/>
              <a:gd name="T1" fmla="*/ 0 h 172085"/>
              <a:gd name="T2" fmla="*/ 241300 w 241300"/>
              <a:gd name="T3" fmla="*/ 172085 h 172085"/>
            </a:gdLst>
            <a:ahLst/>
            <a:cxnLst/>
            <a:rect l="T0" t="T1" r="T2" b="T3"/>
            <a:pathLst>
              <a:path w="241300" h="172085">
                <a:moveTo>
                  <a:pt x="0" y="0"/>
                </a:moveTo>
                <a:lnTo>
                  <a:pt x="142836" y="0"/>
                </a:lnTo>
                <a:lnTo>
                  <a:pt x="241223" y="171678"/>
                </a:lnTo>
                <a:lnTo>
                  <a:pt x="45084" y="17167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3" name="object 13"/>
          <p:cNvSpPr>
            <a:spLocks noChangeArrowheads="1"/>
          </p:cNvSpPr>
          <p:nvPr/>
        </p:nvSpPr>
        <p:spPr bwMode="auto">
          <a:xfrm>
            <a:off x="368300" y="4826000"/>
            <a:ext cx="895350" cy="650875"/>
          </a:xfrm>
          <a:custGeom>
            <a:avLst/>
            <a:gdLst>
              <a:gd name="T0" fmla="*/ 0 w 894715"/>
              <a:gd name="T1" fmla="*/ 0 h 650875"/>
              <a:gd name="T2" fmla="*/ 894715 w 894715"/>
              <a:gd name="T3" fmla="*/ 650875 h 650875"/>
            </a:gdLst>
            <a:ahLst/>
            <a:cxnLst/>
            <a:rect l="T0" t="T1" r="T2" b="T3"/>
            <a:pathLst>
              <a:path w="894715" h="650875">
                <a:moveTo>
                  <a:pt x="0" y="650621"/>
                </a:moveTo>
                <a:lnTo>
                  <a:pt x="894168" y="650621"/>
                </a:lnTo>
                <a:lnTo>
                  <a:pt x="894168" y="0"/>
                </a:lnTo>
                <a:lnTo>
                  <a:pt x="0" y="0"/>
                </a:lnTo>
                <a:lnTo>
                  <a:pt x="0" y="65062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4" name="object 14"/>
          <p:cNvSpPr>
            <a:spLocks noChangeArrowheads="1"/>
          </p:cNvSpPr>
          <p:nvPr/>
        </p:nvSpPr>
        <p:spPr bwMode="auto">
          <a:xfrm>
            <a:off x="492125" y="4914900"/>
            <a:ext cx="647700" cy="450850"/>
          </a:xfrm>
          <a:custGeom>
            <a:avLst/>
            <a:gdLst>
              <a:gd name="T0" fmla="*/ 0 w 648969"/>
              <a:gd name="T1" fmla="*/ 0 h 450214"/>
              <a:gd name="T2" fmla="*/ 648969 w 648969"/>
              <a:gd name="T3" fmla="*/ 450214 h 450214"/>
            </a:gdLst>
            <a:ahLst/>
            <a:cxnLst/>
            <a:rect l="T0" t="T1" r="T2" b="T3"/>
            <a:pathLst>
              <a:path w="648969" h="450214">
                <a:moveTo>
                  <a:pt x="0" y="449757"/>
                </a:moveTo>
                <a:lnTo>
                  <a:pt x="648576" y="449757"/>
                </a:lnTo>
                <a:lnTo>
                  <a:pt x="648576" y="0"/>
                </a:lnTo>
                <a:lnTo>
                  <a:pt x="0" y="0"/>
                </a:lnTo>
                <a:lnTo>
                  <a:pt x="0" y="44975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5" name="object 15"/>
          <p:cNvSpPr>
            <a:spLocks noChangeArrowheads="1"/>
          </p:cNvSpPr>
          <p:nvPr/>
        </p:nvSpPr>
        <p:spPr bwMode="auto">
          <a:xfrm>
            <a:off x="1058863" y="5403850"/>
            <a:ext cx="79375" cy="36513"/>
          </a:xfrm>
          <a:custGeom>
            <a:avLst/>
            <a:gdLst>
              <a:gd name="T0" fmla="*/ 0 w 80009"/>
              <a:gd name="T1" fmla="*/ 0 h 36829"/>
              <a:gd name="T2" fmla="*/ 80009 w 80009"/>
              <a:gd name="T3" fmla="*/ 36829 h 36829"/>
            </a:gdLst>
            <a:ahLst/>
            <a:cxnLst/>
            <a:rect l="T0" t="T1" r="T2" b="T3"/>
            <a:pathLst>
              <a:path w="80009" h="36829">
                <a:moveTo>
                  <a:pt x="0" y="36233"/>
                </a:moveTo>
                <a:lnTo>
                  <a:pt x="79557" y="36233"/>
                </a:lnTo>
                <a:lnTo>
                  <a:pt x="79557" y="0"/>
                </a:lnTo>
                <a:lnTo>
                  <a:pt x="0" y="0"/>
                </a:lnTo>
                <a:lnTo>
                  <a:pt x="0" y="362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6" name="object 16"/>
          <p:cNvSpPr>
            <a:spLocks noChangeArrowheads="1"/>
          </p:cNvSpPr>
          <p:nvPr/>
        </p:nvSpPr>
        <p:spPr bwMode="auto">
          <a:xfrm>
            <a:off x="1828800" y="1611313"/>
            <a:ext cx="3667125" cy="4957762"/>
          </a:xfrm>
          <a:custGeom>
            <a:avLst/>
            <a:gdLst>
              <a:gd name="T0" fmla="*/ 0 w 3667125"/>
              <a:gd name="T1" fmla="*/ 0 h 4958080"/>
              <a:gd name="T2" fmla="*/ 3667125 w 3667125"/>
              <a:gd name="T3" fmla="*/ 4958080 h 4958080"/>
            </a:gdLst>
            <a:ahLst/>
            <a:cxnLst/>
            <a:rect l="T0" t="T1" r="T2" b="T3"/>
            <a:pathLst>
              <a:path w="3667125" h="4958080">
                <a:moveTo>
                  <a:pt x="0" y="4957699"/>
                </a:moveTo>
                <a:lnTo>
                  <a:pt x="3667125" y="4957699"/>
                </a:lnTo>
                <a:lnTo>
                  <a:pt x="3667125" y="0"/>
                </a:lnTo>
                <a:lnTo>
                  <a:pt x="0" y="0"/>
                </a:lnTo>
                <a:lnTo>
                  <a:pt x="0" y="4957699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7" name="object 17"/>
          <p:cNvSpPr>
            <a:spLocks noChangeArrowheads="1"/>
          </p:cNvSpPr>
          <p:nvPr/>
        </p:nvSpPr>
        <p:spPr bwMode="auto">
          <a:xfrm>
            <a:off x="1828800" y="1611313"/>
            <a:ext cx="3667125" cy="4957762"/>
          </a:xfrm>
          <a:custGeom>
            <a:avLst/>
            <a:gdLst>
              <a:gd name="T0" fmla="*/ 0 w 3667125"/>
              <a:gd name="T1" fmla="*/ 0 h 4958080"/>
              <a:gd name="T2" fmla="*/ 3667125 w 3667125"/>
              <a:gd name="T3" fmla="*/ 4958080 h 4958080"/>
            </a:gdLst>
            <a:ahLst/>
            <a:cxnLst/>
            <a:rect l="T0" t="T1" r="T2" b="T3"/>
            <a:pathLst>
              <a:path w="3667125" h="4958080">
                <a:moveTo>
                  <a:pt x="0" y="4957699"/>
                </a:moveTo>
                <a:lnTo>
                  <a:pt x="3667125" y="4957699"/>
                </a:lnTo>
                <a:lnTo>
                  <a:pt x="3667125" y="0"/>
                </a:lnTo>
                <a:lnTo>
                  <a:pt x="0" y="0"/>
                </a:lnTo>
                <a:lnTo>
                  <a:pt x="0" y="4957699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8" name="object 18"/>
          <p:cNvSpPr>
            <a:spLocks noChangeArrowheads="1"/>
          </p:cNvSpPr>
          <p:nvPr/>
        </p:nvSpPr>
        <p:spPr bwMode="auto">
          <a:xfrm>
            <a:off x="2976563" y="351790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9" name="object 19"/>
          <p:cNvSpPr>
            <a:spLocks noChangeArrowheads="1"/>
          </p:cNvSpPr>
          <p:nvPr/>
        </p:nvSpPr>
        <p:spPr bwMode="auto">
          <a:xfrm>
            <a:off x="2976563" y="351790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0" name="object 20"/>
          <p:cNvSpPr>
            <a:spLocks noChangeArrowheads="1"/>
          </p:cNvSpPr>
          <p:nvPr/>
        </p:nvSpPr>
        <p:spPr bwMode="auto">
          <a:xfrm>
            <a:off x="2976563" y="376555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1" name="object 21"/>
          <p:cNvSpPr>
            <a:spLocks noChangeArrowheads="1"/>
          </p:cNvSpPr>
          <p:nvPr/>
        </p:nvSpPr>
        <p:spPr bwMode="auto">
          <a:xfrm>
            <a:off x="2976563" y="401320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2" name="object 22"/>
          <p:cNvSpPr>
            <a:spLocks noChangeArrowheads="1"/>
          </p:cNvSpPr>
          <p:nvPr/>
        </p:nvSpPr>
        <p:spPr bwMode="auto">
          <a:xfrm>
            <a:off x="2976563" y="401320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3" name="object 23"/>
          <p:cNvSpPr>
            <a:spLocks noChangeArrowheads="1"/>
          </p:cNvSpPr>
          <p:nvPr/>
        </p:nvSpPr>
        <p:spPr bwMode="auto">
          <a:xfrm>
            <a:off x="2976563" y="426085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4" name="object 24"/>
          <p:cNvSpPr>
            <a:spLocks noChangeArrowheads="1"/>
          </p:cNvSpPr>
          <p:nvPr/>
        </p:nvSpPr>
        <p:spPr bwMode="auto">
          <a:xfrm>
            <a:off x="2976563" y="426085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4025" y="3222625"/>
            <a:ext cx="2489200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59563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Memory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46" name="object 26"/>
          <p:cNvSpPr>
            <a:spLocks noChangeArrowheads="1"/>
          </p:cNvSpPr>
          <p:nvPr/>
        </p:nvSpPr>
        <p:spPr bwMode="auto">
          <a:xfrm>
            <a:off x="2028825" y="1839913"/>
            <a:ext cx="1617663" cy="1082675"/>
          </a:xfrm>
          <a:custGeom>
            <a:avLst/>
            <a:gdLst>
              <a:gd name="T0" fmla="*/ 0 w 1617979"/>
              <a:gd name="T1" fmla="*/ 0 h 1082675"/>
              <a:gd name="T2" fmla="*/ 1617979 w 1617979"/>
              <a:gd name="T3" fmla="*/ 1082675 h 1082675"/>
            </a:gdLst>
            <a:ahLst/>
            <a:cxnLst/>
            <a:rect l="T0" t="T1" r="T2" b="T3"/>
            <a:pathLst>
              <a:path w="1617979" h="1082675">
                <a:moveTo>
                  <a:pt x="0" y="1082675"/>
                </a:moveTo>
                <a:lnTo>
                  <a:pt x="1617726" y="1082675"/>
                </a:lnTo>
                <a:lnTo>
                  <a:pt x="1617726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79663" y="2144713"/>
            <a:ext cx="914400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Processor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48" name="object 28"/>
          <p:cNvSpPr>
            <a:spLocks noChangeArrowheads="1"/>
          </p:cNvSpPr>
          <p:nvPr/>
        </p:nvSpPr>
        <p:spPr bwMode="auto">
          <a:xfrm>
            <a:off x="4216400" y="5018088"/>
            <a:ext cx="1262063" cy="806450"/>
          </a:xfrm>
          <a:custGeom>
            <a:avLst/>
            <a:gdLst>
              <a:gd name="T0" fmla="*/ 0 w 1262379"/>
              <a:gd name="T1" fmla="*/ 0 h 806450"/>
              <a:gd name="T2" fmla="*/ 1262379 w 1262379"/>
              <a:gd name="T3" fmla="*/ 806450 h 806450"/>
            </a:gdLst>
            <a:ahLst/>
            <a:cxnLst/>
            <a:rect l="T0" t="T1" r="T2" b="T3"/>
            <a:pathLst>
              <a:path w="1262379" h="806450">
                <a:moveTo>
                  <a:pt x="0" y="806450"/>
                </a:moveTo>
                <a:lnTo>
                  <a:pt x="1262062" y="806450"/>
                </a:lnTo>
                <a:lnTo>
                  <a:pt x="1262062" y="0"/>
                </a:lnTo>
                <a:lnTo>
                  <a:pt x="0" y="0"/>
                </a:lnTo>
                <a:lnTo>
                  <a:pt x="0" y="80645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9" name="object 29"/>
          <p:cNvSpPr>
            <a:spLocks noChangeArrowheads="1"/>
          </p:cNvSpPr>
          <p:nvPr/>
        </p:nvSpPr>
        <p:spPr bwMode="auto">
          <a:xfrm>
            <a:off x="4216400" y="5018088"/>
            <a:ext cx="1262063" cy="806450"/>
          </a:xfrm>
          <a:custGeom>
            <a:avLst/>
            <a:gdLst>
              <a:gd name="T0" fmla="*/ 0 w 1262379"/>
              <a:gd name="T1" fmla="*/ 0 h 806450"/>
              <a:gd name="T2" fmla="*/ 1262379 w 1262379"/>
              <a:gd name="T3" fmla="*/ 806450 h 806450"/>
            </a:gdLst>
            <a:ahLst/>
            <a:cxnLst/>
            <a:rect l="T0" t="T1" r="T2" b="T3"/>
            <a:pathLst>
              <a:path w="1262379" h="806450">
                <a:moveTo>
                  <a:pt x="0" y="806450"/>
                </a:moveTo>
                <a:lnTo>
                  <a:pt x="1262062" y="806450"/>
                </a:lnTo>
                <a:lnTo>
                  <a:pt x="1262062" y="0"/>
                </a:lnTo>
                <a:lnTo>
                  <a:pt x="0" y="0"/>
                </a:lnTo>
                <a:lnTo>
                  <a:pt x="0" y="806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2750" y="5154613"/>
            <a:ext cx="1255713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15913" indent="22225">
              <a:spcBef>
                <a:spcPts val="100"/>
              </a:spcBef>
            </a:pPr>
            <a:r>
              <a:rPr lang="en-US" sz="1600"/>
              <a:t>Power  Supply</a:t>
            </a:r>
          </a:p>
        </p:txBody>
      </p:sp>
      <p:sp>
        <p:nvSpPr>
          <p:cNvPr id="5151" name="object 31"/>
          <p:cNvSpPr>
            <a:spLocks noChangeArrowheads="1"/>
          </p:cNvSpPr>
          <p:nvPr/>
        </p:nvSpPr>
        <p:spPr bwMode="auto">
          <a:xfrm>
            <a:off x="4216400" y="4608513"/>
            <a:ext cx="1262063" cy="349250"/>
          </a:xfrm>
          <a:custGeom>
            <a:avLst/>
            <a:gdLst>
              <a:gd name="T0" fmla="*/ 0 w 1262379"/>
              <a:gd name="T1" fmla="*/ 0 h 349250"/>
              <a:gd name="T2" fmla="*/ 1262379 w 1262379"/>
              <a:gd name="T3" fmla="*/ 349250 h 349250"/>
            </a:gdLst>
            <a:ahLst/>
            <a:cxnLst/>
            <a:rect l="T0" t="T1" r="T2" b="T3"/>
            <a:pathLst>
              <a:path w="1262379" h="349250">
                <a:moveTo>
                  <a:pt x="0" y="349250"/>
                </a:moveTo>
                <a:lnTo>
                  <a:pt x="1262062" y="349250"/>
                </a:lnTo>
                <a:lnTo>
                  <a:pt x="1262062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4038" y="4670425"/>
            <a:ext cx="9683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Hard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53" name="object 33"/>
          <p:cNvSpPr>
            <a:spLocks noChangeArrowheads="1"/>
          </p:cNvSpPr>
          <p:nvPr/>
        </p:nvSpPr>
        <p:spPr bwMode="auto">
          <a:xfrm>
            <a:off x="1347788" y="5591175"/>
            <a:ext cx="481012" cy="0"/>
          </a:xfrm>
          <a:custGeom>
            <a:avLst/>
            <a:gdLst>
              <a:gd name="T0" fmla="*/ 0 w 481330"/>
              <a:gd name="T1" fmla="*/ 481330 w 481330"/>
            </a:gdLst>
            <a:ahLst/>
            <a:cxnLst/>
            <a:rect l="T0" t="0" r="T1" b="0"/>
            <a:pathLst>
              <a:path w="481330">
                <a:moveTo>
                  <a:pt x="0" y="0"/>
                </a:moveTo>
                <a:lnTo>
                  <a:pt x="480949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4" name="object 34"/>
          <p:cNvSpPr>
            <a:spLocks noChangeArrowheads="1"/>
          </p:cNvSpPr>
          <p:nvPr/>
        </p:nvSpPr>
        <p:spPr bwMode="auto">
          <a:xfrm>
            <a:off x="1282700" y="5211763"/>
            <a:ext cx="546100" cy="0"/>
          </a:xfrm>
          <a:custGeom>
            <a:avLst/>
            <a:gdLst>
              <a:gd name="T0" fmla="*/ 0 w 546100"/>
              <a:gd name="T1" fmla="*/ 546100 w 546100"/>
            </a:gdLst>
            <a:ahLst/>
            <a:cxnLst/>
            <a:rect l="T0" t="0" r="T1" b="0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5" name="object 35"/>
          <p:cNvSpPr>
            <a:spLocks noChangeArrowheads="1"/>
          </p:cNvSpPr>
          <p:nvPr/>
        </p:nvSpPr>
        <p:spPr bwMode="auto">
          <a:xfrm>
            <a:off x="2451100" y="2921000"/>
            <a:ext cx="533400" cy="1716088"/>
          </a:xfrm>
          <a:custGeom>
            <a:avLst/>
            <a:gdLst>
              <a:gd name="T0" fmla="*/ 0 w 533400"/>
              <a:gd name="T1" fmla="*/ 0 h 1716404"/>
              <a:gd name="T2" fmla="*/ 533400 w 533400"/>
              <a:gd name="T3" fmla="*/ 1716404 h 1716404"/>
            </a:gdLst>
            <a:ahLst/>
            <a:cxnLst/>
            <a:rect l="T0" t="T1" r="T2" b="T3"/>
            <a:pathLst>
              <a:path w="533400" h="1716404">
                <a:moveTo>
                  <a:pt x="0" y="1716151"/>
                </a:moveTo>
                <a:lnTo>
                  <a:pt x="533400" y="1716151"/>
                </a:lnTo>
                <a:lnTo>
                  <a:pt x="533400" y="0"/>
                </a:lnTo>
                <a:lnTo>
                  <a:pt x="0" y="0"/>
                </a:lnTo>
                <a:lnTo>
                  <a:pt x="0" y="1716151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6" name="object 36"/>
          <p:cNvSpPr>
            <a:spLocks noChangeArrowheads="1"/>
          </p:cNvSpPr>
          <p:nvPr/>
        </p:nvSpPr>
        <p:spPr bwMode="auto">
          <a:xfrm>
            <a:off x="2451100" y="2921000"/>
            <a:ext cx="533400" cy="1716088"/>
          </a:xfrm>
          <a:custGeom>
            <a:avLst/>
            <a:gdLst>
              <a:gd name="T0" fmla="*/ 0 w 533400"/>
              <a:gd name="T1" fmla="*/ 0 h 1716404"/>
              <a:gd name="T2" fmla="*/ 533400 w 533400"/>
              <a:gd name="T3" fmla="*/ 1716404 h 1716404"/>
            </a:gdLst>
            <a:ahLst/>
            <a:cxnLst/>
            <a:rect l="T0" t="T1" r="T2" b="T3"/>
            <a:pathLst>
              <a:path w="533400" h="1716404">
                <a:moveTo>
                  <a:pt x="0" y="1716151"/>
                </a:moveTo>
                <a:lnTo>
                  <a:pt x="533400" y="1716151"/>
                </a:lnTo>
                <a:lnTo>
                  <a:pt x="533400" y="0"/>
                </a:lnTo>
                <a:lnTo>
                  <a:pt x="0" y="0"/>
                </a:lnTo>
                <a:lnTo>
                  <a:pt x="0" y="171615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93975" y="3000375"/>
            <a:ext cx="252413" cy="1322388"/>
          </a:xfrm>
          <a:prstGeom prst="rect">
            <a:avLst/>
          </a:prstGeom>
        </p:spPr>
        <p:txBody>
          <a:bodyPr vert="vert" lIns="0" tIns="0" rIns="0" bIns="0">
            <a:spAutoFit/>
          </a:bodyPr>
          <a:lstStyle/>
          <a:p>
            <a:pPr marL="12700" fontAlgn="auto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Computer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58" name="object 38"/>
          <p:cNvSpPr>
            <a:spLocks noChangeArrowheads="1"/>
          </p:cNvSpPr>
          <p:nvPr/>
        </p:nvSpPr>
        <p:spPr bwMode="auto">
          <a:xfrm>
            <a:off x="3954463" y="4787900"/>
            <a:ext cx="263525" cy="0"/>
          </a:xfrm>
          <a:custGeom>
            <a:avLst/>
            <a:gdLst>
              <a:gd name="T0" fmla="*/ 0 w 263525"/>
              <a:gd name="T1" fmla="*/ 263525 w 263525"/>
            </a:gdLst>
            <a:ahLst/>
            <a:cxnLst/>
            <a:rect l="T0" t="0" r="T1" b="0"/>
            <a:pathLst>
              <a:path w="263525">
                <a:moveTo>
                  <a:pt x="0" y="0"/>
                </a:moveTo>
                <a:lnTo>
                  <a:pt x="263461" y="0"/>
                </a:lnTo>
              </a:path>
            </a:pathLst>
          </a:custGeom>
          <a:noFill/>
          <a:ln w="74612">
            <a:solidFill>
              <a:srgbClr val="FFCC99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9" name="object 39"/>
          <p:cNvSpPr>
            <a:spLocks noChangeArrowheads="1"/>
          </p:cNvSpPr>
          <p:nvPr/>
        </p:nvSpPr>
        <p:spPr bwMode="auto">
          <a:xfrm>
            <a:off x="3946525" y="4751388"/>
            <a:ext cx="271463" cy="74612"/>
          </a:xfrm>
          <a:custGeom>
            <a:avLst/>
            <a:gdLst>
              <a:gd name="T0" fmla="*/ 0 w 271779"/>
              <a:gd name="T1" fmla="*/ 0 h 74929"/>
              <a:gd name="T2" fmla="*/ 271779 w 271779"/>
              <a:gd name="T3" fmla="*/ 74929 h 74929"/>
            </a:gdLst>
            <a:ahLst/>
            <a:cxnLst/>
            <a:rect l="T0" t="T1" r="T2" b="T3"/>
            <a:pathLst>
              <a:path w="271779" h="74929">
                <a:moveTo>
                  <a:pt x="0" y="74612"/>
                </a:moveTo>
                <a:lnTo>
                  <a:pt x="271462" y="74612"/>
                </a:lnTo>
                <a:lnTo>
                  <a:pt x="271462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0" name="object 40"/>
          <p:cNvSpPr>
            <a:spLocks noChangeArrowheads="1"/>
          </p:cNvSpPr>
          <p:nvPr/>
        </p:nvSpPr>
        <p:spPr bwMode="auto">
          <a:xfrm>
            <a:off x="2455863" y="4937125"/>
            <a:ext cx="533400" cy="84138"/>
          </a:xfrm>
          <a:custGeom>
            <a:avLst/>
            <a:gdLst>
              <a:gd name="T0" fmla="*/ 0 w 533400"/>
              <a:gd name="T1" fmla="*/ 0 h 84454"/>
              <a:gd name="T2" fmla="*/ 533400 w 533400"/>
              <a:gd name="T3" fmla="*/ 84454 h 84454"/>
            </a:gdLst>
            <a:ahLst/>
            <a:cxnLst/>
            <a:rect l="T0" t="T1" r="T2" b="T3"/>
            <a:pathLst>
              <a:path w="533400" h="84454">
                <a:moveTo>
                  <a:pt x="0" y="84200"/>
                </a:moveTo>
                <a:lnTo>
                  <a:pt x="533400" y="84200"/>
                </a:lnTo>
                <a:lnTo>
                  <a:pt x="533400" y="0"/>
                </a:lnTo>
                <a:lnTo>
                  <a:pt x="0" y="0"/>
                </a:lnTo>
                <a:lnTo>
                  <a:pt x="0" y="8420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1" name="object 41"/>
          <p:cNvSpPr>
            <a:spLocks noChangeArrowheads="1"/>
          </p:cNvSpPr>
          <p:nvPr/>
        </p:nvSpPr>
        <p:spPr bwMode="auto">
          <a:xfrm>
            <a:off x="2455863" y="5316538"/>
            <a:ext cx="533400" cy="80962"/>
          </a:xfrm>
          <a:custGeom>
            <a:avLst/>
            <a:gdLst>
              <a:gd name="T0" fmla="*/ 0 w 533400"/>
              <a:gd name="T1" fmla="*/ 0 h 81279"/>
              <a:gd name="T2" fmla="*/ 533400 w 533400"/>
              <a:gd name="T3" fmla="*/ 81279 h 81279"/>
            </a:gdLst>
            <a:ahLst/>
            <a:cxnLst/>
            <a:rect l="T0" t="T1" r="T2" b="T3"/>
            <a:pathLst>
              <a:path w="533400" h="81279">
                <a:moveTo>
                  <a:pt x="0" y="80899"/>
                </a:moveTo>
                <a:lnTo>
                  <a:pt x="533400" y="80899"/>
                </a:lnTo>
                <a:lnTo>
                  <a:pt x="533400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2" name="object 42"/>
          <p:cNvSpPr>
            <a:spLocks noChangeArrowheads="1"/>
          </p:cNvSpPr>
          <p:nvPr/>
        </p:nvSpPr>
        <p:spPr bwMode="auto">
          <a:xfrm>
            <a:off x="2455863" y="5692775"/>
            <a:ext cx="533400" cy="82550"/>
          </a:xfrm>
          <a:custGeom>
            <a:avLst/>
            <a:gdLst>
              <a:gd name="T0" fmla="*/ 0 w 533400"/>
              <a:gd name="T1" fmla="*/ 0 h 82550"/>
              <a:gd name="T2" fmla="*/ 533400 w 533400"/>
              <a:gd name="T3" fmla="*/ 82550 h 82550"/>
            </a:gdLst>
            <a:ahLst/>
            <a:cxnLst/>
            <a:rect l="T0" t="T1" r="T2" b="T3"/>
            <a:pathLst>
              <a:path w="533400" h="82550">
                <a:moveTo>
                  <a:pt x="0" y="82550"/>
                </a:moveTo>
                <a:lnTo>
                  <a:pt x="533400" y="82550"/>
                </a:lnTo>
                <a:lnTo>
                  <a:pt x="53340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3" name="object 43"/>
          <p:cNvSpPr>
            <a:spLocks noChangeArrowheads="1"/>
          </p:cNvSpPr>
          <p:nvPr/>
        </p:nvSpPr>
        <p:spPr bwMode="auto">
          <a:xfrm>
            <a:off x="2455863" y="6070600"/>
            <a:ext cx="533400" cy="82550"/>
          </a:xfrm>
          <a:custGeom>
            <a:avLst/>
            <a:gdLst>
              <a:gd name="T0" fmla="*/ 0 w 533400"/>
              <a:gd name="T1" fmla="*/ 0 h 82550"/>
              <a:gd name="T2" fmla="*/ 533400 w 533400"/>
              <a:gd name="T3" fmla="*/ 82550 h 82550"/>
            </a:gdLst>
            <a:ahLst/>
            <a:cxnLst/>
            <a:rect l="T0" t="T1" r="T2" b="T3"/>
            <a:pathLst>
              <a:path w="533400" h="82550">
                <a:moveTo>
                  <a:pt x="0" y="82550"/>
                </a:moveTo>
                <a:lnTo>
                  <a:pt x="533400" y="82550"/>
                </a:lnTo>
                <a:lnTo>
                  <a:pt x="53340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4" name="object 44"/>
          <p:cNvSpPr>
            <a:spLocks noChangeArrowheads="1"/>
          </p:cNvSpPr>
          <p:nvPr/>
        </p:nvSpPr>
        <p:spPr bwMode="auto">
          <a:xfrm>
            <a:off x="2455863" y="4638675"/>
            <a:ext cx="533400" cy="1570038"/>
          </a:xfrm>
          <a:custGeom>
            <a:avLst/>
            <a:gdLst>
              <a:gd name="T0" fmla="*/ 0 w 533400"/>
              <a:gd name="T1" fmla="*/ 0 h 1570354"/>
              <a:gd name="T2" fmla="*/ 533400 w 533400"/>
              <a:gd name="T3" fmla="*/ 1570354 h 1570354"/>
            </a:gdLst>
            <a:ahLst/>
            <a:cxnLst/>
            <a:rect l="T0" t="T1" r="T2" b="T3"/>
            <a:pathLst>
              <a:path w="533400" h="1570354">
                <a:moveTo>
                  <a:pt x="0" y="1570101"/>
                </a:moveTo>
                <a:lnTo>
                  <a:pt x="533400" y="1570101"/>
                </a:lnTo>
                <a:lnTo>
                  <a:pt x="533400" y="0"/>
                </a:lnTo>
                <a:lnTo>
                  <a:pt x="0" y="0"/>
                </a:lnTo>
                <a:lnTo>
                  <a:pt x="0" y="157010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5" name="object 45"/>
          <p:cNvSpPr>
            <a:spLocks noChangeArrowheads="1"/>
          </p:cNvSpPr>
          <p:nvPr/>
        </p:nvSpPr>
        <p:spPr bwMode="auto">
          <a:xfrm>
            <a:off x="1831975" y="4635500"/>
            <a:ext cx="2122488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551" y="295275"/>
                </a:lnTo>
                <a:lnTo>
                  <a:pt x="2122551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9650" y="4668838"/>
            <a:ext cx="1227138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HD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67" name="object 47"/>
          <p:cNvSpPr>
            <a:spLocks noChangeArrowheads="1"/>
          </p:cNvSpPr>
          <p:nvPr/>
        </p:nvSpPr>
        <p:spPr bwMode="auto">
          <a:xfrm>
            <a:off x="1831975" y="5021263"/>
            <a:ext cx="2120900" cy="295275"/>
          </a:xfrm>
          <a:custGeom>
            <a:avLst/>
            <a:gdLst>
              <a:gd name="T0" fmla="*/ 0 w 2120900"/>
              <a:gd name="T1" fmla="*/ 0 h 295275"/>
              <a:gd name="T2" fmla="*/ 2120900 w 2120900"/>
              <a:gd name="T3" fmla="*/ 295275 h 295275"/>
            </a:gdLst>
            <a:ahLst/>
            <a:cxnLst/>
            <a:rect l="T0" t="T1" r="T2" b="T3"/>
            <a:pathLst>
              <a:path w="2120900" h="295275">
                <a:moveTo>
                  <a:pt x="0" y="295275"/>
                </a:moveTo>
                <a:lnTo>
                  <a:pt x="2120900" y="295275"/>
                </a:lnTo>
                <a:lnTo>
                  <a:pt x="2120900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93913" y="5054600"/>
            <a:ext cx="1598612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Display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69" name="object 49"/>
          <p:cNvSpPr>
            <a:spLocks noChangeArrowheads="1"/>
          </p:cNvSpPr>
          <p:nvPr/>
        </p:nvSpPr>
        <p:spPr bwMode="auto">
          <a:xfrm>
            <a:off x="1830388" y="539750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9138" y="5430838"/>
            <a:ext cx="1803400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Keyboard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71" name="object 51"/>
          <p:cNvSpPr>
            <a:spLocks noChangeArrowheads="1"/>
          </p:cNvSpPr>
          <p:nvPr/>
        </p:nvSpPr>
        <p:spPr bwMode="auto">
          <a:xfrm>
            <a:off x="1830388" y="5775325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72" name="object 52"/>
          <p:cNvSpPr>
            <a:spLocks noChangeArrowheads="1"/>
          </p:cNvSpPr>
          <p:nvPr/>
        </p:nvSpPr>
        <p:spPr bwMode="auto">
          <a:xfrm>
            <a:off x="1830388" y="5775325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41500" y="5805488"/>
            <a:ext cx="657225" cy="258762"/>
          </a:xfrm>
          <a:prstGeom prst="rect">
            <a:avLst/>
          </a:prstGeom>
          <a:solidFill>
            <a:srgbClr val="CCFFCC"/>
          </a:solidFill>
        </p:spPr>
        <p:txBody>
          <a:bodyPr lIns="0" tIns="0" rIns="0" bIns="0">
            <a:spAutoFit/>
          </a:bodyPr>
          <a:lstStyle/>
          <a:p>
            <a:pPr marL="283210" fontAlgn="auto">
              <a:lnSpc>
                <a:spcPts val="17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60625" y="5776913"/>
            <a:ext cx="590550" cy="287337"/>
          </a:xfrm>
          <a:prstGeom prst="rect">
            <a:avLst/>
          </a:prstGeom>
          <a:solidFill>
            <a:srgbClr val="CCFFCC"/>
          </a:solidFill>
        </p:spPr>
        <p:txBody>
          <a:bodyPr lIns="0" tIns="12065" rIns="0" bIns="0">
            <a:spAutoFit/>
          </a:bodyPr>
          <a:lstStyle/>
          <a:p>
            <a:pPr marL="26034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ter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87675" y="5799138"/>
            <a:ext cx="962025" cy="271462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50800" fontAlgn="auto">
              <a:lnSpc>
                <a:spcPts val="18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54113" y="1081088"/>
            <a:ext cx="3679825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Typical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Computing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Scenario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77" name="object 57"/>
          <p:cNvSpPr>
            <a:spLocks noChangeArrowheads="1"/>
          </p:cNvSpPr>
          <p:nvPr/>
        </p:nvSpPr>
        <p:spPr bwMode="auto">
          <a:xfrm>
            <a:off x="1493838" y="5438775"/>
            <a:ext cx="228600" cy="114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78" name="object 58"/>
          <p:cNvSpPr>
            <a:spLocks noChangeArrowheads="1"/>
          </p:cNvSpPr>
          <p:nvPr/>
        </p:nvSpPr>
        <p:spPr bwMode="auto">
          <a:xfrm>
            <a:off x="1830388" y="539750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79" name="object 59"/>
          <p:cNvSpPr>
            <a:spLocks noChangeArrowheads="1"/>
          </p:cNvSpPr>
          <p:nvPr/>
        </p:nvSpPr>
        <p:spPr bwMode="auto">
          <a:xfrm>
            <a:off x="1830388" y="539750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41500" y="5403850"/>
            <a:ext cx="619125" cy="282575"/>
          </a:xfrm>
          <a:prstGeom prst="rect">
            <a:avLst/>
          </a:prstGeom>
          <a:solidFill>
            <a:srgbClr val="FF0000"/>
          </a:solidFill>
        </p:spPr>
        <p:txBody>
          <a:bodyPr lIns="0" tIns="7620" rIns="0" bIns="0">
            <a:spAutoFit/>
          </a:bodyPr>
          <a:lstStyle/>
          <a:p>
            <a:pPr marL="147955" fontAlgn="auto">
              <a:spcBef>
                <a:spcPts val="6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Ke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49513" y="5399088"/>
            <a:ext cx="609600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oard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87675" y="5397500"/>
            <a:ext cx="962025" cy="295275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0" tIns="13970" rIns="0" bIns="0">
            <a:spAutoFit/>
          </a:bodyPr>
          <a:lstStyle/>
          <a:p>
            <a:pPr marL="7239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83" name="object 63"/>
          <p:cNvSpPr>
            <a:spLocks noChangeArrowheads="1"/>
          </p:cNvSpPr>
          <p:nvPr/>
        </p:nvSpPr>
        <p:spPr bwMode="auto">
          <a:xfrm>
            <a:off x="2484438" y="2905125"/>
            <a:ext cx="114300" cy="2524125"/>
          </a:xfrm>
          <a:custGeom>
            <a:avLst/>
            <a:gdLst>
              <a:gd name="T0" fmla="*/ 0 w 114300"/>
              <a:gd name="T1" fmla="*/ 0 h 2524125"/>
              <a:gd name="T2" fmla="*/ 114300 w 114300"/>
              <a:gd name="T3" fmla="*/ 2524125 h 2524125"/>
            </a:gdLst>
            <a:ahLst/>
            <a:cxnLst/>
            <a:rect l="T0" t="T1" r="T2" b="T3"/>
            <a:pathLst>
              <a:path w="114300" h="2524125">
                <a:moveTo>
                  <a:pt x="76200" y="95250"/>
                </a:moveTo>
                <a:lnTo>
                  <a:pt x="38100" y="95250"/>
                </a:lnTo>
                <a:lnTo>
                  <a:pt x="38100" y="2524125"/>
                </a:lnTo>
                <a:lnTo>
                  <a:pt x="76200" y="2524125"/>
                </a:lnTo>
                <a:lnTo>
                  <a:pt x="76200" y="95250"/>
                </a:lnTo>
                <a:close/>
              </a:path>
              <a:path w="114300" h="25241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241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84" name="object 64"/>
          <p:cNvSpPr>
            <a:spLocks noChangeArrowheads="1"/>
          </p:cNvSpPr>
          <p:nvPr/>
        </p:nvSpPr>
        <p:spPr bwMode="auto">
          <a:xfrm>
            <a:off x="2028825" y="1839913"/>
            <a:ext cx="1617663" cy="1082675"/>
          </a:xfrm>
          <a:custGeom>
            <a:avLst/>
            <a:gdLst>
              <a:gd name="T0" fmla="*/ 0 w 1617979"/>
              <a:gd name="T1" fmla="*/ 0 h 1082675"/>
              <a:gd name="T2" fmla="*/ 1617979 w 1617979"/>
              <a:gd name="T3" fmla="*/ 1082675 h 1082675"/>
            </a:gdLst>
            <a:ahLst/>
            <a:cxnLst/>
            <a:rect l="T0" t="T1" r="T2" b="T3"/>
            <a:pathLst>
              <a:path w="1617979" h="1082675">
                <a:moveTo>
                  <a:pt x="0" y="1082675"/>
                </a:moveTo>
                <a:lnTo>
                  <a:pt x="1617726" y="1082675"/>
                </a:lnTo>
                <a:lnTo>
                  <a:pt x="1617726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79663" y="2144713"/>
            <a:ext cx="914400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Processor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86" name="object 66"/>
          <p:cNvSpPr>
            <a:spLocks noChangeArrowheads="1"/>
          </p:cNvSpPr>
          <p:nvPr/>
        </p:nvSpPr>
        <p:spPr bwMode="auto">
          <a:xfrm>
            <a:off x="2827338" y="2924175"/>
            <a:ext cx="190500" cy="962025"/>
          </a:xfrm>
          <a:custGeom>
            <a:avLst/>
            <a:gdLst>
              <a:gd name="T0" fmla="*/ 0 w 190500"/>
              <a:gd name="T1" fmla="*/ 0 h 962025"/>
              <a:gd name="T2" fmla="*/ 190500 w 190500"/>
              <a:gd name="T3" fmla="*/ 962025 h 962025"/>
            </a:gdLst>
            <a:ahLst/>
            <a:cxnLst/>
            <a:rect l="T0" t="T1" r="T2" b="T3"/>
            <a:pathLst>
              <a:path w="190500" h="962025">
                <a:moveTo>
                  <a:pt x="114300" y="885825"/>
                </a:moveTo>
                <a:lnTo>
                  <a:pt x="114300" y="962025"/>
                </a:lnTo>
                <a:lnTo>
                  <a:pt x="152400" y="942975"/>
                </a:lnTo>
                <a:lnTo>
                  <a:pt x="133350" y="942975"/>
                </a:lnTo>
                <a:lnTo>
                  <a:pt x="133350" y="904875"/>
                </a:lnTo>
                <a:lnTo>
                  <a:pt x="152400" y="904875"/>
                </a:lnTo>
                <a:lnTo>
                  <a:pt x="114300" y="885825"/>
                </a:lnTo>
                <a:close/>
              </a:path>
              <a:path w="190500" h="962025">
                <a:moveTo>
                  <a:pt x="38100" y="0"/>
                </a:moveTo>
                <a:lnTo>
                  <a:pt x="0" y="0"/>
                </a:lnTo>
                <a:lnTo>
                  <a:pt x="0" y="923925"/>
                </a:lnTo>
                <a:lnTo>
                  <a:pt x="1512" y="931348"/>
                </a:lnTo>
                <a:lnTo>
                  <a:pt x="5619" y="937402"/>
                </a:lnTo>
                <a:lnTo>
                  <a:pt x="11680" y="941480"/>
                </a:lnTo>
                <a:lnTo>
                  <a:pt x="19050" y="942975"/>
                </a:lnTo>
                <a:lnTo>
                  <a:pt x="114300" y="942975"/>
                </a:lnTo>
                <a:lnTo>
                  <a:pt x="114300" y="923925"/>
                </a:lnTo>
                <a:lnTo>
                  <a:pt x="38100" y="923925"/>
                </a:lnTo>
                <a:lnTo>
                  <a:pt x="19050" y="904875"/>
                </a:lnTo>
                <a:lnTo>
                  <a:pt x="38100" y="904875"/>
                </a:lnTo>
                <a:lnTo>
                  <a:pt x="38100" y="0"/>
                </a:lnTo>
                <a:close/>
              </a:path>
              <a:path w="190500" h="962025">
                <a:moveTo>
                  <a:pt x="152400" y="904875"/>
                </a:moveTo>
                <a:lnTo>
                  <a:pt x="133350" y="904875"/>
                </a:lnTo>
                <a:lnTo>
                  <a:pt x="133350" y="942975"/>
                </a:lnTo>
                <a:lnTo>
                  <a:pt x="152400" y="942975"/>
                </a:lnTo>
                <a:lnTo>
                  <a:pt x="190500" y="923925"/>
                </a:lnTo>
                <a:lnTo>
                  <a:pt x="152400" y="904875"/>
                </a:lnTo>
                <a:close/>
              </a:path>
              <a:path w="190500" h="962025">
                <a:moveTo>
                  <a:pt x="38100" y="904875"/>
                </a:moveTo>
                <a:lnTo>
                  <a:pt x="19050" y="904875"/>
                </a:lnTo>
                <a:lnTo>
                  <a:pt x="38100" y="923925"/>
                </a:lnTo>
                <a:lnTo>
                  <a:pt x="38100" y="904875"/>
                </a:lnTo>
                <a:close/>
              </a:path>
              <a:path w="190500" h="962025">
                <a:moveTo>
                  <a:pt x="114300" y="904875"/>
                </a:moveTo>
                <a:lnTo>
                  <a:pt x="38100" y="904875"/>
                </a:lnTo>
                <a:lnTo>
                  <a:pt x="38100" y="923925"/>
                </a:lnTo>
                <a:lnTo>
                  <a:pt x="114300" y="923925"/>
                </a:lnTo>
                <a:lnTo>
                  <a:pt x="114300" y="90487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87" name="object 67"/>
          <p:cNvSpPr>
            <a:spLocks noChangeArrowheads="1"/>
          </p:cNvSpPr>
          <p:nvPr/>
        </p:nvSpPr>
        <p:spPr bwMode="auto">
          <a:xfrm>
            <a:off x="2808288" y="2914650"/>
            <a:ext cx="76200" cy="1724025"/>
          </a:xfrm>
          <a:custGeom>
            <a:avLst/>
            <a:gdLst>
              <a:gd name="T0" fmla="*/ 0 w 76200"/>
              <a:gd name="T1" fmla="*/ 0 h 1724025"/>
              <a:gd name="T2" fmla="*/ 76200 w 76200"/>
              <a:gd name="T3" fmla="*/ 1724025 h 1724025"/>
            </a:gdLst>
            <a:ahLst/>
            <a:cxnLst/>
            <a:rect l="T0" t="T1" r="T2" b="T3"/>
            <a:pathLst>
              <a:path w="76200" h="1724025">
                <a:moveTo>
                  <a:pt x="19050" y="1647825"/>
                </a:moveTo>
                <a:lnTo>
                  <a:pt x="0" y="1647825"/>
                </a:lnTo>
                <a:lnTo>
                  <a:pt x="38100" y="1724025"/>
                </a:lnTo>
                <a:lnTo>
                  <a:pt x="66675" y="1666875"/>
                </a:lnTo>
                <a:lnTo>
                  <a:pt x="19050" y="1666875"/>
                </a:lnTo>
                <a:lnTo>
                  <a:pt x="19050" y="1647825"/>
                </a:lnTo>
                <a:close/>
              </a:path>
              <a:path w="76200" h="1724025">
                <a:moveTo>
                  <a:pt x="57150" y="0"/>
                </a:moveTo>
                <a:lnTo>
                  <a:pt x="19050" y="0"/>
                </a:lnTo>
                <a:lnTo>
                  <a:pt x="19050" y="1666875"/>
                </a:lnTo>
                <a:lnTo>
                  <a:pt x="57150" y="1666875"/>
                </a:lnTo>
                <a:lnTo>
                  <a:pt x="57150" y="0"/>
                </a:lnTo>
                <a:close/>
              </a:path>
              <a:path w="76200" h="1724025">
                <a:moveTo>
                  <a:pt x="76200" y="1647825"/>
                </a:moveTo>
                <a:lnTo>
                  <a:pt x="57150" y="1647825"/>
                </a:lnTo>
                <a:lnTo>
                  <a:pt x="57150" y="1666875"/>
                </a:lnTo>
                <a:lnTo>
                  <a:pt x="66675" y="1666875"/>
                </a:lnTo>
                <a:lnTo>
                  <a:pt x="76200" y="164782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88" name="object 68"/>
          <p:cNvSpPr>
            <a:spLocks noChangeArrowheads="1"/>
          </p:cNvSpPr>
          <p:nvPr/>
        </p:nvSpPr>
        <p:spPr bwMode="auto">
          <a:xfrm>
            <a:off x="1831975" y="4635500"/>
            <a:ext cx="2122488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551" y="295275"/>
                </a:lnTo>
                <a:lnTo>
                  <a:pt x="2122551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89" name="object 69"/>
          <p:cNvSpPr>
            <a:spLocks noChangeArrowheads="1"/>
          </p:cNvSpPr>
          <p:nvPr/>
        </p:nvSpPr>
        <p:spPr bwMode="auto">
          <a:xfrm>
            <a:off x="1831975" y="4635500"/>
            <a:ext cx="2122488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551" y="295275"/>
                </a:lnTo>
                <a:lnTo>
                  <a:pt x="2122551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79650" y="4668838"/>
            <a:ext cx="1227138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HD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91" name="object 71"/>
          <p:cNvSpPr>
            <a:spLocks noChangeArrowheads="1"/>
          </p:cNvSpPr>
          <p:nvPr/>
        </p:nvSpPr>
        <p:spPr bwMode="auto">
          <a:xfrm>
            <a:off x="3979863" y="4638675"/>
            <a:ext cx="228600" cy="11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2" name="object 72"/>
          <p:cNvSpPr>
            <a:spLocks noChangeArrowheads="1"/>
          </p:cNvSpPr>
          <p:nvPr/>
        </p:nvSpPr>
        <p:spPr bwMode="auto">
          <a:xfrm>
            <a:off x="4216400" y="4608513"/>
            <a:ext cx="1262063" cy="349250"/>
          </a:xfrm>
          <a:custGeom>
            <a:avLst/>
            <a:gdLst>
              <a:gd name="T0" fmla="*/ 0 w 1262379"/>
              <a:gd name="T1" fmla="*/ 0 h 349250"/>
              <a:gd name="T2" fmla="*/ 1262379 w 1262379"/>
              <a:gd name="T3" fmla="*/ 349250 h 349250"/>
            </a:gdLst>
            <a:ahLst/>
            <a:cxnLst/>
            <a:rect l="T0" t="T1" r="T2" b="T3"/>
            <a:pathLst>
              <a:path w="1262379" h="349250">
                <a:moveTo>
                  <a:pt x="0" y="349250"/>
                </a:moveTo>
                <a:lnTo>
                  <a:pt x="1262062" y="349250"/>
                </a:lnTo>
                <a:lnTo>
                  <a:pt x="1262062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3" name="object 73"/>
          <p:cNvSpPr>
            <a:spLocks noChangeArrowheads="1"/>
          </p:cNvSpPr>
          <p:nvPr/>
        </p:nvSpPr>
        <p:spPr bwMode="auto">
          <a:xfrm>
            <a:off x="4216400" y="4608513"/>
            <a:ext cx="1262063" cy="349250"/>
          </a:xfrm>
          <a:custGeom>
            <a:avLst/>
            <a:gdLst>
              <a:gd name="T0" fmla="*/ 0 w 1262379"/>
              <a:gd name="T1" fmla="*/ 0 h 349250"/>
              <a:gd name="T2" fmla="*/ 1262379 w 1262379"/>
              <a:gd name="T3" fmla="*/ 349250 h 349250"/>
            </a:gdLst>
            <a:ahLst/>
            <a:cxnLst/>
            <a:rect l="T0" t="T1" r="T2" b="T3"/>
            <a:pathLst>
              <a:path w="1262379" h="349250">
                <a:moveTo>
                  <a:pt x="0" y="349250"/>
                </a:moveTo>
                <a:lnTo>
                  <a:pt x="1262062" y="349250"/>
                </a:lnTo>
                <a:lnTo>
                  <a:pt x="1262062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51338" y="4638675"/>
            <a:ext cx="993775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Hard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95" name="object 75"/>
          <p:cNvSpPr>
            <a:spLocks noChangeArrowheads="1"/>
          </p:cNvSpPr>
          <p:nvPr/>
        </p:nvSpPr>
        <p:spPr bwMode="auto">
          <a:xfrm>
            <a:off x="3979863" y="4838700"/>
            <a:ext cx="228600" cy="11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6" name="object 76"/>
          <p:cNvSpPr>
            <a:spLocks noChangeArrowheads="1"/>
          </p:cNvSpPr>
          <p:nvPr/>
        </p:nvSpPr>
        <p:spPr bwMode="auto">
          <a:xfrm>
            <a:off x="2833688" y="3822700"/>
            <a:ext cx="165100" cy="815975"/>
          </a:xfrm>
          <a:custGeom>
            <a:avLst/>
            <a:gdLst>
              <a:gd name="T0" fmla="*/ 0 w 165100"/>
              <a:gd name="T1" fmla="*/ 0 h 815975"/>
              <a:gd name="T2" fmla="*/ 165100 w 165100"/>
              <a:gd name="T3" fmla="*/ 815975 h 815975"/>
            </a:gdLst>
            <a:ahLst/>
            <a:cxnLst/>
            <a:rect l="T0" t="T1" r="T2" b="T3"/>
            <a:pathLst>
              <a:path w="165100" h="815975">
                <a:moveTo>
                  <a:pt x="114300" y="12700"/>
                </a:moveTo>
                <a:lnTo>
                  <a:pt x="5714" y="12700"/>
                </a:lnTo>
                <a:lnTo>
                  <a:pt x="0" y="18414"/>
                </a:lnTo>
                <a:lnTo>
                  <a:pt x="0" y="815975"/>
                </a:lnTo>
                <a:lnTo>
                  <a:pt x="25400" y="815975"/>
                </a:lnTo>
                <a:lnTo>
                  <a:pt x="25400" y="38100"/>
                </a:lnTo>
                <a:lnTo>
                  <a:pt x="12700" y="38100"/>
                </a:lnTo>
                <a:lnTo>
                  <a:pt x="25400" y="25400"/>
                </a:lnTo>
                <a:lnTo>
                  <a:pt x="114300" y="25400"/>
                </a:lnTo>
                <a:lnTo>
                  <a:pt x="114300" y="12700"/>
                </a:lnTo>
                <a:close/>
              </a:path>
              <a:path w="165100" h="815975">
                <a:moveTo>
                  <a:pt x="114300" y="0"/>
                </a:moveTo>
                <a:lnTo>
                  <a:pt x="114300" y="50800"/>
                </a:lnTo>
                <a:lnTo>
                  <a:pt x="139700" y="38100"/>
                </a:lnTo>
                <a:lnTo>
                  <a:pt x="127000" y="3810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14300" y="0"/>
                </a:lnTo>
                <a:close/>
              </a:path>
              <a:path w="165100" h="815975">
                <a:moveTo>
                  <a:pt x="25400" y="25400"/>
                </a:moveTo>
                <a:lnTo>
                  <a:pt x="12700" y="38100"/>
                </a:lnTo>
                <a:lnTo>
                  <a:pt x="25400" y="38100"/>
                </a:lnTo>
                <a:lnTo>
                  <a:pt x="25400" y="25400"/>
                </a:lnTo>
                <a:close/>
              </a:path>
              <a:path w="165100" h="815975">
                <a:moveTo>
                  <a:pt x="114300" y="25400"/>
                </a:moveTo>
                <a:lnTo>
                  <a:pt x="25400" y="25400"/>
                </a:lnTo>
                <a:lnTo>
                  <a:pt x="25400" y="38100"/>
                </a:lnTo>
                <a:lnTo>
                  <a:pt x="114300" y="38100"/>
                </a:lnTo>
                <a:lnTo>
                  <a:pt x="114300" y="25400"/>
                </a:lnTo>
                <a:close/>
              </a:path>
              <a:path w="165100" h="815975">
                <a:moveTo>
                  <a:pt x="139700" y="12700"/>
                </a:moveTo>
                <a:lnTo>
                  <a:pt x="127000" y="12700"/>
                </a:lnTo>
                <a:lnTo>
                  <a:pt x="127000" y="38100"/>
                </a:lnTo>
                <a:lnTo>
                  <a:pt x="139700" y="38100"/>
                </a:lnTo>
                <a:lnTo>
                  <a:pt x="165100" y="25400"/>
                </a:lnTo>
                <a:lnTo>
                  <a:pt x="139700" y="127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7" name="object 77"/>
          <p:cNvSpPr>
            <a:spLocks noChangeArrowheads="1"/>
          </p:cNvSpPr>
          <p:nvPr/>
        </p:nvSpPr>
        <p:spPr bwMode="auto">
          <a:xfrm>
            <a:off x="2820988" y="2924175"/>
            <a:ext cx="177800" cy="927100"/>
          </a:xfrm>
          <a:custGeom>
            <a:avLst/>
            <a:gdLst>
              <a:gd name="T0" fmla="*/ 0 w 177800"/>
              <a:gd name="T1" fmla="*/ 0 h 927100"/>
              <a:gd name="T2" fmla="*/ 177800 w 177800"/>
              <a:gd name="T3" fmla="*/ 927100 h 927100"/>
            </a:gdLst>
            <a:ahLst/>
            <a:cxnLst/>
            <a:rect l="T0" t="T1" r="T2" b="T3"/>
            <a:pathLst>
              <a:path w="177800" h="927100">
                <a:moveTo>
                  <a:pt x="38100" y="38100"/>
                </a:moveTo>
                <a:lnTo>
                  <a:pt x="12700" y="38100"/>
                </a:lnTo>
                <a:lnTo>
                  <a:pt x="12700" y="921385"/>
                </a:lnTo>
                <a:lnTo>
                  <a:pt x="18414" y="927100"/>
                </a:lnTo>
                <a:lnTo>
                  <a:pt x="177800" y="927100"/>
                </a:lnTo>
                <a:lnTo>
                  <a:pt x="177800" y="914400"/>
                </a:lnTo>
                <a:lnTo>
                  <a:pt x="38100" y="914400"/>
                </a:lnTo>
                <a:lnTo>
                  <a:pt x="25400" y="901700"/>
                </a:lnTo>
                <a:lnTo>
                  <a:pt x="38100" y="901700"/>
                </a:lnTo>
                <a:lnTo>
                  <a:pt x="38100" y="38100"/>
                </a:lnTo>
                <a:close/>
              </a:path>
              <a:path w="177800" h="927100">
                <a:moveTo>
                  <a:pt x="38100" y="901700"/>
                </a:moveTo>
                <a:lnTo>
                  <a:pt x="25400" y="901700"/>
                </a:lnTo>
                <a:lnTo>
                  <a:pt x="38100" y="914400"/>
                </a:lnTo>
                <a:lnTo>
                  <a:pt x="38100" y="901700"/>
                </a:lnTo>
                <a:close/>
              </a:path>
              <a:path w="177800" h="927100">
                <a:moveTo>
                  <a:pt x="177800" y="901700"/>
                </a:moveTo>
                <a:lnTo>
                  <a:pt x="38100" y="901700"/>
                </a:lnTo>
                <a:lnTo>
                  <a:pt x="38100" y="914400"/>
                </a:lnTo>
                <a:lnTo>
                  <a:pt x="177800" y="914400"/>
                </a:lnTo>
                <a:lnTo>
                  <a:pt x="177800" y="901700"/>
                </a:lnTo>
                <a:close/>
              </a:path>
              <a:path w="177800" h="927100">
                <a:moveTo>
                  <a:pt x="25400" y="0"/>
                </a:moveTo>
                <a:lnTo>
                  <a:pt x="0" y="50800"/>
                </a:lnTo>
                <a:lnTo>
                  <a:pt x="12700" y="50800"/>
                </a:lnTo>
                <a:lnTo>
                  <a:pt x="1270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177800" h="927100">
                <a:moveTo>
                  <a:pt x="44450" y="38100"/>
                </a:moveTo>
                <a:lnTo>
                  <a:pt x="38100" y="38100"/>
                </a:lnTo>
                <a:lnTo>
                  <a:pt x="3810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8" name="object 78"/>
          <p:cNvSpPr>
            <a:spLocks noChangeArrowheads="1"/>
          </p:cNvSpPr>
          <p:nvPr/>
        </p:nvSpPr>
        <p:spPr bwMode="auto">
          <a:xfrm>
            <a:off x="2976563" y="376555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9" name="object 79"/>
          <p:cNvSpPr>
            <a:spLocks noChangeArrowheads="1"/>
          </p:cNvSpPr>
          <p:nvPr/>
        </p:nvSpPr>
        <p:spPr bwMode="auto">
          <a:xfrm>
            <a:off x="2028825" y="1839913"/>
            <a:ext cx="1617663" cy="1082675"/>
          </a:xfrm>
          <a:custGeom>
            <a:avLst/>
            <a:gdLst>
              <a:gd name="T0" fmla="*/ 0 w 1617979"/>
              <a:gd name="T1" fmla="*/ 0 h 1082675"/>
              <a:gd name="T2" fmla="*/ 1617979 w 1617979"/>
              <a:gd name="T3" fmla="*/ 1082675 h 1082675"/>
            </a:gdLst>
            <a:ahLst/>
            <a:cxnLst/>
            <a:rect l="T0" t="T1" r="T2" b="T3"/>
            <a:pathLst>
              <a:path w="1617979" h="1082675">
                <a:moveTo>
                  <a:pt x="0" y="1082675"/>
                </a:moveTo>
                <a:lnTo>
                  <a:pt x="1617726" y="1082675"/>
                </a:lnTo>
                <a:lnTo>
                  <a:pt x="1617726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0" name="object 80"/>
          <p:cNvSpPr>
            <a:spLocks noChangeArrowheads="1"/>
          </p:cNvSpPr>
          <p:nvPr/>
        </p:nvSpPr>
        <p:spPr bwMode="auto">
          <a:xfrm>
            <a:off x="2028825" y="1839913"/>
            <a:ext cx="1617663" cy="1082675"/>
          </a:xfrm>
          <a:custGeom>
            <a:avLst/>
            <a:gdLst>
              <a:gd name="T0" fmla="*/ 0 w 1617979"/>
              <a:gd name="T1" fmla="*/ 0 h 1082675"/>
              <a:gd name="T2" fmla="*/ 1617979 w 1617979"/>
              <a:gd name="T3" fmla="*/ 1082675 h 1082675"/>
            </a:gdLst>
            <a:ahLst/>
            <a:cxnLst/>
            <a:rect l="T0" t="T1" r="T2" b="T3"/>
            <a:pathLst>
              <a:path w="1617979" h="1082675">
                <a:moveTo>
                  <a:pt x="0" y="1082675"/>
                </a:moveTo>
                <a:lnTo>
                  <a:pt x="1617726" y="1082675"/>
                </a:lnTo>
                <a:lnTo>
                  <a:pt x="1617726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1" name="object 81"/>
          <p:cNvSpPr>
            <a:spLocks noChangeArrowheads="1"/>
          </p:cNvSpPr>
          <p:nvPr/>
        </p:nvSpPr>
        <p:spPr bwMode="auto">
          <a:xfrm>
            <a:off x="2708275" y="2565400"/>
            <a:ext cx="930275" cy="349250"/>
          </a:xfrm>
          <a:custGeom>
            <a:avLst/>
            <a:gdLst>
              <a:gd name="T0" fmla="*/ 0 w 930275"/>
              <a:gd name="T1" fmla="*/ 0 h 349250"/>
              <a:gd name="T2" fmla="*/ 930275 w 930275"/>
              <a:gd name="T3" fmla="*/ 349250 h 349250"/>
            </a:gdLst>
            <a:ahLst/>
            <a:cxnLst/>
            <a:rect l="T0" t="T1" r="T2" b="T3"/>
            <a:pathLst>
              <a:path w="930275" h="349250">
                <a:moveTo>
                  <a:pt x="0" y="349250"/>
                </a:moveTo>
                <a:lnTo>
                  <a:pt x="930275" y="349250"/>
                </a:lnTo>
                <a:lnTo>
                  <a:pt x="930275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2" name="object 82"/>
          <p:cNvSpPr>
            <a:spLocks noChangeArrowheads="1"/>
          </p:cNvSpPr>
          <p:nvPr/>
        </p:nvSpPr>
        <p:spPr bwMode="auto">
          <a:xfrm>
            <a:off x="2933700" y="2497138"/>
            <a:ext cx="454025" cy="3825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3" name="object 83"/>
          <p:cNvSpPr>
            <a:spLocks noChangeArrowheads="1"/>
          </p:cNvSpPr>
          <p:nvPr/>
        </p:nvSpPr>
        <p:spPr bwMode="auto">
          <a:xfrm>
            <a:off x="2986088" y="376555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4" name="object 84"/>
          <p:cNvSpPr>
            <a:spLocks noChangeArrowheads="1"/>
          </p:cNvSpPr>
          <p:nvPr/>
        </p:nvSpPr>
        <p:spPr bwMode="auto">
          <a:xfrm>
            <a:off x="2986088" y="3765550"/>
            <a:ext cx="2141537" cy="157163"/>
          </a:xfrm>
          <a:custGeom>
            <a:avLst/>
            <a:gdLst>
              <a:gd name="T0" fmla="*/ 0 w 2141854"/>
              <a:gd name="T1" fmla="*/ 0 h 157479"/>
              <a:gd name="T2" fmla="*/ 2141854 w 2141854"/>
              <a:gd name="T3" fmla="*/ 157479 h 157479"/>
            </a:gdLst>
            <a:ahLst/>
            <a:cxnLst/>
            <a:rect l="T0" t="T1" r="T2" b="T3"/>
            <a:pathLst>
              <a:path w="2141854" h="157479">
                <a:moveTo>
                  <a:pt x="0" y="157162"/>
                </a:moveTo>
                <a:lnTo>
                  <a:pt x="2141474" y="157162"/>
                </a:lnTo>
                <a:lnTo>
                  <a:pt x="2141474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5" name="object 85"/>
          <p:cNvSpPr>
            <a:spLocks noChangeArrowheads="1"/>
          </p:cNvSpPr>
          <p:nvPr/>
        </p:nvSpPr>
        <p:spPr bwMode="auto">
          <a:xfrm>
            <a:off x="3752850" y="3594100"/>
            <a:ext cx="455613" cy="3825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6" name="object 86"/>
          <p:cNvSpPr txBox="1">
            <a:spLocks noChangeArrowheads="1"/>
          </p:cNvSpPr>
          <p:nvPr/>
        </p:nvSpPr>
        <p:spPr bwMode="auto">
          <a:xfrm>
            <a:off x="2998788" y="3651250"/>
            <a:ext cx="21097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b="1">
                <a:solidFill>
                  <a:srgbClr val="FFFF00"/>
                </a:solidFill>
              </a:rPr>
              <a:t>?</a:t>
            </a:r>
            <a:endParaRPr lang="en-US"/>
          </a:p>
        </p:txBody>
      </p:sp>
      <p:sp>
        <p:nvSpPr>
          <p:cNvPr id="5207" name="object 87"/>
          <p:cNvSpPr>
            <a:spLocks noChangeArrowheads="1"/>
          </p:cNvSpPr>
          <p:nvPr/>
        </p:nvSpPr>
        <p:spPr bwMode="auto">
          <a:xfrm>
            <a:off x="2627313" y="2924175"/>
            <a:ext cx="114300" cy="2105025"/>
          </a:xfrm>
          <a:custGeom>
            <a:avLst/>
            <a:gdLst>
              <a:gd name="T0" fmla="*/ 0 w 114300"/>
              <a:gd name="T1" fmla="*/ 0 h 2105025"/>
              <a:gd name="T2" fmla="*/ 114300 w 114300"/>
              <a:gd name="T3" fmla="*/ 2105025 h 2105025"/>
            </a:gdLst>
            <a:ahLst/>
            <a:cxnLst/>
            <a:rect l="T0" t="T1" r="T2" b="T3"/>
            <a:pathLst>
              <a:path w="114300" h="2105025">
                <a:moveTo>
                  <a:pt x="38100" y="1990725"/>
                </a:moveTo>
                <a:lnTo>
                  <a:pt x="0" y="1990725"/>
                </a:lnTo>
                <a:lnTo>
                  <a:pt x="57150" y="2105025"/>
                </a:lnTo>
                <a:lnTo>
                  <a:pt x="104775" y="2009775"/>
                </a:lnTo>
                <a:lnTo>
                  <a:pt x="38100" y="2009775"/>
                </a:lnTo>
                <a:lnTo>
                  <a:pt x="38100" y="1990725"/>
                </a:lnTo>
                <a:close/>
              </a:path>
              <a:path w="114300" h="2105025">
                <a:moveTo>
                  <a:pt x="76200" y="0"/>
                </a:moveTo>
                <a:lnTo>
                  <a:pt x="38100" y="0"/>
                </a:lnTo>
                <a:lnTo>
                  <a:pt x="38100" y="2009775"/>
                </a:lnTo>
                <a:lnTo>
                  <a:pt x="76200" y="2009775"/>
                </a:lnTo>
                <a:lnTo>
                  <a:pt x="76200" y="0"/>
                </a:lnTo>
                <a:close/>
              </a:path>
              <a:path w="114300" h="2105025">
                <a:moveTo>
                  <a:pt x="114300" y="1990725"/>
                </a:moveTo>
                <a:lnTo>
                  <a:pt x="76200" y="1990725"/>
                </a:lnTo>
                <a:lnTo>
                  <a:pt x="76200" y="2009775"/>
                </a:lnTo>
                <a:lnTo>
                  <a:pt x="104775" y="2009775"/>
                </a:lnTo>
                <a:lnTo>
                  <a:pt x="114300" y="199072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8" name="object 88"/>
          <p:cNvSpPr>
            <a:spLocks noChangeArrowheads="1"/>
          </p:cNvSpPr>
          <p:nvPr/>
        </p:nvSpPr>
        <p:spPr bwMode="auto">
          <a:xfrm>
            <a:off x="1831975" y="5021263"/>
            <a:ext cx="2120900" cy="295275"/>
          </a:xfrm>
          <a:custGeom>
            <a:avLst/>
            <a:gdLst>
              <a:gd name="T0" fmla="*/ 0 w 2120900"/>
              <a:gd name="T1" fmla="*/ 0 h 295275"/>
              <a:gd name="T2" fmla="*/ 2120900 w 2120900"/>
              <a:gd name="T3" fmla="*/ 295275 h 295275"/>
            </a:gdLst>
            <a:ahLst/>
            <a:cxnLst/>
            <a:rect l="T0" t="T1" r="T2" b="T3"/>
            <a:pathLst>
              <a:path w="2120900" h="295275">
                <a:moveTo>
                  <a:pt x="0" y="295275"/>
                </a:moveTo>
                <a:lnTo>
                  <a:pt x="2120900" y="295275"/>
                </a:lnTo>
                <a:lnTo>
                  <a:pt x="2120900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9" name="object 89"/>
          <p:cNvSpPr>
            <a:spLocks noChangeArrowheads="1"/>
          </p:cNvSpPr>
          <p:nvPr/>
        </p:nvSpPr>
        <p:spPr bwMode="auto">
          <a:xfrm>
            <a:off x="1831975" y="5021263"/>
            <a:ext cx="2120900" cy="295275"/>
          </a:xfrm>
          <a:custGeom>
            <a:avLst/>
            <a:gdLst>
              <a:gd name="T0" fmla="*/ 0 w 2120900"/>
              <a:gd name="T1" fmla="*/ 0 h 295275"/>
              <a:gd name="T2" fmla="*/ 2120900 w 2120900"/>
              <a:gd name="T3" fmla="*/ 295275 h 295275"/>
            </a:gdLst>
            <a:ahLst/>
            <a:cxnLst/>
            <a:rect l="T0" t="T1" r="T2" b="T3"/>
            <a:pathLst>
              <a:path w="2120900" h="295275">
                <a:moveTo>
                  <a:pt x="0" y="295275"/>
                </a:moveTo>
                <a:lnTo>
                  <a:pt x="2120900" y="295275"/>
                </a:lnTo>
                <a:lnTo>
                  <a:pt x="2120900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841500" y="5026025"/>
            <a:ext cx="669925" cy="284163"/>
          </a:xfrm>
          <a:prstGeom prst="rect">
            <a:avLst/>
          </a:prstGeom>
          <a:solidFill>
            <a:srgbClr val="FF0000"/>
          </a:solidFill>
        </p:spPr>
        <p:txBody>
          <a:bodyPr lIns="0" tIns="8890" rIns="0" bIns="0">
            <a:spAutoFit/>
          </a:bodyPr>
          <a:lstStyle/>
          <a:p>
            <a:pPr marL="252095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54275" y="5019675"/>
            <a:ext cx="630238" cy="29686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4699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lay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87675" y="5019675"/>
            <a:ext cx="962025" cy="29686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445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13" name="object 93"/>
          <p:cNvSpPr>
            <a:spLocks noChangeArrowheads="1"/>
          </p:cNvSpPr>
          <p:nvPr/>
        </p:nvSpPr>
        <p:spPr bwMode="auto">
          <a:xfrm>
            <a:off x="1398588" y="5076825"/>
            <a:ext cx="266700" cy="114300"/>
          </a:xfrm>
          <a:custGeom>
            <a:avLst/>
            <a:gdLst>
              <a:gd name="T0" fmla="*/ 0 w 267335"/>
              <a:gd name="T1" fmla="*/ 0 h 114300"/>
              <a:gd name="T2" fmla="*/ 267335 w 267335"/>
              <a:gd name="T3" fmla="*/ 114300 h 114300"/>
            </a:gdLst>
            <a:ahLst/>
            <a:cxnLst/>
            <a:rect l="T0" t="T1" r="T2" b="T3"/>
            <a:pathLst>
              <a:path w="26733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6733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67335" h="114300">
                <a:moveTo>
                  <a:pt x="26682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66826" y="76200"/>
                </a:lnTo>
                <a:lnTo>
                  <a:pt x="266826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764213" y="1084263"/>
            <a:ext cx="1458912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spc="-160" dirty="0">
                <a:solidFill>
                  <a:srgbClr val="073D86"/>
                </a:solidFill>
                <a:latin typeface="Arial"/>
                <a:cs typeface="Arial"/>
              </a:rPr>
              <a:t>You </a:t>
            </a:r>
            <a:r>
              <a:rPr b="1" spc="-30" dirty="0">
                <a:solidFill>
                  <a:srgbClr val="073D86"/>
                </a:solidFill>
                <a:latin typeface="Arial"/>
                <a:cs typeface="Arial"/>
              </a:rPr>
              <a:t>will</a:t>
            </a:r>
            <a:r>
              <a:rPr b="1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b="1" spc="-120" dirty="0">
                <a:solidFill>
                  <a:srgbClr val="073D86"/>
                </a:solidFill>
                <a:latin typeface="Arial"/>
                <a:cs typeface="Arial"/>
              </a:rPr>
              <a:t>Learn:</a:t>
            </a:r>
            <a:endParaRPr>
              <a:latin typeface="Arial"/>
              <a:cs typeface="Arial"/>
            </a:endParaRPr>
          </a:p>
        </p:txBody>
      </p:sp>
      <p:sp>
        <p:nvSpPr>
          <p:cNvPr id="5215" name="object 95"/>
          <p:cNvSpPr>
            <a:spLocks noChangeArrowheads="1"/>
          </p:cNvSpPr>
          <p:nvPr/>
        </p:nvSpPr>
        <p:spPr bwMode="auto">
          <a:xfrm>
            <a:off x="3646488" y="1962150"/>
            <a:ext cx="2162175" cy="76200"/>
          </a:xfrm>
          <a:custGeom>
            <a:avLst/>
            <a:gdLst>
              <a:gd name="T0" fmla="*/ 0 w 2162175"/>
              <a:gd name="T1" fmla="*/ 0 h 76200"/>
              <a:gd name="T2" fmla="*/ 2162175 w 2162175"/>
              <a:gd name="T3" fmla="*/ 76200 h 76200"/>
            </a:gdLst>
            <a:ahLst/>
            <a:cxnLst/>
            <a:rect l="T0" t="T1" r="T2" b="T3"/>
            <a:pathLst>
              <a:path w="21621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7150"/>
                </a:lnTo>
                <a:lnTo>
                  <a:pt x="57150" y="57150"/>
                </a:lnTo>
                <a:lnTo>
                  <a:pt x="57150" y="19050"/>
                </a:lnTo>
                <a:lnTo>
                  <a:pt x="76200" y="19050"/>
                </a:lnTo>
                <a:lnTo>
                  <a:pt x="76200" y="0"/>
                </a:lnTo>
                <a:close/>
              </a:path>
              <a:path w="2162175" h="76200">
                <a:moveTo>
                  <a:pt x="76200" y="19050"/>
                </a:moveTo>
                <a:lnTo>
                  <a:pt x="57150" y="19050"/>
                </a:lnTo>
                <a:lnTo>
                  <a:pt x="57150" y="57150"/>
                </a:lnTo>
                <a:lnTo>
                  <a:pt x="76200" y="57150"/>
                </a:lnTo>
                <a:lnTo>
                  <a:pt x="76200" y="19050"/>
                </a:lnTo>
                <a:close/>
              </a:path>
              <a:path w="2162175" h="76200">
                <a:moveTo>
                  <a:pt x="2162175" y="19050"/>
                </a:moveTo>
                <a:lnTo>
                  <a:pt x="76200" y="19050"/>
                </a:lnTo>
                <a:lnTo>
                  <a:pt x="76200" y="57150"/>
                </a:lnTo>
                <a:lnTo>
                  <a:pt x="2162175" y="57150"/>
                </a:lnTo>
                <a:lnTo>
                  <a:pt x="2162175" y="190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16" name="object 96"/>
          <p:cNvSpPr>
            <a:spLocks noChangeArrowheads="1"/>
          </p:cNvSpPr>
          <p:nvPr/>
        </p:nvSpPr>
        <p:spPr bwMode="auto">
          <a:xfrm>
            <a:off x="3646488" y="2733675"/>
            <a:ext cx="2009775" cy="76200"/>
          </a:xfrm>
          <a:custGeom>
            <a:avLst/>
            <a:gdLst>
              <a:gd name="T0" fmla="*/ 0 w 2009775"/>
              <a:gd name="T1" fmla="*/ 0 h 76200"/>
              <a:gd name="T2" fmla="*/ 2009775 w 2009775"/>
              <a:gd name="T3" fmla="*/ 76200 h 76200"/>
            </a:gdLst>
            <a:ahLst/>
            <a:cxnLst/>
            <a:rect l="T0" t="T1" r="T2" b="T3"/>
            <a:pathLst>
              <a:path w="2009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7150"/>
                </a:lnTo>
                <a:lnTo>
                  <a:pt x="57150" y="57150"/>
                </a:lnTo>
                <a:lnTo>
                  <a:pt x="57150" y="19050"/>
                </a:lnTo>
                <a:lnTo>
                  <a:pt x="76200" y="19050"/>
                </a:lnTo>
                <a:lnTo>
                  <a:pt x="76200" y="0"/>
                </a:lnTo>
                <a:close/>
              </a:path>
              <a:path w="2009775" h="76200">
                <a:moveTo>
                  <a:pt x="76200" y="19050"/>
                </a:moveTo>
                <a:lnTo>
                  <a:pt x="57150" y="19050"/>
                </a:lnTo>
                <a:lnTo>
                  <a:pt x="57150" y="57150"/>
                </a:lnTo>
                <a:lnTo>
                  <a:pt x="76200" y="57150"/>
                </a:lnTo>
                <a:lnTo>
                  <a:pt x="76200" y="19050"/>
                </a:lnTo>
                <a:close/>
              </a:path>
              <a:path w="2009775" h="76200">
                <a:moveTo>
                  <a:pt x="2009775" y="19050"/>
                </a:moveTo>
                <a:lnTo>
                  <a:pt x="76200" y="19050"/>
                </a:lnTo>
                <a:lnTo>
                  <a:pt x="76200" y="57150"/>
                </a:lnTo>
                <a:lnTo>
                  <a:pt x="2009775" y="57150"/>
                </a:lnTo>
                <a:lnTo>
                  <a:pt x="2009775" y="190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17" name="object 97"/>
          <p:cNvSpPr>
            <a:spLocks noChangeArrowheads="1"/>
          </p:cNvSpPr>
          <p:nvPr/>
        </p:nvSpPr>
        <p:spPr bwMode="auto">
          <a:xfrm>
            <a:off x="5160963" y="2852738"/>
            <a:ext cx="576262" cy="630237"/>
          </a:xfrm>
          <a:custGeom>
            <a:avLst/>
            <a:gdLst>
              <a:gd name="T0" fmla="*/ 0 w 576579"/>
              <a:gd name="T1" fmla="*/ 0 h 630554"/>
              <a:gd name="T2" fmla="*/ 576579 w 576579"/>
              <a:gd name="T3" fmla="*/ 630554 h 630554"/>
            </a:gdLst>
            <a:ahLst/>
            <a:cxnLst/>
            <a:rect l="T0" t="T1" r="T2" b="T3"/>
            <a:pathLst>
              <a:path w="576579" h="630554">
                <a:moveTo>
                  <a:pt x="23113" y="548259"/>
                </a:moveTo>
                <a:lnTo>
                  <a:pt x="0" y="630301"/>
                </a:lnTo>
                <a:lnTo>
                  <a:pt x="76216" y="600837"/>
                </a:lnTo>
                <a:lnTo>
                  <a:pt x="52577" y="600837"/>
                </a:lnTo>
                <a:lnTo>
                  <a:pt x="24384" y="575183"/>
                </a:lnTo>
                <a:lnTo>
                  <a:pt x="37214" y="561089"/>
                </a:lnTo>
                <a:lnTo>
                  <a:pt x="23113" y="548259"/>
                </a:lnTo>
                <a:close/>
              </a:path>
              <a:path w="576579" h="630554">
                <a:moveTo>
                  <a:pt x="37214" y="561089"/>
                </a:moveTo>
                <a:lnTo>
                  <a:pt x="24384" y="575183"/>
                </a:lnTo>
                <a:lnTo>
                  <a:pt x="52577" y="600837"/>
                </a:lnTo>
                <a:lnTo>
                  <a:pt x="65405" y="586740"/>
                </a:lnTo>
                <a:lnTo>
                  <a:pt x="37214" y="561089"/>
                </a:lnTo>
                <a:close/>
              </a:path>
              <a:path w="576579" h="630554">
                <a:moveTo>
                  <a:pt x="65405" y="586740"/>
                </a:moveTo>
                <a:lnTo>
                  <a:pt x="52577" y="600837"/>
                </a:lnTo>
                <a:lnTo>
                  <a:pt x="76216" y="600837"/>
                </a:lnTo>
                <a:lnTo>
                  <a:pt x="79501" y="599566"/>
                </a:lnTo>
                <a:lnTo>
                  <a:pt x="65405" y="586740"/>
                </a:lnTo>
                <a:close/>
              </a:path>
              <a:path w="576579" h="630554">
                <a:moveTo>
                  <a:pt x="548004" y="0"/>
                </a:moveTo>
                <a:lnTo>
                  <a:pt x="37214" y="561089"/>
                </a:lnTo>
                <a:lnTo>
                  <a:pt x="65405" y="586740"/>
                </a:lnTo>
                <a:lnTo>
                  <a:pt x="576072" y="25526"/>
                </a:lnTo>
                <a:lnTo>
                  <a:pt x="54800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18" name="object 98"/>
          <p:cNvSpPr>
            <a:spLocks noChangeArrowheads="1"/>
          </p:cNvSpPr>
          <p:nvPr/>
        </p:nvSpPr>
        <p:spPr bwMode="auto">
          <a:xfrm>
            <a:off x="5189538" y="3013075"/>
            <a:ext cx="617537" cy="1587500"/>
          </a:xfrm>
          <a:custGeom>
            <a:avLst/>
            <a:gdLst>
              <a:gd name="T0" fmla="*/ 0 w 617854"/>
              <a:gd name="T1" fmla="*/ 0 h 1588135"/>
              <a:gd name="T2" fmla="*/ 617854 w 617854"/>
              <a:gd name="T3" fmla="*/ 1588135 h 1588135"/>
            </a:gdLst>
            <a:ahLst/>
            <a:cxnLst/>
            <a:rect l="T0" t="T1" r="T2" b="T3"/>
            <a:pathLst>
              <a:path w="617854" h="1588135">
                <a:moveTo>
                  <a:pt x="0" y="1503045"/>
                </a:moveTo>
                <a:lnTo>
                  <a:pt x="9016" y="1587753"/>
                </a:lnTo>
                <a:lnTo>
                  <a:pt x="59366" y="1540890"/>
                </a:lnTo>
                <a:lnTo>
                  <a:pt x="46862" y="1540890"/>
                </a:lnTo>
                <a:lnTo>
                  <a:pt x="11175" y="1527555"/>
                </a:lnTo>
                <a:lnTo>
                  <a:pt x="17841" y="1509711"/>
                </a:lnTo>
                <a:lnTo>
                  <a:pt x="0" y="1503045"/>
                </a:lnTo>
                <a:close/>
              </a:path>
              <a:path w="617854" h="1588135">
                <a:moveTo>
                  <a:pt x="17841" y="1509711"/>
                </a:moveTo>
                <a:lnTo>
                  <a:pt x="11175" y="1527555"/>
                </a:lnTo>
                <a:lnTo>
                  <a:pt x="46862" y="1540890"/>
                </a:lnTo>
                <a:lnTo>
                  <a:pt x="53528" y="1523046"/>
                </a:lnTo>
                <a:lnTo>
                  <a:pt x="17841" y="1509711"/>
                </a:lnTo>
                <a:close/>
              </a:path>
              <a:path w="617854" h="1588135">
                <a:moveTo>
                  <a:pt x="53528" y="1523046"/>
                </a:moveTo>
                <a:lnTo>
                  <a:pt x="46862" y="1540890"/>
                </a:lnTo>
                <a:lnTo>
                  <a:pt x="59366" y="1540890"/>
                </a:lnTo>
                <a:lnTo>
                  <a:pt x="71373" y="1529714"/>
                </a:lnTo>
                <a:lnTo>
                  <a:pt x="53528" y="1523046"/>
                </a:lnTo>
                <a:close/>
              </a:path>
              <a:path w="617854" h="1588135">
                <a:moveTo>
                  <a:pt x="581787" y="0"/>
                </a:moveTo>
                <a:lnTo>
                  <a:pt x="17841" y="1509711"/>
                </a:lnTo>
                <a:lnTo>
                  <a:pt x="53528" y="1523046"/>
                </a:lnTo>
                <a:lnTo>
                  <a:pt x="617473" y="13207"/>
                </a:lnTo>
                <a:lnTo>
                  <a:pt x="58178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19" name="object 99"/>
          <p:cNvSpPr>
            <a:spLocks noChangeArrowheads="1"/>
          </p:cNvSpPr>
          <p:nvPr/>
        </p:nvSpPr>
        <p:spPr bwMode="auto">
          <a:xfrm>
            <a:off x="3970338" y="4144963"/>
            <a:ext cx="1893887" cy="887412"/>
          </a:xfrm>
          <a:custGeom>
            <a:avLst/>
            <a:gdLst>
              <a:gd name="T0" fmla="*/ 0 w 1894204"/>
              <a:gd name="T1" fmla="*/ 0 h 887095"/>
              <a:gd name="T2" fmla="*/ 1894204 w 1894204"/>
              <a:gd name="T3" fmla="*/ 887095 h 887095"/>
            </a:gdLst>
            <a:ahLst/>
            <a:cxnLst/>
            <a:rect l="T0" t="T1" r="T2" b="T3"/>
            <a:pathLst>
              <a:path w="1894204" h="887095">
                <a:moveTo>
                  <a:pt x="53339" y="817626"/>
                </a:moveTo>
                <a:lnTo>
                  <a:pt x="0" y="884047"/>
                </a:lnTo>
                <a:lnTo>
                  <a:pt x="85216" y="886841"/>
                </a:lnTo>
                <a:lnTo>
                  <a:pt x="80888" y="877443"/>
                </a:lnTo>
                <a:lnTo>
                  <a:pt x="59943" y="877443"/>
                </a:lnTo>
                <a:lnTo>
                  <a:pt x="44068" y="842899"/>
                </a:lnTo>
                <a:lnTo>
                  <a:pt x="61326" y="834967"/>
                </a:lnTo>
                <a:lnTo>
                  <a:pt x="53339" y="817626"/>
                </a:lnTo>
                <a:close/>
              </a:path>
              <a:path w="1894204" h="887095">
                <a:moveTo>
                  <a:pt x="61326" y="834967"/>
                </a:moveTo>
                <a:lnTo>
                  <a:pt x="44068" y="842899"/>
                </a:lnTo>
                <a:lnTo>
                  <a:pt x="59943" y="877443"/>
                </a:lnTo>
                <a:lnTo>
                  <a:pt x="77229" y="869498"/>
                </a:lnTo>
                <a:lnTo>
                  <a:pt x="61326" y="834967"/>
                </a:lnTo>
                <a:close/>
              </a:path>
              <a:path w="1894204" h="887095">
                <a:moveTo>
                  <a:pt x="77229" y="869498"/>
                </a:moveTo>
                <a:lnTo>
                  <a:pt x="59943" y="877443"/>
                </a:lnTo>
                <a:lnTo>
                  <a:pt x="80888" y="877443"/>
                </a:lnTo>
                <a:lnTo>
                  <a:pt x="77229" y="869498"/>
                </a:lnTo>
                <a:close/>
              </a:path>
              <a:path w="1894204" h="887095">
                <a:moveTo>
                  <a:pt x="1878076" y="0"/>
                </a:moveTo>
                <a:lnTo>
                  <a:pt x="61326" y="834967"/>
                </a:lnTo>
                <a:lnTo>
                  <a:pt x="77229" y="869498"/>
                </a:lnTo>
                <a:lnTo>
                  <a:pt x="1893951" y="34544"/>
                </a:lnTo>
                <a:lnTo>
                  <a:pt x="187807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0" name="object 100"/>
          <p:cNvSpPr>
            <a:spLocks noChangeArrowheads="1"/>
          </p:cNvSpPr>
          <p:nvPr/>
        </p:nvSpPr>
        <p:spPr bwMode="auto">
          <a:xfrm>
            <a:off x="3941763" y="4306888"/>
            <a:ext cx="1981200" cy="1074737"/>
          </a:xfrm>
          <a:custGeom>
            <a:avLst/>
            <a:gdLst>
              <a:gd name="T0" fmla="*/ 0 w 1981200"/>
              <a:gd name="T1" fmla="*/ 0 h 1074420"/>
              <a:gd name="T2" fmla="*/ 1981200 w 1981200"/>
              <a:gd name="T3" fmla="*/ 1074420 h 1074420"/>
            </a:gdLst>
            <a:ahLst/>
            <a:cxnLst/>
            <a:rect l="T0" t="T1" r="T2" b="T3"/>
            <a:pathLst>
              <a:path w="1981200" h="1074420">
                <a:moveTo>
                  <a:pt x="49149" y="1004442"/>
                </a:moveTo>
                <a:lnTo>
                  <a:pt x="0" y="1074039"/>
                </a:lnTo>
                <a:lnTo>
                  <a:pt x="85216" y="1071626"/>
                </a:lnTo>
                <a:lnTo>
                  <a:pt x="81057" y="1063879"/>
                </a:lnTo>
                <a:lnTo>
                  <a:pt x="59436" y="1063879"/>
                </a:lnTo>
                <a:lnTo>
                  <a:pt x="41401" y="1030223"/>
                </a:lnTo>
                <a:lnTo>
                  <a:pt x="58164" y="1021236"/>
                </a:lnTo>
                <a:lnTo>
                  <a:pt x="49149" y="1004442"/>
                </a:lnTo>
                <a:close/>
              </a:path>
              <a:path w="1981200" h="1074420">
                <a:moveTo>
                  <a:pt x="58164" y="1021236"/>
                </a:moveTo>
                <a:lnTo>
                  <a:pt x="41401" y="1030223"/>
                </a:lnTo>
                <a:lnTo>
                  <a:pt x="59436" y="1063879"/>
                </a:lnTo>
                <a:lnTo>
                  <a:pt x="76224" y="1054875"/>
                </a:lnTo>
                <a:lnTo>
                  <a:pt x="58164" y="1021236"/>
                </a:lnTo>
                <a:close/>
              </a:path>
              <a:path w="1981200" h="1074420">
                <a:moveTo>
                  <a:pt x="76224" y="1054875"/>
                </a:moveTo>
                <a:lnTo>
                  <a:pt x="59436" y="1063879"/>
                </a:lnTo>
                <a:lnTo>
                  <a:pt x="81057" y="1063879"/>
                </a:lnTo>
                <a:lnTo>
                  <a:pt x="76224" y="1054875"/>
                </a:lnTo>
                <a:close/>
              </a:path>
              <a:path w="1981200" h="1074420">
                <a:moveTo>
                  <a:pt x="1962785" y="0"/>
                </a:moveTo>
                <a:lnTo>
                  <a:pt x="58164" y="1021236"/>
                </a:lnTo>
                <a:lnTo>
                  <a:pt x="76224" y="1054875"/>
                </a:lnTo>
                <a:lnTo>
                  <a:pt x="1980691" y="33527"/>
                </a:lnTo>
                <a:lnTo>
                  <a:pt x="196278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765800" y="1627188"/>
            <a:ext cx="2981325" cy="574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41300" indent="-228600">
              <a:spcBef>
                <a:spcPts val="100"/>
              </a:spcBef>
              <a:buFont typeface="Arial" pitchFamily="34" charset="0"/>
              <a:buChar char="•"/>
              <a:tabLst>
                <a:tab pos="239713" algn="l"/>
                <a:tab pos="241300" algn="l"/>
              </a:tabLst>
            </a:pPr>
            <a:r>
              <a:rPr lang="en-US" b="1" dirty="0"/>
              <a:t>How to design processor  to run programs</a:t>
            </a:r>
            <a:endParaRPr lang="en-US" dirty="0"/>
          </a:p>
        </p:txBody>
      </p:sp>
      <p:sp>
        <p:nvSpPr>
          <p:cNvPr id="102" name="object 102"/>
          <p:cNvSpPr txBox="1"/>
          <p:nvPr/>
        </p:nvSpPr>
        <p:spPr>
          <a:xfrm>
            <a:off x="5765800" y="2466975"/>
            <a:ext cx="2981325" cy="11223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41300" indent="-228600">
              <a:spcBef>
                <a:spcPts val="100"/>
              </a:spcBef>
              <a:buFont typeface="Arial" pitchFamily="34" charset="0"/>
              <a:buChar char="•"/>
              <a:tabLst>
                <a:tab pos="239713" algn="l"/>
                <a:tab pos="241300" algn="l"/>
              </a:tabLst>
            </a:pPr>
            <a:r>
              <a:rPr lang="en-US" b="1"/>
              <a:t>The memory hierarchy to  supply instructions and  data to the processor as  quickly as possible</a:t>
            </a:r>
            <a:endParaRPr lang="en-US"/>
          </a:p>
        </p:txBody>
      </p:sp>
      <p:sp>
        <p:nvSpPr>
          <p:cNvPr id="103" name="object 103"/>
          <p:cNvSpPr txBox="1"/>
          <p:nvPr/>
        </p:nvSpPr>
        <p:spPr>
          <a:xfrm>
            <a:off x="5765800" y="3876675"/>
            <a:ext cx="2994025" cy="5730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41300" indent="-228600">
              <a:spcBef>
                <a:spcPts val="100"/>
              </a:spcBef>
              <a:buFont typeface="Arial" pitchFamily="34" charset="0"/>
              <a:buChar char="•"/>
              <a:tabLst>
                <a:tab pos="239713" algn="l"/>
                <a:tab pos="241300" algn="l"/>
              </a:tabLst>
            </a:pPr>
            <a:r>
              <a:rPr lang="en-US" b="1"/>
              <a:t>The input and output of a  computer system</a:t>
            </a:r>
            <a:endParaRPr lang="en-US"/>
          </a:p>
        </p:txBody>
      </p:sp>
      <p:sp>
        <p:nvSpPr>
          <p:cNvPr id="104" name="object 104"/>
          <p:cNvSpPr txBox="1"/>
          <p:nvPr/>
        </p:nvSpPr>
        <p:spPr>
          <a:xfrm>
            <a:off x="5737225" y="4700588"/>
            <a:ext cx="3082925" cy="8493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41300" indent="-228600">
              <a:spcBef>
                <a:spcPts val="100"/>
              </a:spcBef>
              <a:buFont typeface="Arial" pitchFamily="34" charset="0"/>
              <a:buChar char="•"/>
              <a:tabLst>
                <a:tab pos="239713" algn="l"/>
                <a:tab pos="241300" algn="l"/>
              </a:tabLst>
            </a:pPr>
            <a:r>
              <a:rPr lang="en-US" b="1"/>
              <a:t>In-depth understanding of  trade-offs at hardware-  software boundary</a:t>
            </a:r>
            <a:endParaRPr lang="en-US"/>
          </a:p>
        </p:txBody>
      </p:sp>
      <p:sp>
        <p:nvSpPr>
          <p:cNvPr id="105" name="object 105"/>
          <p:cNvSpPr txBox="1"/>
          <p:nvPr/>
        </p:nvSpPr>
        <p:spPr>
          <a:xfrm>
            <a:off x="5737225" y="5770563"/>
            <a:ext cx="3197225" cy="842962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241300" indent="-228600">
              <a:lnSpc>
                <a:spcPct val="99000"/>
              </a:lnSpc>
              <a:spcBef>
                <a:spcPts val="125"/>
              </a:spcBef>
              <a:buFont typeface="Arial" pitchFamily="34" charset="0"/>
              <a:buChar char="•"/>
              <a:tabLst>
                <a:tab pos="239713" algn="l"/>
                <a:tab pos="241300" algn="l"/>
              </a:tabLst>
            </a:pPr>
            <a:r>
              <a:rPr lang="en-US" b="1"/>
              <a:t>Experience with the design  process of a complex  (hardware) design</a:t>
            </a:r>
            <a:endParaRPr lang="en-US"/>
          </a:p>
        </p:txBody>
      </p:sp>
      <p:sp>
        <p:nvSpPr>
          <p:cNvPr id="5226" name="object 106"/>
          <p:cNvSpPr>
            <a:spLocks noChangeArrowheads="1"/>
          </p:cNvSpPr>
          <p:nvPr/>
        </p:nvSpPr>
        <p:spPr bwMode="auto">
          <a:xfrm>
            <a:off x="1830388" y="615315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7" name="object 107"/>
          <p:cNvSpPr>
            <a:spLocks noChangeArrowheads="1"/>
          </p:cNvSpPr>
          <p:nvPr/>
        </p:nvSpPr>
        <p:spPr bwMode="auto">
          <a:xfrm>
            <a:off x="1830388" y="615315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841500" y="6156325"/>
            <a:ext cx="210185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210185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Network 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29" name="object 109"/>
          <p:cNvSpPr>
            <a:spLocks noChangeArrowheads="1"/>
          </p:cNvSpPr>
          <p:nvPr/>
        </p:nvSpPr>
        <p:spPr bwMode="auto">
          <a:xfrm>
            <a:off x="1811338" y="464185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30" name="object 110"/>
          <p:cNvSpPr>
            <a:spLocks noChangeArrowheads="1"/>
          </p:cNvSpPr>
          <p:nvPr/>
        </p:nvSpPr>
        <p:spPr bwMode="auto">
          <a:xfrm>
            <a:off x="1811338" y="4641850"/>
            <a:ext cx="2122487" cy="295275"/>
          </a:xfrm>
          <a:custGeom>
            <a:avLst/>
            <a:gdLst>
              <a:gd name="T0" fmla="*/ 0 w 2122804"/>
              <a:gd name="T1" fmla="*/ 0 h 295275"/>
              <a:gd name="T2" fmla="*/ 2122804 w 2122804"/>
              <a:gd name="T3" fmla="*/ 295275 h 295275"/>
            </a:gdLst>
            <a:ahLst/>
            <a:cxnLst/>
            <a:rect l="T0" t="T1" r="T2" b="T3"/>
            <a:pathLst>
              <a:path w="2122804" h="295275">
                <a:moveTo>
                  <a:pt x="0" y="295275"/>
                </a:moveTo>
                <a:lnTo>
                  <a:pt x="2122424" y="295275"/>
                </a:lnTo>
                <a:lnTo>
                  <a:pt x="2122424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846263" y="4645025"/>
            <a:ext cx="601662" cy="282575"/>
          </a:xfrm>
          <a:prstGeom prst="rect">
            <a:avLst/>
          </a:prstGeom>
          <a:solidFill>
            <a:srgbClr val="FF0000"/>
          </a:solidFill>
        </p:spPr>
        <p:txBody>
          <a:bodyPr lIns="0" tIns="10795" rIns="0" bIns="0">
            <a:spAutoFit/>
          </a:bodyPr>
          <a:lstStyle/>
          <a:p>
            <a:pPr algn="r">
              <a:spcBef>
                <a:spcPts val="88"/>
              </a:spcBef>
            </a:pPr>
            <a:r>
              <a:rPr lang="en-US" sz="1600"/>
              <a:t>H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2392363" y="4643438"/>
            <a:ext cx="598487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994025" y="4645025"/>
            <a:ext cx="942975" cy="282575"/>
          </a:xfrm>
          <a:prstGeom prst="rect">
            <a:avLst/>
          </a:prstGeom>
          <a:solidFill>
            <a:srgbClr val="FF0000"/>
          </a:solidFill>
        </p:spPr>
        <p:txBody>
          <a:bodyPr lIns="0" tIns="10795" rIns="0" bIns="0">
            <a:spAutoFit/>
          </a:bodyPr>
          <a:lstStyle/>
          <a:p>
            <a:pPr fontAlgn="auto">
              <a:spcBef>
                <a:spcPts val="8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34" name="object 114"/>
          <p:cNvSpPr>
            <a:spLocks noChangeArrowheads="1"/>
          </p:cNvSpPr>
          <p:nvPr/>
        </p:nvSpPr>
        <p:spPr bwMode="auto">
          <a:xfrm>
            <a:off x="2670175" y="2532063"/>
            <a:ext cx="1050925" cy="3825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714625" y="2587625"/>
            <a:ext cx="922338" cy="3016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0033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spc="-450" dirty="0">
                <a:solidFill>
                  <a:srgbClr val="FFFF00"/>
                </a:solidFill>
                <a:latin typeface="Arial"/>
                <a:cs typeface="Arial"/>
              </a:rPr>
              <a:t>lo</a:t>
            </a:r>
            <a:r>
              <a:rPr sz="2400" spc="-675" baseline="5208" dirty="0">
                <a:latin typeface="Arial"/>
                <a:cs typeface="Arial"/>
              </a:rPr>
              <a:t>ca</a:t>
            </a:r>
            <a:r>
              <a:rPr b="1" spc="-45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700" b="1" spc="-675" baseline="7716" dirty="0">
                <a:solidFill>
                  <a:srgbClr val="FFFF00"/>
                </a:solidFill>
                <a:latin typeface="Arial"/>
                <a:cs typeface="Arial"/>
              </a:rPr>
              <a:t>?</a:t>
            </a:r>
            <a:r>
              <a:rPr sz="2400" spc="-675" baseline="5208" dirty="0">
                <a:latin typeface="Arial"/>
                <a:cs typeface="Arial"/>
              </a:rPr>
              <a:t>c</a:t>
            </a:r>
            <a:r>
              <a:rPr b="1" spc="-45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400" spc="-675" baseline="5208" dirty="0">
                <a:latin typeface="Arial"/>
                <a:cs typeface="Arial"/>
              </a:rPr>
              <a:t>h</a:t>
            </a:r>
            <a:r>
              <a:rPr b="1" spc="-45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spc="-675" baseline="5208" dirty="0">
                <a:latin typeface="Arial"/>
                <a:cs typeface="Arial"/>
              </a:rPr>
              <a:t>e</a:t>
            </a:r>
            <a:r>
              <a:rPr b="1" spc="-45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5236" name="object 116"/>
          <p:cNvSpPr>
            <a:spLocks noChangeArrowheads="1"/>
          </p:cNvSpPr>
          <p:nvPr/>
        </p:nvSpPr>
        <p:spPr bwMode="auto">
          <a:xfrm>
            <a:off x="2116138" y="2227263"/>
            <a:ext cx="1419225" cy="3825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247900" y="2112963"/>
            <a:ext cx="1117600" cy="47148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60960" algn="ctr" fontAlgn="auto">
              <a:lnSpc>
                <a:spcPts val="1635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Processor</a:t>
            </a:r>
            <a:endParaRPr sz="1600">
              <a:latin typeface="Arial"/>
              <a:cs typeface="Arial"/>
            </a:endParaRPr>
          </a:p>
          <a:p>
            <a:pPr algn="ctr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FFFF00"/>
                </a:solidFill>
                <a:latin typeface="Arial"/>
                <a:cs typeface="Arial"/>
              </a:rPr>
              <a:t>ut</a:t>
            </a:r>
            <a:r>
              <a:rPr b="1" spc="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2057400"/>
            <a:ext cx="8680450" cy="4114800"/>
          </a:xfrm>
          <a:noFill/>
          <a:ln/>
        </p:spPr>
        <p:txBody>
          <a:bodyPr lIns="90488" tIns="44450" rIns="90488" bIns="44450"/>
          <a:lstStyle/>
          <a:p>
            <a:pPr marL="285750" indent="-285750" eaLnBrk="0" hangingPunct="0">
              <a:tabLst>
                <a:tab pos="5486400" algn="l"/>
              </a:tabLst>
            </a:pPr>
            <a:r>
              <a:rPr lang="en-US"/>
              <a:t>Which operation to perform	</a:t>
            </a:r>
            <a:r>
              <a:rPr lang="en-US" u="sng">
                <a:solidFill>
                  <a:schemeClr val="accent1"/>
                </a:solidFill>
              </a:rPr>
              <a:t>add</a:t>
            </a:r>
            <a:r>
              <a:rPr lang="en-US"/>
              <a:t> r0, r1, r3</a:t>
            </a:r>
          </a:p>
          <a:p>
            <a:pPr marL="685800" lvl="1" indent="-228600" eaLnBrk="0" hangingPunct="0">
              <a:tabLst>
                <a:tab pos="5486400" algn="l"/>
              </a:tabLst>
            </a:pPr>
            <a:r>
              <a:rPr lang="en-US"/>
              <a:t>Ans: Op code: add, load, branch, etc.</a:t>
            </a:r>
          </a:p>
          <a:p>
            <a:pPr marL="285750" indent="-285750" eaLnBrk="0" hangingPunct="0">
              <a:tabLst>
                <a:tab pos="5486400" algn="l"/>
              </a:tabLst>
            </a:pPr>
            <a:r>
              <a:rPr lang="en-US"/>
              <a:t>Where to find the operands: add r0, </a:t>
            </a:r>
            <a:r>
              <a:rPr lang="en-US" u="sng">
                <a:solidFill>
                  <a:schemeClr val="accent1"/>
                </a:solidFill>
              </a:rPr>
              <a:t>r1</a:t>
            </a:r>
            <a:r>
              <a:rPr lang="en-US" u="sng"/>
              <a:t>, </a:t>
            </a:r>
            <a:r>
              <a:rPr lang="en-US" u="sng">
                <a:solidFill>
                  <a:schemeClr val="accent1"/>
                </a:solidFill>
              </a:rPr>
              <a:t>r3</a:t>
            </a:r>
            <a:r>
              <a:rPr lang="en-US"/>
              <a:t> </a:t>
            </a:r>
          </a:p>
          <a:p>
            <a:pPr marL="685800" lvl="1" indent="-228600" eaLnBrk="0" hangingPunct="0">
              <a:tabLst>
                <a:tab pos="5486400" algn="l"/>
              </a:tabLst>
            </a:pPr>
            <a:r>
              <a:rPr lang="en-US"/>
              <a:t>In CPU registers, memory cells, I/O locations, or part of instruction</a:t>
            </a:r>
          </a:p>
          <a:p>
            <a:pPr marL="285750" indent="-285750" eaLnBrk="0" hangingPunct="0">
              <a:tabLst>
                <a:tab pos="5486400" algn="l"/>
              </a:tabLst>
            </a:pPr>
            <a:r>
              <a:rPr lang="en-US"/>
              <a:t>Place to store result	add </a:t>
            </a:r>
            <a:r>
              <a:rPr lang="en-US" u="sng">
                <a:solidFill>
                  <a:schemeClr val="accent1"/>
                </a:solidFill>
              </a:rPr>
              <a:t>r0</a:t>
            </a:r>
            <a:r>
              <a:rPr lang="en-US" u="sng"/>
              <a:t>,</a:t>
            </a:r>
            <a:r>
              <a:rPr lang="en-US"/>
              <a:t> r1, r3</a:t>
            </a:r>
          </a:p>
          <a:p>
            <a:pPr marL="685800" lvl="1" indent="-228600" eaLnBrk="0" hangingPunct="0">
              <a:tabLst>
                <a:tab pos="5486400" algn="l"/>
              </a:tabLst>
            </a:pPr>
            <a:r>
              <a:rPr lang="en-US"/>
              <a:t>Again CPU register or memory cell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 sz="4000"/>
              <a:t>What Must an Instruction Specify?(I)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6370638" y="1955800"/>
            <a:ext cx="900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246813" y="1527175"/>
            <a:ext cx="10779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cs typeface="Angsana New" pitchFamily="18" charset="-34"/>
              </a:rPr>
              <a:t>Data Flow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th-TH"/>
              <a:t>Location of next instruction	add r0, r1, r3  						</a:t>
            </a:r>
            <a:r>
              <a:rPr lang="th-TH">
                <a:solidFill>
                  <a:schemeClr val="accent1"/>
                </a:solidFill>
              </a:rPr>
              <a:t>br endloop</a:t>
            </a:r>
            <a:endParaRPr lang="th-TH"/>
          </a:p>
          <a:p>
            <a:pPr lvl="1" eaLnBrk="0" hangingPunct="0"/>
            <a:r>
              <a:rPr lang="th-TH"/>
              <a:t>Almost always memory cell pointed to by program counter—PC</a:t>
            </a:r>
          </a:p>
          <a:p>
            <a:pPr eaLnBrk="0" hangingPunct="0"/>
            <a:r>
              <a:rPr lang="th-TH"/>
              <a:t>Sometimes there </a:t>
            </a:r>
            <a:r>
              <a:rPr lang="th-TH" i="1"/>
              <a:t>is</a:t>
            </a:r>
            <a:r>
              <a:rPr lang="th-TH"/>
              <a:t> no operand, or no result, or no next instruction. Can you think of examples?</a:t>
            </a:r>
          </a:p>
          <a:p>
            <a:pPr eaLnBrk="0" hangingPunct="0"/>
            <a:endParaRPr lang="th-TH"/>
          </a:p>
        </p:txBody>
      </p:sp>
      <p:sp>
        <p:nvSpPr>
          <p:cNvPr id="18435" name="Arc 3"/>
          <p:cNvSpPr>
            <a:spLocks/>
          </p:cNvSpPr>
          <p:nvPr/>
        </p:nvSpPr>
        <p:spPr bwMode="auto">
          <a:xfrm>
            <a:off x="6858000" y="2287588"/>
            <a:ext cx="777875" cy="352425"/>
          </a:xfrm>
          <a:custGeom>
            <a:avLst/>
            <a:gdLst>
              <a:gd name="G0" fmla="+- 0 0 0"/>
              <a:gd name="G1" fmla="+- 18787 0 0"/>
              <a:gd name="G2" fmla="+- 21600 0 0"/>
              <a:gd name="T0" fmla="*/ 10660 w 21600"/>
              <a:gd name="T1" fmla="*/ 0 h 37686"/>
              <a:gd name="T2" fmla="*/ 10459 w 21600"/>
              <a:gd name="T3" fmla="*/ 37686 h 37686"/>
              <a:gd name="T4" fmla="*/ 0 w 21600"/>
              <a:gd name="T5" fmla="*/ 18787 h 37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686" fill="none" extrusionOk="0">
                <a:moveTo>
                  <a:pt x="10659" y="0"/>
                </a:moveTo>
                <a:cubicBezTo>
                  <a:pt x="17421" y="3837"/>
                  <a:pt x="21600" y="11012"/>
                  <a:pt x="21600" y="18787"/>
                </a:cubicBezTo>
                <a:cubicBezTo>
                  <a:pt x="21600" y="26644"/>
                  <a:pt x="17333" y="33881"/>
                  <a:pt x="10458" y="37685"/>
                </a:cubicBezTo>
              </a:path>
              <a:path w="21600" h="37686" stroke="0" extrusionOk="0">
                <a:moveTo>
                  <a:pt x="10659" y="0"/>
                </a:moveTo>
                <a:cubicBezTo>
                  <a:pt x="17421" y="3837"/>
                  <a:pt x="21600" y="11012"/>
                  <a:pt x="21600" y="18787"/>
                </a:cubicBezTo>
                <a:cubicBezTo>
                  <a:pt x="21600" y="26644"/>
                  <a:pt x="17333" y="33881"/>
                  <a:pt x="10458" y="37685"/>
                </a:cubicBezTo>
                <a:lnTo>
                  <a:pt x="0" y="18787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 sz="4000"/>
              <a:t>What Must an Instruction Specify?(II)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/>
              <a:t>Instructions Can Be Divided into </a:t>
            </a:r>
            <a:br>
              <a:rPr lang="en-US"/>
            </a:br>
            <a:r>
              <a:rPr lang="en-US"/>
              <a:t>3 Classes (I)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5025" cy="4392613"/>
          </a:xfrm>
          <a:noFill/>
          <a:ln/>
        </p:spPr>
        <p:txBody>
          <a:bodyPr lIns="90488" tIns="44450" rIns="90488" bIns="44450"/>
          <a:lstStyle/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Data movement instructions</a:t>
            </a:r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/>
              <a:t>Move data from a memory location or register to another memory location or register without changing its form</a:t>
            </a:r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 i="1" u="sng">
                <a:solidFill>
                  <a:schemeClr val="accent1"/>
                </a:solidFill>
              </a:rPr>
              <a:t>Load</a:t>
            </a:r>
            <a:r>
              <a:rPr lang="th-TH" sz="2400"/>
              <a:t>—source is memory and destination is register</a:t>
            </a:r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 i="1" u="sng">
                <a:solidFill>
                  <a:schemeClr val="accent1"/>
                </a:solidFill>
              </a:rPr>
              <a:t>Store</a:t>
            </a:r>
            <a:r>
              <a:rPr lang="th-TH" sz="2400"/>
              <a:t>—source is register and destination is memory</a:t>
            </a:r>
          </a:p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Arithmetic and logic (ALU) instructions</a:t>
            </a:r>
            <a:endParaRPr lang="en-US" sz="2800"/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/>
              <a:t>Change the form of one or more operands to produce a result stored in another location</a:t>
            </a:r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 i="1" u="sng">
                <a:solidFill>
                  <a:schemeClr val="accent1"/>
                </a:solidFill>
              </a:rPr>
              <a:t>Add</a:t>
            </a:r>
            <a:r>
              <a:rPr lang="th-TH" sz="2400" i="1" u="sng"/>
              <a:t>, </a:t>
            </a:r>
            <a:r>
              <a:rPr lang="th-TH" sz="2400" i="1" u="sng">
                <a:solidFill>
                  <a:schemeClr val="accent1"/>
                </a:solidFill>
              </a:rPr>
              <a:t>Sub</a:t>
            </a:r>
            <a:r>
              <a:rPr lang="th-TH" sz="2400" i="1" u="sng"/>
              <a:t>, </a:t>
            </a:r>
            <a:r>
              <a:rPr lang="th-TH" sz="2400" i="1" u="sng">
                <a:solidFill>
                  <a:schemeClr val="accent1"/>
                </a:solidFill>
              </a:rPr>
              <a:t>Shift</a:t>
            </a:r>
            <a:r>
              <a:rPr lang="th-TH" sz="2400"/>
              <a:t>, etc.</a:t>
            </a:r>
            <a:endParaRPr lang="en-US" sz="2400"/>
          </a:p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Branch instructions (control flow instructions)</a:t>
            </a:r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/>
              <a:t>Alter the normal flow of control from executing the next instruction in sequence</a:t>
            </a:r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 i="1" u="sng">
                <a:solidFill>
                  <a:schemeClr val="accent1"/>
                </a:solidFill>
              </a:rPr>
              <a:t>Br Loc</a:t>
            </a:r>
            <a:r>
              <a:rPr lang="th-TH" sz="2400" i="1" u="sng"/>
              <a:t>, </a:t>
            </a:r>
            <a:r>
              <a:rPr lang="th-TH" sz="2400" i="1" u="sng">
                <a:solidFill>
                  <a:schemeClr val="accent1"/>
                </a:solidFill>
              </a:rPr>
              <a:t>Brz Loc2</a:t>
            </a:r>
            <a:r>
              <a:rPr lang="th-TH" sz="2400"/>
              <a:t>,—unconditional or conditional branches</a:t>
            </a:r>
          </a:p>
          <a:p>
            <a:pPr marL="285750" indent="-285750" eaLnBrk="0" hangingPunct="0">
              <a:lnSpc>
                <a:spcPct val="90000"/>
              </a:lnSpc>
            </a:pPr>
            <a:endParaRPr lang="th-TH" sz="28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61950"/>
            <a:ext cx="7543800" cy="381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Classifying ISAs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066800"/>
            <a:ext cx="7543800" cy="4953000"/>
          </a:xfrm>
          <a:noFill/>
          <a:ln/>
        </p:spPr>
        <p:txBody>
          <a:bodyPr lIns="92075" tIns="46038" rIns="92075" bIns="46038"/>
          <a:lstStyle/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800"/>
              <a:t>Accumulator (before 1960):</a:t>
            </a: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1 address	add A	acc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 </a:t>
            </a:r>
            <a:r>
              <a:rPr lang="th-TH" sz="2000"/>
              <a:t>acc + mem[A]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800"/>
              <a:t>Stack (1960s to 1970s):</a:t>
            </a: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0 address	add	tos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 </a:t>
            </a:r>
            <a:r>
              <a:rPr lang="th-TH" sz="2000"/>
              <a:t>tos + next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800"/>
              <a:t>Memory-Memory (1970s to 1980s):</a:t>
            </a: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2 address	add A, B	mem[A]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</a:t>
            </a:r>
            <a:r>
              <a:rPr lang="th-TH" sz="2000"/>
              <a:t>mem[A] + mem[B]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3 address	add A, B, C 	mem[A]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</a:t>
            </a:r>
            <a:r>
              <a:rPr lang="th-TH" sz="2000"/>
              <a:t>mem[B] + mem[C]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800"/>
              <a:t>Register-Memory (1970s to present):</a:t>
            </a: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 2 address	add R1,  A	R1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</a:t>
            </a:r>
            <a:r>
              <a:rPr lang="th-TH" sz="2000"/>
              <a:t>R1 + mem[A]	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	load R1, A	R1</a:t>
            </a:r>
            <a:r>
              <a:rPr lang="en-US" sz="2000"/>
              <a:t> &lt;_</a:t>
            </a:r>
            <a:r>
              <a:rPr lang="th-TH" sz="2000">
                <a:latin typeface="Symbol" pitchFamily="18" charset="2"/>
              </a:rPr>
              <a:t> </a:t>
            </a:r>
            <a:r>
              <a:rPr lang="th-TH" sz="2000"/>
              <a:t>mem[A</a:t>
            </a:r>
            <a:r>
              <a:rPr lang="en-US" sz="2000"/>
              <a:t>]</a:t>
            </a: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800"/>
              <a:t>Register-Register (Load/Store) (1960s to present):</a:t>
            </a:r>
            <a:endParaRPr lang="th-TH" sz="2000"/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3 address	add R1, R2, R3	R1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</a:t>
            </a:r>
            <a:r>
              <a:rPr lang="th-TH" sz="2000"/>
              <a:t>R2 + R3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	load R1, R2	R1 </a:t>
            </a:r>
            <a:r>
              <a:rPr lang="en-US" sz="2000">
                <a:latin typeface="Symbol" pitchFamily="18" charset="2"/>
              </a:rPr>
              <a:t>&lt;- </a:t>
            </a:r>
            <a:r>
              <a:rPr lang="th-TH" sz="2000"/>
              <a:t>mem[R2]</a:t>
            </a:r>
          </a:p>
          <a:p>
            <a:pPr marL="285750" indent="-285750">
              <a:lnSpc>
                <a:spcPct val="7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th-TH" sz="2000"/>
              <a:t>		store R1, R2	mem[R1] </a:t>
            </a:r>
            <a:r>
              <a:rPr lang="en-US" sz="2000">
                <a:latin typeface="Symbol" pitchFamily="18" charset="2"/>
              </a:rPr>
              <a:t>&lt;-</a:t>
            </a:r>
            <a:r>
              <a:rPr lang="th-TH" sz="2000">
                <a:latin typeface="Symbol" pitchFamily="18" charset="2"/>
              </a:rPr>
              <a:t> </a:t>
            </a:r>
            <a:r>
              <a:rPr lang="th-TH" sz="2000"/>
              <a:t>R2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/>
              <a:t>Classifying ISAs</a:t>
            </a:r>
          </a:p>
        </p:txBody>
      </p:sp>
      <p:pic>
        <p:nvPicPr>
          <p:cNvPr id="103429" name="Picture 5" descr="Ch2-fig0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828800"/>
            <a:ext cx="7010400" cy="4648200"/>
          </a:xfrm>
          <a:noFill/>
          <a:ln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Stack Architectures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76350"/>
            <a:ext cx="4381500" cy="35242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Instruction set: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add, sub, mult, div, . .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push A, pop A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A*B - (A+C*B)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push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push 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push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push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push 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add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sub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274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1370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B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006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137025" y="37941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6164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594225" y="3565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2260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2260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8356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8356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58356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445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64452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054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054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70548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76644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664450" y="37782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83883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4452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6445250" y="42354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203825" y="37179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737225" y="3946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6346825" y="41751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813425" y="37179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423025" y="3946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423025" y="37179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C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032625" y="3946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8825" y="37179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642225" y="37179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280025" y="34893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5813425" y="34893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C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6423025" y="34893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B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032625" y="34893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B*C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7642225" y="348932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A+B*C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328025" y="3489325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result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Stacks: Pros and Cons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8267700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Pros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Good code density (implicit operand addressing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top of stack)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 hardware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Easy to write a simpler compiler for stack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Cons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Stack becomes the bottleneck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Little ability for parallelism or pipelining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Data is not always at the top of stack when need, so additional instructions like TOP and SWAP are needed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Difficult to write an optimizing compiler for stack architectures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Accumulator Architectures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71500" y="1657350"/>
            <a:ext cx="42291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Instruction set: </a:t>
            </a:r>
            <a:endParaRPr lang="en-US" sz="1800" b="1">
              <a:latin typeface="Arial" pitchFamily="34" charset="0"/>
              <a:cs typeface="Angsana New" pitchFamily="18" charset="-34"/>
            </a:endParaRP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A, sub A, mult A, div A, . . .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A, store A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endParaRPr lang="en-US" sz="1800" b="1">
              <a:latin typeface="Arial" pitchFamily="34" charset="0"/>
              <a:cs typeface="Angsana New" pitchFamily="18" charset="-34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Example: A*B - (A+C*B)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B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C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A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store D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A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B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sub D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</a:pPr>
            <a:endParaRPr lang="en-US" sz="18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5274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B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984625" y="3565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B*C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6164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594225" y="356552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A+B*C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292850" y="3549650"/>
            <a:ext cx="4064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3468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4546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432425" y="356552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A+B*C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826250" y="3549650"/>
            <a:ext cx="4064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804025" y="3565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A*B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3596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337425" y="3565525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Arial" pitchFamily="34" charset="0"/>
                <a:cs typeface="Angsana New" pitchFamily="18" charset="-34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Accumulators: Pros and Cons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Pros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Very low hardware requirements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Easy to design and understand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Cons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Accumulator becomes the bottleneck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Little ability for parallelism or pipelining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High memory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906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Memory-Memory Architectures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71500" y="1657350"/>
            <a:ext cx="83439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Instruction set: </a:t>
            </a:r>
            <a:endParaRPr lang="en-US" sz="1800" b="1">
              <a:latin typeface="Arial" pitchFamily="34" charset="0"/>
              <a:cs typeface="Angsana New" pitchFamily="18" charset="-34"/>
            </a:endParaRP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(3 operands)	add A, B, C	sub A, B, C 	mul A, B, C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endParaRPr lang="en-US" sz="1800" b="1">
              <a:latin typeface="Arial" pitchFamily="34" charset="0"/>
              <a:cs typeface="Angsana New" pitchFamily="18" charset="-34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Example: A*B - (A+C*B)	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3 operands		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D, A, B			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E, C, B			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E, A, E			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sub E, D, E			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					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object 3"/>
          <p:cNvSpPr>
            <a:spLocks noChangeArrowheads="1"/>
          </p:cNvSpPr>
          <p:nvPr/>
        </p:nvSpPr>
        <p:spPr bwMode="auto">
          <a:xfrm>
            <a:off x="6046788" y="1824038"/>
            <a:ext cx="2876550" cy="714375"/>
          </a:xfrm>
          <a:custGeom>
            <a:avLst/>
            <a:gdLst>
              <a:gd name="T0" fmla="*/ 0 w 2876550"/>
              <a:gd name="T1" fmla="*/ 0 h 714375"/>
              <a:gd name="T2" fmla="*/ 2876550 w 2876550"/>
              <a:gd name="T3" fmla="*/ 714375 h 714375"/>
            </a:gdLst>
            <a:ahLst/>
            <a:cxnLst/>
            <a:rect l="T0" t="T1" r="T2" b="T3"/>
            <a:pathLst>
              <a:path w="2876550" h="714375">
                <a:moveTo>
                  <a:pt x="2876422" y="0"/>
                </a:moveTo>
                <a:lnTo>
                  <a:pt x="2869945" y="0"/>
                </a:lnTo>
                <a:lnTo>
                  <a:pt x="2748788" y="20065"/>
                </a:lnTo>
                <a:lnTo>
                  <a:pt x="2625470" y="42417"/>
                </a:lnTo>
                <a:lnTo>
                  <a:pt x="2370455" y="91439"/>
                </a:lnTo>
                <a:lnTo>
                  <a:pt x="2102485" y="149478"/>
                </a:lnTo>
                <a:lnTo>
                  <a:pt x="1821941" y="216407"/>
                </a:lnTo>
                <a:lnTo>
                  <a:pt x="1564639" y="281177"/>
                </a:lnTo>
                <a:lnTo>
                  <a:pt x="841883" y="443991"/>
                </a:lnTo>
                <a:lnTo>
                  <a:pt x="620775" y="488695"/>
                </a:lnTo>
                <a:lnTo>
                  <a:pt x="199771" y="566801"/>
                </a:lnTo>
                <a:lnTo>
                  <a:pt x="0" y="600201"/>
                </a:lnTo>
                <a:lnTo>
                  <a:pt x="270001" y="638175"/>
                </a:lnTo>
                <a:lnTo>
                  <a:pt x="397510" y="653795"/>
                </a:lnTo>
                <a:lnTo>
                  <a:pt x="644143" y="680592"/>
                </a:lnTo>
                <a:lnTo>
                  <a:pt x="873760" y="698372"/>
                </a:lnTo>
                <a:lnTo>
                  <a:pt x="984249" y="705103"/>
                </a:lnTo>
                <a:lnTo>
                  <a:pt x="1092708" y="709548"/>
                </a:lnTo>
                <a:lnTo>
                  <a:pt x="1296796" y="713993"/>
                </a:lnTo>
                <a:lnTo>
                  <a:pt x="1394587" y="713993"/>
                </a:lnTo>
                <a:lnTo>
                  <a:pt x="1583816" y="709548"/>
                </a:lnTo>
                <a:lnTo>
                  <a:pt x="1673097" y="705103"/>
                </a:lnTo>
                <a:lnTo>
                  <a:pt x="1843150" y="691641"/>
                </a:lnTo>
                <a:lnTo>
                  <a:pt x="1926082" y="682751"/>
                </a:lnTo>
                <a:lnTo>
                  <a:pt x="2083435" y="660400"/>
                </a:lnTo>
                <a:lnTo>
                  <a:pt x="2232152" y="633729"/>
                </a:lnTo>
                <a:lnTo>
                  <a:pt x="2372487" y="602488"/>
                </a:lnTo>
                <a:lnTo>
                  <a:pt x="2506471" y="566801"/>
                </a:lnTo>
                <a:lnTo>
                  <a:pt x="2633980" y="526541"/>
                </a:lnTo>
                <a:lnTo>
                  <a:pt x="2755138" y="481964"/>
                </a:lnTo>
                <a:lnTo>
                  <a:pt x="2872105" y="435101"/>
                </a:lnTo>
                <a:lnTo>
                  <a:pt x="2876422" y="432815"/>
                </a:lnTo>
                <a:lnTo>
                  <a:pt x="287642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8" name="object 4"/>
          <p:cNvSpPr>
            <a:spLocks noChangeArrowheads="1"/>
          </p:cNvSpPr>
          <p:nvPr/>
        </p:nvSpPr>
        <p:spPr bwMode="auto">
          <a:xfrm>
            <a:off x="2619375" y="1695450"/>
            <a:ext cx="5545138" cy="850900"/>
          </a:xfrm>
          <a:custGeom>
            <a:avLst/>
            <a:gdLst>
              <a:gd name="T0" fmla="*/ 0 w 5544820"/>
              <a:gd name="T1" fmla="*/ 0 h 850264"/>
              <a:gd name="T2" fmla="*/ 5544820 w 5544820"/>
              <a:gd name="T3" fmla="*/ 850264 h 850264"/>
            </a:gdLst>
            <a:ahLst/>
            <a:cxnLst/>
            <a:rect l="T0" t="T1" r="T2" b="T3"/>
            <a:pathLst>
              <a:path w="5544820" h="850264">
                <a:moveTo>
                  <a:pt x="852424" y="0"/>
                </a:moveTo>
                <a:lnTo>
                  <a:pt x="684529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839" y="35687"/>
                </a:lnTo>
                <a:lnTo>
                  <a:pt x="0" y="53466"/>
                </a:lnTo>
                <a:lnTo>
                  <a:pt x="333756" y="95885"/>
                </a:lnTo>
                <a:lnTo>
                  <a:pt x="693038" y="156083"/>
                </a:lnTo>
                <a:lnTo>
                  <a:pt x="1077849" y="234187"/>
                </a:lnTo>
                <a:lnTo>
                  <a:pt x="1281938" y="278891"/>
                </a:lnTo>
                <a:lnTo>
                  <a:pt x="1866519" y="421639"/>
                </a:lnTo>
                <a:lnTo>
                  <a:pt x="2559558" y="575690"/>
                </a:lnTo>
                <a:lnTo>
                  <a:pt x="2723261" y="606933"/>
                </a:lnTo>
                <a:lnTo>
                  <a:pt x="2878454" y="638175"/>
                </a:lnTo>
                <a:lnTo>
                  <a:pt x="3031616" y="667130"/>
                </a:lnTo>
                <a:lnTo>
                  <a:pt x="3324987" y="716152"/>
                </a:lnTo>
                <a:lnTo>
                  <a:pt x="3465322" y="738504"/>
                </a:lnTo>
                <a:lnTo>
                  <a:pt x="3733165" y="774191"/>
                </a:lnTo>
                <a:lnTo>
                  <a:pt x="3986149" y="805434"/>
                </a:lnTo>
                <a:lnTo>
                  <a:pt x="4107306" y="816610"/>
                </a:lnTo>
                <a:lnTo>
                  <a:pt x="4336923" y="834516"/>
                </a:lnTo>
                <a:lnTo>
                  <a:pt x="4447413" y="841121"/>
                </a:lnTo>
                <a:lnTo>
                  <a:pt x="4660010" y="850138"/>
                </a:lnTo>
                <a:lnTo>
                  <a:pt x="4857750" y="850138"/>
                </a:lnTo>
                <a:lnTo>
                  <a:pt x="5044821" y="845565"/>
                </a:lnTo>
                <a:lnTo>
                  <a:pt x="5134102" y="841121"/>
                </a:lnTo>
                <a:lnTo>
                  <a:pt x="5221351" y="834516"/>
                </a:lnTo>
                <a:lnTo>
                  <a:pt x="5467984" y="807720"/>
                </a:lnTo>
                <a:lnTo>
                  <a:pt x="5544439" y="796543"/>
                </a:lnTo>
                <a:lnTo>
                  <a:pt x="5297805" y="765301"/>
                </a:lnTo>
                <a:lnTo>
                  <a:pt x="5036311" y="727328"/>
                </a:lnTo>
                <a:lnTo>
                  <a:pt x="4468749" y="629158"/>
                </a:lnTo>
                <a:lnTo>
                  <a:pt x="3835146" y="497586"/>
                </a:lnTo>
                <a:lnTo>
                  <a:pt x="2850896" y="263271"/>
                </a:lnTo>
                <a:lnTo>
                  <a:pt x="2583053" y="205232"/>
                </a:lnTo>
                <a:lnTo>
                  <a:pt x="2327910" y="156083"/>
                </a:lnTo>
                <a:lnTo>
                  <a:pt x="2204592" y="133858"/>
                </a:lnTo>
                <a:lnTo>
                  <a:pt x="2083435" y="113791"/>
                </a:lnTo>
                <a:lnTo>
                  <a:pt x="1966467" y="95885"/>
                </a:lnTo>
                <a:lnTo>
                  <a:pt x="1628394" y="51308"/>
                </a:lnTo>
                <a:lnTo>
                  <a:pt x="1417954" y="31241"/>
                </a:lnTo>
                <a:lnTo>
                  <a:pt x="1220215" y="15621"/>
                </a:lnTo>
                <a:lnTo>
                  <a:pt x="1030986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9" name="object 5"/>
          <p:cNvSpPr>
            <a:spLocks noChangeArrowheads="1"/>
          </p:cNvSpPr>
          <p:nvPr/>
        </p:nvSpPr>
        <p:spPr bwMode="auto">
          <a:xfrm>
            <a:off x="2828925" y="1708150"/>
            <a:ext cx="5467350" cy="774700"/>
          </a:xfrm>
          <a:custGeom>
            <a:avLst/>
            <a:gdLst>
              <a:gd name="T0" fmla="*/ 0 w 5467984"/>
              <a:gd name="T1" fmla="*/ 0 h 774700"/>
              <a:gd name="T2" fmla="*/ 5467984 w 5467984"/>
              <a:gd name="T3" fmla="*/ 774700 h 774700"/>
            </a:gdLst>
            <a:ahLst/>
            <a:cxnLst/>
            <a:rect l="T0" t="T1" r="T2" b="T3"/>
            <a:pathLst>
              <a:path w="5467984" h="774700">
                <a:moveTo>
                  <a:pt x="0" y="78105"/>
                </a:moveTo>
                <a:lnTo>
                  <a:pt x="19177" y="73660"/>
                </a:lnTo>
                <a:lnTo>
                  <a:pt x="76581" y="62484"/>
                </a:lnTo>
                <a:lnTo>
                  <a:pt x="174371" y="46862"/>
                </a:lnTo>
                <a:lnTo>
                  <a:pt x="238125" y="37973"/>
                </a:lnTo>
                <a:lnTo>
                  <a:pt x="312547" y="29083"/>
                </a:lnTo>
                <a:lnTo>
                  <a:pt x="395478" y="22351"/>
                </a:lnTo>
                <a:lnTo>
                  <a:pt x="491108" y="15621"/>
                </a:lnTo>
                <a:lnTo>
                  <a:pt x="595376" y="9017"/>
                </a:lnTo>
                <a:lnTo>
                  <a:pt x="712216" y="4445"/>
                </a:lnTo>
                <a:lnTo>
                  <a:pt x="839851" y="2286"/>
                </a:lnTo>
                <a:lnTo>
                  <a:pt x="978027" y="0"/>
                </a:lnTo>
                <a:lnTo>
                  <a:pt x="1126870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348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4050"/>
                </a:lnTo>
                <a:lnTo>
                  <a:pt x="2984881" y="194183"/>
                </a:lnTo>
                <a:lnTo>
                  <a:pt x="3250692" y="241046"/>
                </a:lnTo>
                <a:lnTo>
                  <a:pt x="3529203" y="296799"/>
                </a:lnTo>
                <a:lnTo>
                  <a:pt x="3820413" y="356997"/>
                </a:lnTo>
                <a:lnTo>
                  <a:pt x="4124452" y="423925"/>
                </a:lnTo>
                <a:lnTo>
                  <a:pt x="4441189" y="499872"/>
                </a:lnTo>
                <a:lnTo>
                  <a:pt x="4770755" y="582422"/>
                </a:lnTo>
                <a:lnTo>
                  <a:pt x="5113020" y="673862"/>
                </a:lnTo>
                <a:lnTo>
                  <a:pt x="5467984" y="774319"/>
                </a:lnTo>
              </a:path>
            </a:pathLst>
          </a:custGeom>
          <a:noFill/>
          <a:ln w="12699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50" name="object 6"/>
          <p:cNvSpPr>
            <a:spLocks noChangeArrowheads="1"/>
          </p:cNvSpPr>
          <p:nvPr/>
        </p:nvSpPr>
        <p:spPr bwMode="auto">
          <a:xfrm>
            <a:off x="5610225" y="1695450"/>
            <a:ext cx="3308350" cy="650875"/>
          </a:xfrm>
          <a:custGeom>
            <a:avLst/>
            <a:gdLst>
              <a:gd name="T0" fmla="*/ 0 w 3308350"/>
              <a:gd name="T1" fmla="*/ 0 h 651510"/>
              <a:gd name="T2" fmla="*/ 3308350 w 3308350"/>
              <a:gd name="T3" fmla="*/ 651510 h 651510"/>
            </a:gdLst>
            <a:ahLst/>
            <a:cxnLst/>
            <a:rect l="T0" t="T1" r="T2" b="T3"/>
            <a:pathLst>
              <a:path w="3308350" h="651510">
                <a:moveTo>
                  <a:pt x="0" y="651509"/>
                </a:moveTo>
                <a:lnTo>
                  <a:pt x="95631" y="624713"/>
                </a:lnTo>
                <a:lnTo>
                  <a:pt x="357250" y="555625"/>
                </a:lnTo>
                <a:lnTo>
                  <a:pt x="537845" y="508761"/>
                </a:lnTo>
                <a:lnTo>
                  <a:pt x="746251" y="457453"/>
                </a:lnTo>
                <a:lnTo>
                  <a:pt x="978027" y="401573"/>
                </a:lnTo>
                <a:lnTo>
                  <a:pt x="1226692" y="341375"/>
                </a:lnTo>
                <a:lnTo>
                  <a:pt x="1490344" y="283336"/>
                </a:lnTo>
                <a:lnTo>
                  <a:pt x="1760346" y="225297"/>
                </a:lnTo>
                <a:lnTo>
                  <a:pt x="2036698" y="171830"/>
                </a:lnTo>
                <a:lnTo>
                  <a:pt x="2310891" y="120522"/>
                </a:lnTo>
                <a:lnTo>
                  <a:pt x="2447036" y="98170"/>
                </a:lnTo>
                <a:lnTo>
                  <a:pt x="2578862" y="75818"/>
                </a:lnTo>
                <a:lnTo>
                  <a:pt x="2710688" y="58038"/>
                </a:lnTo>
                <a:lnTo>
                  <a:pt x="2838195" y="40131"/>
                </a:lnTo>
                <a:lnTo>
                  <a:pt x="2963671" y="26796"/>
                </a:lnTo>
                <a:lnTo>
                  <a:pt x="3082670" y="15620"/>
                </a:lnTo>
                <a:lnTo>
                  <a:pt x="3197479" y="6730"/>
                </a:lnTo>
                <a:lnTo>
                  <a:pt x="3307968" y="0"/>
                </a:lnTo>
              </a:path>
            </a:pathLst>
          </a:custGeom>
          <a:noFill/>
          <a:ln w="12699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5963" y="6337300"/>
            <a:ext cx="93662" cy="177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000" spc="-30" dirty="0">
                <a:solidFill>
                  <a:srgbClr val="073D86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5961063" cy="696913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b="0" u="none" spc="-165" dirty="0">
                <a:solidFill>
                  <a:schemeClr val="tx1"/>
                </a:solidFill>
              </a:rPr>
              <a:t>Layer </a:t>
            </a:r>
            <a:r>
              <a:rPr sz="4400" b="0" u="none" spc="140" dirty="0">
                <a:solidFill>
                  <a:schemeClr val="tx1"/>
                </a:solidFill>
              </a:rPr>
              <a:t>of</a:t>
            </a:r>
            <a:r>
              <a:rPr sz="4400" b="0" u="none" spc="-434" dirty="0">
                <a:solidFill>
                  <a:schemeClr val="tx1"/>
                </a:solidFill>
              </a:rPr>
              <a:t> </a:t>
            </a:r>
            <a:r>
              <a:rPr sz="4400" b="0" u="none" spc="-95" dirty="0">
                <a:solidFill>
                  <a:schemeClr val="tx1"/>
                </a:solidFill>
              </a:rPr>
              <a:t>Representations</a:t>
            </a:r>
            <a:endParaRPr sz="4400">
              <a:solidFill>
                <a:schemeClr val="tx1"/>
              </a:solidFill>
            </a:endParaRPr>
          </a:p>
        </p:txBody>
      </p:sp>
      <p:sp>
        <p:nvSpPr>
          <p:cNvPr id="6154" name="object 10"/>
          <p:cNvSpPr>
            <a:spLocks noChangeArrowheads="1"/>
          </p:cNvSpPr>
          <p:nvPr/>
        </p:nvSpPr>
        <p:spPr bwMode="auto">
          <a:xfrm>
            <a:off x="1184275" y="1187450"/>
            <a:ext cx="2590800" cy="530225"/>
          </a:xfrm>
          <a:custGeom>
            <a:avLst/>
            <a:gdLst>
              <a:gd name="T0" fmla="*/ 0 w 2590800"/>
              <a:gd name="T1" fmla="*/ 0 h 530225"/>
              <a:gd name="T2" fmla="*/ 2590800 w 2590800"/>
              <a:gd name="T3" fmla="*/ 530225 h 530225"/>
            </a:gdLst>
            <a:ahLst/>
            <a:cxnLst/>
            <a:rect l="T0" t="T1" r="T2" b="T3"/>
            <a:pathLst>
              <a:path w="2590800" h="530225">
                <a:moveTo>
                  <a:pt x="0" y="530225"/>
                </a:moveTo>
                <a:lnTo>
                  <a:pt x="2590800" y="530225"/>
                </a:lnTo>
                <a:lnTo>
                  <a:pt x="2590800" y="0"/>
                </a:lnTo>
                <a:lnTo>
                  <a:pt x="0" y="0"/>
                </a:lnTo>
                <a:lnTo>
                  <a:pt x="0" y="53022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13" y="1187450"/>
            <a:ext cx="2578100" cy="530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19685" rIns="0" bIns="0">
            <a:spAutoFit/>
          </a:bodyPr>
          <a:lstStyle/>
          <a:p>
            <a:pPr marL="860425" indent="-638175">
              <a:lnSpc>
                <a:spcPts val="1838"/>
              </a:lnSpc>
              <a:spcBef>
                <a:spcPts val="150"/>
              </a:spcBef>
            </a:pPr>
            <a:r>
              <a:rPr lang="en-US"/>
              <a:t>High Level Language  Program</a:t>
            </a:r>
          </a:p>
        </p:txBody>
      </p:sp>
      <p:sp>
        <p:nvSpPr>
          <p:cNvPr id="6156" name="object 12"/>
          <p:cNvSpPr>
            <a:spLocks noChangeArrowheads="1"/>
          </p:cNvSpPr>
          <p:nvPr/>
        </p:nvSpPr>
        <p:spPr bwMode="auto">
          <a:xfrm>
            <a:off x="1184275" y="2389188"/>
            <a:ext cx="2590800" cy="530225"/>
          </a:xfrm>
          <a:custGeom>
            <a:avLst/>
            <a:gdLst>
              <a:gd name="T0" fmla="*/ 0 w 2590800"/>
              <a:gd name="T1" fmla="*/ 0 h 530225"/>
              <a:gd name="T2" fmla="*/ 2590800 w 2590800"/>
              <a:gd name="T3" fmla="*/ 530225 h 530225"/>
            </a:gdLst>
            <a:ahLst/>
            <a:cxnLst/>
            <a:rect l="T0" t="T1" r="T2" b="T3"/>
            <a:pathLst>
              <a:path w="2590800" h="530225">
                <a:moveTo>
                  <a:pt x="0" y="530225"/>
                </a:moveTo>
                <a:lnTo>
                  <a:pt x="2590800" y="530225"/>
                </a:lnTo>
                <a:lnTo>
                  <a:pt x="2590800" y="0"/>
                </a:lnTo>
                <a:lnTo>
                  <a:pt x="0" y="0"/>
                </a:lnTo>
                <a:lnTo>
                  <a:pt x="0" y="53022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513" y="2389188"/>
            <a:ext cx="2578100" cy="530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22860" algn="ctr" fontAlgn="auto">
              <a:lnSpc>
                <a:spcPts val="18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4584D2"/>
                </a:solidFill>
                <a:latin typeface="Arial"/>
                <a:cs typeface="Arial"/>
              </a:rPr>
              <a:t>Assembly</a:t>
            </a:r>
            <a:r>
              <a:rPr spc="459" dirty="0">
                <a:solidFill>
                  <a:srgbClr val="4584D2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584D2"/>
                </a:solidFill>
                <a:latin typeface="Arial"/>
                <a:cs typeface="Arial"/>
              </a:rPr>
              <a:t>Language</a:t>
            </a:r>
            <a:endParaRPr>
              <a:latin typeface="Arial"/>
              <a:cs typeface="Arial"/>
            </a:endParaRPr>
          </a:p>
          <a:p>
            <a:pPr marL="2286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4584D2"/>
                </a:solidFill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  <p:sp>
        <p:nvSpPr>
          <p:cNvPr id="6158" name="object 14"/>
          <p:cNvSpPr>
            <a:spLocks noChangeArrowheads="1"/>
          </p:cNvSpPr>
          <p:nvPr/>
        </p:nvSpPr>
        <p:spPr bwMode="auto">
          <a:xfrm>
            <a:off x="1235075" y="3524250"/>
            <a:ext cx="2590800" cy="1628775"/>
          </a:xfrm>
          <a:custGeom>
            <a:avLst/>
            <a:gdLst>
              <a:gd name="T0" fmla="*/ 0 w 2590800"/>
              <a:gd name="T1" fmla="*/ 0 h 1628775"/>
              <a:gd name="T2" fmla="*/ 2590800 w 2590800"/>
              <a:gd name="T3" fmla="*/ 1628775 h 1628775"/>
            </a:gdLst>
            <a:ahLst/>
            <a:cxnLst/>
            <a:rect l="T0" t="T1" r="T2" b="T3"/>
            <a:pathLst>
              <a:path w="2590800" h="1628775">
                <a:moveTo>
                  <a:pt x="0" y="1628775"/>
                </a:moveTo>
                <a:lnTo>
                  <a:pt x="2590800" y="1628775"/>
                </a:lnTo>
                <a:lnTo>
                  <a:pt x="2590800" y="0"/>
                </a:lnTo>
                <a:lnTo>
                  <a:pt x="0" y="0"/>
                </a:lnTo>
                <a:lnTo>
                  <a:pt x="0" y="162877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7650" y="4591050"/>
            <a:ext cx="2030413" cy="533400"/>
          </a:xfrm>
          <a:prstGeom prst="rect">
            <a:avLst/>
          </a:prstGeom>
        </p:spPr>
        <p:txBody>
          <a:bodyPr lIns="0" tIns="53975" rIns="0" bIns="0">
            <a:spAutoFit/>
          </a:bodyPr>
          <a:lstStyle/>
          <a:p>
            <a:pPr marL="12700">
              <a:lnSpc>
                <a:spcPts val="1838"/>
              </a:lnSpc>
              <a:spcBef>
                <a:spcPts val="425"/>
              </a:spcBef>
              <a:tabLst>
                <a:tab pos="1000125" algn="l"/>
              </a:tabLst>
            </a:pPr>
            <a:r>
              <a:rPr lang="en-US">
                <a:solidFill>
                  <a:srgbClr val="FF0000"/>
                </a:solidFill>
              </a:rPr>
              <a:t>Machine	Language  Program in Memory</a:t>
            </a:r>
            <a:endParaRPr lang="en-US"/>
          </a:p>
        </p:txBody>
      </p:sp>
      <p:sp>
        <p:nvSpPr>
          <p:cNvPr id="6160" name="object 16"/>
          <p:cNvSpPr>
            <a:spLocks noChangeArrowheads="1"/>
          </p:cNvSpPr>
          <p:nvPr/>
        </p:nvSpPr>
        <p:spPr bwMode="auto">
          <a:xfrm>
            <a:off x="1228725" y="5738813"/>
            <a:ext cx="2603500" cy="558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3400" y="5719763"/>
            <a:ext cx="1457325" cy="541337"/>
          </a:xfrm>
          <a:prstGeom prst="rect">
            <a:avLst/>
          </a:prstGeom>
        </p:spPr>
        <p:txBody>
          <a:bodyPr lIns="0" tIns="46990" rIns="0" bIns="0">
            <a:spAutoFit/>
          </a:bodyPr>
          <a:lstStyle/>
          <a:p>
            <a:pPr marL="80963" indent="-68263">
              <a:lnSpc>
                <a:spcPts val="1913"/>
              </a:lnSpc>
              <a:spcBef>
                <a:spcPts val="375"/>
              </a:spcBef>
            </a:pPr>
            <a:r>
              <a:rPr lang="en-US"/>
              <a:t>Control Signal  Specification</a:t>
            </a:r>
          </a:p>
        </p:txBody>
      </p:sp>
      <p:sp>
        <p:nvSpPr>
          <p:cNvPr id="6162" name="object 18"/>
          <p:cNvSpPr>
            <a:spLocks noChangeArrowheads="1"/>
          </p:cNvSpPr>
          <p:nvPr/>
        </p:nvSpPr>
        <p:spPr bwMode="auto">
          <a:xfrm>
            <a:off x="2384425" y="1733550"/>
            <a:ext cx="0" cy="668338"/>
          </a:xfrm>
          <a:custGeom>
            <a:avLst/>
            <a:gdLst>
              <a:gd name="T0" fmla="*/ 0 h 668655"/>
              <a:gd name="T1" fmla="*/ 668655 h 668655"/>
            </a:gdLst>
            <a:ahLst/>
            <a:cxnLst/>
            <a:rect l="0" t="T0" r="0" b="T1"/>
            <a:pathLst>
              <a:path h="668655">
                <a:moveTo>
                  <a:pt x="0" y="0"/>
                </a:moveTo>
                <a:lnTo>
                  <a:pt x="0" y="668401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63" name="object 19"/>
          <p:cNvSpPr>
            <a:spLocks noChangeArrowheads="1"/>
          </p:cNvSpPr>
          <p:nvPr/>
        </p:nvSpPr>
        <p:spPr bwMode="auto">
          <a:xfrm>
            <a:off x="2409825" y="2922588"/>
            <a:ext cx="0" cy="603250"/>
          </a:xfrm>
          <a:custGeom>
            <a:avLst/>
            <a:gdLst>
              <a:gd name="T0" fmla="*/ 0 h 603885"/>
              <a:gd name="T1" fmla="*/ 603885 h 603885"/>
            </a:gdLst>
            <a:ahLst/>
            <a:cxnLst/>
            <a:rect l="0" t="T0" r="0" b="T1"/>
            <a:pathLst>
              <a:path h="603885">
                <a:moveTo>
                  <a:pt x="0" y="0"/>
                </a:moveTo>
                <a:lnTo>
                  <a:pt x="0" y="60337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8575" y="1863725"/>
            <a:ext cx="935038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i="1" spc="-10" dirty="0">
                <a:latin typeface="Arial"/>
                <a:cs typeface="Arial"/>
              </a:rPr>
              <a:t>Compiler</a:t>
            </a:r>
            <a:endParaRPr>
              <a:latin typeface="Arial"/>
              <a:cs typeface="Arial"/>
            </a:endParaRPr>
          </a:p>
        </p:txBody>
      </p:sp>
      <p:sp>
        <p:nvSpPr>
          <p:cNvPr id="6165" name="object 21"/>
          <p:cNvSpPr>
            <a:spLocks noChangeArrowheads="1"/>
          </p:cNvSpPr>
          <p:nvPr/>
        </p:nvSpPr>
        <p:spPr bwMode="auto">
          <a:xfrm>
            <a:off x="2435225" y="5311775"/>
            <a:ext cx="0" cy="434975"/>
          </a:xfrm>
          <a:custGeom>
            <a:avLst/>
            <a:gdLst>
              <a:gd name="T0" fmla="*/ 0 h 434975"/>
              <a:gd name="T1" fmla="*/ 434975 h 434975"/>
            </a:gdLst>
            <a:ahLst/>
            <a:cxnLst/>
            <a:rect l="0" t="T0" r="0" b="T1"/>
            <a:pathLst>
              <a:path h="434975">
                <a:moveTo>
                  <a:pt x="0" y="0"/>
                </a:moveTo>
                <a:lnTo>
                  <a:pt x="0" y="43497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9375" y="5334000"/>
            <a:ext cx="2297113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i="1" spc="-5" dirty="0">
                <a:latin typeface="Arial"/>
                <a:cs typeface="Arial"/>
              </a:rPr>
              <a:t>Machine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Interpretation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4600" y="1066800"/>
            <a:ext cx="1470025" cy="10953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lnSpc>
                <a:spcPct val="130000"/>
              </a:lnSpc>
              <a:spcBef>
                <a:spcPts val="100"/>
              </a:spcBef>
            </a:pPr>
            <a:r>
              <a:rPr lang="en-US" dirty="0"/>
              <a:t>temp = v[k];  v[k] = v[k+1];  v[k+1] = temp;</a:t>
            </a: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572000" y="2590800"/>
          <a:ext cx="1662112" cy="1077914"/>
        </p:xfrm>
        <a:graphic>
          <a:graphicData uri="http://schemas.openxmlformats.org/drawingml/2006/table">
            <a:tbl>
              <a:tblPr/>
              <a:tblGrid>
                <a:gridCol w="957262"/>
                <a:gridCol w="704850"/>
              </a:tblGrid>
              <a:tr h="26511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73063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$15,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0($2)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73063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$16,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4($2)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 $16,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0($2)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 $15,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84D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4($2)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556125" y="4132263"/>
          <a:ext cx="4210046" cy="84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530860"/>
                <a:gridCol w="531494"/>
                <a:gridCol w="531494"/>
                <a:gridCol w="531494"/>
                <a:gridCol w="531494"/>
                <a:gridCol w="531495"/>
                <a:gridCol w="511175"/>
              </a:tblGrid>
              <a:tr h="207645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7645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133975" y="6019800"/>
            <a:ext cx="346075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ALUOP[0:3] </a:t>
            </a:r>
            <a:r>
              <a:rPr sz="1600" spc="-5" dirty="0">
                <a:latin typeface="Wingdings"/>
                <a:cs typeface="Wingdings"/>
              </a:rPr>
              <a:t>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InstReg[9:11] </a:t>
            </a:r>
            <a:r>
              <a:rPr sz="1600" spc="-5" dirty="0">
                <a:latin typeface="Arial"/>
                <a:cs typeface="Arial"/>
              </a:rPr>
              <a:t>&amp;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MASK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11" name="object 27"/>
          <p:cNvSpPr>
            <a:spLocks noChangeArrowheads="1"/>
          </p:cNvSpPr>
          <p:nvPr/>
        </p:nvSpPr>
        <p:spPr bwMode="auto">
          <a:xfrm>
            <a:off x="1171575" y="5154613"/>
            <a:ext cx="2730500" cy="139700"/>
          </a:xfrm>
          <a:custGeom>
            <a:avLst/>
            <a:gdLst>
              <a:gd name="T0" fmla="*/ 0 w 2730500"/>
              <a:gd name="T1" fmla="*/ 0 h 139700"/>
              <a:gd name="T2" fmla="*/ 2730500 w 2730500"/>
              <a:gd name="T3" fmla="*/ 139700 h 139700"/>
            </a:gdLst>
            <a:ahLst/>
            <a:cxnLst/>
            <a:rect l="T0" t="T1" r="T2" b="T3"/>
            <a:pathLst>
              <a:path w="2730500" h="139700">
                <a:moveTo>
                  <a:pt x="0" y="139700"/>
                </a:moveTo>
                <a:lnTo>
                  <a:pt x="2730500" y="139700"/>
                </a:lnTo>
                <a:lnTo>
                  <a:pt x="2730500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12" name="object 28"/>
          <p:cNvSpPr>
            <a:spLocks noChangeArrowheads="1"/>
          </p:cNvSpPr>
          <p:nvPr/>
        </p:nvSpPr>
        <p:spPr bwMode="auto">
          <a:xfrm>
            <a:off x="1171575" y="5154613"/>
            <a:ext cx="2730500" cy="139700"/>
          </a:xfrm>
          <a:custGeom>
            <a:avLst/>
            <a:gdLst>
              <a:gd name="T0" fmla="*/ 0 w 2730500"/>
              <a:gd name="T1" fmla="*/ 0 h 139700"/>
              <a:gd name="T2" fmla="*/ 2730500 w 2730500"/>
              <a:gd name="T3" fmla="*/ 139700 h 139700"/>
            </a:gdLst>
            <a:ahLst/>
            <a:cxnLst/>
            <a:rect l="T0" t="T1" r="T2" b="T3"/>
            <a:pathLst>
              <a:path w="2730500" h="139700">
                <a:moveTo>
                  <a:pt x="0" y="139700"/>
                </a:moveTo>
                <a:lnTo>
                  <a:pt x="2730500" y="139700"/>
                </a:lnTo>
                <a:lnTo>
                  <a:pt x="2730500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375" y="6645275"/>
            <a:ext cx="1266825" cy="177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Courtesy D.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Patterson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425" y="4886325"/>
            <a:ext cx="946150" cy="238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b="1" i="1" spc="-5" dirty="0">
                <a:solidFill>
                  <a:srgbClr val="FF3300"/>
                </a:solidFill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6100" y="5067300"/>
            <a:ext cx="303213" cy="2397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b="1" i="1" spc="-5" dirty="0">
                <a:solidFill>
                  <a:srgbClr val="FF3300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338" y="5248275"/>
            <a:ext cx="1074737" cy="2397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b="1" i="1" spc="-5" dirty="0">
                <a:solidFill>
                  <a:srgbClr val="FF3300"/>
                </a:solidFill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17" name="object 33"/>
          <p:cNvSpPr>
            <a:spLocks noChangeArrowheads="1"/>
          </p:cNvSpPr>
          <p:nvPr/>
        </p:nvSpPr>
        <p:spPr bwMode="auto">
          <a:xfrm>
            <a:off x="746125" y="2451100"/>
            <a:ext cx="152400" cy="1031875"/>
          </a:xfrm>
          <a:custGeom>
            <a:avLst/>
            <a:gdLst>
              <a:gd name="T0" fmla="*/ 0 w 152400"/>
              <a:gd name="T1" fmla="*/ 0 h 1031875"/>
              <a:gd name="T2" fmla="*/ 152400 w 152400"/>
              <a:gd name="T3" fmla="*/ 1031875 h 1031875"/>
            </a:gdLst>
            <a:ahLst/>
            <a:cxnLst/>
            <a:rect l="T0" t="T1" r="T2" b="T3"/>
            <a:pathLst>
              <a:path w="152400" h="1031875">
                <a:moveTo>
                  <a:pt x="50800" y="879475"/>
                </a:moveTo>
                <a:lnTo>
                  <a:pt x="0" y="879475"/>
                </a:lnTo>
                <a:lnTo>
                  <a:pt x="76200" y="1031875"/>
                </a:lnTo>
                <a:lnTo>
                  <a:pt x="139700" y="904875"/>
                </a:lnTo>
                <a:lnTo>
                  <a:pt x="50800" y="904875"/>
                </a:lnTo>
                <a:lnTo>
                  <a:pt x="50800" y="879475"/>
                </a:lnTo>
                <a:close/>
              </a:path>
              <a:path w="152400" h="1031875">
                <a:moveTo>
                  <a:pt x="101600" y="0"/>
                </a:moveTo>
                <a:lnTo>
                  <a:pt x="50800" y="0"/>
                </a:lnTo>
                <a:lnTo>
                  <a:pt x="50800" y="904875"/>
                </a:lnTo>
                <a:lnTo>
                  <a:pt x="101600" y="904875"/>
                </a:lnTo>
                <a:lnTo>
                  <a:pt x="101600" y="0"/>
                </a:lnTo>
                <a:close/>
              </a:path>
              <a:path w="152400" h="1031875">
                <a:moveTo>
                  <a:pt x="152400" y="879475"/>
                </a:moveTo>
                <a:lnTo>
                  <a:pt x="101600" y="879475"/>
                </a:lnTo>
                <a:lnTo>
                  <a:pt x="101600" y="904875"/>
                </a:lnTo>
                <a:lnTo>
                  <a:pt x="139700" y="904875"/>
                </a:lnTo>
                <a:lnTo>
                  <a:pt x="152400" y="8794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5113" y="1736725"/>
            <a:ext cx="99695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65" dirty="0">
                <a:latin typeface="Arial"/>
                <a:cs typeface="Arial"/>
              </a:rPr>
              <a:t>Top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down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625" y="2009775"/>
            <a:ext cx="48260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vi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0225" y="1023938"/>
            <a:ext cx="9652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Pro</a:t>
            </a:r>
            <a:r>
              <a:rPr spc="-15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ram: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1400" y="2133600"/>
            <a:ext cx="2017713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4584D2"/>
                </a:solidFill>
                <a:latin typeface="Arial"/>
                <a:cs typeface="Arial"/>
              </a:rPr>
              <a:t>Assembly</a:t>
            </a:r>
            <a:r>
              <a:rPr spc="-45" dirty="0">
                <a:solidFill>
                  <a:srgbClr val="4584D2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584D2"/>
                </a:solidFill>
                <a:latin typeface="Arial"/>
                <a:cs typeface="Arial"/>
              </a:rPr>
              <a:t>Program:</a:t>
            </a:r>
            <a:endParaRPr>
              <a:latin typeface="Arial"/>
              <a:cs typeface="Arial"/>
            </a:endParaRPr>
          </a:p>
        </p:txBody>
      </p:sp>
      <p:sp>
        <p:nvSpPr>
          <p:cNvPr id="6222" name="object 38"/>
          <p:cNvSpPr>
            <a:spLocks noChangeArrowheads="1"/>
          </p:cNvSpPr>
          <p:nvPr/>
        </p:nvSpPr>
        <p:spPr bwMode="auto">
          <a:xfrm>
            <a:off x="1344613" y="3536950"/>
            <a:ext cx="2400300" cy="260350"/>
          </a:xfrm>
          <a:custGeom>
            <a:avLst/>
            <a:gdLst>
              <a:gd name="T0" fmla="*/ 0 w 2400300"/>
              <a:gd name="T1" fmla="*/ 0 h 260350"/>
              <a:gd name="T2" fmla="*/ 2400300 w 2400300"/>
              <a:gd name="T3" fmla="*/ 260350 h 260350"/>
            </a:gdLst>
            <a:ahLst/>
            <a:cxnLst/>
            <a:rect l="T0" t="T1" r="T2" b="T3"/>
            <a:pathLst>
              <a:path w="2400300" h="260350">
                <a:moveTo>
                  <a:pt x="0" y="43434"/>
                </a:moveTo>
                <a:lnTo>
                  <a:pt x="3391" y="26521"/>
                </a:lnTo>
                <a:lnTo>
                  <a:pt x="12652" y="12715"/>
                </a:lnTo>
                <a:lnTo>
                  <a:pt x="26414" y="3411"/>
                </a:lnTo>
                <a:lnTo>
                  <a:pt x="43307" y="0"/>
                </a:lnTo>
                <a:lnTo>
                  <a:pt x="2356866" y="0"/>
                </a:lnTo>
                <a:lnTo>
                  <a:pt x="2373778" y="3411"/>
                </a:lnTo>
                <a:lnTo>
                  <a:pt x="2387584" y="12715"/>
                </a:lnTo>
                <a:lnTo>
                  <a:pt x="2396888" y="26521"/>
                </a:lnTo>
                <a:lnTo>
                  <a:pt x="2400300" y="43434"/>
                </a:lnTo>
                <a:lnTo>
                  <a:pt x="2400300" y="216916"/>
                </a:lnTo>
                <a:lnTo>
                  <a:pt x="2396888" y="233828"/>
                </a:lnTo>
                <a:lnTo>
                  <a:pt x="2387584" y="247634"/>
                </a:lnTo>
                <a:lnTo>
                  <a:pt x="2373778" y="256938"/>
                </a:lnTo>
                <a:lnTo>
                  <a:pt x="2356866" y="260350"/>
                </a:lnTo>
                <a:lnTo>
                  <a:pt x="43307" y="260350"/>
                </a:lnTo>
                <a:lnTo>
                  <a:pt x="26414" y="256938"/>
                </a:lnTo>
                <a:lnTo>
                  <a:pt x="12652" y="247634"/>
                </a:lnTo>
                <a:lnTo>
                  <a:pt x="3391" y="233828"/>
                </a:lnTo>
                <a:lnTo>
                  <a:pt x="0" y="216916"/>
                </a:lnTo>
                <a:lnTo>
                  <a:pt x="0" y="43434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7975" y="3065463"/>
            <a:ext cx="2117725" cy="7318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028065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i="1" spc="-5" dirty="0">
                <a:latin typeface="Arial"/>
                <a:cs typeface="Arial"/>
              </a:rPr>
              <a:t>Ass</a:t>
            </a:r>
            <a:r>
              <a:rPr i="1" spc="-15" dirty="0">
                <a:latin typeface="Arial"/>
                <a:cs typeface="Arial"/>
              </a:rPr>
              <a:t>e</a:t>
            </a:r>
            <a:r>
              <a:rPr i="1" spc="-20" dirty="0">
                <a:latin typeface="Arial"/>
                <a:cs typeface="Arial"/>
              </a:rPr>
              <a:t>m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i="1" spc="-15" dirty="0">
                <a:latin typeface="Arial"/>
                <a:cs typeface="Arial"/>
              </a:rPr>
              <a:t>l</a:t>
            </a:r>
            <a:r>
              <a:rPr i="1" spc="-5" dirty="0"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  <a:p>
            <a:pPr marL="12700" fontAlgn="auto">
              <a:spcBef>
                <a:spcPts val="149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FF3300"/>
                </a:solidFill>
                <a:latin typeface="Arial"/>
                <a:cs typeface="Arial"/>
              </a:rPr>
              <a:t>Object machine</a:t>
            </a:r>
            <a:r>
              <a:rPr sz="1600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330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24" name="object 40"/>
          <p:cNvSpPr>
            <a:spLocks noChangeArrowheads="1"/>
          </p:cNvSpPr>
          <p:nvPr/>
        </p:nvSpPr>
        <p:spPr bwMode="auto">
          <a:xfrm>
            <a:off x="2414588" y="3783013"/>
            <a:ext cx="0" cy="300037"/>
          </a:xfrm>
          <a:custGeom>
            <a:avLst/>
            <a:gdLst>
              <a:gd name="T0" fmla="*/ 0 h 300354"/>
              <a:gd name="T1" fmla="*/ 300354 h 300354"/>
            </a:gdLst>
            <a:ahLst/>
            <a:cxnLst/>
            <a:rect l="0" t="T0" r="0" b="T1"/>
            <a:pathLst>
              <a:path h="300354">
                <a:moveTo>
                  <a:pt x="0" y="0"/>
                </a:moveTo>
                <a:lnTo>
                  <a:pt x="0" y="299974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49550" y="3800475"/>
            <a:ext cx="579438" cy="2698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Linker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26" name="object 42"/>
          <p:cNvSpPr>
            <a:spLocks noChangeArrowheads="1"/>
          </p:cNvSpPr>
          <p:nvPr/>
        </p:nvSpPr>
        <p:spPr bwMode="auto">
          <a:xfrm>
            <a:off x="2414588" y="4332288"/>
            <a:ext cx="0" cy="274637"/>
          </a:xfrm>
          <a:custGeom>
            <a:avLst/>
            <a:gdLst>
              <a:gd name="T0" fmla="*/ 0 h 274954"/>
              <a:gd name="T1" fmla="*/ 274954 h 274954"/>
            </a:gdLst>
            <a:ahLst/>
            <a:cxnLst/>
            <a:rect l="0" t="T0" r="0" b="T1"/>
            <a:pathLst>
              <a:path h="274954">
                <a:moveTo>
                  <a:pt x="0" y="0"/>
                </a:moveTo>
                <a:lnTo>
                  <a:pt x="0" y="27470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63663" y="4038600"/>
            <a:ext cx="2349500" cy="552450"/>
          </a:xfrm>
          <a:prstGeom prst="rect">
            <a:avLst/>
          </a:prstGeom>
        </p:spPr>
        <p:txBody>
          <a:bodyPr lIns="0" tIns="31750" rIns="0" bIns="0">
            <a:spAutoFit/>
          </a:bodyPr>
          <a:lstStyle/>
          <a:p>
            <a:pPr marL="12700" fontAlgn="auto">
              <a:spcBef>
                <a:spcPts val="250"/>
              </a:spcBef>
              <a:spcAft>
                <a:spcPts val="0"/>
              </a:spcAft>
              <a:defRPr/>
            </a:pPr>
            <a:r>
              <a:rPr sz="1600" u="dash" spc="-5" dirty="0">
                <a:solidFill>
                  <a:srgbClr val="FF33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Executable machine</a:t>
            </a:r>
            <a:r>
              <a:rPr sz="1600" u="dash" spc="-40" dirty="0">
                <a:solidFill>
                  <a:srgbClr val="FF33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u="dash" spc="-5" dirty="0">
                <a:solidFill>
                  <a:srgbClr val="FF33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1398270" fontAlgn="auto">
              <a:spcBef>
                <a:spcPts val="155"/>
              </a:spcBef>
              <a:spcAft>
                <a:spcPts val="0"/>
              </a:spcAft>
              <a:defRPr/>
            </a:pP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Loader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28" name="object 44"/>
          <p:cNvSpPr>
            <a:spLocks noChangeArrowheads="1"/>
          </p:cNvSpPr>
          <p:nvPr/>
        </p:nvSpPr>
        <p:spPr bwMode="auto">
          <a:xfrm>
            <a:off x="1317625" y="4592638"/>
            <a:ext cx="2439988" cy="574675"/>
          </a:xfrm>
          <a:custGeom>
            <a:avLst/>
            <a:gdLst>
              <a:gd name="T0" fmla="*/ 0 w 2440304"/>
              <a:gd name="T1" fmla="*/ 0 h 574675"/>
              <a:gd name="T2" fmla="*/ 2440304 w 2440304"/>
              <a:gd name="T3" fmla="*/ 574675 h 574675"/>
            </a:gdLst>
            <a:ahLst/>
            <a:cxnLst/>
            <a:rect l="T0" t="T1" r="T2" b="T3"/>
            <a:pathLst>
              <a:path w="2440304" h="574675">
                <a:moveTo>
                  <a:pt x="0" y="95884"/>
                </a:moveTo>
                <a:lnTo>
                  <a:pt x="7532" y="58560"/>
                </a:lnTo>
                <a:lnTo>
                  <a:pt x="28066" y="28082"/>
                </a:lnTo>
                <a:lnTo>
                  <a:pt x="58507" y="7534"/>
                </a:lnTo>
                <a:lnTo>
                  <a:pt x="95758" y="0"/>
                </a:lnTo>
                <a:lnTo>
                  <a:pt x="2344166" y="0"/>
                </a:lnTo>
                <a:lnTo>
                  <a:pt x="2381490" y="7534"/>
                </a:lnTo>
                <a:lnTo>
                  <a:pt x="2411968" y="28082"/>
                </a:lnTo>
                <a:lnTo>
                  <a:pt x="2432516" y="58560"/>
                </a:lnTo>
                <a:lnTo>
                  <a:pt x="2440051" y="95884"/>
                </a:lnTo>
                <a:lnTo>
                  <a:pt x="2440051" y="478917"/>
                </a:lnTo>
                <a:lnTo>
                  <a:pt x="2432516" y="516221"/>
                </a:lnTo>
                <a:lnTo>
                  <a:pt x="2411968" y="546655"/>
                </a:lnTo>
                <a:lnTo>
                  <a:pt x="2381490" y="567160"/>
                </a:lnTo>
                <a:lnTo>
                  <a:pt x="2344166" y="574675"/>
                </a:lnTo>
                <a:lnTo>
                  <a:pt x="95758" y="574675"/>
                </a:lnTo>
                <a:lnTo>
                  <a:pt x="58507" y="567160"/>
                </a:lnTo>
                <a:lnTo>
                  <a:pt x="28066" y="546655"/>
                </a:lnTo>
                <a:lnTo>
                  <a:pt x="7532" y="516221"/>
                </a:lnTo>
                <a:lnTo>
                  <a:pt x="0" y="478917"/>
                </a:lnTo>
                <a:lnTo>
                  <a:pt x="0" y="95884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29" name="object 45"/>
          <p:cNvSpPr>
            <a:spLocks noChangeArrowheads="1"/>
          </p:cNvSpPr>
          <p:nvPr/>
        </p:nvSpPr>
        <p:spPr bwMode="auto">
          <a:xfrm>
            <a:off x="2425700" y="6372225"/>
            <a:ext cx="46038" cy="46038"/>
          </a:xfrm>
          <a:custGeom>
            <a:avLst/>
            <a:gdLst>
              <a:gd name="T0" fmla="*/ 0 w 46355"/>
              <a:gd name="T1" fmla="*/ 0 h 46354"/>
              <a:gd name="T2" fmla="*/ 46355 w 46355"/>
              <a:gd name="T3" fmla="*/ 46354 h 46354"/>
            </a:gdLst>
            <a:ahLst/>
            <a:cxnLst/>
            <a:rect l="T0" t="T1" r="T2" b="T3"/>
            <a:pathLst>
              <a:path w="46355" h="46354">
                <a:moveTo>
                  <a:pt x="22987" y="0"/>
                </a:moveTo>
                <a:lnTo>
                  <a:pt x="14037" y="1807"/>
                </a:lnTo>
                <a:lnTo>
                  <a:pt x="6731" y="6738"/>
                </a:lnTo>
                <a:lnTo>
                  <a:pt x="1805" y="14053"/>
                </a:lnTo>
                <a:lnTo>
                  <a:pt x="0" y="23012"/>
                </a:lnTo>
                <a:lnTo>
                  <a:pt x="1805" y="31978"/>
                </a:lnTo>
                <a:lnTo>
                  <a:pt x="6731" y="39296"/>
                </a:lnTo>
                <a:lnTo>
                  <a:pt x="14037" y="44229"/>
                </a:lnTo>
                <a:lnTo>
                  <a:pt x="22987" y="46037"/>
                </a:lnTo>
                <a:lnTo>
                  <a:pt x="31956" y="44229"/>
                </a:lnTo>
                <a:lnTo>
                  <a:pt x="39306" y="39296"/>
                </a:lnTo>
                <a:lnTo>
                  <a:pt x="44275" y="31978"/>
                </a:lnTo>
                <a:lnTo>
                  <a:pt x="46100" y="23012"/>
                </a:lnTo>
                <a:lnTo>
                  <a:pt x="44275" y="14053"/>
                </a:lnTo>
                <a:lnTo>
                  <a:pt x="39306" y="6738"/>
                </a:lnTo>
                <a:lnTo>
                  <a:pt x="31956" y="1807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0" name="object 46"/>
          <p:cNvSpPr>
            <a:spLocks noChangeArrowheads="1"/>
          </p:cNvSpPr>
          <p:nvPr/>
        </p:nvSpPr>
        <p:spPr bwMode="auto">
          <a:xfrm>
            <a:off x="2425700" y="6372225"/>
            <a:ext cx="46038" cy="46038"/>
          </a:xfrm>
          <a:custGeom>
            <a:avLst/>
            <a:gdLst>
              <a:gd name="T0" fmla="*/ 0 w 46355"/>
              <a:gd name="T1" fmla="*/ 0 h 46354"/>
              <a:gd name="T2" fmla="*/ 46355 w 46355"/>
              <a:gd name="T3" fmla="*/ 46354 h 46354"/>
            </a:gdLst>
            <a:ahLst/>
            <a:cxnLst/>
            <a:rect l="T0" t="T1" r="T2" b="T3"/>
            <a:pathLst>
              <a:path w="46355" h="46354">
                <a:moveTo>
                  <a:pt x="0" y="23012"/>
                </a:moveTo>
                <a:lnTo>
                  <a:pt x="1805" y="14053"/>
                </a:lnTo>
                <a:lnTo>
                  <a:pt x="6731" y="6738"/>
                </a:lnTo>
                <a:lnTo>
                  <a:pt x="14037" y="1807"/>
                </a:lnTo>
                <a:lnTo>
                  <a:pt x="22987" y="0"/>
                </a:lnTo>
                <a:lnTo>
                  <a:pt x="31956" y="1807"/>
                </a:lnTo>
                <a:lnTo>
                  <a:pt x="39306" y="6738"/>
                </a:lnTo>
                <a:lnTo>
                  <a:pt x="44275" y="14053"/>
                </a:lnTo>
                <a:lnTo>
                  <a:pt x="46100" y="23012"/>
                </a:lnTo>
                <a:lnTo>
                  <a:pt x="44275" y="31978"/>
                </a:lnTo>
                <a:lnTo>
                  <a:pt x="39306" y="39296"/>
                </a:lnTo>
                <a:lnTo>
                  <a:pt x="31956" y="44229"/>
                </a:lnTo>
                <a:lnTo>
                  <a:pt x="22987" y="46037"/>
                </a:lnTo>
                <a:lnTo>
                  <a:pt x="14037" y="44229"/>
                </a:lnTo>
                <a:lnTo>
                  <a:pt x="6731" y="39296"/>
                </a:lnTo>
                <a:lnTo>
                  <a:pt x="1805" y="31978"/>
                </a:lnTo>
                <a:lnTo>
                  <a:pt x="0" y="2301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1" name="object 47"/>
          <p:cNvSpPr>
            <a:spLocks noChangeArrowheads="1"/>
          </p:cNvSpPr>
          <p:nvPr/>
        </p:nvSpPr>
        <p:spPr bwMode="auto">
          <a:xfrm>
            <a:off x="2425700" y="6496050"/>
            <a:ext cx="46038" cy="46038"/>
          </a:xfrm>
          <a:custGeom>
            <a:avLst/>
            <a:gdLst>
              <a:gd name="T0" fmla="*/ 0 w 46355"/>
              <a:gd name="T1" fmla="*/ 0 h 46354"/>
              <a:gd name="T2" fmla="*/ 46355 w 46355"/>
              <a:gd name="T3" fmla="*/ 46354 h 46354"/>
            </a:gdLst>
            <a:ahLst/>
            <a:cxnLst/>
            <a:rect l="T0" t="T1" r="T2" b="T3"/>
            <a:pathLst>
              <a:path w="46355" h="46354">
                <a:moveTo>
                  <a:pt x="22987" y="0"/>
                </a:moveTo>
                <a:lnTo>
                  <a:pt x="14037" y="1808"/>
                </a:lnTo>
                <a:lnTo>
                  <a:pt x="6731" y="6740"/>
                </a:lnTo>
                <a:lnTo>
                  <a:pt x="1805" y="14058"/>
                </a:lnTo>
                <a:lnTo>
                  <a:pt x="0" y="23025"/>
                </a:lnTo>
                <a:lnTo>
                  <a:pt x="1805" y="31978"/>
                </a:lnTo>
                <a:lnTo>
                  <a:pt x="6731" y="39293"/>
                </a:lnTo>
                <a:lnTo>
                  <a:pt x="14037" y="44227"/>
                </a:lnTo>
                <a:lnTo>
                  <a:pt x="22987" y="46037"/>
                </a:lnTo>
                <a:lnTo>
                  <a:pt x="31956" y="44227"/>
                </a:lnTo>
                <a:lnTo>
                  <a:pt x="39306" y="39293"/>
                </a:lnTo>
                <a:lnTo>
                  <a:pt x="44275" y="31978"/>
                </a:lnTo>
                <a:lnTo>
                  <a:pt x="46100" y="23025"/>
                </a:lnTo>
                <a:lnTo>
                  <a:pt x="44275" y="14058"/>
                </a:lnTo>
                <a:lnTo>
                  <a:pt x="39306" y="6740"/>
                </a:lnTo>
                <a:lnTo>
                  <a:pt x="31956" y="1808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2" name="object 48"/>
          <p:cNvSpPr>
            <a:spLocks noChangeArrowheads="1"/>
          </p:cNvSpPr>
          <p:nvPr/>
        </p:nvSpPr>
        <p:spPr bwMode="auto">
          <a:xfrm>
            <a:off x="2425700" y="6496050"/>
            <a:ext cx="46038" cy="46038"/>
          </a:xfrm>
          <a:custGeom>
            <a:avLst/>
            <a:gdLst>
              <a:gd name="T0" fmla="*/ 0 w 46355"/>
              <a:gd name="T1" fmla="*/ 0 h 46354"/>
              <a:gd name="T2" fmla="*/ 46355 w 46355"/>
              <a:gd name="T3" fmla="*/ 46354 h 46354"/>
            </a:gdLst>
            <a:ahLst/>
            <a:cxnLst/>
            <a:rect l="T0" t="T1" r="T2" b="T3"/>
            <a:pathLst>
              <a:path w="46355" h="46354">
                <a:moveTo>
                  <a:pt x="0" y="23025"/>
                </a:moveTo>
                <a:lnTo>
                  <a:pt x="1805" y="14058"/>
                </a:lnTo>
                <a:lnTo>
                  <a:pt x="6731" y="6740"/>
                </a:lnTo>
                <a:lnTo>
                  <a:pt x="14037" y="1808"/>
                </a:lnTo>
                <a:lnTo>
                  <a:pt x="22987" y="0"/>
                </a:lnTo>
                <a:lnTo>
                  <a:pt x="31956" y="1808"/>
                </a:lnTo>
                <a:lnTo>
                  <a:pt x="39306" y="6740"/>
                </a:lnTo>
                <a:lnTo>
                  <a:pt x="44275" y="14058"/>
                </a:lnTo>
                <a:lnTo>
                  <a:pt x="46100" y="23025"/>
                </a:lnTo>
                <a:lnTo>
                  <a:pt x="44275" y="31978"/>
                </a:lnTo>
                <a:lnTo>
                  <a:pt x="39306" y="39293"/>
                </a:lnTo>
                <a:lnTo>
                  <a:pt x="31956" y="44227"/>
                </a:lnTo>
                <a:lnTo>
                  <a:pt x="22987" y="46037"/>
                </a:lnTo>
                <a:lnTo>
                  <a:pt x="14037" y="44227"/>
                </a:lnTo>
                <a:lnTo>
                  <a:pt x="6731" y="39293"/>
                </a:lnTo>
                <a:lnTo>
                  <a:pt x="1805" y="31978"/>
                </a:lnTo>
                <a:lnTo>
                  <a:pt x="0" y="2302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3" name="object 49"/>
          <p:cNvSpPr>
            <a:spLocks noChangeArrowheads="1"/>
          </p:cNvSpPr>
          <p:nvPr/>
        </p:nvSpPr>
        <p:spPr bwMode="auto">
          <a:xfrm>
            <a:off x="2425700" y="6619875"/>
            <a:ext cx="46038" cy="46038"/>
          </a:xfrm>
          <a:custGeom>
            <a:avLst/>
            <a:gdLst>
              <a:gd name="T0" fmla="*/ 0 w 46355"/>
              <a:gd name="T1" fmla="*/ 0 h 46354"/>
              <a:gd name="T2" fmla="*/ 46355 w 46355"/>
              <a:gd name="T3" fmla="*/ 46354 h 46354"/>
            </a:gdLst>
            <a:ahLst/>
            <a:cxnLst/>
            <a:rect l="T0" t="T1" r="T2" b="T3"/>
            <a:pathLst>
              <a:path w="46355" h="46354">
                <a:moveTo>
                  <a:pt x="22987" y="0"/>
                </a:moveTo>
                <a:lnTo>
                  <a:pt x="14037" y="1808"/>
                </a:lnTo>
                <a:lnTo>
                  <a:pt x="6731" y="6740"/>
                </a:lnTo>
                <a:lnTo>
                  <a:pt x="1805" y="14058"/>
                </a:lnTo>
                <a:lnTo>
                  <a:pt x="0" y="23025"/>
                </a:lnTo>
                <a:lnTo>
                  <a:pt x="1805" y="31978"/>
                </a:lnTo>
                <a:lnTo>
                  <a:pt x="6731" y="39293"/>
                </a:lnTo>
                <a:lnTo>
                  <a:pt x="14037" y="44227"/>
                </a:lnTo>
                <a:lnTo>
                  <a:pt x="22987" y="46037"/>
                </a:lnTo>
                <a:lnTo>
                  <a:pt x="31956" y="44227"/>
                </a:lnTo>
                <a:lnTo>
                  <a:pt x="39306" y="39293"/>
                </a:lnTo>
                <a:lnTo>
                  <a:pt x="44275" y="31978"/>
                </a:lnTo>
                <a:lnTo>
                  <a:pt x="46100" y="23025"/>
                </a:lnTo>
                <a:lnTo>
                  <a:pt x="44275" y="14058"/>
                </a:lnTo>
                <a:lnTo>
                  <a:pt x="39306" y="6740"/>
                </a:lnTo>
                <a:lnTo>
                  <a:pt x="31956" y="1808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4" name="object 50"/>
          <p:cNvSpPr>
            <a:spLocks noChangeArrowheads="1"/>
          </p:cNvSpPr>
          <p:nvPr/>
        </p:nvSpPr>
        <p:spPr bwMode="auto">
          <a:xfrm>
            <a:off x="2425700" y="6619875"/>
            <a:ext cx="46038" cy="46038"/>
          </a:xfrm>
          <a:custGeom>
            <a:avLst/>
            <a:gdLst>
              <a:gd name="T0" fmla="*/ 0 w 46355"/>
              <a:gd name="T1" fmla="*/ 0 h 46354"/>
              <a:gd name="T2" fmla="*/ 46355 w 46355"/>
              <a:gd name="T3" fmla="*/ 46354 h 46354"/>
            </a:gdLst>
            <a:ahLst/>
            <a:cxnLst/>
            <a:rect l="T0" t="T1" r="T2" b="T3"/>
            <a:pathLst>
              <a:path w="46355" h="46354">
                <a:moveTo>
                  <a:pt x="0" y="23025"/>
                </a:moveTo>
                <a:lnTo>
                  <a:pt x="1805" y="14058"/>
                </a:lnTo>
                <a:lnTo>
                  <a:pt x="6731" y="6740"/>
                </a:lnTo>
                <a:lnTo>
                  <a:pt x="14037" y="1808"/>
                </a:lnTo>
                <a:lnTo>
                  <a:pt x="22987" y="0"/>
                </a:lnTo>
                <a:lnTo>
                  <a:pt x="31956" y="1808"/>
                </a:lnTo>
                <a:lnTo>
                  <a:pt x="39306" y="6740"/>
                </a:lnTo>
                <a:lnTo>
                  <a:pt x="44275" y="14058"/>
                </a:lnTo>
                <a:lnTo>
                  <a:pt x="46100" y="23025"/>
                </a:lnTo>
                <a:lnTo>
                  <a:pt x="44275" y="31978"/>
                </a:lnTo>
                <a:lnTo>
                  <a:pt x="39306" y="39293"/>
                </a:lnTo>
                <a:lnTo>
                  <a:pt x="31956" y="44227"/>
                </a:lnTo>
                <a:lnTo>
                  <a:pt x="22987" y="46037"/>
                </a:lnTo>
                <a:lnTo>
                  <a:pt x="14037" y="44227"/>
                </a:lnTo>
                <a:lnTo>
                  <a:pt x="6731" y="39293"/>
                </a:lnTo>
                <a:lnTo>
                  <a:pt x="1805" y="31978"/>
                </a:lnTo>
                <a:lnTo>
                  <a:pt x="0" y="2302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40225" y="3765550"/>
            <a:ext cx="303212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1000760" algn="l"/>
              </a:tabLst>
              <a:defRPr/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Machine	Language</a:t>
            </a:r>
            <a:r>
              <a:rPr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Program: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Memory-Memory:</a:t>
            </a:r>
            <a:b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</a:b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Pros and Cons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Pros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Requires fewer instructions (especially if 3 operands)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Easy to write compilers for (especially if 3 operands)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Cons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Very high memory traffic (especially if 3 operands)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Variable number of clocks per instruction (especially if 2 operands)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With two operands, more data movements are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Register-Memory Architectures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71500" y="1657350"/>
            <a:ext cx="83439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Instruction set: </a:t>
            </a:r>
            <a:endParaRPr lang="en-US" sz="1800" b="1">
              <a:latin typeface="Arial" pitchFamily="34" charset="0"/>
              <a:cs typeface="Angsana New" pitchFamily="18" charset="-34"/>
            </a:endParaRP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R1,  A 		sub R1, A 	mul R1, B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R1, A		store R1, A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Example: A*B - (A+C*B)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R1, A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R1, B		/*	A*B		*/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store R1, D			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R2, C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R2, B		/*	C*B		*/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R2, A		/*	A + CB		*/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sub R2, D		/*	AB - (A + C*B)	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Memory-Register: </a:t>
            </a:r>
            <a:b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</a:b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Pros and Cons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Pros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Some data can be accessed without loading first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Instruction format easy to encode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Good code density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endParaRPr lang="en-US" b="1">
              <a:latin typeface="Arial" pitchFamily="34" charset="0"/>
              <a:cs typeface="Angsana New" pitchFamily="18" charset="-34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Cons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Operands are not equivalent (poor orthogonality)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Variable number of clocks per instruction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May limit number of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Load-Store Architectures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71500" y="1657350"/>
            <a:ext cx="83439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Instruction set: </a:t>
            </a:r>
            <a:endParaRPr lang="en-US" sz="1800" b="1">
              <a:latin typeface="Arial" pitchFamily="34" charset="0"/>
              <a:cs typeface="Angsana New" pitchFamily="18" charset="-34"/>
            </a:endParaRP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R1,  R2, R3 	sub R1, R2, R3 	mul R1, R2, R3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R1, R4		store R1, R4</a:t>
            </a:r>
          </a:p>
          <a:p>
            <a:pPr marL="285750" indent="-285750" eaLnBrk="0" hangingPunct="0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Example: A*B - (A+C*B)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R1, &amp;A		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R2, &amp;B	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R3, &amp;C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R4, R1		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R5, R2	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load R6, R3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R7, R6, R5		/*	 C*B 		*/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add R8, R7, R4   		/* 	A + C*B 		*/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mul R9, R4, R5		/* 	A*B 		*/</a:t>
            </a:r>
          </a:p>
          <a:p>
            <a:pPr marL="685800" lvl="1" indent="-228600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sub R10, R9, R8		/*	A*B - (A+C*B) 	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Load-Store: </a:t>
            </a:r>
            <a:b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</a:b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Pros and Cons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Pros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Simple, fixed length instruction encoding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Instructions take similar number of cycles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Relatively easy to pipeline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endParaRPr lang="en-US" b="1">
              <a:latin typeface="Arial" pitchFamily="34" charset="0"/>
              <a:cs typeface="Angsana New" pitchFamily="18" charset="-34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b="1">
                <a:latin typeface="Arial" pitchFamily="34" charset="0"/>
                <a:cs typeface="Angsana New" pitchFamily="18" charset="-34"/>
              </a:rPr>
              <a:t>Cons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Higher instruction count 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>
                <a:latin typeface="Arial" pitchFamily="34" charset="0"/>
                <a:cs typeface="Angsana New" pitchFamily="18" charset="-34"/>
              </a:rPr>
              <a:t>Not all instructions need three operands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b="1" u="sng">
                <a:latin typeface="Arial" pitchFamily="34" charset="0"/>
                <a:cs typeface="Angsana New" pitchFamily="18" charset="-34"/>
              </a:rPr>
              <a:t>Dependent on good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906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Registers:</a:t>
            </a:r>
            <a:b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</a:b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Advantages and Disadvantages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19100" y="14478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Advantages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Faster than cache (no addressing mode or tags)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Deterministic (no misses)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Can replicate (multiple read ports)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Short identifier (typically 3 to 8 bits)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Reduce memory traffic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</a:pPr>
            <a:endParaRPr lang="th-TH" sz="2000" b="1">
              <a:latin typeface="Arial" pitchFamily="34" charset="0"/>
              <a:cs typeface="Angsana New" pitchFamily="18" charset="-34"/>
            </a:endParaRPr>
          </a:p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Disadvantages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Need to save and restore on procedure calls and context switch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Can</a:t>
            </a:r>
            <a:r>
              <a:rPr lang="th-TH" sz="2000" b="1">
                <a:latin typeface="Times New Roman"/>
                <a:cs typeface="Angsana New" pitchFamily="18" charset="-34"/>
              </a:rPr>
              <a:t>’</a:t>
            </a:r>
            <a:r>
              <a:rPr lang="th-TH" sz="2000" b="1">
                <a:latin typeface="Arial" pitchFamily="34" charset="0"/>
                <a:cs typeface="Angsana New" pitchFamily="18" charset="-34"/>
              </a:rPr>
              <a:t>t take the address of a register (for pointers)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Fixed size (can</a:t>
            </a:r>
            <a:r>
              <a:rPr lang="th-TH" sz="2000" b="1">
                <a:latin typeface="Times New Roman"/>
                <a:cs typeface="Angsana New" pitchFamily="18" charset="-34"/>
              </a:rPr>
              <a:t>’</a:t>
            </a:r>
            <a:r>
              <a:rPr lang="th-TH" sz="2000" b="1">
                <a:latin typeface="Arial" pitchFamily="34" charset="0"/>
                <a:cs typeface="Angsana New" pitchFamily="18" charset="-34"/>
              </a:rPr>
              <a:t>t store strings or structures efficiently)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th-TH" sz="2000" b="1">
                <a:latin typeface="Arial" pitchFamily="34" charset="0"/>
                <a:cs typeface="Angsana New" pitchFamily="18" charset="-34"/>
              </a:rPr>
              <a:t>Compiler must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400"/>
            <a:ext cx="7772400" cy="706438"/>
          </a:xfrm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/>
              <a:t>General Register Machine and Instruction Formats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828800"/>
            <a:ext cx="7513638" cy="3579813"/>
            <a:chOff x="480" y="1152"/>
            <a:chExt cx="4733" cy="2255"/>
          </a:xfrm>
        </p:grpSpPr>
        <p:sp>
          <p:nvSpPr>
            <p:cNvPr id="43012" name="Freeform 4"/>
            <p:cNvSpPr>
              <a:spLocks/>
            </p:cNvSpPr>
            <p:nvPr/>
          </p:nvSpPr>
          <p:spPr bwMode="auto">
            <a:xfrm>
              <a:off x="1915" y="2123"/>
              <a:ext cx="64" cy="88"/>
            </a:xfrm>
            <a:custGeom>
              <a:avLst/>
              <a:gdLst/>
              <a:ahLst/>
              <a:cxnLst>
                <a:cxn ang="0">
                  <a:pos x="31" y="13"/>
                </a:cxn>
                <a:cxn ang="0">
                  <a:pos x="26" y="13"/>
                </a:cxn>
                <a:cxn ang="0">
                  <a:pos x="22" y="11"/>
                </a:cxn>
                <a:cxn ang="0">
                  <a:pos x="18" y="10"/>
                </a:cxn>
                <a:cxn ang="0">
                  <a:pos x="15" y="8"/>
                </a:cxn>
                <a:cxn ang="0">
                  <a:pos x="11" y="7"/>
                </a:cxn>
                <a:cxn ang="0">
                  <a:pos x="7" y="5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31" y="87"/>
                </a:cxn>
                <a:cxn ang="0">
                  <a:pos x="63" y="0"/>
                </a:cxn>
                <a:cxn ang="0">
                  <a:pos x="62" y="2"/>
                </a:cxn>
                <a:cxn ang="0">
                  <a:pos x="59" y="4"/>
                </a:cxn>
                <a:cxn ang="0">
                  <a:pos x="57" y="5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5" y="10"/>
                </a:cxn>
                <a:cxn ang="0">
                  <a:pos x="40" y="11"/>
                </a:cxn>
                <a:cxn ang="0">
                  <a:pos x="36" y="13"/>
                </a:cxn>
                <a:cxn ang="0">
                  <a:pos x="31" y="13"/>
                </a:cxn>
              </a:cxnLst>
              <a:rect l="0" t="0" r="r" b="b"/>
              <a:pathLst>
                <a:path w="64" h="88">
                  <a:moveTo>
                    <a:pt x="31" y="13"/>
                  </a:moveTo>
                  <a:lnTo>
                    <a:pt x="26" y="13"/>
                  </a:lnTo>
                  <a:lnTo>
                    <a:pt x="22" y="11"/>
                  </a:lnTo>
                  <a:lnTo>
                    <a:pt x="18" y="10"/>
                  </a:lnTo>
                  <a:lnTo>
                    <a:pt x="15" y="8"/>
                  </a:lnTo>
                  <a:lnTo>
                    <a:pt x="11" y="7"/>
                  </a:lnTo>
                  <a:lnTo>
                    <a:pt x="7" y="5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31" y="87"/>
                  </a:lnTo>
                  <a:lnTo>
                    <a:pt x="63" y="0"/>
                  </a:lnTo>
                  <a:lnTo>
                    <a:pt x="62" y="2"/>
                  </a:lnTo>
                  <a:lnTo>
                    <a:pt x="59" y="4"/>
                  </a:lnTo>
                  <a:lnTo>
                    <a:pt x="57" y="5"/>
                  </a:lnTo>
                  <a:lnTo>
                    <a:pt x="53" y="7"/>
                  </a:lnTo>
                  <a:lnTo>
                    <a:pt x="48" y="8"/>
                  </a:lnTo>
                  <a:lnTo>
                    <a:pt x="45" y="10"/>
                  </a:lnTo>
                  <a:lnTo>
                    <a:pt x="40" y="11"/>
                  </a:lnTo>
                  <a:lnTo>
                    <a:pt x="36" y="13"/>
                  </a:lnTo>
                  <a:lnTo>
                    <a:pt x="31" y="1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1948" y="2041"/>
              <a:ext cx="334" cy="113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" y="112"/>
                </a:cxn>
                <a:cxn ang="0">
                  <a:pos x="1" y="110"/>
                </a:cxn>
                <a:cxn ang="0">
                  <a:pos x="1" y="108"/>
                </a:cxn>
                <a:cxn ang="0">
                  <a:pos x="1" y="105"/>
                </a:cxn>
                <a:cxn ang="0">
                  <a:pos x="1" y="100"/>
                </a:cxn>
                <a:cxn ang="0">
                  <a:pos x="2" y="94"/>
                </a:cxn>
                <a:cxn ang="0">
                  <a:pos x="2" y="86"/>
                </a:cxn>
                <a:cxn ang="0">
                  <a:pos x="2" y="78"/>
                </a:cxn>
                <a:cxn ang="0">
                  <a:pos x="2" y="68"/>
                </a:cxn>
                <a:cxn ang="0">
                  <a:pos x="2" y="56"/>
                </a:cxn>
                <a:cxn ang="0">
                  <a:pos x="3" y="40"/>
                </a:cxn>
                <a:cxn ang="0">
                  <a:pos x="7" y="27"/>
                </a:cxn>
                <a:cxn ang="0">
                  <a:pos x="12" y="17"/>
                </a:cxn>
                <a:cxn ang="0">
                  <a:pos x="20" y="10"/>
                </a:cxn>
                <a:cxn ang="0">
                  <a:pos x="29" y="5"/>
                </a:cxn>
                <a:cxn ang="0">
                  <a:pos x="39" y="2"/>
                </a:cxn>
                <a:cxn ang="0">
                  <a:pos x="49" y="0"/>
                </a:cxn>
                <a:cxn ang="0">
                  <a:pos x="60" y="1"/>
                </a:cxn>
                <a:cxn ang="0">
                  <a:pos x="71" y="2"/>
                </a:cxn>
                <a:cxn ang="0">
                  <a:pos x="81" y="4"/>
                </a:cxn>
                <a:cxn ang="0">
                  <a:pos x="107" y="10"/>
                </a:cxn>
                <a:cxn ang="0">
                  <a:pos x="136" y="18"/>
                </a:cxn>
                <a:cxn ang="0">
                  <a:pos x="169" y="28"/>
                </a:cxn>
                <a:cxn ang="0">
                  <a:pos x="203" y="38"/>
                </a:cxn>
                <a:cxn ang="0">
                  <a:pos x="235" y="48"/>
                </a:cxn>
                <a:cxn ang="0">
                  <a:pos x="266" y="57"/>
                </a:cxn>
                <a:cxn ang="0">
                  <a:pos x="293" y="65"/>
                </a:cxn>
                <a:cxn ang="0">
                  <a:pos x="314" y="72"/>
                </a:cxn>
                <a:cxn ang="0">
                  <a:pos x="328" y="76"/>
                </a:cxn>
                <a:cxn ang="0">
                  <a:pos x="333" y="78"/>
                </a:cxn>
              </a:cxnLst>
              <a:rect l="0" t="0" r="r" b="b"/>
              <a:pathLst>
                <a:path w="334" h="113">
                  <a:moveTo>
                    <a:pt x="0" y="112"/>
                  </a:moveTo>
                  <a:lnTo>
                    <a:pt x="1" y="112"/>
                  </a:lnTo>
                  <a:lnTo>
                    <a:pt x="1" y="110"/>
                  </a:lnTo>
                  <a:lnTo>
                    <a:pt x="1" y="108"/>
                  </a:lnTo>
                  <a:lnTo>
                    <a:pt x="1" y="105"/>
                  </a:lnTo>
                  <a:lnTo>
                    <a:pt x="1" y="100"/>
                  </a:lnTo>
                  <a:lnTo>
                    <a:pt x="2" y="94"/>
                  </a:lnTo>
                  <a:lnTo>
                    <a:pt x="2" y="86"/>
                  </a:lnTo>
                  <a:lnTo>
                    <a:pt x="2" y="78"/>
                  </a:lnTo>
                  <a:lnTo>
                    <a:pt x="2" y="68"/>
                  </a:lnTo>
                  <a:lnTo>
                    <a:pt x="2" y="56"/>
                  </a:lnTo>
                  <a:lnTo>
                    <a:pt x="3" y="40"/>
                  </a:lnTo>
                  <a:lnTo>
                    <a:pt x="7" y="27"/>
                  </a:lnTo>
                  <a:lnTo>
                    <a:pt x="12" y="17"/>
                  </a:lnTo>
                  <a:lnTo>
                    <a:pt x="20" y="10"/>
                  </a:lnTo>
                  <a:lnTo>
                    <a:pt x="29" y="5"/>
                  </a:lnTo>
                  <a:lnTo>
                    <a:pt x="39" y="2"/>
                  </a:lnTo>
                  <a:lnTo>
                    <a:pt x="49" y="0"/>
                  </a:lnTo>
                  <a:lnTo>
                    <a:pt x="60" y="1"/>
                  </a:lnTo>
                  <a:lnTo>
                    <a:pt x="71" y="2"/>
                  </a:lnTo>
                  <a:lnTo>
                    <a:pt x="81" y="4"/>
                  </a:lnTo>
                  <a:lnTo>
                    <a:pt x="107" y="10"/>
                  </a:lnTo>
                  <a:lnTo>
                    <a:pt x="136" y="18"/>
                  </a:lnTo>
                  <a:lnTo>
                    <a:pt x="169" y="28"/>
                  </a:lnTo>
                  <a:lnTo>
                    <a:pt x="203" y="38"/>
                  </a:lnTo>
                  <a:lnTo>
                    <a:pt x="235" y="48"/>
                  </a:lnTo>
                  <a:lnTo>
                    <a:pt x="266" y="57"/>
                  </a:lnTo>
                  <a:lnTo>
                    <a:pt x="293" y="65"/>
                  </a:lnTo>
                  <a:lnTo>
                    <a:pt x="314" y="72"/>
                  </a:lnTo>
                  <a:lnTo>
                    <a:pt x="328" y="76"/>
                  </a:lnTo>
                  <a:lnTo>
                    <a:pt x="333" y="7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915" y="2392"/>
              <a:ext cx="64" cy="89"/>
            </a:xfrm>
            <a:custGeom>
              <a:avLst/>
              <a:gdLst/>
              <a:ahLst/>
              <a:cxnLst>
                <a:cxn ang="0">
                  <a:pos x="31" y="74"/>
                </a:cxn>
                <a:cxn ang="0">
                  <a:pos x="26" y="75"/>
                </a:cxn>
                <a:cxn ang="0">
                  <a:pos x="22" y="76"/>
                </a:cxn>
                <a:cxn ang="0">
                  <a:pos x="18" y="78"/>
                </a:cxn>
                <a:cxn ang="0">
                  <a:pos x="15" y="79"/>
                </a:cxn>
                <a:cxn ang="0">
                  <a:pos x="11" y="81"/>
                </a:cxn>
                <a:cxn ang="0">
                  <a:pos x="7" y="83"/>
                </a:cxn>
                <a:cxn ang="0">
                  <a:pos x="4" y="85"/>
                </a:cxn>
                <a:cxn ang="0">
                  <a:pos x="2" y="86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31" y="0"/>
                </a:cxn>
                <a:cxn ang="0">
                  <a:pos x="63" y="88"/>
                </a:cxn>
                <a:cxn ang="0">
                  <a:pos x="63" y="87"/>
                </a:cxn>
                <a:cxn ang="0">
                  <a:pos x="62" y="86"/>
                </a:cxn>
                <a:cxn ang="0">
                  <a:pos x="59" y="85"/>
                </a:cxn>
                <a:cxn ang="0">
                  <a:pos x="57" y="83"/>
                </a:cxn>
                <a:cxn ang="0">
                  <a:pos x="53" y="81"/>
                </a:cxn>
                <a:cxn ang="0">
                  <a:pos x="48" y="79"/>
                </a:cxn>
                <a:cxn ang="0">
                  <a:pos x="45" y="78"/>
                </a:cxn>
                <a:cxn ang="0">
                  <a:pos x="40" y="76"/>
                </a:cxn>
                <a:cxn ang="0">
                  <a:pos x="36" y="75"/>
                </a:cxn>
                <a:cxn ang="0">
                  <a:pos x="31" y="74"/>
                </a:cxn>
              </a:cxnLst>
              <a:rect l="0" t="0" r="r" b="b"/>
              <a:pathLst>
                <a:path w="64" h="89">
                  <a:moveTo>
                    <a:pt x="31" y="74"/>
                  </a:moveTo>
                  <a:lnTo>
                    <a:pt x="26" y="75"/>
                  </a:lnTo>
                  <a:lnTo>
                    <a:pt x="22" y="76"/>
                  </a:lnTo>
                  <a:lnTo>
                    <a:pt x="18" y="78"/>
                  </a:lnTo>
                  <a:lnTo>
                    <a:pt x="15" y="79"/>
                  </a:lnTo>
                  <a:lnTo>
                    <a:pt x="11" y="81"/>
                  </a:lnTo>
                  <a:lnTo>
                    <a:pt x="7" y="83"/>
                  </a:lnTo>
                  <a:lnTo>
                    <a:pt x="4" y="85"/>
                  </a:lnTo>
                  <a:lnTo>
                    <a:pt x="2" y="86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31" y="0"/>
                  </a:lnTo>
                  <a:lnTo>
                    <a:pt x="63" y="88"/>
                  </a:lnTo>
                  <a:lnTo>
                    <a:pt x="63" y="87"/>
                  </a:lnTo>
                  <a:lnTo>
                    <a:pt x="62" y="86"/>
                  </a:lnTo>
                  <a:lnTo>
                    <a:pt x="59" y="85"/>
                  </a:lnTo>
                  <a:lnTo>
                    <a:pt x="57" y="83"/>
                  </a:lnTo>
                  <a:lnTo>
                    <a:pt x="53" y="81"/>
                  </a:lnTo>
                  <a:lnTo>
                    <a:pt x="48" y="79"/>
                  </a:lnTo>
                  <a:lnTo>
                    <a:pt x="45" y="78"/>
                  </a:lnTo>
                  <a:lnTo>
                    <a:pt x="40" y="76"/>
                  </a:lnTo>
                  <a:lnTo>
                    <a:pt x="36" y="75"/>
                  </a:lnTo>
                  <a:lnTo>
                    <a:pt x="31" y="7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948" y="2403"/>
              <a:ext cx="365" cy="1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" y="53"/>
                </a:cxn>
                <a:cxn ang="0">
                  <a:pos x="1" y="54"/>
                </a:cxn>
                <a:cxn ang="0">
                  <a:pos x="1" y="56"/>
                </a:cxn>
                <a:cxn ang="0">
                  <a:pos x="1" y="60"/>
                </a:cxn>
                <a:cxn ang="0">
                  <a:pos x="1" y="65"/>
                </a:cxn>
                <a:cxn ang="0">
                  <a:pos x="2" y="71"/>
                </a:cxn>
                <a:cxn ang="0">
                  <a:pos x="2" y="78"/>
                </a:cxn>
                <a:cxn ang="0">
                  <a:pos x="2" y="87"/>
                </a:cxn>
                <a:cxn ang="0">
                  <a:pos x="2" y="97"/>
                </a:cxn>
                <a:cxn ang="0">
                  <a:pos x="2" y="109"/>
                </a:cxn>
                <a:cxn ang="0">
                  <a:pos x="3" y="124"/>
                </a:cxn>
                <a:cxn ang="0">
                  <a:pos x="6" y="137"/>
                </a:cxn>
                <a:cxn ang="0">
                  <a:pos x="11" y="146"/>
                </a:cxn>
                <a:cxn ang="0">
                  <a:pos x="17" y="152"/>
                </a:cxn>
                <a:cxn ang="0">
                  <a:pos x="24" y="155"/>
                </a:cxn>
                <a:cxn ang="0">
                  <a:pos x="32" y="156"/>
                </a:cxn>
                <a:cxn ang="0">
                  <a:pos x="41" y="156"/>
                </a:cxn>
                <a:cxn ang="0">
                  <a:pos x="51" y="153"/>
                </a:cxn>
                <a:cxn ang="0">
                  <a:pos x="60" y="149"/>
                </a:cxn>
                <a:cxn ang="0">
                  <a:pos x="70" y="145"/>
                </a:cxn>
                <a:cxn ang="0">
                  <a:pos x="99" y="131"/>
                </a:cxn>
                <a:cxn ang="0">
                  <a:pos x="132" y="114"/>
                </a:cxn>
                <a:cxn ang="0">
                  <a:pos x="170" y="95"/>
                </a:cxn>
                <a:cxn ang="0">
                  <a:pos x="209" y="76"/>
                </a:cxn>
                <a:cxn ang="0">
                  <a:pos x="248" y="56"/>
                </a:cxn>
                <a:cxn ang="0">
                  <a:pos x="284" y="39"/>
                </a:cxn>
                <a:cxn ang="0">
                  <a:pos x="316" y="23"/>
                </a:cxn>
                <a:cxn ang="0">
                  <a:pos x="341" y="11"/>
                </a:cxn>
                <a:cxn ang="0">
                  <a:pos x="358" y="2"/>
                </a:cxn>
                <a:cxn ang="0">
                  <a:pos x="364" y="0"/>
                </a:cxn>
              </a:cxnLst>
              <a:rect l="0" t="0" r="r" b="b"/>
              <a:pathLst>
                <a:path w="365" h="157">
                  <a:moveTo>
                    <a:pt x="0" y="52"/>
                  </a:moveTo>
                  <a:lnTo>
                    <a:pt x="1" y="53"/>
                  </a:lnTo>
                  <a:lnTo>
                    <a:pt x="1" y="54"/>
                  </a:lnTo>
                  <a:lnTo>
                    <a:pt x="1" y="56"/>
                  </a:lnTo>
                  <a:lnTo>
                    <a:pt x="1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2" y="78"/>
                  </a:lnTo>
                  <a:lnTo>
                    <a:pt x="2" y="87"/>
                  </a:lnTo>
                  <a:lnTo>
                    <a:pt x="2" y="97"/>
                  </a:lnTo>
                  <a:lnTo>
                    <a:pt x="2" y="109"/>
                  </a:lnTo>
                  <a:lnTo>
                    <a:pt x="3" y="124"/>
                  </a:lnTo>
                  <a:lnTo>
                    <a:pt x="6" y="137"/>
                  </a:lnTo>
                  <a:lnTo>
                    <a:pt x="11" y="146"/>
                  </a:lnTo>
                  <a:lnTo>
                    <a:pt x="17" y="152"/>
                  </a:lnTo>
                  <a:lnTo>
                    <a:pt x="24" y="155"/>
                  </a:lnTo>
                  <a:lnTo>
                    <a:pt x="32" y="156"/>
                  </a:lnTo>
                  <a:lnTo>
                    <a:pt x="41" y="156"/>
                  </a:lnTo>
                  <a:lnTo>
                    <a:pt x="51" y="153"/>
                  </a:lnTo>
                  <a:lnTo>
                    <a:pt x="60" y="149"/>
                  </a:lnTo>
                  <a:lnTo>
                    <a:pt x="70" y="145"/>
                  </a:lnTo>
                  <a:lnTo>
                    <a:pt x="99" y="131"/>
                  </a:lnTo>
                  <a:lnTo>
                    <a:pt x="132" y="114"/>
                  </a:lnTo>
                  <a:lnTo>
                    <a:pt x="170" y="95"/>
                  </a:lnTo>
                  <a:lnTo>
                    <a:pt x="209" y="76"/>
                  </a:lnTo>
                  <a:lnTo>
                    <a:pt x="248" y="56"/>
                  </a:lnTo>
                  <a:lnTo>
                    <a:pt x="284" y="39"/>
                  </a:lnTo>
                  <a:lnTo>
                    <a:pt x="316" y="23"/>
                  </a:lnTo>
                  <a:lnTo>
                    <a:pt x="341" y="11"/>
                  </a:lnTo>
                  <a:lnTo>
                    <a:pt x="358" y="2"/>
                  </a:lnTo>
                  <a:lnTo>
                    <a:pt x="36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1775" y="2303"/>
              <a:ext cx="396" cy="433"/>
            </a:xfrm>
            <a:custGeom>
              <a:avLst/>
              <a:gdLst/>
              <a:ahLst/>
              <a:cxnLst>
                <a:cxn ang="0">
                  <a:pos x="395" y="432"/>
                </a:cxn>
                <a:cxn ang="0">
                  <a:pos x="0" y="432"/>
                </a:cxn>
                <a:cxn ang="0">
                  <a:pos x="0" y="0"/>
                </a:cxn>
                <a:cxn ang="0">
                  <a:pos x="125" y="0"/>
                </a:cxn>
              </a:cxnLst>
              <a:rect l="0" t="0" r="r" b="b"/>
              <a:pathLst>
                <a:path w="396" h="433">
                  <a:moveTo>
                    <a:pt x="395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1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1588" y="3136"/>
              <a:ext cx="70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512" y="3101"/>
              <a:ext cx="88" cy="65"/>
            </a:xfrm>
            <a:custGeom>
              <a:avLst/>
              <a:gdLst/>
              <a:ahLst/>
              <a:cxnLst>
                <a:cxn ang="0">
                  <a:pos x="74" y="32"/>
                </a:cxn>
                <a:cxn ang="0">
                  <a:pos x="74" y="37"/>
                </a:cxn>
                <a:cxn ang="0">
                  <a:pos x="76" y="41"/>
                </a:cxn>
                <a:cxn ang="0">
                  <a:pos x="78" y="46"/>
                </a:cxn>
                <a:cxn ang="0">
                  <a:pos x="79" y="49"/>
                </a:cxn>
                <a:cxn ang="0">
                  <a:pos x="80" y="53"/>
                </a:cxn>
                <a:cxn ang="0">
                  <a:pos x="82" y="57"/>
                </a:cxn>
                <a:cxn ang="0">
                  <a:pos x="84" y="59"/>
                </a:cxn>
                <a:cxn ang="0">
                  <a:pos x="85" y="61"/>
                </a:cxn>
                <a:cxn ang="0">
                  <a:pos x="87" y="63"/>
                </a:cxn>
                <a:cxn ang="0">
                  <a:pos x="87" y="64"/>
                </a:cxn>
                <a:cxn ang="0">
                  <a:pos x="0" y="33"/>
                </a:cxn>
                <a:cxn ang="0">
                  <a:pos x="87" y="0"/>
                </a:cxn>
                <a:cxn ang="0">
                  <a:pos x="87" y="1"/>
                </a:cxn>
                <a:cxn ang="0">
                  <a:pos x="85" y="2"/>
                </a:cxn>
                <a:cxn ang="0">
                  <a:pos x="84" y="5"/>
                </a:cxn>
                <a:cxn ang="0">
                  <a:pos x="82" y="7"/>
                </a:cxn>
                <a:cxn ang="0">
                  <a:pos x="80" y="11"/>
                </a:cxn>
                <a:cxn ang="0">
                  <a:pos x="79" y="15"/>
                </a:cxn>
                <a:cxn ang="0">
                  <a:pos x="78" y="19"/>
                </a:cxn>
                <a:cxn ang="0">
                  <a:pos x="76" y="24"/>
                </a:cxn>
                <a:cxn ang="0">
                  <a:pos x="74" y="27"/>
                </a:cxn>
                <a:cxn ang="0">
                  <a:pos x="74" y="33"/>
                </a:cxn>
                <a:cxn ang="0">
                  <a:pos x="74" y="32"/>
                </a:cxn>
              </a:cxnLst>
              <a:rect l="0" t="0" r="r" b="b"/>
              <a:pathLst>
                <a:path w="88" h="65">
                  <a:moveTo>
                    <a:pt x="74" y="32"/>
                  </a:moveTo>
                  <a:lnTo>
                    <a:pt x="74" y="37"/>
                  </a:lnTo>
                  <a:lnTo>
                    <a:pt x="76" y="41"/>
                  </a:lnTo>
                  <a:lnTo>
                    <a:pt x="78" y="46"/>
                  </a:lnTo>
                  <a:lnTo>
                    <a:pt x="79" y="49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4" y="59"/>
                  </a:lnTo>
                  <a:lnTo>
                    <a:pt x="85" y="61"/>
                  </a:lnTo>
                  <a:lnTo>
                    <a:pt x="87" y="63"/>
                  </a:lnTo>
                  <a:lnTo>
                    <a:pt x="87" y="64"/>
                  </a:lnTo>
                  <a:lnTo>
                    <a:pt x="0" y="33"/>
                  </a:lnTo>
                  <a:lnTo>
                    <a:pt x="87" y="0"/>
                  </a:lnTo>
                  <a:lnTo>
                    <a:pt x="87" y="1"/>
                  </a:lnTo>
                  <a:lnTo>
                    <a:pt x="85" y="2"/>
                  </a:lnTo>
                  <a:lnTo>
                    <a:pt x="84" y="5"/>
                  </a:lnTo>
                  <a:lnTo>
                    <a:pt x="82" y="7"/>
                  </a:lnTo>
                  <a:lnTo>
                    <a:pt x="80" y="11"/>
                  </a:lnTo>
                  <a:lnTo>
                    <a:pt x="79" y="15"/>
                  </a:lnTo>
                  <a:lnTo>
                    <a:pt x="78" y="19"/>
                  </a:lnTo>
                  <a:lnTo>
                    <a:pt x="76" y="24"/>
                  </a:lnTo>
                  <a:lnTo>
                    <a:pt x="74" y="27"/>
                  </a:lnTo>
                  <a:lnTo>
                    <a:pt x="74" y="33"/>
                  </a:lnTo>
                  <a:lnTo>
                    <a:pt x="74" y="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2119" y="1760"/>
              <a:ext cx="87" cy="65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2" y="37"/>
                </a:cxn>
                <a:cxn ang="0">
                  <a:pos x="11" y="41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54"/>
                </a:cxn>
                <a:cxn ang="0">
                  <a:pos x="4" y="57"/>
                </a:cxn>
                <a:cxn ang="0">
                  <a:pos x="3" y="59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86" y="33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10" y="19"/>
                </a:cxn>
                <a:cxn ang="0">
                  <a:pos x="11" y="24"/>
                </a:cxn>
                <a:cxn ang="0">
                  <a:pos x="12" y="28"/>
                </a:cxn>
                <a:cxn ang="0">
                  <a:pos x="12" y="33"/>
                </a:cxn>
                <a:cxn ang="0">
                  <a:pos x="12" y="32"/>
                </a:cxn>
              </a:cxnLst>
              <a:rect l="0" t="0" r="r" b="b"/>
              <a:pathLst>
                <a:path w="87" h="65">
                  <a:moveTo>
                    <a:pt x="12" y="32"/>
                  </a:moveTo>
                  <a:lnTo>
                    <a:pt x="12" y="37"/>
                  </a:lnTo>
                  <a:lnTo>
                    <a:pt x="11" y="41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54"/>
                  </a:lnTo>
                  <a:lnTo>
                    <a:pt x="4" y="57"/>
                  </a:lnTo>
                  <a:lnTo>
                    <a:pt x="3" y="59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86" y="3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3" y="5"/>
                  </a:lnTo>
                  <a:lnTo>
                    <a:pt x="4" y="7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10" y="19"/>
                  </a:lnTo>
                  <a:lnTo>
                    <a:pt x="11" y="24"/>
                  </a:lnTo>
                  <a:lnTo>
                    <a:pt x="12" y="28"/>
                  </a:lnTo>
                  <a:lnTo>
                    <a:pt x="12" y="33"/>
                  </a:lnTo>
                  <a:lnTo>
                    <a:pt x="12" y="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2133" y="2699"/>
              <a:ext cx="88" cy="64"/>
            </a:xfrm>
            <a:custGeom>
              <a:avLst/>
              <a:gdLst/>
              <a:ahLst/>
              <a:cxnLst>
                <a:cxn ang="0">
                  <a:pos x="13" y="32"/>
                </a:cxn>
                <a:cxn ang="0">
                  <a:pos x="13" y="37"/>
                </a:cxn>
                <a:cxn ang="0">
                  <a:pos x="12" y="40"/>
                </a:cxn>
                <a:cxn ang="0">
                  <a:pos x="10" y="45"/>
                </a:cxn>
                <a:cxn ang="0">
                  <a:pos x="8" y="49"/>
                </a:cxn>
                <a:cxn ang="0">
                  <a:pos x="7" y="53"/>
                </a:cxn>
                <a:cxn ang="0">
                  <a:pos x="5" y="56"/>
                </a:cxn>
                <a:cxn ang="0">
                  <a:pos x="3" y="58"/>
                </a:cxn>
                <a:cxn ang="0">
                  <a:pos x="2" y="61"/>
                </a:cxn>
                <a:cxn ang="0">
                  <a:pos x="1" y="62"/>
                </a:cxn>
                <a:cxn ang="0">
                  <a:pos x="0" y="63"/>
                </a:cxn>
                <a:cxn ang="0">
                  <a:pos x="87" y="33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2" y="2"/>
                </a:cxn>
                <a:cxn ang="0">
                  <a:pos x="3" y="4"/>
                </a:cxn>
                <a:cxn ang="0">
                  <a:pos x="5" y="7"/>
                </a:cxn>
                <a:cxn ang="0">
                  <a:pos x="7" y="11"/>
                </a:cxn>
                <a:cxn ang="0">
                  <a:pos x="8" y="15"/>
                </a:cxn>
                <a:cxn ang="0">
                  <a:pos x="10" y="18"/>
                </a:cxn>
                <a:cxn ang="0">
                  <a:pos x="12" y="23"/>
                </a:cxn>
                <a:cxn ang="0">
                  <a:pos x="13" y="28"/>
                </a:cxn>
                <a:cxn ang="0">
                  <a:pos x="13" y="33"/>
                </a:cxn>
                <a:cxn ang="0">
                  <a:pos x="13" y="32"/>
                </a:cxn>
              </a:cxnLst>
              <a:rect l="0" t="0" r="r" b="b"/>
              <a:pathLst>
                <a:path w="88" h="64">
                  <a:moveTo>
                    <a:pt x="13" y="32"/>
                  </a:moveTo>
                  <a:lnTo>
                    <a:pt x="13" y="37"/>
                  </a:lnTo>
                  <a:lnTo>
                    <a:pt x="12" y="40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7" y="53"/>
                  </a:lnTo>
                  <a:lnTo>
                    <a:pt x="5" y="56"/>
                  </a:lnTo>
                  <a:lnTo>
                    <a:pt x="3" y="58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3"/>
                  </a:lnTo>
                  <a:lnTo>
                    <a:pt x="87" y="3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3" y="4"/>
                  </a:lnTo>
                  <a:lnTo>
                    <a:pt x="5" y="7"/>
                  </a:lnTo>
                  <a:lnTo>
                    <a:pt x="7" y="11"/>
                  </a:lnTo>
                  <a:lnTo>
                    <a:pt x="8" y="15"/>
                  </a:lnTo>
                  <a:lnTo>
                    <a:pt x="10" y="18"/>
                  </a:lnTo>
                  <a:lnTo>
                    <a:pt x="12" y="23"/>
                  </a:lnTo>
                  <a:lnTo>
                    <a:pt x="13" y="28"/>
                  </a:lnTo>
                  <a:lnTo>
                    <a:pt x="13" y="33"/>
                  </a:lnTo>
                  <a:lnTo>
                    <a:pt x="13" y="3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470" y="1797"/>
              <a:ext cx="6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054" y="1552"/>
              <a:ext cx="451" cy="162"/>
            </a:xfrm>
            <a:custGeom>
              <a:avLst/>
              <a:gdLst/>
              <a:ahLst/>
              <a:cxnLst>
                <a:cxn ang="0">
                  <a:pos x="450" y="160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450" y="161"/>
                </a:cxn>
                <a:cxn ang="0">
                  <a:pos x="450" y="160"/>
                </a:cxn>
              </a:cxnLst>
              <a:rect l="0" t="0" r="r" b="b"/>
              <a:pathLst>
                <a:path w="451" h="162">
                  <a:moveTo>
                    <a:pt x="450" y="160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450" y="161"/>
                  </a:lnTo>
                  <a:lnTo>
                    <a:pt x="450" y="16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054" y="1552"/>
              <a:ext cx="457" cy="168"/>
            </a:xfrm>
            <a:custGeom>
              <a:avLst/>
              <a:gdLst/>
              <a:ahLst/>
              <a:cxnLst>
                <a:cxn ang="0">
                  <a:pos x="456" y="166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7"/>
                </a:cxn>
                <a:cxn ang="0">
                  <a:pos x="456" y="167"/>
                </a:cxn>
              </a:cxnLst>
              <a:rect l="0" t="0" r="r" b="b"/>
              <a:pathLst>
                <a:path w="457" h="168">
                  <a:moveTo>
                    <a:pt x="456" y="166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456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1054" y="1719"/>
              <a:ext cx="451" cy="160"/>
            </a:xfrm>
            <a:custGeom>
              <a:avLst/>
              <a:gdLst/>
              <a:ahLst/>
              <a:cxnLst>
                <a:cxn ang="0">
                  <a:pos x="450" y="159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59"/>
                </a:cxn>
                <a:cxn ang="0">
                  <a:pos x="450" y="159"/>
                </a:cxn>
              </a:cxnLst>
              <a:rect l="0" t="0" r="r" b="b"/>
              <a:pathLst>
                <a:path w="451" h="160">
                  <a:moveTo>
                    <a:pt x="450" y="159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450" y="15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054" y="1719"/>
              <a:ext cx="457" cy="166"/>
            </a:xfrm>
            <a:custGeom>
              <a:avLst/>
              <a:gdLst/>
              <a:ahLst/>
              <a:cxnLst>
                <a:cxn ang="0">
                  <a:pos x="456" y="165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5"/>
                </a:cxn>
                <a:cxn ang="0">
                  <a:pos x="456" y="165"/>
                </a:cxn>
              </a:cxnLst>
              <a:rect l="0" t="0" r="r" b="b"/>
              <a:pathLst>
                <a:path w="457" h="166">
                  <a:moveTo>
                    <a:pt x="456" y="165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456" y="1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054" y="1884"/>
              <a:ext cx="451" cy="162"/>
            </a:xfrm>
            <a:custGeom>
              <a:avLst/>
              <a:gdLst/>
              <a:ahLst/>
              <a:cxnLst>
                <a:cxn ang="0">
                  <a:pos x="450" y="160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450" y="161"/>
                </a:cxn>
                <a:cxn ang="0">
                  <a:pos x="450" y="160"/>
                </a:cxn>
              </a:cxnLst>
              <a:rect l="0" t="0" r="r" b="b"/>
              <a:pathLst>
                <a:path w="451" h="162">
                  <a:moveTo>
                    <a:pt x="450" y="160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450" y="161"/>
                  </a:lnTo>
                  <a:lnTo>
                    <a:pt x="450" y="16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054" y="1884"/>
              <a:ext cx="457" cy="168"/>
            </a:xfrm>
            <a:custGeom>
              <a:avLst/>
              <a:gdLst/>
              <a:ahLst/>
              <a:cxnLst>
                <a:cxn ang="0">
                  <a:pos x="456" y="166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7"/>
                </a:cxn>
                <a:cxn ang="0">
                  <a:pos x="456" y="167"/>
                </a:cxn>
              </a:cxnLst>
              <a:rect l="0" t="0" r="r" b="b"/>
              <a:pathLst>
                <a:path w="457" h="168">
                  <a:moveTo>
                    <a:pt x="456" y="166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456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054" y="2051"/>
              <a:ext cx="451" cy="160"/>
            </a:xfrm>
            <a:custGeom>
              <a:avLst/>
              <a:gdLst/>
              <a:ahLst/>
              <a:cxnLst>
                <a:cxn ang="0">
                  <a:pos x="450" y="159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59"/>
                </a:cxn>
                <a:cxn ang="0">
                  <a:pos x="450" y="159"/>
                </a:cxn>
              </a:cxnLst>
              <a:rect l="0" t="0" r="r" b="b"/>
              <a:pathLst>
                <a:path w="451" h="160">
                  <a:moveTo>
                    <a:pt x="450" y="159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450" y="15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54" y="2051"/>
              <a:ext cx="457" cy="166"/>
            </a:xfrm>
            <a:custGeom>
              <a:avLst/>
              <a:gdLst/>
              <a:ahLst/>
              <a:cxnLst>
                <a:cxn ang="0">
                  <a:pos x="456" y="165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5"/>
                </a:cxn>
                <a:cxn ang="0">
                  <a:pos x="456" y="165"/>
                </a:cxn>
              </a:cxnLst>
              <a:rect l="0" t="0" r="r" b="b"/>
              <a:pathLst>
                <a:path w="457" h="166">
                  <a:moveTo>
                    <a:pt x="456" y="165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456" y="1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054" y="2216"/>
              <a:ext cx="451" cy="162"/>
            </a:xfrm>
            <a:custGeom>
              <a:avLst/>
              <a:gdLst/>
              <a:ahLst/>
              <a:cxnLst>
                <a:cxn ang="0">
                  <a:pos x="450" y="161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450" y="161"/>
                </a:cxn>
              </a:cxnLst>
              <a:rect l="0" t="0" r="r" b="b"/>
              <a:pathLst>
                <a:path w="451" h="162">
                  <a:moveTo>
                    <a:pt x="450" y="161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450" y="16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Freeform 23"/>
            <p:cNvSpPr>
              <a:spLocks/>
            </p:cNvSpPr>
            <p:nvPr/>
          </p:nvSpPr>
          <p:spPr bwMode="auto">
            <a:xfrm>
              <a:off x="1054" y="2216"/>
              <a:ext cx="457" cy="168"/>
            </a:xfrm>
            <a:custGeom>
              <a:avLst/>
              <a:gdLst/>
              <a:ahLst/>
              <a:cxnLst>
                <a:cxn ang="0">
                  <a:pos x="456" y="167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7"/>
                </a:cxn>
                <a:cxn ang="0">
                  <a:pos x="456" y="167"/>
                </a:cxn>
              </a:cxnLst>
              <a:rect l="0" t="0" r="r" b="b"/>
              <a:pathLst>
                <a:path w="457" h="168">
                  <a:moveTo>
                    <a:pt x="456" y="167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456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Freeform 24"/>
            <p:cNvSpPr>
              <a:spLocks/>
            </p:cNvSpPr>
            <p:nvPr/>
          </p:nvSpPr>
          <p:spPr bwMode="auto">
            <a:xfrm>
              <a:off x="1054" y="2382"/>
              <a:ext cx="451" cy="160"/>
            </a:xfrm>
            <a:custGeom>
              <a:avLst/>
              <a:gdLst/>
              <a:ahLst/>
              <a:cxnLst>
                <a:cxn ang="0">
                  <a:pos x="450" y="159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59"/>
                </a:cxn>
                <a:cxn ang="0">
                  <a:pos x="450" y="159"/>
                </a:cxn>
              </a:cxnLst>
              <a:rect l="0" t="0" r="r" b="b"/>
              <a:pathLst>
                <a:path w="451" h="160">
                  <a:moveTo>
                    <a:pt x="450" y="159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450" y="15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Freeform 25"/>
            <p:cNvSpPr>
              <a:spLocks/>
            </p:cNvSpPr>
            <p:nvPr/>
          </p:nvSpPr>
          <p:spPr bwMode="auto">
            <a:xfrm>
              <a:off x="1054" y="2382"/>
              <a:ext cx="457" cy="166"/>
            </a:xfrm>
            <a:custGeom>
              <a:avLst/>
              <a:gdLst/>
              <a:ahLst/>
              <a:cxnLst>
                <a:cxn ang="0">
                  <a:pos x="456" y="165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5"/>
                </a:cxn>
                <a:cxn ang="0">
                  <a:pos x="456" y="165"/>
                </a:cxn>
              </a:cxnLst>
              <a:rect l="0" t="0" r="r" b="b"/>
              <a:pathLst>
                <a:path w="457" h="166">
                  <a:moveTo>
                    <a:pt x="456" y="165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456" y="1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Freeform 26"/>
            <p:cNvSpPr>
              <a:spLocks/>
            </p:cNvSpPr>
            <p:nvPr/>
          </p:nvSpPr>
          <p:spPr bwMode="auto">
            <a:xfrm>
              <a:off x="1054" y="2547"/>
              <a:ext cx="451" cy="162"/>
            </a:xfrm>
            <a:custGeom>
              <a:avLst/>
              <a:gdLst/>
              <a:ahLst/>
              <a:cxnLst>
                <a:cxn ang="0">
                  <a:pos x="450" y="161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450" y="161"/>
                </a:cxn>
              </a:cxnLst>
              <a:rect l="0" t="0" r="r" b="b"/>
              <a:pathLst>
                <a:path w="451" h="162">
                  <a:moveTo>
                    <a:pt x="450" y="161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450" y="16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Freeform 27"/>
            <p:cNvSpPr>
              <a:spLocks/>
            </p:cNvSpPr>
            <p:nvPr/>
          </p:nvSpPr>
          <p:spPr bwMode="auto">
            <a:xfrm>
              <a:off x="1054" y="2547"/>
              <a:ext cx="457" cy="168"/>
            </a:xfrm>
            <a:custGeom>
              <a:avLst/>
              <a:gdLst/>
              <a:ahLst/>
              <a:cxnLst>
                <a:cxn ang="0">
                  <a:pos x="456" y="167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7"/>
                </a:cxn>
                <a:cxn ang="0">
                  <a:pos x="456" y="167"/>
                </a:cxn>
              </a:cxnLst>
              <a:rect l="0" t="0" r="r" b="b"/>
              <a:pathLst>
                <a:path w="457" h="168">
                  <a:moveTo>
                    <a:pt x="456" y="167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456" y="1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Freeform 28"/>
            <p:cNvSpPr>
              <a:spLocks/>
            </p:cNvSpPr>
            <p:nvPr/>
          </p:nvSpPr>
          <p:spPr bwMode="auto">
            <a:xfrm>
              <a:off x="3967" y="1807"/>
              <a:ext cx="377" cy="190"/>
            </a:xfrm>
            <a:custGeom>
              <a:avLst/>
              <a:gdLst/>
              <a:ahLst/>
              <a:cxnLst>
                <a:cxn ang="0">
                  <a:pos x="376" y="188"/>
                </a:cxn>
                <a:cxn ang="0">
                  <a:pos x="376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376" y="189"/>
                </a:cxn>
              </a:cxnLst>
              <a:rect l="0" t="0" r="r" b="b"/>
              <a:pathLst>
                <a:path w="377" h="190">
                  <a:moveTo>
                    <a:pt x="376" y="188"/>
                  </a:moveTo>
                  <a:lnTo>
                    <a:pt x="376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376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Freeform 29"/>
            <p:cNvSpPr>
              <a:spLocks/>
            </p:cNvSpPr>
            <p:nvPr/>
          </p:nvSpPr>
          <p:spPr bwMode="auto">
            <a:xfrm>
              <a:off x="4343" y="1807"/>
              <a:ext cx="763" cy="190"/>
            </a:xfrm>
            <a:custGeom>
              <a:avLst/>
              <a:gdLst/>
              <a:ahLst/>
              <a:cxnLst>
                <a:cxn ang="0">
                  <a:pos x="761" y="188"/>
                </a:cxn>
                <a:cxn ang="0">
                  <a:pos x="762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762" y="189"/>
                </a:cxn>
              </a:cxnLst>
              <a:rect l="0" t="0" r="r" b="b"/>
              <a:pathLst>
                <a:path w="763" h="190">
                  <a:moveTo>
                    <a:pt x="761" y="18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762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Freeform 30"/>
            <p:cNvSpPr>
              <a:spLocks/>
            </p:cNvSpPr>
            <p:nvPr/>
          </p:nvSpPr>
          <p:spPr bwMode="auto">
            <a:xfrm>
              <a:off x="1054" y="2714"/>
              <a:ext cx="451" cy="161"/>
            </a:xfrm>
            <a:custGeom>
              <a:avLst/>
              <a:gdLst/>
              <a:ahLst/>
              <a:cxnLst>
                <a:cxn ang="0">
                  <a:pos x="450" y="159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0"/>
                </a:cxn>
                <a:cxn ang="0">
                  <a:pos x="450" y="160"/>
                </a:cxn>
                <a:cxn ang="0">
                  <a:pos x="450" y="159"/>
                </a:cxn>
              </a:cxnLst>
              <a:rect l="0" t="0" r="r" b="b"/>
              <a:pathLst>
                <a:path w="451" h="161">
                  <a:moveTo>
                    <a:pt x="450" y="159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450" y="160"/>
                  </a:lnTo>
                  <a:lnTo>
                    <a:pt x="450" y="15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Freeform 31"/>
            <p:cNvSpPr>
              <a:spLocks/>
            </p:cNvSpPr>
            <p:nvPr/>
          </p:nvSpPr>
          <p:spPr bwMode="auto">
            <a:xfrm>
              <a:off x="1054" y="2714"/>
              <a:ext cx="457" cy="167"/>
            </a:xfrm>
            <a:custGeom>
              <a:avLst/>
              <a:gdLst/>
              <a:ahLst/>
              <a:cxnLst>
                <a:cxn ang="0">
                  <a:pos x="456" y="165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456" y="166"/>
                </a:cxn>
              </a:cxnLst>
              <a:rect l="0" t="0" r="r" b="b"/>
              <a:pathLst>
                <a:path w="457" h="167">
                  <a:moveTo>
                    <a:pt x="456" y="165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456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Freeform 32"/>
            <p:cNvSpPr>
              <a:spLocks/>
            </p:cNvSpPr>
            <p:nvPr/>
          </p:nvSpPr>
          <p:spPr bwMode="auto">
            <a:xfrm>
              <a:off x="1054" y="2880"/>
              <a:ext cx="451" cy="161"/>
            </a:xfrm>
            <a:custGeom>
              <a:avLst/>
              <a:gdLst/>
              <a:ahLst/>
              <a:cxnLst>
                <a:cxn ang="0">
                  <a:pos x="450" y="160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0"/>
                </a:cxn>
                <a:cxn ang="0">
                  <a:pos x="450" y="160"/>
                </a:cxn>
              </a:cxnLst>
              <a:rect l="0" t="0" r="r" b="b"/>
              <a:pathLst>
                <a:path w="451" h="161">
                  <a:moveTo>
                    <a:pt x="450" y="160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450" y="16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Freeform 33"/>
            <p:cNvSpPr>
              <a:spLocks/>
            </p:cNvSpPr>
            <p:nvPr/>
          </p:nvSpPr>
          <p:spPr bwMode="auto">
            <a:xfrm>
              <a:off x="1054" y="2880"/>
              <a:ext cx="457" cy="167"/>
            </a:xfrm>
            <a:custGeom>
              <a:avLst/>
              <a:gdLst/>
              <a:ahLst/>
              <a:cxnLst>
                <a:cxn ang="0">
                  <a:pos x="456" y="166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456" y="166"/>
                </a:cxn>
              </a:cxnLst>
              <a:rect l="0" t="0" r="r" b="b"/>
              <a:pathLst>
                <a:path w="457" h="167">
                  <a:moveTo>
                    <a:pt x="456" y="166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456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Freeform 34"/>
            <p:cNvSpPr>
              <a:spLocks/>
            </p:cNvSpPr>
            <p:nvPr/>
          </p:nvSpPr>
          <p:spPr bwMode="auto">
            <a:xfrm>
              <a:off x="1054" y="3046"/>
              <a:ext cx="451" cy="161"/>
            </a:xfrm>
            <a:custGeom>
              <a:avLst/>
              <a:gdLst/>
              <a:ahLst/>
              <a:cxnLst>
                <a:cxn ang="0">
                  <a:pos x="450" y="159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0"/>
                </a:cxn>
                <a:cxn ang="0">
                  <a:pos x="450" y="160"/>
                </a:cxn>
                <a:cxn ang="0">
                  <a:pos x="450" y="159"/>
                </a:cxn>
              </a:cxnLst>
              <a:rect l="0" t="0" r="r" b="b"/>
              <a:pathLst>
                <a:path w="451" h="161">
                  <a:moveTo>
                    <a:pt x="450" y="159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450" y="160"/>
                  </a:lnTo>
                  <a:lnTo>
                    <a:pt x="450" y="15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Freeform 35"/>
            <p:cNvSpPr>
              <a:spLocks/>
            </p:cNvSpPr>
            <p:nvPr/>
          </p:nvSpPr>
          <p:spPr bwMode="auto">
            <a:xfrm>
              <a:off x="1054" y="3046"/>
              <a:ext cx="457" cy="167"/>
            </a:xfrm>
            <a:custGeom>
              <a:avLst/>
              <a:gdLst/>
              <a:ahLst/>
              <a:cxnLst>
                <a:cxn ang="0">
                  <a:pos x="456" y="165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456" y="166"/>
                </a:cxn>
              </a:cxnLst>
              <a:rect l="0" t="0" r="r" b="b"/>
              <a:pathLst>
                <a:path w="457" h="167">
                  <a:moveTo>
                    <a:pt x="456" y="165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456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Freeform 36"/>
            <p:cNvSpPr>
              <a:spLocks/>
            </p:cNvSpPr>
            <p:nvPr/>
          </p:nvSpPr>
          <p:spPr bwMode="auto">
            <a:xfrm>
              <a:off x="1054" y="3212"/>
              <a:ext cx="451" cy="161"/>
            </a:xfrm>
            <a:custGeom>
              <a:avLst/>
              <a:gdLst/>
              <a:ahLst/>
              <a:cxnLst>
                <a:cxn ang="0">
                  <a:pos x="450" y="160"/>
                </a:cxn>
                <a:cxn ang="0">
                  <a:pos x="450" y="0"/>
                </a:cxn>
                <a:cxn ang="0">
                  <a:pos x="0" y="0"/>
                </a:cxn>
                <a:cxn ang="0">
                  <a:pos x="0" y="160"/>
                </a:cxn>
                <a:cxn ang="0">
                  <a:pos x="450" y="160"/>
                </a:cxn>
              </a:cxnLst>
              <a:rect l="0" t="0" r="r" b="b"/>
              <a:pathLst>
                <a:path w="451" h="161">
                  <a:moveTo>
                    <a:pt x="450" y="160"/>
                  </a:moveTo>
                  <a:lnTo>
                    <a:pt x="45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450" y="16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Freeform 37"/>
            <p:cNvSpPr>
              <a:spLocks/>
            </p:cNvSpPr>
            <p:nvPr/>
          </p:nvSpPr>
          <p:spPr bwMode="auto">
            <a:xfrm>
              <a:off x="1054" y="3212"/>
              <a:ext cx="457" cy="167"/>
            </a:xfrm>
            <a:custGeom>
              <a:avLst/>
              <a:gdLst/>
              <a:ahLst/>
              <a:cxnLst>
                <a:cxn ang="0">
                  <a:pos x="456" y="166"/>
                </a:cxn>
                <a:cxn ang="0">
                  <a:pos x="456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456" y="166"/>
                </a:cxn>
              </a:cxnLst>
              <a:rect l="0" t="0" r="r" b="b"/>
              <a:pathLst>
                <a:path w="457" h="167">
                  <a:moveTo>
                    <a:pt x="456" y="166"/>
                  </a:moveTo>
                  <a:lnTo>
                    <a:pt x="456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456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Rectangle 38"/>
            <p:cNvSpPr>
              <a:spLocks noChangeArrowheads="1"/>
            </p:cNvSpPr>
            <p:nvPr/>
          </p:nvSpPr>
          <p:spPr bwMode="auto">
            <a:xfrm>
              <a:off x="1026" y="1388"/>
              <a:ext cx="19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M</a:t>
              </a: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118" y="138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e</a:t>
              </a:r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1179" y="1388"/>
              <a:ext cx="19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m</a:t>
              </a:r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1271" y="138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333" y="1388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051" name="Rectangle 43"/>
            <p:cNvSpPr>
              <a:spLocks noChangeArrowheads="1"/>
            </p:cNvSpPr>
            <p:nvPr/>
          </p:nvSpPr>
          <p:spPr bwMode="auto">
            <a:xfrm>
              <a:off x="1369" y="1388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y</a:t>
              </a:r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480" y="1718"/>
              <a:ext cx="18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053" name="Rectangle 45"/>
            <p:cNvSpPr>
              <a:spLocks noChangeArrowheads="1"/>
            </p:cNvSpPr>
            <p:nvPr/>
          </p:nvSpPr>
          <p:spPr bwMode="auto">
            <a:xfrm>
              <a:off x="566" y="17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628" y="17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1</a:t>
              </a:r>
            </a:p>
          </p:txBody>
        </p:sp>
        <p:sp>
          <p:nvSpPr>
            <p:cNvPr id="43055" name="Rectangle 47"/>
            <p:cNvSpPr>
              <a:spLocks noChangeArrowheads="1"/>
            </p:cNvSpPr>
            <p:nvPr/>
          </p:nvSpPr>
          <p:spPr bwMode="auto">
            <a:xfrm>
              <a:off x="690" y="1718"/>
              <a:ext cx="17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056" name="Rectangle 48"/>
            <p:cNvSpPr>
              <a:spLocks noChangeArrowheads="1"/>
            </p:cNvSpPr>
            <p:nvPr/>
          </p:nvSpPr>
          <p:spPr bwMode="auto">
            <a:xfrm>
              <a:off x="762" y="17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824" y="17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058" name="Rectangle 50"/>
            <p:cNvSpPr>
              <a:spLocks noChangeArrowheads="1"/>
            </p:cNvSpPr>
            <p:nvPr/>
          </p:nvSpPr>
          <p:spPr bwMode="auto">
            <a:xfrm>
              <a:off x="887" y="1718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059" name="Rectangle 51"/>
            <p:cNvSpPr>
              <a:spLocks noChangeArrowheads="1"/>
            </p:cNvSpPr>
            <p:nvPr/>
          </p:nvSpPr>
          <p:spPr bwMode="auto">
            <a:xfrm>
              <a:off x="923" y="1718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:</a:t>
              </a:r>
            </a:p>
          </p:txBody>
        </p:sp>
        <p:sp>
          <p:nvSpPr>
            <p:cNvPr id="43060" name="Rectangle 52"/>
            <p:cNvSpPr>
              <a:spLocks noChangeArrowheads="1"/>
            </p:cNvSpPr>
            <p:nvPr/>
          </p:nvSpPr>
          <p:spPr bwMode="auto">
            <a:xfrm>
              <a:off x="1118" y="1718"/>
              <a:ext cx="18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1204" y="17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1266" y="17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1</a:t>
              </a:r>
            </a:p>
          </p:txBody>
        </p:sp>
        <p:sp>
          <p:nvSpPr>
            <p:cNvPr id="43063" name="Rectangle 55"/>
            <p:cNvSpPr>
              <a:spLocks noChangeArrowheads="1"/>
            </p:cNvSpPr>
            <p:nvPr/>
          </p:nvSpPr>
          <p:spPr bwMode="auto">
            <a:xfrm>
              <a:off x="1732" y="163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l</a:t>
              </a: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1757" y="163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065" name="Rectangle 57"/>
            <p:cNvSpPr>
              <a:spLocks noChangeArrowheads="1"/>
            </p:cNvSpPr>
            <p:nvPr/>
          </p:nvSpPr>
          <p:spPr bwMode="auto">
            <a:xfrm>
              <a:off x="1818" y="163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>
              <a:off x="1880" y="163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067" name="Rectangle 59"/>
            <p:cNvSpPr>
              <a:spLocks noChangeArrowheads="1"/>
            </p:cNvSpPr>
            <p:nvPr/>
          </p:nvSpPr>
          <p:spPr bwMode="auto">
            <a:xfrm>
              <a:off x="1100" y="3038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N</a:t>
              </a: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1179" y="303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e</a:t>
              </a:r>
            </a:p>
          </p:txBody>
        </p:sp>
        <p:sp>
          <p:nvSpPr>
            <p:cNvPr id="43069" name="Rectangle 61"/>
            <p:cNvSpPr>
              <a:spLocks noChangeArrowheads="1"/>
            </p:cNvSpPr>
            <p:nvPr/>
          </p:nvSpPr>
          <p:spPr bwMode="auto">
            <a:xfrm>
              <a:off x="1240" y="3038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x</a:t>
              </a:r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1296" y="3038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t</a:t>
              </a: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1326" y="303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i</a:t>
              </a:r>
            </a:p>
          </p:txBody>
        </p:sp>
        <p:sp>
          <p:nvSpPr>
            <p:cNvPr id="43072" name="Freeform 64"/>
            <p:cNvSpPr>
              <a:spLocks/>
            </p:cNvSpPr>
            <p:nvPr/>
          </p:nvSpPr>
          <p:spPr bwMode="auto">
            <a:xfrm>
              <a:off x="2230" y="3048"/>
              <a:ext cx="697" cy="270"/>
            </a:xfrm>
            <a:custGeom>
              <a:avLst/>
              <a:gdLst/>
              <a:ahLst/>
              <a:cxnLst>
                <a:cxn ang="0">
                  <a:pos x="695" y="269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69"/>
                </a:cxn>
                <a:cxn ang="0">
                  <a:pos x="696" y="269"/>
                </a:cxn>
                <a:cxn ang="0">
                  <a:pos x="695" y="269"/>
                </a:cxn>
              </a:cxnLst>
              <a:rect l="0" t="0" r="r" b="b"/>
              <a:pathLst>
                <a:path w="697" h="270">
                  <a:moveTo>
                    <a:pt x="695" y="269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69"/>
                  </a:lnTo>
                  <a:lnTo>
                    <a:pt x="696" y="269"/>
                  </a:lnTo>
                  <a:lnTo>
                    <a:pt x="695" y="26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Freeform 65"/>
            <p:cNvSpPr>
              <a:spLocks/>
            </p:cNvSpPr>
            <p:nvPr/>
          </p:nvSpPr>
          <p:spPr bwMode="auto">
            <a:xfrm>
              <a:off x="2230" y="3048"/>
              <a:ext cx="703" cy="276"/>
            </a:xfrm>
            <a:custGeom>
              <a:avLst/>
              <a:gdLst/>
              <a:ahLst/>
              <a:cxnLst>
                <a:cxn ang="0">
                  <a:pos x="701" y="275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275"/>
                </a:cxn>
                <a:cxn ang="0">
                  <a:pos x="702" y="275"/>
                </a:cxn>
              </a:cxnLst>
              <a:rect l="0" t="0" r="r" b="b"/>
              <a:pathLst>
                <a:path w="703" h="276">
                  <a:moveTo>
                    <a:pt x="701" y="275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275"/>
                  </a:lnTo>
                  <a:lnTo>
                    <a:pt x="702" y="27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Freeform 66"/>
            <p:cNvSpPr>
              <a:spLocks/>
            </p:cNvSpPr>
            <p:nvPr/>
          </p:nvSpPr>
          <p:spPr bwMode="auto">
            <a:xfrm>
              <a:off x="2230" y="2339"/>
              <a:ext cx="697" cy="153"/>
            </a:xfrm>
            <a:custGeom>
              <a:avLst/>
              <a:gdLst/>
              <a:ahLst/>
              <a:cxnLst>
                <a:cxn ang="0">
                  <a:pos x="695" y="152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2"/>
                </a:cxn>
                <a:cxn ang="0">
                  <a:pos x="696" y="152"/>
                </a:cxn>
                <a:cxn ang="0">
                  <a:pos x="695" y="152"/>
                </a:cxn>
              </a:cxnLst>
              <a:rect l="0" t="0" r="r" b="b"/>
              <a:pathLst>
                <a:path w="697" h="153">
                  <a:moveTo>
                    <a:pt x="695" y="152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696" y="152"/>
                  </a:lnTo>
                  <a:lnTo>
                    <a:pt x="695" y="15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Freeform 67"/>
            <p:cNvSpPr>
              <a:spLocks/>
            </p:cNvSpPr>
            <p:nvPr/>
          </p:nvSpPr>
          <p:spPr bwMode="auto">
            <a:xfrm>
              <a:off x="2230" y="2339"/>
              <a:ext cx="703" cy="159"/>
            </a:xfrm>
            <a:custGeom>
              <a:avLst/>
              <a:gdLst/>
              <a:ahLst/>
              <a:cxnLst>
                <a:cxn ang="0">
                  <a:pos x="701" y="158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702" y="158"/>
                </a:cxn>
              </a:cxnLst>
              <a:rect l="0" t="0" r="r" b="b"/>
              <a:pathLst>
                <a:path w="703" h="159">
                  <a:moveTo>
                    <a:pt x="701" y="158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702" y="1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Freeform 68"/>
            <p:cNvSpPr>
              <a:spLocks/>
            </p:cNvSpPr>
            <p:nvPr/>
          </p:nvSpPr>
          <p:spPr bwMode="auto">
            <a:xfrm>
              <a:off x="2230" y="2181"/>
              <a:ext cx="697" cy="153"/>
            </a:xfrm>
            <a:custGeom>
              <a:avLst/>
              <a:gdLst/>
              <a:ahLst/>
              <a:cxnLst>
                <a:cxn ang="0">
                  <a:pos x="695" y="152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2"/>
                </a:cxn>
                <a:cxn ang="0">
                  <a:pos x="696" y="152"/>
                </a:cxn>
                <a:cxn ang="0">
                  <a:pos x="695" y="152"/>
                </a:cxn>
              </a:cxnLst>
              <a:rect l="0" t="0" r="r" b="b"/>
              <a:pathLst>
                <a:path w="697" h="153">
                  <a:moveTo>
                    <a:pt x="695" y="152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696" y="152"/>
                  </a:lnTo>
                  <a:lnTo>
                    <a:pt x="695" y="15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Freeform 69"/>
            <p:cNvSpPr>
              <a:spLocks/>
            </p:cNvSpPr>
            <p:nvPr/>
          </p:nvSpPr>
          <p:spPr bwMode="auto">
            <a:xfrm>
              <a:off x="2230" y="2181"/>
              <a:ext cx="703" cy="159"/>
            </a:xfrm>
            <a:custGeom>
              <a:avLst/>
              <a:gdLst/>
              <a:ahLst/>
              <a:cxnLst>
                <a:cxn ang="0">
                  <a:pos x="701" y="158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702" y="158"/>
                </a:cxn>
              </a:cxnLst>
              <a:rect l="0" t="0" r="r" b="b"/>
              <a:pathLst>
                <a:path w="703" h="159">
                  <a:moveTo>
                    <a:pt x="701" y="158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702" y="1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Freeform 70"/>
            <p:cNvSpPr>
              <a:spLocks/>
            </p:cNvSpPr>
            <p:nvPr/>
          </p:nvSpPr>
          <p:spPr bwMode="auto">
            <a:xfrm>
              <a:off x="2230" y="2023"/>
              <a:ext cx="697" cy="153"/>
            </a:xfrm>
            <a:custGeom>
              <a:avLst/>
              <a:gdLst/>
              <a:ahLst/>
              <a:cxnLst>
                <a:cxn ang="0">
                  <a:pos x="695" y="152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2"/>
                </a:cxn>
                <a:cxn ang="0">
                  <a:pos x="696" y="152"/>
                </a:cxn>
                <a:cxn ang="0">
                  <a:pos x="695" y="152"/>
                </a:cxn>
              </a:cxnLst>
              <a:rect l="0" t="0" r="r" b="b"/>
              <a:pathLst>
                <a:path w="697" h="153">
                  <a:moveTo>
                    <a:pt x="695" y="152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696" y="152"/>
                  </a:lnTo>
                  <a:lnTo>
                    <a:pt x="695" y="15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Freeform 71"/>
            <p:cNvSpPr>
              <a:spLocks/>
            </p:cNvSpPr>
            <p:nvPr/>
          </p:nvSpPr>
          <p:spPr bwMode="auto">
            <a:xfrm>
              <a:off x="2230" y="2023"/>
              <a:ext cx="703" cy="159"/>
            </a:xfrm>
            <a:custGeom>
              <a:avLst/>
              <a:gdLst/>
              <a:ahLst/>
              <a:cxnLst>
                <a:cxn ang="0">
                  <a:pos x="701" y="158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702" y="158"/>
                </a:cxn>
              </a:cxnLst>
              <a:rect l="0" t="0" r="r" b="b"/>
              <a:pathLst>
                <a:path w="703" h="159">
                  <a:moveTo>
                    <a:pt x="701" y="158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702" y="1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Freeform 72"/>
            <p:cNvSpPr>
              <a:spLocks/>
            </p:cNvSpPr>
            <p:nvPr/>
          </p:nvSpPr>
          <p:spPr bwMode="auto">
            <a:xfrm>
              <a:off x="2230" y="1866"/>
              <a:ext cx="697" cy="152"/>
            </a:xfrm>
            <a:custGeom>
              <a:avLst/>
              <a:gdLst/>
              <a:ahLst/>
              <a:cxnLst>
                <a:cxn ang="0">
                  <a:pos x="695" y="151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1"/>
                </a:cxn>
                <a:cxn ang="0">
                  <a:pos x="696" y="151"/>
                </a:cxn>
                <a:cxn ang="0">
                  <a:pos x="695" y="151"/>
                </a:cxn>
              </a:cxnLst>
              <a:rect l="0" t="0" r="r" b="b"/>
              <a:pathLst>
                <a:path w="697" h="152">
                  <a:moveTo>
                    <a:pt x="695" y="151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696" y="151"/>
                  </a:lnTo>
                  <a:lnTo>
                    <a:pt x="695" y="15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Freeform 73"/>
            <p:cNvSpPr>
              <a:spLocks/>
            </p:cNvSpPr>
            <p:nvPr/>
          </p:nvSpPr>
          <p:spPr bwMode="auto">
            <a:xfrm>
              <a:off x="2230" y="1866"/>
              <a:ext cx="703" cy="158"/>
            </a:xfrm>
            <a:custGeom>
              <a:avLst/>
              <a:gdLst/>
              <a:ahLst/>
              <a:cxnLst>
                <a:cxn ang="0">
                  <a:pos x="701" y="157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7"/>
                </a:cxn>
                <a:cxn ang="0">
                  <a:pos x="702" y="157"/>
                </a:cxn>
              </a:cxnLst>
              <a:rect l="0" t="0" r="r" b="b"/>
              <a:pathLst>
                <a:path w="703" h="158">
                  <a:moveTo>
                    <a:pt x="701" y="157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702" y="1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Freeform 74"/>
            <p:cNvSpPr>
              <a:spLocks/>
            </p:cNvSpPr>
            <p:nvPr/>
          </p:nvSpPr>
          <p:spPr bwMode="auto">
            <a:xfrm>
              <a:off x="2230" y="1707"/>
              <a:ext cx="697" cy="154"/>
            </a:xfrm>
            <a:custGeom>
              <a:avLst/>
              <a:gdLst/>
              <a:ahLst/>
              <a:cxnLst>
                <a:cxn ang="0">
                  <a:pos x="695" y="152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3"/>
                </a:cxn>
                <a:cxn ang="0">
                  <a:pos x="696" y="153"/>
                </a:cxn>
                <a:cxn ang="0">
                  <a:pos x="695" y="152"/>
                </a:cxn>
              </a:cxnLst>
              <a:rect l="0" t="0" r="r" b="b"/>
              <a:pathLst>
                <a:path w="697" h="154">
                  <a:moveTo>
                    <a:pt x="695" y="152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696" y="153"/>
                  </a:lnTo>
                  <a:lnTo>
                    <a:pt x="695" y="15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Freeform 75"/>
            <p:cNvSpPr>
              <a:spLocks/>
            </p:cNvSpPr>
            <p:nvPr/>
          </p:nvSpPr>
          <p:spPr bwMode="auto">
            <a:xfrm>
              <a:off x="2230" y="1707"/>
              <a:ext cx="703" cy="160"/>
            </a:xfrm>
            <a:custGeom>
              <a:avLst/>
              <a:gdLst/>
              <a:ahLst/>
              <a:cxnLst>
                <a:cxn ang="0">
                  <a:pos x="701" y="158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9"/>
                </a:cxn>
                <a:cxn ang="0">
                  <a:pos x="702" y="159"/>
                </a:cxn>
              </a:cxnLst>
              <a:rect l="0" t="0" r="r" b="b"/>
              <a:pathLst>
                <a:path w="703" h="160">
                  <a:moveTo>
                    <a:pt x="701" y="158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702" y="15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Freeform 76"/>
            <p:cNvSpPr>
              <a:spLocks/>
            </p:cNvSpPr>
            <p:nvPr/>
          </p:nvSpPr>
          <p:spPr bwMode="auto">
            <a:xfrm>
              <a:off x="2230" y="1550"/>
              <a:ext cx="697" cy="153"/>
            </a:xfrm>
            <a:custGeom>
              <a:avLst/>
              <a:gdLst/>
              <a:ahLst/>
              <a:cxnLst>
                <a:cxn ang="0">
                  <a:pos x="695" y="151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2"/>
                </a:cxn>
                <a:cxn ang="0">
                  <a:pos x="696" y="152"/>
                </a:cxn>
                <a:cxn ang="0">
                  <a:pos x="695" y="151"/>
                </a:cxn>
              </a:cxnLst>
              <a:rect l="0" t="0" r="r" b="b"/>
              <a:pathLst>
                <a:path w="697" h="153">
                  <a:moveTo>
                    <a:pt x="695" y="151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696" y="152"/>
                  </a:lnTo>
                  <a:lnTo>
                    <a:pt x="695" y="15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Freeform 77"/>
            <p:cNvSpPr>
              <a:spLocks/>
            </p:cNvSpPr>
            <p:nvPr/>
          </p:nvSpPr>
          <p:spPr bwMode="auto">
            <a:xfrm>
              <a:off x="2230" y="1550"/>
              <a:ext cx="703" cy="159"/>
            </a:xfrm>
            <a:custGeom>
              <a:avLst/>
              <a:gdLst/>
              <a:ahLst/>
              <a:cxnLst>
                <a:cxn ang="0">
                  <a:pos x="701" y="157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702" y="158"/>
                </a:cxn>
              </a:cxnLst>
              <a:rect l="0" t="0" r="r" b="b"/>
              <a:pathLst>
                <a:path w="703" h="159">
                  <a:moveTo>
                    <a:pt x="701" y="157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702" y="1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Freeform 78"/>
            <p:cNvSpPr>
              <a:spLocks/>
            </p:cNvSpPr>
            <p:nvPr/>
          </p:nvSpPr>
          <p:spPr bwMode="auto">
            <a:xfrm>
              <a:off x="2230" y="2813"/>
              <a:ext cx="697" cy="153"/>
            </a:xfrm>
            <a:custGeom>
              <a:avLst/>
              <a:gdLst/>
              <a:ahLst/>
              <a:cxnLst>
                <a:cxn ang="0">
                  <a:pos x="695" y="151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2"/>
                </a:cxn>
                <a:cxn ang="0">
                  <a:pos x="696" y="152"/>
                </a:cxn>
                <a:cxn ang="0">
                  <a:pos x="695" y="151"/>
                </a:cxn>
              </a:cxnLst>
              <a:rect l="0" t="0" r="r" b="b"/>
              <a:pathLst>
                <a:path w="697" h="153">
                  <a:moveTo>
                    <a:pt x="695" y="151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696" y="152"/>
                  </a:lnTo>
                  <a:lnTo>
                    <a:pt x="695" y="15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Freeform 79"/>
            <p:cNvSpPr>
              <a:spLocks/>
            </p:cNvSpPr>
            <p:nvPr/>
          </p:nvSpPr>
          <p:spPr bwMode="auto">
            <a:xfrm>
              <a:off x="2230" y="2813"/>
              <a:ext cx="703" cy="159"/>
            </a:xfrm>
            <a:custGeom>
              <a:avLst/>
              <a:gdLst/>
              <a:ahLst/>
              <a:cxnLst>
                <a:cxn ang="0">
                  <a:pos x="701" y="157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702" y="158"/>
                </a:cxn>
              </a:cxnLst>
              <a:rect l="0" t="0" r="r" b="b"/>
              <a:pathLst>
                <a:path w="703" h="159">
                  <a:moveTo>
                    <a:pt x="701" y="157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702" y="1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Freeform 80"/>
            <p:cNvSpPr>
              <a:spLocks/>
            </p:cNvSpPr>
            <p:nvPr/>
          </p:nvSpPr>
          <p:spPr bwMode="auto">
            <a:xfrm>
              <a:off x="2230" y="2655"/>
              <a:ext cx="697" cy="152"/>
            </a:xfrm>
            <a:custGeom>
              <a:avLst/>
              <a:gdLst/>
              <a:ahLst/>
              <a:cxnLst>
                <a:cxn ang="0">
                  <a:pos x="695" y="150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1"/>
                </a:cxn>
                <a:cxn ang="0">
                  <a:pos x="696" y="151"/>
                </a:cxn>
                <a:cxn ang="0">
                  <a:pos x="695" y="150"/>
                </a:cxn>
              </a:cxnLst>
              <a:rect l="0" t="0" r="r" b="b"/>
              <a:pathLst>
                <a:path w="697" h="152">
                  <a:moveTo>
                    <a:pt x="695" y="150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696" y="151"/>
                  </a:lnTo>
                  <a:lnTo>
                    <a:pt x="695" y="15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Freeform 81"/>
            <p:cNvSpPr>
              <a:spLocks/>
            </p:cNvSpPr>
            <p:nvPr/>
          </p:nvSpPr>
          <p:spPr bwMode="auto">
            <a:xfrm>
              <a:off x="2230" y="2655"/>
              <a:ext cx="703" cy="158"/>
            </a:xfrm>
            <a:custGeom>
              <a:avLst/>
              <a:gdLst/>
              <a:ahLst/>
              <a:cxnLst>
                <a:cxn ang="0">
                  <a:pos x="701" y="156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7"/>
                </a:cxn>
                <a:cxn ang="0">
                  <a:pos x="702" y="157"/>
                </a:cxn>
              </a:cxnLst>
              <a:rect l="0" t="0" r="r" b="b"/>
              <a:pathLst>
                <a:path w="703" h="158">
                  <a:moveTo>
                    <a:pt x="701" y="156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702" y="1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Freeform 82"/>
            <p:cNvSpPr>
              <a:spLocks/>
            </p:cNvSpPr>
            <p:nvPr/>
          </p:nvSpPr>
          <p:spPr bwMode="auto">
            <a:xfrm>
              <a:off x="2230" y="2497"/>
              <a:ext cx="697" cy="153"/>
            </a:xfrm>
            <a:custGeom>
              <a:avLst/>
              <a:gdLst/>
              <a:ahLst/>
              <a:cxnLst>
                <a:cxn ang="0">
                  <a:pos x="695" y="152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52"/>
                </a:cxn>
                <a:cxn ang="0">
                  <a:pos x="696" y="152"/>
                </a:cxn>
                <a:cxn ang="0">
                  <a:pos x="695" y="152"/>
                </a:cxn>
              </a:cxnLst>
              <a:rect l="0" t="0" r="r" b="b"/>
              <a:pathLst>
                <a:path w="697" h="153">
                  <a:moveTo>
                    <a:pt x="695" y="152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696" y="152"/>
                  </a:lnTo>
                  <a:lnTo>
                    <a:pt x="695" y="15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Freeform 83"/>
            <p:cNvSpPr>
              <a:spLocks/>
            </p:cNvSpPr>
            <p:nvPr/>
          </p:nvSpPr>
          <p:spPr bwMode="auto">
            <a:xfrm>
              <a:off x="2230" y="2497"/>
              <a:ext cx="703" cy="159"/>
            </a:xfrm>
            <a:custGeom>
              <a:avLst/>
              <a:gdLst/>
              <a:ahLst/>
              <a:cxnLst>
                <a:cxn ang="0">
                  <a:pos x="701" y="158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158"/>
                </a:cxn>
                <a:cxn ang="0">
                  <a:pos x="702" y="158"/>
                </a:cxn>
              </a:cxnLst>
              <a:rect l="0" t="0" r="r" b="b"/>
              <a:pathLst>
                <a:path w="703" h="159">
                  <a:moveTo>
                    <a:pt x="701" y="158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702" y="1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Rectangle 84"/>
            <p:cNvSpPr>
              <a:spLocks noChangeArrowheads="1"/>
            </p:cNvSpPr>
            <p:nvPr/>
          </p:nvSpPr>
          <p:spPr bwMode="auto">
            <a:xfrm>
              <a:off x="2319" y="3035"/>
              <a:ext cx="17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2392" y="3035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094" name="Rectangle 86"/>
            <p:cNvSpPr>
              <a:spLocks noChangeArrowheads="1"/>
            </p:cNvSpPr>
            <p:nvPr/>
          </p:nvSpPr>
          <p:spPr bwMode="auto">
            <a:xfrm>
              <a:off x="2429" y="3035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095" name="Rectangle 87"/>
            <p:cNvSpPr>
              <a:spLocks noChangeArrowheads="1"/>
            </p:cNvSpPr>
            <p:nvPr/>
          </p:nvSpPr>
          <p:spPr bwMode="auto">
            <a:xfrm>
              <a:off x="2490" y="3035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g</a:t>
              </a:r>
            </a:p>
          </p:txBody>
        </p:sp>
        <p:sp>
          <p:nvSpPr>
            <p:cNvPr id="43096" name="Rectangle 88"/>
            <p:cNvSpPr>
              <a:spLocks noChangeArrowheads="1"/>
            </p:cNvSpPr>
            <p:nvPr/>
          </p:nvSpPr>
          <p:spPr bwMode="auto">
            <a:xfrm>
              <a:off x="2552" y="3035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2590" y="3035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098" name="Rectangle 90"/>
            <p:cNvSpPr>
              <a:spLocks noChangeArrowheads="1"/>
            </p:cNvSpPr>
            <p:nvPr/>
          </p:nvSpPr>
          <p:spPr bwMode="auto">
            <a:xfrm>
              <a:off x="2651" y="3035"/>
              <a:ext cx="19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m</a:t>
              </a:r>
            </a:p>
          </p:txBody>
        </p:sp>
        <p:sp>
          <p:nvSpPr>
            <p:cNvPr id="43099" name="Rectangle 91"/>
            <p:cNvSpPr>
              <a:spLocks noChangeArrowheads="1"/>
            </p:cNvSpPr>
            <p:nvPr/>
          </p:nvSpPr>
          <p:spPr bwMode="auto">
            <a:xfrm>
              <a:off x="2342" y="3160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c</a:t>
              </a:r>
            </a:p>
          </p:txBody>
        </p:sp>
        <p:sp>
          <p:nvSpPr>
            <p:cNvPr id="43100" name="Rectangle 92"/>
            <p:cNvSpPr>
              <a:spLocks noChangeArrowheads="1"/>
            </p:cNvSpPr>
            <p:nvPr/>
          </p:nvSpPr>
          <p:spPr bwMode="auto">
            <a:xfrm>
              <a:off x="2398" y="3160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01" name="Rectangle 93"/>
            <p:cNvSpPr>
              <a:spLocks noChangeArrowheads="1"/>
            </p:cNvSpPr>
            <p:nvPr/>
          </p:nvSpPr>
          <p:spPr bwMode="auto">
            <a:xfrm>
              <a:off x="2459" y="3160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u</a:t>
              </a:r>
            </a:p>
          </p:txBody>
        </p:sp>
        <p:sp>
          <p:nvSpPr>
            <p:cNvPr id="43102" name="Rectangle 94"/>
            <p:cNvSpPr>
              <a:spLocks noChangeArrowheads="1"/>
            </p:cNvSpPr>
            <p:nvPr/>
          </p:nvSpPr>
          <p:spPr bwMode="auto">
            <a:xfrm>
              <a:off x="2521" y="3160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n</a:t>
              </a:r>
            </a:p>
          </p:txBody>
        </p:sp>
        <p:sp>
          <p:nvSpPr>
            <p:cNvPr id="43103" name="Rectangle 95"/>
            <p:cNvSpPr>
              <a:spLocks noChangeArrowheads="1"/>
            </p:cNvSpPr>
            <p:nvPr/>
          </p:nvSpPr>
          <p:spPr bwMode="auto">
            <a:xfrm>
              <a:off x="2582" y="3160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t</a:t>
              </a:r>
            </a:p>
          </p:txBody>
        </p:sp>
        <p:sp>
          <p:nvSpPr>
            <p:cNvPr id="43104" name="Rectangle 96"/>
            <p:cNvSpPr>
              <a:spLocks noChangeArrowheads="1"/>
            </p:cNvSpPr>
            <p:nvPr/>
          </p:nvSpPr>
          <p:spPr bwMode="auto">
            <a:xfrm>
              <a:off x="2613" y="3160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e</a:t>
              </a:r>
            </a:p>
          </p:txBody>
        </p:sp>
        <p:sp>
          <p:nvSpPr>
            <p:cNvPr id="43105" name="Rectangle 97"/>
            <p:cNvSpPr>
              <a:spLocks noChangeArrowheads="1"/>
            </p:cNvSpPr>
            <p:nvPr/>
          </p:nvSpPr>
          <p:spPr bwMode="auto">
            <a:xfrm>
              <a:off x="2674" y="3160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06" name="Rectangle 98"/>
            <p:cNvSpPr>
              <a:spLocks noChangeArrowheads="1"/>
            </p:cNvSpPr>
            <p:nvPr/>
          </p:nvSpPr>
          <p:spPr bwMode="auto">
            <a:xfrm>
              <a:off x="3638" y="162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l</a:t>
              </a:r>
            </a:p>
          </p:txBody>
        </p:sp>
        <p:sp>
          <p:nvSpPr>
            <p:cNvPr id="43107" name="Rectangle 99"/>
            <p:cNvSpPr>
              <a:spLocks noChangeArrowheads="1"/>
            </p:cNvSpPr>
            <p:nvPr/>
          </p:nvSpPr>
          <p:spPr bwMode="auto">
            <a:xfrm>
              <a:off x="3663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08" name="Rectangle 100"/>
            <p:cNvSpPr>
              <a:spLocks noChangeArrowheads="1"/>
            </p:cNvSpPr>
            <p:nvPr/>
          </p:nvSpPr>
          <p:spPr bwMode="auto">
            <a:xfrm>
              <a:off x="3725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109" name="Rectangle 101"/>
            <p:cNvSpPr>
              <a:spLocks noChangeArrowheads="1"/>
            </p:cNvSpPr>
            <p:nvPr/>
          </p:nvSpPr>
          <p:spPr bwMode="auto">
            <a:xfrm>
              <a:off x="3786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110" name="Rectangle 102"/>
            <p:cNvSpPr>
              <a:spLocks noChangeArrowheads="1"/>
            </p:cNvSpPr>
            <p:nvPr/>
          </p:nvSpPr>
          <p:spPr bwMode="auto">
            <a:xfrm>
              <a:off x="3848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11" name="Rectangle 103"/>
            <p:cNvSpPr>
              <a:spLocks noChangeArrowheads="1"/>
            </p:cNvSpPr>
            <p:nvPr/>
          </p:nvSpPr>
          <p:spPr bwMode="auto">
            <a:xfrm>
              <a:off x="3878" y="1624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12" name="Rectangle 104"/>
            <p:cNvSpPr>
              <a:spLocks noChangeArrowheads="1"/>
            </p:cNvSpPr>
            <p:nvPr/>
          </p:nvSpPr>
          <p:spPr bwMode="auto">
            <a:xfrm>
              <a:off x="3959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8</a:t>
              </a:r>
            </a:p>
          </p:txBody>
        </p:sp>
        <p:sp>
          <p:nvSpPr>
            <p:cNvPr id="43113" name="Rectangle 105"/>
            <p:cNvSpPr>
              <a:spLocks noChangeArrowheads="1"/>
            </p:cNvSpPr>
            <p:nvPr/>
          </p:nvSpPr>
          <p:spPr bwMode="auto">
            <a:xfrm>
              <a:off x="4021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,</a:t>
              </a:r>
            </a:p>
          </p:txBody>
        </p:sp>
        <p:sp>
          <p:nvSpPr>
            <p:cNvPr id="43114" name="Rectangle 106"/>
            <p:cNvSpPr>
              <a:spLocks noChangeArrowheads="1"/>
            </p:cNvSpPr>
            <p:nvPr/>
          </p:nvSpPr>
          <p:spPr bwMode="auto">
            <a:xfrm>
              <a:off x="4051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15" name="Rectangle 107"/>
            <p:cNvSpPr>
              <a:spLocks noChangeArrowheads="1"/>
            </p:cNvSpPr>
            <p:nvPr/>
          </p:nvSpPr>
          <p:spPr bwMode="auto">
            <a:xfrm>
              <a:off x="4082" y="1624"/>
              <a:ext cx="18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16" name="Rectangle 108"/>
            <p:cNvSpPr>
              <a:spLocks noChangeArrowheads="1"/>
            </p:cNvSpPr>
            <p:nvPr/>
          </p:nvSpPr>
          <p:spPr bwMode="auto">
            <a:xfrm>
              <a:off x="4168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117" name="Rectangle 109"/>
            <p:cNvSpPr>
              <a:spLocks noChangeArrowheads="1"/>
            </p:cNvSpPr>
            <p:nvPr/>
          </p:nvSpPr>
          <p:spPr bwMode="auto">
            <a:xfrm>
              <a:off x="4230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1</a:t>
              </a:r>
            </a:p>
          </p:txBody>
        </p:sp>
        <p:sp>
          <p:nvSpPr>
            <p:cNvPr id="43118" name="Rectangle 110"/>
            <p:cNvSpPr>
              <a:spLocks noChangeArrowheads="1"/>
            </p:cNvSpPr>
            <p:nvPr/>
          </p:nvSpPr>
          <p:spPr bwMode="auto">
            <a:xfrm>
              <a:off x="4291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19" name="Rectangle 111"/>
            <p:cNvSpPr>
              <a:spLocks noChangeArrowheads="1"/>
            </p:cNvSpPr>
            <p:nvPr/>
          </p:nvSpPr>
          <p:spPr bwMode="auto">
            <a:xfrm>
              <a:off x="4322" y="1624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(</a:t>
              </a:r>
            </a:p>
          </p:txBody>
        </p:sp>
        <p:sp>
          <p:nvSpPr>
            <p:cNvPr id="43120" name="Rectangle 112"/>
            <p:cNvSpPr>
              <a:spLocks noChangeArrowheads="1"/>
            </p:cNvSpPr>
            <p:nvPr/>
          </p:nvSpPr>
          <p:spPr bwMode="auto">
            <a:xfrm>
              <a:off x="4358" y="1624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21" name="Rectangle 113"/>
            <p:cNvSpPr>
              <a:spLocks noChangeArrowheads="1"/>
            </p:cNvSpPr>
            <p:nvPr/>
          </p:nvSpPr>
          <p:spPr bwMode="auto">
            <a:xfrm>
              <a:off x="4439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8</a:t>
              </a:r>
            </a:p>
          </p:txBody>
        </p:sp>
        <p:sp>
          <p:nvSpPr>
            <p:cNvPr id="43122" name="Rectangle 114"/>
            <p:cNvSpPr>
              <a:spLocks noChangeArrowheads="1"/>
            </p:cNvSpPr>
            <p:nvPr/>
          </p:nvSpPr>
          <p:spPr bwMode="auto">
            <a:xfrm>
              <a:off x="4501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23" name="Rectangle 115"/>
            <p:cNvSpPr>
              <a:spLocks noChangeArrowheads="1"/>
            </p:cNvSpPr>
            <p:nvPr/>
          </p:nvSpPr>
          <p:spPr bwMode="auto">
            <a:xfrm>
              <a:off x="4531" y="1624"/>
              <a:ext cx="15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h-TH" sz="1200">
                  <a:solidFill>
                    <a:srgbClr val="0074E8"/>
                  </a:solidFill>
                  <a:latin typeface="Symbol" pitchFamily="18" charset="2"/>
                  <a:cs typeface="Angsana New" pitchFamily="18" charset="-34"/>
                </a:rPr>
                <a:t>ฌ</a:t>
              </a:r>
            </a:p>
          </p:txBody>
        </p:sp>
        <p:sp>
          <p:nvSpPr>
            <p:cNvPr id="43124" name="Rectangle 116"/>
            <p:cNvSpPr>
              <a:spLocks noChangeArrowheads="1"/>
            </p:cNvSpPr>
            <p:nvPr/>
          </p:nvSpPr>
          <p:spPr bwMode="auto">
            <a:xfrm>
              <a:off x="4641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25" name="Rectangle 117"/>
            <p:cNvSpPr>
              <a:spLocks noChangeArrowheads="1"/>
            </p:cNvSpPr>
            <p:nvPr/>
          </p:nvSpPr>
          <p:spPr bwMode="auto">
            <a:xfrm>
              <a:off x="4671" y="1624"/>
              <a:ext cx="18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26" name="Rectangle 118"/>
            <p:cNvSpPr>
              <a:spLocks noChangeArrowheads="1"/>
            </p:cNvSpPr>
            <p:nvPr/>
          </p:nvSpPr>
          <p:spPr bwMode="auto">
            <a:xfrm>
              <a:off x="4758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127" name="Rectangle 119"/>
            <p:cNvSpPr>
              <a:spLocks noChangeArrowheads="1"/>
            </p:cNvSpPr>
            <p:nvPr/>
          </p:nvSpPr>
          <p:spPr bwMode="auto">
            <a:xfrm>
              <a:off x="4819" y="162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1</a:t>
              </a:r>
            </a:p>
          </p:txBody>
        </p:sp>
        <p:sp>
          <p:nvSpPr>
            <p:cNvPr id="43128" name="Rectangle 120"/>
            <p:cNvSpPr>
              <a:spLocks noChangeArrowheads="1"/>
            </p:cNvSpPr>
            <p:nvPr/>
          </p:nvSpPr>
          <p:spPr bwMode="auto">
            <a:xfrm>
              <a:off x="4881" y="1624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)</a:t>
              </a:r>
            </a:p>
          </p:txBody>
        </p:sp>
        <p:sp>
          <p:nvSpPr>
            <p:cNvPr id="43129" name="Rectangle 121"/>
            <p:cNvSpPr>
              <a:spLocks noChangeArrowheads="1"/>
            </p:cNvSpPr>
            <p:nvPr/>
          </p:nvSpPr>
          <p:spPr bwMode="auto">
            <a:xfrm>
              <a:off x="4917" y="1624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30" name="Rectangle 122"/>
            <p:cNvSpPr>
              <a:spLocks noChangeArrowheads="1"/>
            </p:cNvSpPr>
            <p:nvPr/>
          </p:nvSpPr>
          <p:spPr bwMode="auto">
            <a:xfrm>
              <a:off x="2325" y="1152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C</a:t>
              </a:r>
            </a:p>
          </p:txBody>
        </p:sp>
        <p:sp>
          <p:nvSpPr>
            <p:cNvPr id="43131" name="Rectangle 123"/>
            <p:cNvSpPr>
              <a:spLocks noChangeArrowheads="1"/>
            </p:cNvSpPr>
            <p:nvPr/>
          </p:nvSpPr>
          <p:spPr bwMode="auto">
            <a:xfrm>
              <a:off x="2406" y="1152"/>
              <a:ext cx="17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132" name="Rectangle 124"/>
            <p:cNvSpPr>
              <a:spLocks noChangeArrowheads="1"/>
            </p:cNvSpPr>
            <p:nvPr/>
          </p:nvSpPr>
          <p:spPr bwMode="auto">
            <a:xfrm>
              <a:off x="2478" y="1152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U</a:t>
              </a:r>
            </a:p>
          </p:txBody>
        </p:sp>
        <p:sp>
          <p:nvSpPr>
            <p:cNvPr id="43133" name="Rectangle 125"/>
            <p:cNvSpPr>
              <a:spLocks noChangeArrowheads="1"/>
            </p:cNvSpPr>
            <p:nvPr/>
          </p:nvSpPr>
          <p:spPr bwMode="auto">
            <a:xfrm>
              <a:off x="2294" y="1373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34" name="Rectangle 126"/>
            <p:cNvSpPr>
              <a:spLocks noChangeArrowheads="1"/>
            </p:cNvSpPr>
            <p:nvPr/>
          </p:nvSpPr>
          <p:spPr bwMode="auto">
            <a:xfrm>
              <a:off x="2375" y="137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e</a:t>
              </a:r>
            </a:p>
          </p:txBody>
        </p:sp>
        <p:sp>
          <p:nvSpPr>
            <p:cNvPr id="43135" name="Rectangle 127"/>
            <p:cNvSpPr>
              <a:spLocks noChangeArrowheads="1"/>
            </p:cNvSpPr>
            <p:nvPr/>
          </p:nvSpPr>
          <p:spPr bwMode="auto">
            <a:xfrm>
              <a:off x="2437" y="137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g</a:t>
              </a:r>
            </a:p>
          </p:txBody>
        </p:sp>
        <p:sp>
          <p:nvSpPr>
            <p:cNvPr id="43136" name="Rectangle 128"/>
            <p:cNvSpPr>
              <a:spLocks noChangeArrowheads="1"/>
            </p:cNvSpPr>
            <p:nvPr/>
          </p:nvSpPr>
          <p:spPr bwMode="auto">
            <a:xfrm>
              <a:off x="2498" y="1373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i</a:t>
              </a:r>
            </a:p>
          </p:txBody>
        </p:sp>
        <p:sp>
          <p:nvSpPr>
            <p:cNvPr id="43137" name="Rectangle 129"/>
            <p:cNvSpPr>
              <a:spLocks noChangeArrowheads="1"/>
            </p:cNvSpPr>
            <p:nvPr/>
          </p:nvSpPr>
          <p:spPr bwMode="auto">
            <a:xfrm>
              <a:off x="2523" y="1373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s</a:t>
              </a:r>
            </a:p>
          </p:txBody>
        </p:sp>
        <p:sp>
          <p:nvSpPr>
            <p:cNvPr id="43138" name="Rectangle 130"/>
            <p:cNvSpPr>
              <a:spLocks noChangeArrowheads="1"/>
            </p:cNvSpPr>
            <p:nvPr/>
          </p:nvSpPr>
          <p:spPr bwMode="auto">
            <a:xfrm>
              <a:off x="2578" y="1373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t</a:t>
              </a:r>
            </a:p>
          </p:txBody>
        </p:sp>
        <p:sp>
          <p:nvSpPr>
            <p:cNvPr id="43139" name="Rectangle 131"/>
            <p:cNvSpPr>
              <a:spLocks noChangeArrowheads="1"/>
            </p:cNvSpPr>
            <p:nvPr/>
          </p:nvSpPr>
          <p:spPr bwMode="auto">
            <a:xfrm>
              <a:off x="2610" y="137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e</a:t>
              </a:r>
            </a:p>
          </p:txBody>
        </p:sp>
        <p:sp>
          <p:nvSpPr>
            <p:cNvPr id="43140" name="Rectangle 132"/>
            <p:cNvSpPr>
              <a:spLocks noChangeArrowheads="1"/>
            </p:cNvSpPr>
            <p:nvPr/>
          </p:nvSpPr>
          <p:spPr bwMode="auto">
            <a:xfrm>
              <a:off x="2670" y="1373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41" name="Rectangle 133"/>
            <p:cNvSpPr>
              <a:spLocks noChangeArrowheads="1"/>
            </p:cNvSpPr>
            <p:nvPr/>
          </p:nvSpPr>
          <p:spPr bwMode="auto">
            <a:xfrm>
              <a:off x="2707" y="1373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s</a:t>
              </a:r>
            </a:p>
          </p:txBody>
        </p:sp>
        <p:sp>
          <p:nvSpPr>
            <p:cNvPr id="43142" name="Rectangle 134"/>
            <p:cNvSpPr>
              <a:spLocks noChangeArrowheads="1"/>
            </p:cNvSpPr>
            <p:nvPr/>
          </p:nvSpPr>
          <p:spPr bwMode="auto">
            <a:xfrm>
              <a:off x="2926" y="170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43" name="Rectangle 135"/>
            <p:cNvSpPr>
              <a:spLocks noChangeArrowheads="1"/>
            </p:cNvSpPr>
            <p:nvPr/>
          </p:nvSpPr>
          <p:spPr bwMode="auto">
            <a:xfrm>
              <a:off x="3006" y="170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8</a:t>
              </a:r>
            </a:p>
          </p:txBody>
        </p:sp>
        <p:sp>
          <p:nvSpPr>
            <p:cNvPr id="43144" name="Rectangle 136"/>
            <p:cNvSpPr>
              <a:spLocks noChangeArrowheads="1"/>
            </p:cNvSpPr>
            <p:nvPr/>
          </p:nvSpPr>
          <p:spPr bwMode="auto">
            <a:xfrm>
              <a:off x="2926" y="2004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45" name="Rectangle 137"/>
            <p:cNvSpPr>
              <a:spLocks noChangeArrowheads="1"/>
            </p:cNvSpPr>
            <p:nvPr/>
          </p:nvSpPr>
          <p:spPr bwMode="auto">
            <a:xfrm>
              <a:off x="3006" y="2004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6</a:t>
              </a:r>
            </a:p>
          </p:txBody>
        </p:sp>
        <p:sp>
          <p:nvSpPr>
            <p:cNvPr id="43146" name="Rectangle 138"/>
            <p:cNvSpPr>
              <a:spLocks noChangeArrowheads="1"/>
            </p:cNvSpPr>
            <p:nvPr/>
          </p:nvSpPr>
          <p:spPr bwMode="auto">
            <a:xfrm>
              <a:off x="2926" y="2300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47" name="Rectangle 139"/>
            <p:cNvSpPr>
              <a:spLocks noChangeArrowheads="1"/>
            </p:cNvSpPr>
            <p:nvPr/>
          </p:nvSpPr>
          <p:spPr bwMode="auto">
            <a:xfrm>
              <a:off x="3006" y="2300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4</a:t>
              </a:r>
            </a:p>
          </p:txBody>
        </p:sp>
        <p:sp>
          <p:nvSpPr>
            <p:cNvPr id="43148" name="Rectangle 140"/>
            <p:cNvSpPr>
              <a:spLocks noChangeArrowheads="1"/>
            </p:cNvSpPr>
            <p:nvPr/>
          </p:nvSpPr>
          <p:spPr bwMode="auto">
            <a:xfrm>
              <a:off x="2926" y="2636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49" name="Rectangle 141"/>
            <p:cNvSpPr>
              <a:spLocks noChangeArrowheads="1"/>
            </p:cNvSpPr>
            <p:nvPr/>
          </p:nvSpPr>
          <p:spPr bwMode="auto">
            <a:xfrm>
              <a:off x="3006" y="2636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2</a:t>
              </a:r>
            </a:p>
          </p:txBody>
        </p:sp>
        <p:sp>
          <p:nvSpPr>
            <p:cNvPr id="43150" name="Rectangle 142"/>
            <p:cNvSpPr>
              <a:spLocks noChangeArrowheads="1"/>
            </p:cNvSpPr>
            <p:nvPr/>
          </p:nvSpPr>
          <p:spPr bwMode="auto">
            <a:xfrm>
              <a:off x="3796" y="131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I</a:t>
              </a:r>
            </a:p>
          </p:txBody>
        </p:sp>
        <p:sp>
          <p:nvSpPr>
            <p:cNvPr id="43151" name="Rectangle 143"/>
            <p:cNvSpPr>
              <a:spLocks noChangeArrowheads="1"/>
            </p:cNvSpPr>
            <p:nvPr/>
          </p:nvSpPr>
          <p:spPr bwMode="auto">
            <a:xfrm>
              <a:off x="3826" y="131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n</a:t>
              </a:r>
            </a:p>
          </p:txBody>
        </p:sp>
        <p:sp>
          <p:nvSpPr>
            <p:cNvPr id="43152" name="Rectangle 144"/>
            <p:cNvSpPr>
              <a:spLocks noChangeArrowheads="1"/>
            </p:cNvSpPr>
            <p:nvPr/>
          </p:nvSpPr>
          <p:spPr bwMode="auto">
            <a:xfrm>
              <a:off x="3890" y="1319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s</a:t>
              </a:r>
            </a:p>
          </p:txBody>
        </p:sp>
        <p:sp>
          <p:nvSpPr>
            <p:cNvPr id="43153" name="Rectangle 145"/>
            <p:cNvSpPr>
              <a:spLocks noChangeArrowheads="1"/>
            </p:cNvSpPr>
            <p:nvPr/>
          </p:nvSpPr>
          <p:spPr bwMode="auto">
            <a:xfrm>
              <a:off x="3944" y="131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t</a:t>
              </a:r>
            </a:p>
          </p:txBody>
        </p:sp>
        <p:sp>
          <p:nvSpPr>
            <p:cNvPr id="43154" name="Rectangle 146"/>
            <p:cNvSpPr>
              <a:spLocks noChangeArrowheads="1"/>
            </p:cNvSpPr>
            <p:nvPr/>
          </p:nvSpPr>
          <p:spPr bwMode="auto">
            <a:xfrm>
              <a:off x="3974" y="1319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55" name="Rectangle 147"/>
            <p:cNvSpPr>
              <a:spLocks noChangeArrowheads="1"/>
            </p:cNvSpPr>
            <p:nvPr/>
          </p:nvSpPr>
          <p:spPr bwMode="auto">
            <a:xfrm>
              <a:off x="4013" y="131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u</a:t>
              </a:r>
            </a:p>
          </p:txBody>
        </p:sp>
        <p:sp>
          <p:nvSpPr>
            <p:cNvPr id="43156" name="Rectangle 148"/>
            <p:cNvSpPr>
              <a:spLocks noChangeArrowheads="1"/>
            </p:cNvSpPr>
            <p:nvPr/>
          </p:nvSpPr>
          <p:spPr bwMode="auto">
            <a:xfrm>
              <a:off x="4074" y="1319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c</a:t>
              </a:r>
            </a:p>
          </p:txBody>
        </p:sp>
        <p:sp>
          <p:nvSpPr>
            <p:cNvPr id="43157" name="Rectangle 149"/>
            <p:cNvSpPr>
              <a:spLocks noChangeArrowheads="1"/>
            </p:cNvSpPr>
            <p:nvPr/>
          </p:nvSpPr>
          <p:spPr bwMode="auto">
            <a:xfrm>
              <a:off x="4128" y="131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t</a:t>
              </a:r>
            </a:p>
          </p:txBody>
        </p:sp>
        <p:sp>
          <p:nvSpPr>
            <p:cNvPr id="43158" name="Rectangle 150"/>
            <p:cNvSpPr>
              <a:spLocks noChangeArrowheads="1"/>
            </p:cNvSpPr>
            <p:nvPr/>
          </p:nvSpPr>
          <p:spPr bwMode="auto">
            <a:xfrm>
              <a:off x="4158" y="1319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i</a:t>
              </a:r>
            </a:p>
          </p:txBody>
        </p:sp>
        <p:sp>
          <p:nvSpPr>
            <p:cNvPr id="43159" name="Rectangle 151"/>
            <p:cNvSpPr>
              <a:spLocks noChangeArrowheads="1"/>
            </p:cNvSpPr>
            <p:nvPr/>
          </p:nvSpPr>
          <p:spPr bwMode="auto">
            <a:xfrm>
              <a:off x="4184" y="131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60" name="Rectangle 152"/>
            <p:cNvSpPr>
              <a:spLocks noChangeArrowheads="1"/>
            </p:cNvSpPr>
            <p:nvPr/>
          </p:nvSpPr>
          <p:spPr bwMode="auto">
            <a:xfrm>
              <a:off x="4245" y="131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n</a:t>
              </a:r>
            </a:p>
          </p:txBody>
        </p:sp>
        <p:sp>
          <p:nvSpPr>
            <p:cNvPr id="43161" name="Rectangle 153"/>
            <p:cNvSpPr>
              <a:spLocks noChangeArrowheads="1"/>
            </p:cNvSpPr>
            <p:nvPr/>
          </p:nvSpPr>
          <p:spPr bwMode="auto">
            <a:xfrm>
              <a:off x="4306" y="131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62" name="Rectangle 154"/>
            <p:cNvSpPr>
              <a:spLocks noChangeArrowheads="1"/>
            </p:cNvSpPr>
            <p:nvPr/>
          </p:nvSpPr>
          <p:spPr bwMode="auto">
            <a:xfrm>
              <a:off x="4338" y="131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f</a:t>
              </a:r>
            </a:p>
          </p:txBody>
        </p:sp>
        <p:sp>
          <p:nvSpPr>
            <p:cNvPr id="43163" name="Rectangle 155"/>
            <p:cNvSpPr>
              <a:spLocks noChangeArrowheads="1"/>
            </p:cNvSpPr>
            <p:nvPr/>
          </p:nvSpPr>
          <p:spPr bwMode="auto">
            <a:xfrm>
              <a:off x="4368" y="131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64" name="Rectangle 156"/>
            <p:cNvSpPr>
              <a:spLocks noChangeArrowheads="1"/>
            </p:cNvSpPr>
            <p:nvPr/>
          </p:nvSpPr>
          <p:spPr bwMode="auto">
            <a:xfrm>
              <a:off x="4431" y="1319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65" name="Rectangle 157"/>
            <p:cNvSpPr>
              <a:spLocks noChangeArrowheads="1"/>
            </p:cNvSpPr>
            <p:nvPr/>
          </p:nvSpPr>
          <p:spPr bwMode="auto">
            <a:xfrm>
              <a:off x="4468" y="1319"/>
              <a:ext cx="19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m</a:t>
              </a:r>
            </a:p>
          </p:txBody>
        </p:sp>
        <p:sp>
          <p:nvSpPr>
            <p:cNvPr id="43166" name="Rectangle 158"/>
            <p:cNvSpPr>
              <a:spLocks noChangeArrowheads="1"/>
            </p:cNvSpPr>
            <p:nvPr/>
          </p:nvSpPr>
          <p:spPr bwMode="auto">
            <a:xfrm>
              <a:off x="4560" y="131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167" name="Rectangle 159"/>
            <p:cNvSpPr>
              <a:spLocks noChangeArrowheads="1"/>
            </p:cNvSpPr>
            <p:nvPr/>
          </p:nvSpPr>
          <p:spPr bwMode="auto">
            <a:xfrm>
              <a:off x="4622" y="131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t</a:t>
              </a:r>
            </a:p>
          </p:txBody>
        </p:sp>
        <p:sp>
          <p:nvSpPr>
            <p:cNvPr id="43168" name="Rectangle 160"/>
            <p:cNvSpPr>
              <a:spLocks noChangeArrowheads="1"/>
            </p:cNvSpPr>
            <p:nvPr/>
          </p:nvSpPr>
          <p:spPr bwMode="auto">
            <a:xfrm>
              <a:off x="4652" y="1319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s</a:t>
              </a:r>
            </a:p>
          </p:txBody>
        </p:sp>
        <p:sp>
          <p:nvSpPr>
            <p:cNvPr id="43169" name="Freeform 161"/>
            <p:cNvSpPr>
              <a:spLocks/>
            </p:cNvSpPr>
            <p:nvPr/>
          </p:nvSpPr>
          <p:spPr bwMode="auto">
            <a:xfrm>
              <a:off x="1684" y="1330"/>
              <a:ext cx="1661" cy="2077"/>
            </a:xfrm>
            <a:custGeom>
              <a:avLst/>
              <a:gdLst/>
              <a:ahLst/>
              <a:cxnLst>
                <a:cxn ang="0">
                  <a:pos x="1659" y="2076"/>
                </a:cxn>
                <a:cxn ang="0">
                  <a:pos x="1660" y="0"/>
                </a:cxn>
                <a:cxn ang="0">
                  <a:pos x="0" y="0"/>
                </a:cxn>
                <a:cxn ang="0">
                  <a:pos x="0" y="2076"/>
                </a:cxn>
                <a:cxn ang="0">
                  <a:pos x="1660" y="2076"/>
                </a:cxn>
              </a:cxnLst>
              <a:rect l="0" t="0" r="r" b="b"/>
              <a:pathLst>
                <a:path w="1661" h="2077">
                  <a:moveTo>
                    <a:pt x="1659" y="2076"/>
                  </a:moveTo>
                  <a:lnTo>
                    <a:pt x="1660" y="0"/>
                  </a:lnTo>
                  <a:lnTo>
                    <a:pt x="0" y="0"/>
                  </a:lnTo>
                  <a:lnTo>
                    <a:pt x="0" y="2076"/>
                  </a:lnTo>
                  <a:lnTo>
                    <a:pt x="1660" y="20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Freeform 162"/>
            <p:cNvSpPr>
              <a:spLocks/>
            </p:cNvSpPr>
            <p:nvPr/>
          </p:nvSpPr>
          <p:spPr bwMode="auto">
            <a:xfrm>
              <a:off x="1878" y="2217"/>
              <a:ext cx="160" cy="161"/>
            </a:xfrm>
            <a:custGeom>
              <a:avLst/>
              <a:gdLst/>
              <a:ahLst/>
              <a:cxnLst>
                <a:cxn ang="0">
                  <a:pos x="79" y="159"/>
                </a:cxn>
                <a:cxn ang="0">
                  <a:pos x="93" y="159"/>
                </a:cxn>
                <a:cxn ang="0">
                  <a:pos x="105" y="156"/>
                </a:cxn>
                <a:cxn ang="0">
                  <a:pos x="117" y="150"/>
                </a:cxn>
                <a:cxn ang="0">
                  <a:pos x="127" y="145"/>
                </a:cxn>
                <a:cxn ang="0">
                  <a:pos x="136" y="137"/>
                </a:cxn>
                <a:cxn ang="0">
                  <a:pos x="144" y="126"/>
                </a:cxn>
                <a:cxn ang="0">
                  <a:pos x="151" y="117"/>
                </a:cxn>
                <a:cxn ang="0">
                  <a:pos x="155" y="105"/>
                </a:cxn>
                <a:cxn ang="0">
                  <a:pos x="159" y="93"/>
                </a:cxn>
                <a:cxn ang="0">
                  <a:pos x="159" y="79"/>
                </a:cxn>
                <a:cxn ang="0">
                  <a:pos x="159" y="67"/>
                </a:cxn>
                <a:cxn ang="0">
                  <a:pos x="155" y="54"/>
                </a:cxn>
                <a:cxn ang="0">
                  <a:pos x="151" y="43"/>
                </a:cxn>
                <a:cxn ang="0">
                  <a:pos x="144" y="33"/>
                </a:cxn>
                <a:cxn ang="0">
                  <a:pos x="136" y="23"/>
                </a:cxn>
                <a:cxn ang="0">
                  <a:pos x="127" y="15"/>
                </a:cxn>
                <a:cxn ang="0">
                  <a:pos x="117" y="9"/>
                </a:cxn>
                <a:cxn ang="0">
                  <a:pos x="105" y="4"/>
                </a:cxn>
                <a:cxn ang="0">
                  <a:pos x="93" y="1"/>
                </a:cxn>
                <a:cxn ang="0">
                  <a:pos x="80" y="0"/>
                </a:cxn>
                <a:cxn ang="0">
                  <a:pos x="66" y="1"/>
                </a:cxn>
                <a:cxn ang="0">
                  <a:pos x="55" y="4"/>
                </a:cxn>
                <a:cxn ang="0">
                  <a:pos x="43" y="9"/>
                </a:cxn>
                <a:cxn ang="0">
                  <a:pos x="32" y="15"/>
                </a:cxn>
                <a:cxn ang="0">
                  <a:pos x="23" y="23"/>
                </a:cxn>
                <a:cxn ang="0">
                  <a:pos x="15" y="33"/>
                </a:cxn>
                <a:cxn ang="0">
                  <a:pos x="9" y="43"/>
                </a:cxn>
                <a:cxn ang="0">
                  <a:pos x="4" y="54"/>
                </a:cxn>
                <a:cxn ang="0">
                  <a:pos x="1" y="67"/>
                </a:cxn>
                <a:cxn ang="0">
                  <a:pos x="0" y="79"/>
                </a:cxn>
                <a:cxn ang="0">
                  <a:pos x="1" y="93"/>
                </a:cxn>
                <a:cxn ang="0">
                  <a:pos x="4" y="105"/>
                </a:cxn>
                <a:cxn ang="0">
                  <a:pos x="9" y="117"/>
                </a:cxn>
                <a:cxn ang="0">
                  <a:pos x="15" y="126"/>
                </a:cxn>
                <a:cxn ang="0">
                  <a:pos x="23" y="137"/>
                </a:cxn>
                <a:cxn ang="0">
                  <a:pos x="32" y="145"/>
                </a:cxn>
                <a:cxn ang="0">
                  <a:pos x="43" y="150"/>
                </a:cxn>
                <a:cxn ang="0">
                  <a:pos x="55" y="156"/>
                </a:cxn>
                <a:cxn ang="0">
                  <a:pos x="66" y="159"/>
                </a:cxn>
                <a:cxn ang="0">
                  <a:pos x="80" y="160"/>
                </a:cxn>
                <a:cxn ang="0">
                  <a:pos x="79" y="159"/>
                </a:cxn>
              </a:cxnLst>
              <a:rect l="0" t="0" r="r" b="b"/>
              <a:pathLst>
                <a:path w="160" h="161">
                  <a:moveTo>
                    <a:pt x="79" y="159"/>
                  </a:moveTo>
                  <a:lnTo>
                    <a:pt x="93" y="159"/>
                  </a:lnTo>
                  <a:lnTo>
                    <a:pt x="105" y="156"/>
                  </a:lnTo>
                  <a:lnTo>
                    <a:pt x="117" y="150"/>
                  </a:lnTo>
                  <a:lnTo>
                    <a:pt x="127" y="145"/>
                  </a:lnTo>
                  <a:lnTo>
                    <a:pt x="136" y="137"/>
                  </a:lnTo>
                  <a:lnTo>
                    <a:pt x="144" y="126"/>
                  </a:lnTo>
                  <a:lnTo>
                    <a:pt x="151" y="117"/>
                  </a:lnTo>
                  <a:lnTo>
                    <a:pt x="155" y="105"/>
                  </a:lnTo>
                  <a:lnTo>
                    <a:pt x="159" y="93"/>
                  </a:lnTo>
                  <a:lnTo>
                    <a:pt x="159" y="79"/>
                  </a:lnTo>
                  <a:lnTo>
                    <a:pt x="159" y="67"/>
                  </a:lnTo>
                  <a:lnTo>
                    <a:pt x="155" y="54"/>
                  </a:lnTo>
                  <a:lnTo>
                    <a:pt x="151" y="43"/>
                  </a:lnTo>
                  <a:lnTo>
                    <a:pt x="144" y="33"/>
                  </a:lnTo>
                  <a:lnTo>
                    <a:pt x="136" y="23"/>
                  </a:lnTo>
                  <a:lnTo>
                    <a:pt x="127" y="15"/>
                  </a:lnTo>
                  <a:lnTo>
                    <a:pt x="117" y="9"/>
                  </a:lnTo>
                  <a:lnTo>
                    <a:pt x="105" y="4"/>
                  </a:lnTo>
                  <a:lnTo>
                    <a:pt x="93" y="1"/>
                  </a:lnTo>
                  <a:lnTo>
                    <a:pt x="80" y="0"/>
                  </a:lnTo>
                  <a:lnTo>
                    <a:pt x="66" y="1"/>
                  </a:lnTo>
                  <a:lnTo>
                    <a:pt x="55" y="4"/>
                  </a:lnTo>
                  <a:lnTo>
                    <a:pt x="43" y="9"/>
                  </a:lnTo>
                  <a:lnTo>
                    <a:pt x="32" y="15"/>
                  </a:lnTo>
                  <a:lnTo>
                    <a:pt x="23" y="23"/>
                  </a:lnTo>
                  <a:lnTo>
                    <a:pt x="15" y="33"/>
                  </a:lnTo>
                  <a:lnTo>
                    <a:pt x="9" y="43"/>
                  </a:lnTo>
                  <a:lnTo>
                    <a:pt x="4" y="54"/>
                  </a:lnTo>
                  <a:lnTo>
                    <a:pt x="1" y="67"/>
                  </a:lnTo>
                  <a:lnTo>
                    <a:pt x="0" y="79"/>
                  </a:lnTo>
                  <a:lnTo>
                    <a:pt x="1" y="93"/>
                  </a:lnTo>
                  <a:lnTo>
                    <a:pt x="4" y="105"/>
                  </a:lnTo>
                  <a:lnTo>
                    <a:pt x="9" y="117"/>
                  </a:lnTo>
                  <a:lnTo>
                    <a:pt x="15" y="126"/>
                  </a:lnTo>
                  <a:lnTo>
                    <a:pt x="23" y="137"/>
                  </a:lnTo>
                  <a:lnTo>
                    <a:pt x="32" y="145"/>
                  </a:lnTo>
                  <a:lnTo>
                    <a:pt x="43" y="150"/>
                  </a:lnTo>
                  <a:lnTo>
                    <a:pt x="55" y="156"/>
                  </a:lnTo>
                  <a:lnTo>
                    <a:pt x="66" y="159"/>
                  </a:lnTo>
                  <a:lnTo>
                    <a:pt x="80" y="160"/>
                  </a:lnTo>
                  <a:lnTo>
                    <a:pt x="79" y="15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Freeform 163"/>
            <p:cNvSpPr>
              <a:spLocks/>
            </p:cNvSpPr>
            <p:nvPr/>
          </p:nvSpPr>
          <p:spPr bwMode="auto">
            <a:xfrm>
              <a:off x="1878" y="2217"/>
              <a:ext cx="166" cy="167"/>
            </a:xfrm>
            <a:custGeom>
              <a:avLst/>
              <a:gdLst/>
              <a:ahLst/>
              <a:cxnLst>
                <a:cxn ang="0">
                  <a:pos x="82" y="165"/>
                </a:cxn>
                <a:cxn ang="0">
                  <a:pos x="96" y="165"/>
                </a:cxn>
                <a:cxn ang="0">
                  <a:pos x="109" y="162"/>
                </a:cxn>
                <a:cxn ang="0">
                  <a:pos x="121" y="156"/>
                </a:cxn>
                <a:cxn ang="0">
                  <a:pos x="132" y="150"/>
                </a:cxn>
                <a:cxn ang="0">
                  <a:pos x="141" y="142"/>
                </a:cxn>
                <a:cxn ang="0">
                  <a:pos x="149" y="131"/>
                </a:cxn>
                <a:cxn ang="0">
                  <a:pos x="157" y="121"/>
                </a:cxn>
                <a:cxn ang="0">
                  <a:pos x="161" y="109"/>
                </a:cxn>
                <a:cxn ang="0">
                  <a:pos x="165" y="96"/>
                </a:cxn>
                <a:cxn ang="0">
                  <a:pos x="165" y="82"/>
                </a:cxn>
                <a:cxn ang="0">
                  <a:pos x="165" y="69"/>
                </a:cxn>
                <a:cxn ang="0">
                  <a:pos x="161" y="56"/>
                </a:cxn>
                <a:cxn ang="0">
                  <a:pos x="157" y="45"/>
                </a:cxn>
                <a:cxn ang="0">
                  <a:pos x="149" y="34"/>
                </a:cxn>
                <a:cxn ang="0">
                  <a:pos x="141" y="24"/>
                </a:cxn>
                <a:cxn ang="0">
                  <a:pos x="132" y="16"/>
                </a:cxn>
                <a:cxn ang="0">
                  <a:pos x="121" y="9"/>
                </a:cxn>
                <a:cxn ang="0">
                  <a:pos x="109" y="4"/>
                </a:cxn>
                <a:cxn ang="0">
                  <a:pos x="96" y="1"/>
                </a:cxn>
                <a:cxn ang="0">
                  <a:pos x="83" y="0"/>
                </a:cxn>
                <a:cxn ang="0">
                  <a:pos x="69" y="1"/>
                </a:cxn>
                <a:cxn ang="0">
                  <a:pos x="57" y="4"/>
                </a:cxn>
                <a:cxn ang="0">
                  <a:pos x="45" y="9"/>
                </a:cxn>
                <a:cxn ang="0">
                  <a:pos x="33" y="16"/>
                </a:cxn>
                <a:cxn ang="0">
                  <a:pos x="24" y="24"/>
                </a:cxn>
                <a:cxn ang="0">
                  <a:pos x="16" y="34"/>
                </a:cxn>
                <a:cxn ang="0">
                  <a:pos x="9" y="45"/>
                </a:cxn>
                <a:cxn ang="0">
                  <a:pos x="4" y="56"/>
                </a:cxn>
                <a:cxn ang="0">
                  <a:pos x="1" y="69"/>
                </a:cxn>
                <a:cxn ang="0">
                  <a:pos x="0" y="82"/>
                </a:cxn>
                <a:cxn ang="0">
                  <a:pos x="1" y="96"/>
                </a:cxn>
                <a:cxn ang="0">
                  <a:pos x="4" y="109"/>
                </a:cxn>
                <a:cxn ang="0">
                  <a:pos x="9" y="121"/>
                </a:cxn>
                <a:cxn ang="0">
                  <a:pos x="16" y="131"/>
                </a:cxn>
                <a:cxn ang="0">
                  <a:pos x="24" y="142"/>
                </a:cxn>
                <a:cxn ang="0">
                  <a:pos x="33" y="150"/>
                </a:cxn>
                <a:cxn ang="0">
                  <a:pos x="45" y="156"/>
                </a:cxn>
                <a:cxn ang="0">
                  <a:pos x="57" y="162"/>
                </a:cxn>
                <a:cxn ang="0">
                  <a:pos x="69" y="165"/>
                </a:cxn>
                <a:cxn ang="0">
                  <a:pos x="83" y="166"/>
                </a:cxn>
              </a:cxnLst>
              <a:rect l="0" t="0" r="r" b="b"/>
              <a:pathLst>
                <a:path w="166" h="167">
                  <a:moveTo>
                    <a:pt x="82" y="165"/>
                  </a:moveTo>
                  <a:lnTo>
                    <a:pt x="96" y="165"/>
                  </a:lnTo>
                  <a:lnTo>
                    <a:pt x="109" y="162"/>
                  </a:lnTo>
                  <a:lnTo>
                    <a:pt x="121" y="156"/>
                  </a:lnTo>
                  <a:lnTo>
                    <a:pt x="132" y="150"/>
                  </a:lnTo>
                  <a:lnTo>
                    <a:pt x="141" y="142"/>
                  </a:lnTo>
                  <a:lnTo>
                    <a:pt x="149" y="131"/>
                  </a:lnTo>
                  <a:lnTo>
                    <a:pt x="157" y="121"/>
                  </a:lnTo>
                  <a:lnTo>
                    <a:pt x="161" y="109"/>
                  </a:lnTo>
                  <a:lnTo>
                    <a:pt x="165" y="96"/>
                  </a:lnTo>
                  <a:lnTo>
                    <a:pt x="165" y="82"/>
                  </a:lnTo>
                  <a:lnTo>
                    <a:pt x="165" y="69"/>
                  </a:lnTo>
                  <a:lnTo>
                    <a:pt x="161" y="56"/>
                  </a:lnTo>
                  <a:lnTo>
                    <a:pt x="157" y="45"/>
                  </a:lnTo>
                  <a:lnTo>
                    <a:pt x="149" y="34"/>
                  </a:lnTo>
                  <a:lnTo>
                    <a:pt x="141" y="24"/>
                  </a:lnTo>
                  <a:lnTo>
                    <a:pt x="132" y="16"/>
                  </a:lnTo>
                  <a:lnTo>
                    <a:pt x="121" y="9"/>
                  </a:lnTo>
                  <a:lnTo>
                    <a:pt x="109" y="4"/>
                  </a:lnTo>
                  <a:lnTo>
                    <a:pt x="96" y="1"/>
                  </a:lnTo>
                  <a:lnTo>
                    <a:pt x="83" y="0"/>
                  </a:lnTo>
                  <a:lnTo>
                    <a:pt x="69" y="1"/>
                  </a:lnTo>
                  <a:lnTo>
                    <a:pt x="57" y="4"/>
                  </a:lnTo>
                  <a:lnTo>
                    <a:pt x="45" y="9"/>
                  </a:lnTo>
                  <a:lnTo>
                    <a:pt x="33" y="16"/>
                  </a:lnTo>
                  <a:lnTo>
                    <a:pt x="24" y="24"/>
                  </a:lnTo>
                  <a:lnTo>
                    <a:pt x="16" y="34"/>
                  </a:lnTo>
                  <a:lnTo>
                    <a:pt x="9" y="45"/>
                  </a:lnTo>
                  <a:lnTo>
                    <a:pt x="4" y="56"/>
                  </a:lnTo>
                  <a:lnTo>
                    <a:pt x="1" y="69"/>
                  </a:lnTo>
                  <a:lnTo>
                    <a:pt x="0" y="82"/>
                  </a:lnTo>
                  <a:lnTo>
                    <a:pt x="1" y="96"/>
                  </a:lnTo>
                  <a:lnTo>
                    <a:pt x="4" y="109"/>
                  </a:lnTo>
                  <a:lnTo>
                    <a:pt x="9" y="121"/>
                  </a:lnTo>
                  <a:lnTo>
                    <a:pt x="16" y="131"/>
                  </a:lnTo>
                  <a:lnTo>
                    <a:pt x="24" y="142"/>
                  </a:lnTo>
                  <a:lnTo>
                    <a:pt x="33" y="150"/>
                  </a:lnTo>
                  <a:lnTo>
                    <a:pt x="45" y="156"/>
                  </a:lnTo>
                  <a:lnTo>
                    <a:pt x="57" y="162"/>
                  </a:lnTo>
                  <a:lnTo>
                    <a:pt x="69" y="165"/>
                  </a:lnTo>
                  <a:lnTo>
                    <a:pt x="83" y="1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Line 164"/>
            <p:cNvSpPr>
              <a:spLocks noChangeShapeType="1"/>
            </p:cNvSpPr>
            <p:nvPr/>
          </p:nvSpPr>
          <p:spPr bwMode="auto">
            <a:xfrm flipH="1">
              <a:off x="1911" y="2299"/>
              <a:ext cx="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73" name="Line 165"/>
            <p:cNvSpPr>
              <a:spLocks noChangeShapeType="1"/>
            </p:cNvSpPr>
            <p:nvPr/>
          </p:nvSpPr>
          <p:spPr bwMode="auto">
            <a:xfrm>
              <a:off x="1960" y="2257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74" name="Rectangle 166"/>
            <p:cNvSpPr>
              <a:spLocks noChangeArrowheads="1"/>
            </p:cNvSpPr>
            <p:nvPr/>
          </p:nvSpPr>
          <p:spPr bwMode="auto">
            <a:xfrm>
              <a:off x="4028" y="1818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75" name="Rectangle 167"/>
            <p:cNvSpPr>
              <a:spLocks noChangeArrowheads="1"/>
            </p:cNvSpPr>
            <p:nvPr/>
          </p:nvSpPr>
          <p:spPr bwMode="auto">
            <a:xfrm>
              <a:off x="4109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8</a:t>
              </a:r>
            </a:p>
          </p:txBody>
        </p:sp>
        <p:sp>
          <p:nvSpPr>
            <p:cNvPr id="43176" name="Freeform 168"/>
            <p:cNvSpPr>
              <a:spLocks/>
            </p:cNvSpPr>
            <p:nvPr/>
          </p:nvSpPr>
          <p:spPr bwMode="auto">
            <a:xfrm>
              <a:off x="3589" y="1807"/>
              <a:ext cx="379" cy="190"/>
            </a:xfrm>
            <a:custGeom>
              <a:avLst/>
              <a:gdLst/>
              <a:ahLst/>
              <a:cxnLst>
                <a:cxn ang="0">
                  <a:pos x="378" y="188"/>
                </a:cxn>
                <a:cxn ang="0">
                  <a:pos x="378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378" y="189"/>
                </a:cxn>
              </a:cxnLst>
              <a:rect l="0" t="0" r="r" b="b"/>
              <a:pathLst>
                <a:path w="379" h="190">
                  <a:moveTo>
                    <a:pt x="378" y="188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378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Rectangle 169"/>
            <p:cNvSpPr>
              <a:spLocks noChangeArrowheads="1"/>
            </p:cNvSpPr>
            <p:nvPr/>
          </p:nvSpPr>
          <p:spPr bwMode="auto">
            <a:xfrm>
              <a:off x="3615" y="181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l</a:t>
              </a:r>
            </a:p>
          </p:txBody>
        </p:sp>
        <p:sp>
          <p:nvSpPr>
            <p:cNvPr id="43178" name="Rectangle 170"/>
            <p:cNvSpPr>
              <a:spLocks noChangeArrowheads="1"/>
            </p:cNvSpPr>
            <p:nvPr/>
          </p:nvSpPr>
          <p:spPr bwMode="auto">
            <a:xfrm>
              <a:off x="3640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79" name="Rectangle 171"/>
            <p:cNvSpPr>
              <a:spLocks noChangeArrowheads="1"/>
            </p:cNvSpPr>
            <p:nvPr/>
          </p:nvSpPr>
          <p:spPr bwMode="auto">
            <a:xfrm>
              <a:off x="3702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180" name="Rectangle 172"/>
            <p:cNvSpPr>
              <a:spLocks noChangeArrowheads="1"/>
            </p:cNvSpPr>
            <p:nvPr/>
          </p:nvSpPr>
          <p:spPr bwMode="auto">
            <a:xfrm>
              <a:off x="3763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181" name="Rectangle 173"/>
            <p:cNvSpPr>
              <a:spLocks noChangeArrowheads="1"/>
            </p:cNvSpPr>
            <p:nvPr/>
          </p:nvSpPr>
          <p:spPr bwMode="auto">
            <a:xfrm>
              <a:off x="4437" y="1818"/>
              <a:ext cx="18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O</a:t>
              </a:r>
            </a:p>
          </p:txBody>
        </p:sp>
        <p:sp>
          <p:nvSpPr>
            <p:cNvPr id="43182" name="Rectangle 174"/>
            <p:cNvSpPr>
              <a:spLocks noChangeArrowheads="1"/>
            </p:cNvSpPr>
            <p:nvPr/>
          </p:nvSpPr>
          <p:spPr bwMode="auto">
            <a:xfrm>
              <a:off x="4523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p</a:t>
              </a:r>
            </a:p>
          </p:txBody>
        </p:sp>
        <p:sp>
          <p:nvSpPr>
            <p:cNvPr id="43183" name="Rectangle 175"/>
            <p:cNvSpPr>
              <a:spLocks noChangeArrowheads="1"/>
            </p:cNvSpPr>
            <p:nvPr/>
          </p:nvSpPr>
          <p:spPr bwMode="auto">
            <a:xfrm>
              <a:off x="4585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1</a:t>
              </a:r>
            </a:p>
          </p:txBody>
        </p:sp>
        <p:sp>
          <p:nvSpPr>
            <p:cNvPr id="43184" name="Rectangle 176"/>
            <p:cNvSpPr>
              <a:spLocks noChangeArrowheads="1"/>
            </p:cNvSpPr>
            <p:nvPr/>
          </p:nvSpPr>
          <p:spPr bwMode="auto">
            <a:xfrm>
              <a:off x="4646" y="1818"/>
              <a:ext cx="17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185" name="Rectangle 177"/>
            <p:cNvSpPr>
              <a:spLocks noChangeArrowheads="1"/>
            </p:cNvSpPr>
            <p:nvPr/>
          </p:nvSpPr>
          <p:spPr bwMode="auto">
            <a:xfrm>
              <a:off x="4722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186" name="Rectangle 178"/>
            <p:cNvSpPr>
              <a:spLocks noChangeArrowheads="1"/>
            </p:cNvSpPr>
            <p:nvPr/>
          </p:nvSpPr>
          <p:spPr bwMode="auto">
            <a:xfrm>
              <a:off x="4782" y="1818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187" name="Rectangle 179"/>
            <p:cNvSpPr>
              <a:spLocks noChangeArrowheads="1"/>
            </p:cNvSpPr>
            <p:nvPr/>
          </p:nvSpPr>
          <p:spPr bwMode="auto">
            <a:xfrm>
              <a:off x="4844" y="1818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88" name="Freeform 180"/>
            <p:cNvSpPr>
              <a:spLocks/>
            </p:cNvSpPr>
            <p:nvPr/>
          </p:nvSpPr>
          <p:spPr bwMode="auto">
            <a:xfrm>
              <a:off x="3967" y="2553"/>
              <a:ext cx="377" cy="190"/>
            </a:xfrm>
            <a:custGeom>
              <a:avLst/>
              <a:gdLst/>
              <a:ahLst/>
              <a:cxnLst>
                <a:cxn ang="0">
                  <a:pos x="376" y="188"/>
                </a:cxn>
                <a:cxn ang="0">
                  <a:pos x="376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376" y="189"/>
                </a:cxn>
              </a:cxnLst>
              <a:rect l="0" t="0" r="r" b="b"/>
              <a:pathLst>
                <a:path w="377" h="190">
                  <a:moveTo>
                    <a:pt x="376" y="188"/>
                  </a:moveTo>
                  <a:lnTo>
                    <a:pt x="376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376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9" name="Rectangle 181"/>
            <p:cNvSpPr>
              <a:spLocks noChangeArrowheads="1"/>
            </p:cNvSpPr>
            <p:nvPr/>
          </p:nvSpPr>
          <p:spPr bwMode="auto">
            <a:xfrm>
              <a:off x="3514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190" name="Rectangle 182"/>
            <p:cNvSpPr>
              <a:spLocks noChangeArrowheads="1"/>
            </p:cNvSpPr>
            <p:nvPr/>
          </p:nvSpPr>
          <p:spPr bwMode="auto">
            <a:xfrm>
              <a:off x="3577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191" name="Rectangle 183"/>
            <p:cNvSpPr>
              <a:spLocks noChangeArrowheads="1"/>
            </p:cNvSpPr>
            <p:nvPr/>
          </p:nvSpPr>
          <p:spPr bwMode="auto">
            <a:xfrm>
              <a:off x="3638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192" name="Rectangle 184"/>
            <p:cNvSpPr>
              <a:spLocks noChangeArrowheads="1"/>
            </p:cNvSpPr>
            <p:nvPr/>
          </p:nvSpPr>
          <p:spPr bwMode="auto">
            <a:xfrm>
              <a:off x="3700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93" name="Rectangle 185"/>
            <p:cNvSpPr>
              <a:spLocks noChangeArrowheads="1"/>
            </p:cNvSpPr>
            <p:nvPr/>
          </p:nvSpPr>
          <p:spPr bwMode="auto">
            <a:xfrm>
              <a:off x="3730" y="236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94" name="Rectangle 186"/>
            <p:cNvSpPr>
              <a:spLocks noChangeArrowheads="1"/>
            </p:cNvSpPr>
            <p:nvPr/>
          </p:nvSpPr>
          <p:spPr bwMode="auto">
            <a:xfrm>
              <a:off x="3810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2</a:t>
              </a:r>
            </a:p>
          </p:txBody>
        </p:sp>
        <p:sp>
          <p:nvSpPr>
            <p:cNvPr id="43195" name="Rectangle 187"/>
            <p:cNvSpPr>
              <a:spLocks noChangeArrowheads="1"/>
            </p:cNvSpPr>
            <p:nvPr/>
          </p:nvSpPr>
          <p:spPr bwMode="auto">
            <a:xfrm>
              <a:off x="3870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,</a:t>
              </a:r>
            </a:p>
          </p:txBody>
        </p:sp>
        <p:sp>
          <p:nvSpPr>
            <p:cNvPr id="43196" name="Rectangle 188"/>
            <p:cNvSpPr>
              <a:spLocks noChangeArrowheads="1"/>
            </p:cNvSpPr>
            <p:nvPr/>
          </p:nvSpPr>
          <p:spPr bwMode="auto">
            <a:xfrm>
              <a:off x="3902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197" name="Rectangle 189"/>
            <p:cNvSpPr>
              <a:spLocks noChangeArrowheads="1"/>
            </p:cNvSpPr>
            <p:nvPr/>
          </p:nvSpPr>
          <p:spPr bwMode="auto">
            <a:xfrm>
              <a:off x="3932" y="236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198" name="Rectangle 190"/>
            <p:cNvSpPr>
              <a:spLocks noChangeArrowheads="1"/>
            </p:cNvSpPr>
            <p:nvPr/>
          </p:nvSpPr>
          <p:spPr bwMode="auto">
            <a:xfrm>
              <a:off x="4013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4</a:t>
              </a:r>
            </a:p>
          </p:txBody>
        </p:sp>
        <p:sp>
          <p:nvSpPr>
            <p:cNvPr id="43199" name="Rectangle 191"/>
            <p:cNvSpPr>
              <a:spLocks noChangeArrowheads="1"/>
            </p:cNvSpPr>
            <p:nvPr/>
          </p:nvSpPr>
          <p:spPr bwMode="auto">
            <a:xfrm>
              <a:off x="4074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,</a:t>
              </a:r>
            </a:p>
          </p:txBody>
        </p:sp>
        <p:sp>
          <p:nvSpPr>
            <p:cNvPr id="43200" name="Rectangle 192"/>
            <p:cNvSpPr>
              <a:spLocks noChangeArrowheads="1"/>
            </p:cNvSpPr>
            <p:nvPr/>
          </p:nvSpPr>
          <p:spPr bwMode="auto">
            <a:xfrm>
              <a:off x="4105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201" name="Rectangle 193"/>
            <p:cNvSpPr>
              <a:spLocks noChangeArrowheads="1"/>
            </p:cNvSpPr>
            <p:nvPr/>
          </p:nvSpPr>
          <p:spPr bwMode="auto">
            <a:xfrm>
              <a:off x="4136" y="236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02" name="Rectangle 194"/>
            <p:cNvSpPr>
              <a:spLocks noChangeArrowheads="1"/>
            </p:cNvSpPr>
            <p:nvPr/>
          </p:nvSpPr>
          <p:spPr bwMode="auto">
            <a:xfrm>
              <a:off x="4216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6</a:t>
              </a:r>
            </a:p>
          </p:txBody>
        </p:sp>
        <p:sp>
          <p:nvSpPr>
            <p:cNvPr id="43203" name="Rectangle 195"/>
            <p:cNvSpPr>
              <a:spLocks noChangeArrowheads="1"/>
            </p:cNvSpPr>
            <p:nvPr/>
          </p:nvSpPr>
          <p:spPr bwMode="auto">
            <a:xfrm>
              <a:off x="4278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204" name="Rectangle 196"/>
            <p:cNvSpPr>
              <a:spLocks noChangeArrowheads="1"/>
            </p:cNvSpPr>
            <p:nvPr/>
          </p:nvSpPr>
          <p:spPr bwMode="auto">
            <a:xfrm>
              <a:off x="4309" y="2369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(</a:t>
              </a:r>
            </a:p>
          </p:txBody>
        </p:sp>
        <p:sp>
          <p:nvSpPr>
            <p:cNvPr id="43205" name="Rectangle 197"/>
            <p:cNvSpPr>
              <a:spLocks noChangeArrowheads="1"/>
            </p:cNvSpPr>
            <p:nvPr/>
          </p:nvSpPr>
          <p:spPr bwMode="auto">
            <a:xfrm>
              <a:off x="4345" y="236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06" name="Rectangle 198"/>
            <p:cNvSpPr>
              <a:spLocks noChangeArrowheads="1"/>
            </p:cNvSpPr>
            <p:nvPr/>
          </p:nvSpPr>
          <p:spPr bwMode="auto">
            <a:xfrm>
              <a:off x="4426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2</a:t>
              </a:r>
            </a:p>
          </p:txBody>
        </p:sp>
        <p:sp>
          <p:nvSpPr>
            <p:cNvPr id="43207" name="Rectangle 199"/>
            <p:cNvSpPr>
              <a:spLocks noChangeArrowheads="1"/>
            </p:cNvSpPr>
            <p:nvPr/>
          </p:nvSpPr>
          <p:spPr bwMode="auto">
            <a:xfrm>
              <a:off x="4487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208" name="Rectangle 200"/>
            <p:cNvSpPr>
              <a:spLocks noChangeArrowheads="1"/>
            </p:cNvSpPr>
            <p:nvPr/>
          </p:nvSpPr>
          <p:spPr bwMode="auto">
            <a:xfrm>
              <a:off x="4518" y="2369"/>
              <a:ext cx="15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h-TH" sz="1200">
                  <a:solidFill>
                    <a:srgbClr val="0074E8"/>
                  </a:solidFill>
                  <a:latin typeface="Symbol" pitchFamily="18" charset="2"/>
                  <a:cs typeface="Angsana New" pitchFamily="18" charset="-34"/>
                </a:rPr>
                <a:t>ฌ</a:t>
              </a:r>
            </a:p>
          </p:txBody>
        </p:sp>
        <p:sp>
          <p:nvSpPr>
            <p:cNvPr id="43209" name="Rectangle 201"/>
            <p:cNvSpPr>
              <a:spLocks noChangeArrowheads="1"/>
            </p:cNvSpPr>
            <p:nvPr/>
          </p:nvSpPr>
          <p:spPr bwMode="auto">
            <a:xfrm>
              <a:off x="4627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210" name="Rectangle 202"/>
            <p:cNvSpPr>
              <a:spLocks noChangeArrowheads="1"/>
            </p:cNvSpPr>
            <p:nvPr/>
          </p:nvSpPr>
          <p:spPr bwMode="auto">
            <a:xfrm>
              <a:off x="4658" y="236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11" name="Rectangle 203"/>
            <p:cNvSpPr>
              <a:spLocks noChangeArrowheads="1"/>
            </p:cNvSpPr>
            <p:nvPr/>
          </p:nvSpPr>
          <p:spPr bwMode="auto">
            <a:xfrm>
              <a:off x="4737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4</a:t>
              </a:r>
            </a:p>
          </p:txBody>
        </p:sp>
        <p:sp>
          <p:nvSpPr>
            <p:cNvPr id="43212" name="Rectangle 204"/>
            <p:cNvSpPr>
              <a:spLocks noChangeArrowheads="1"/>
            </p:cNvSpPr>
            <p:nvPr/>
          </p:nvSpPr>
          <p:spPr bwMode="auto">
            <a:xfrm>
              <a:off x="4800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213" name="Rectangle 205"/>
            <p:cNvSpPr>
              <a:spLocks noChangeArrowheads="1"/>
            </p:cNvSpPr>
            <p:nvPr/>
          </p:nvSpPr>
          <p:spPr bwMode="auto">
            <a:xfrm>
              <a:off x="4830" y="2369"/>
              <a:ext cx="17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+</a:t>
              </a:r>
            </a:p>
          </p:txBody>
        </p:sp>
        <p:sp>
          <p:nvSpPr>
            <p:cNvPr id="43214" name="Rectangle 206"/>
            <p:cNvSpPr>
              <a:spLocks noChangeArrowheads="1"/>
            </p:cNvSpPr>
            <p:nvPr/>
          </p:nvSpPr>
          <p:spPr bwMode="auto">
            <a:xfrm>
              <a:off x="4894" y="2369"/>
              <a:ext cx="14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 </a:t>
              </a:r>
            </a:p>
          </p:txBody>
        </p:sp>
        <p:sp>
          <p:nvSpPr>
            <p:cNvPr id="43215" name="Rectangle 207"/>
            <p:cNvSpPr>
              <a:spLocks noChangeArrowheads="1"/>
            </p:cNvSpPr>
            <p:nvPr/>
          </p:nvSpPr>
          <p:spPr bwMode="auto">
            <a:xfrm>
              <a:off x="4925" y="2369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16" name="Rectangle 208"/>
            <p:cNvSpPr>
              <a:spLocks noChangeArrowheads="1"/>
            </p:cNvSpPr>
            <p:nvPr/>
          </p:nvSpPr>
          <p:spPr bwMode="auto">
            <a:xfrm>
              <a:off x="5006" y="2369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6</a:t>
              </a:r>
            </a:p>
          </p:txBody>
        </p:sp>
        <p:sp>
          <p:nvSpPr>
            <p:cNvPr id="43217" name="Rectangle 209"/>
            <p:cNvSpPr>
              <a:spLocks noChangeArrowheads="1"/>
            </p:cNvSpPr>
            <p:nvPr/>
          </p:nvSpPr>
          <p:spPr bwMode="auto">
            <a:xfrm>
              <a:off x="5067" y="2369"/>
              <a:ext cx="14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)</a:t>
              </a:r>
            </a:p>
          </p:txBody>
        </p:sp>
        <p:sp>
          <p:nvSpPr>
            <p:cNvPr id="43218" name="Rectangle 210"/>
            <p:cNvSpPr>
              <a:spLocks noChangeArrowheads="1"/>
            </p:cNvSpPr>
            <p:nvPr/>
          </p:nvSpPr>
          <p:spPr bwMode="auto">
            <a:xfrm>
              <a:off x="4028" y="2563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19" name="Rectangle 211"/>
            <p:cNvSpPr>
              <a:spLocks noChangeArrowheads="1"/>
            </p:cNvSpPr>
            <p:nvPr/>
          </p:nvSpPr>
          <p:spPr bwMode="auto">
            <a:xfrm>
              <a:off x="4109" y="256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2</a:t>
              </a:r>
            </a:p>
          </p:txBody>
        </p:sp>
        <p:sp>
          <p:nvSpPr>
            <p:cNvPr id="43220" name="Freeform 212"/>
            <p:cNvSpPr>
              <a:spLocks/>
            </p:cNvSpPr>
            <p:nvPr/>
          </p:nvSpPr>
          <p:spPr bwMode="auto">
            <a:xfrm>
              <a:off x="3589" y="2553"/>
              <a:ext cx="379" cy="190"/>
            </a:xfrm>
            <a:custGeom>
              <a:avLst/>
              <a:gdLst/>
              <a:ahLst/>
              <a:cxnLst>
                <a:cxn ang="0">
                  <a:pos x="378" y="188"/>
                </a:cxn>
                <a:cxn ang="0">
                  <a:pos x="378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378" y="189"/>
                </a:cxn>
              </a:cxnLst>
              <a:rect l="0" t="0" r="r" b="b"/>
              <a:pathLst>
                <a:path w="379" h="190">
                  <a:moveTo>
                    <a:pt x="378" y="188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378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21" name="Rectangle 213"/>
            <p:cNvSpPr>
              <a:spLocks noChangeArrowheads="1"/>
            </p:cNvSpPr>
            <p:nvPr/>
          </p:nvSpPr>
          <p:spPr bwMode="auto">
            <a:xfrm>
              <a:off x="3625" y="256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43222" name="Rectangle 214"/>
            <p:cNvSpPr>
              <a:spLocks noChangeArrowheads="1"/>
            </p:cNvSpPr>
            <p:nvPr/>
          </p:nvSpPr>
          <p:spPr bwMode="auto">
            <a:xfrm>
              <a:off x="3686" y="256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223" name="Rectangle 215"/>
            <p:cNvSpPr>
              <a:spLocks noChangeArrowheads="1"/>
            </p:cNvSpPr>
            <p:nvPr/>
          </p:nvSpPr>
          <p:spPr bwMode="auto">
            <a:xfrm>
              <a:off x="3748" y="256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d</a:t>
              </a:r>
            </a:p>
          </p:txBody>
        </p:sp>
        <p:sp>
          <p:nvSpPr>
            <p:cNvPr id="43224" name="Freeform 216"/>
            <p:cNvSpPr>
              <a:spLocks/>
            </p:cNvSpPr>
            <p:nvPr/>
          </p:nvSpPr>
          <p:spPr bwMode="auto">
            <a:xfrm>
              <a:off x="4717" y="2553"/>
              <a:ext cx="379" cy="190"/>
            </a:xfrm>
            <a:custGeom>
              <a:avLst/>
              <a:gdLst/>
              <a:ahLst/>
              <a:cxnLst>
                <a:cxn ang="0">
                  <a:pos x="378" y="188"/>
                </a:cxn>
                <a:cxn ang="0">
                  <a:pos x="378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378" y="189"/>
                </a:cxn>
              </a:cxnLst>
              <a:rect l="0" t="0" r="r" b="b"/>
              <a:pathLst>
                <a:path w="379" h="190">
                  <a:moveTo>
                    <a:pt x="378" y="188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378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25" name="Rectangle 217"/>
            <p:cNvSpPr>
              <a:spLocks noChangeArrowheads="1"/>
            </p:cNvSpPr>
            <p:nvPr/>
          </p:nvSpPr>
          <p:spPr bwMode="auto">
            <a:xfrm>
              <a:off x="4779" y="2563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26" name="Rectangle 218"/>
            <p:cNvSpPr>
              <a:spLocks noChangeArrowheads="1"/>
            </p:cNvSpPr>
            <p:nvPr/>
          </p:nvSpPr>
          <p:spPr bwMode="auto">
            <a:xfrm>
              <a:off x="4859" y="256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6</a:t>
              </a:r>
            </a:p>
          </p:txBody>
        </p:sp>
        <p:sp>
          <p:nvSpPr>
            <p:cNvPr id="43227" name="Freeform 219"/>
            <p:cNvSpPr>
              <a:spLocks/>
            </p:cNvSpPr>
            <p:nvPr/>
          </p:nvSpPr>
          <p:spPr bwMode="auto">
            <a:xfrm>
              <a:off x="4343" y="2553"/>
              <a:ext cx="379" cy="190"/>
            </a:xfrm>
            <a:custGeom>
              <a:avLst/>
              <a:gdLst/>
              <a:ahLst/>
              <a:cxnLst>
                <a:cxn ang="0">
                  <a:pos x="378" y="188"/>
                </a:cxn>
                <a:cxn ang="0">
                  <a:pos x="378" y="0"/>
                </a:cxn>
                <a:cxn ang="0">
                  <a:pos x="0" y="0"/>
                </a:cxn>
                <a:cxn ang="0">
                  <a:pos x="0" y="189"/>
                </a:cxn>
                <a:cxn ang="0">
                  <a:pos x="378" y="189"/>
                </a:cxn>
              </a:cxnLst>
              <a:rect l="0" t="0" r="r" b="b"/>
              <a:pathLst>
                <a:path w="379" h="190">
                  <a:moveTo>
                    <a:pt x="378" y="188"/>
                  </a:moveTo>
                  <a:lnTo>
                    <a:pt x="37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378" y="189"/>
                  </a:lnTo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28" name="Rectangle 220"/>
            <p:cNvSpPr>
              <a:spLocks noChangeArrowheads="1"/>
            </p:cNvSpPr>
            <p:nvPr/>
          </p:nvSpPr>
          <p:spPr bwMode="auto">
            <a:xfrm>
              <a:off x="4406" y="2563"/>
              <a:ext cx="18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R</a:t>
              </a:r>
            </a:p>
          </p:txBody>
        </p:sp>
        <p:sp>
          <p:nvSpPr>
            <p:cNvPr id="43229" name="Rectangle 221"/>
            <p:cNvSpPr>
              <a:spLocks noChangeArrowheads="1"/>
            </p:cNvSpPr>
            <p:nvPr/>
          </p:nvSpPr>
          <p:spPr bwMode="auto">
            <a:xfrm>
              <a:off x="4485" y="2563"/>
              <a:ext cx="1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74E8"/>
                  </a:solidFill>
                  <a:latin typeface="Arial" pitchFamily="34" charset="0"/>
                  <a:cs typeface="Angsana New" pitchFamily="18" charset="-34"/>
                </a:rPr>
                <a:t>4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>
              <a:lnSpc>
                <a:spcPct val="90000"/>
              </a:lnSpc>
            </a:pPr>
            <a:r>
              <a:rPr lang="th-TH"/>
              <a:t>It is the most common choice in today’s general-purpose computers</a:t>
            </a:r>
          </a:p>
          <a:p>
            <a:pPr eaLnBrk="0" hangingPunct="0">
              <a:lnSpc>
                <a:spcPct val="90000"/>
              </a:lnSpc>
            </a:pPr>
            <a:r>
              <a:rPr lang="th-TH" i="1"/>
              <a:t>Which</a:t>
            </a:r>
            <a:r>
              <a:rPr lang="th-TH"/>
              <a:t> register is specified by small “address” (3 to 6 bits for 8 to 64 registers)</a:t>
            </a:r>
          </a:p>
          <a:p>
            <a:pPr eaLnBrk="0" hangingPunct="0">
              <a:lnSpc>
                <a:spcPct val="90000"/>
              </a:lnSpc>
            </a:pPr>
            <a:r>
              <a:rPr lang="th-TH"/>
              <a:t>Load and store have one long &amp; one short address: </a:t>
            </a:r>
            <a:r>
              <a:rPr lang="en-US"/>
              <a:t>One and half</a:t>
            </a:r>
            <a:r>
              <a:rPr lang="th-TH"/>
              <a:t> addresses</a:t>
            </a:r>
          </a:p>
          <a:p>
            <a:pPr eaLnBrk="0" hangingPunct="0">
              <a:lnSpc>
                <a:spcPct val="90000"/>
              </a:lnSpc>
            </a:pPr>
            <a:r>
              <a:rPr lang="th-TH"/>
              <a:t>Arithmetic instruction has 3 “half” addresses</a:t>
            </a:r>
          </a:p>
          <a:p>
            <a:pPr eaLnBrk="0" hangingPunct="0">
              <a:lnSpc>
                <a:spcPct val="90000"/>
              </a:lnSpc>
            </a:pPr>
            <a:endParaRPr lang="th-TH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/>
              <a:t>General Register Machine and Instruction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/>
              <a:t>Real Machines Are Not So Simple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543800" cy="3276600"/>
          </a:xfrm>
          <a:noFill/>
          <a:ln/>
        </p:spPr>
        <p:txBody>
          <a:bodyPr lIns="90488" tIns="44450" rIns="90488" bIns="44450"/>
          <a:lstStyle/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Most real machines have a mixture of 3, 2, 1, 0, and 1- address instructions</a:t>
            </a:r>
          </a:p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A distinction can be made on whether arithmetic instructions use data from memory</a:t>
            </a:r>
          </a:p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If ALU instructions only use registers for operands and result, machine type is </a:t>
            </a:r>
            <a:r>
              <a:rPr lang="th-TH" sz="2800">
                <a:solidFill>
                  <a:schemeClr val="accent1"/>
                </a:solidFill>
              </a:rPr>
              <a:t>load-store</a:t>
            </a:r>
            <a:endParaRPr lang="th-TH" sz="2800"/>
          </a:p>
          <a:p>
            <a:pPr marL="685800" lvl="1" indent="-228600" eaLnBrk="0" hangingPunct="0">
              <a:lnSpc>
                <a:spcPct val="90000"/>
              </a:lnSpc>
            </a:pPr>
            <a:r>
              <a:rPr lang="th-TH" sz="2400"/>
              <a:t>Only load and store instructions reference memory</a:t>
            </a:r>
          </a:p>
          <a:p>
            <a:pPr marL="285750" indent="-285750" eaLnBrk="0" hangingPunct="0">
              <a:lnSpc>
                <a:spcPct val="90000"/>
              </a:lnSpc>
            </a:pPr>
            <a:r>
              <a:rPr lang="th-TH" sz="2800"/>
              <a:t>Other machines have a mix of register-memory and  memory-memory instructions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38200" y="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/>
            </a:r>
            <a:b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</a:br>
            <a:r>
              <a:rPr lang="en-US" sz="3600" b="1">
                <a:solidFill>
                  <a:srgbClr val="970118"/>
                </a:solidFill>
                <a:latin typeface="Arial" pitchFamily="34" charset="0"/>
                <a:cs typeface="Angsana New" pitchFamily="18" charset="-34"/>
              </a:rPr>
              <a:t> Alignment Issues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>
                <a:latin typeface="Arial" pitchFamily="34" charset="0"/>
                <a:cs typeface="Angsana New" pitchFamily="18" charset="-34"/>
              </a:rPr>
              <a:t>If the architecture does not restrict memory accesses to be aligned then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Software is simple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Hardware must detect misalignment and make 2 memory accesses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Expensive detection logic is required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All references can be made slower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>
                <a:latin typeface="Arial" pitchFamily="34" charset="0"/>
                <a:cs typeface="Angsana New" pitchFamily="18" charset="-34"/>
              </a:rPr>
              <a:t>Sometimes unrestricted alignment is required for backwards compatibility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>
                <a:latin typeface="Arial" pitchFamily="34" charset="0"/>
                <a:cs typeface="Angsana New" pitchFamily="18" charset="-34"/>
              </a:rPr>
              <a:t>If the architecture restricts memory accesses to be aligned then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Software must guarantee alignment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Hardware detects misalignment access and traps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1800">
                <a:latin typeface="Arial" pitchFamily="34" charset="0"/>
                <a:cs typeface="Angsana New" pitchFamily="18" charset="-34"/>
              </a:rPr>
              <a:t>No extra time is spent when data is aligned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>
                <a:latin typeface="Arial" pitchFamily="34" charset="0"/>
                <a:cs typeface="Angsana New" pitchFamily="18" charset="-34"/>
              </a:rPr>
              <a:t>Since we want to make the common case fast, having restricted alignment is often a better choice, unless compatibility is an issue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</a:pPr>
            <a:endParaRPr lang="en-US" b="1">
              <a:latin typeface="Arial" pitchFamily="34" charset="0"/>
              <a:cs typeface="Angsana New" pitchFamily="18" charset="-34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</a:pPr>
            <a:endParaRPr lang="en-US" b="1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bject 3"/>
          <p:cNvSpPr>
            <a:spLocks noChangeArrowheads="1"/>
          </p:cNvSpPr>
          <p:nvPr/>
        </p:nvSpPr>
        <p:spPr bwMode="auto">
          <a:xfrm>
            <a:off x="19050" y="2363788"/>
            <a:ext cx="266700" cy="4494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2" name="object 4"/>
          <p:cNvSpPr>
            <a:spLocks noChangeArrowheads="1"/>
          </p:cNvSpPr>
          <p:nvPr/>
        </p:nvSpPr>
        <p:spPr bwMode="auto">
          <a:xfrm>
            <a:off x="152400" y="2470150"/>
            <a:ext cx="0" cy="4206875"/>
          </a:xfrm>
          <a:custGeom>
            <a:avLst/>
            <a:gdLst>
              <a:gd name="T0" fmla="*/ 0 h 4208145"/>
              <a:gd name="T1" fmla="*/ 4208145 h 4208145"/>
            </a:gdLst>
            <a:ahLst/>
            <a:cxnLst/>
            <a:rect l="0" t="T0" r="0" b="T1"/>
            <a:pathLst>
              <a:path h="4208145">
                <a:moveTo>
                  <a:pt x="0" y="0"/>
                </a:moveTo>
                <a:lnTo>
                  <a:pt x="0" y="4207637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3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4" name="object 6"/>
          <p:cNvSpPr>
            <a:spLocks noChangeArrowheads="1"/>
          </p:cNvSpPr>
          <p:nvPr/>
        </p:nvSpPr>
        <p:spPr bwMode="auto">
          <a:xfrm>
            <a:off x="0" y="6572250"/>
            <a:ext cx="4752975" cy="266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5" name="object 7"/>
          <p:cNvSpPr>
            <a:spLocks noChangeArrowheads="1"/>
          </p:cNvSpPr>
          <p:nvPr/>
        </p:nvSpPr>
        <p:spPr bwMode="auto">
          <a:xfrm>
            <a:off x="0" y="6705600"/>
            <a:ext cx="4648200" cy="0"/>
          </a:xfrm>
          <a:custGeom>
            <a:avLst/>
            <a:gdLst>
              <a:gd name="T0" fmla="*/ 0 w 4648200"/>
              <a:gd name="T1" fmla="*/ 4648200 w 4648200"/>
            </a:gdLst>
            <a:ahLst/>
            <a:cxnLst/>
            <a:rect l="T0" t="0" r="T1" b="0"/>
            <a:pathLst>
              <a:path w="4648200">
                <a:moveTo>
                  <a:pt x="46482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2350" y="311150"/>
            <a:ext cx="7096125" cy="514350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3200" b="0" u="none" spc="-60" dirty="0">
                <a:solidFill>
                  <a:schemeClr val="tx1"/>
                </a:solidFill>
              </a:rPr>
              <a:t>Computer </a:t>
            </a:r>
            <a:r>
              <a:rPr sz="3200" b="0" u="none" spc="-20" dirty="0">
                <a:solidFill>
                  <a:schemeClr val="tx1"/>
                </a:solidFill>
              </a:rPr>
              <a:t>Architecture </a:t>
            </a:r>
            <a:r>
              <a:rPr sz="3200" b="0" u="none" spc="-55" dirty="0">
                <a:solidFill>
                  <a:schemeClr val="tx1"/>
                </a:solidFill>
              </a:rPr>
              <a:t>(Our</a:t>
            </a:r>
            <a:r>
              <a:rPr sz="3200" b="0" u="none" spc="-560" dirty="0">
                <a:solidFill>
                  <a:schemeClr val="tx1"/>
                </a:solidFill>
              </a:rPr>
              <a:t> </a:t>
            </a:r>
            <a:r>
              <a:rPr sz="3200" b="0" u="none" spc="-75" dirty="0">
                <a:solidFill>
                  <a:schemeClr val="tx1"/>
                </a:solidFill>
              </a:rPr>
              <a:t>Perspective)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7177" name="object 9"/>
          <p:cNvSpPr>
            <a:spLocks noChangeArrowheads="1"/>
          </p:cNvSpPr>
          <p:nvPr/>
        </p:nvSpPr>
        <p:spPr bwMode="auto">
          <a:xfrm>
            <a:off x="396875" y="2601913"/>
            <a:ext cx="355600" cy="4333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175" y="1436688"/>
            <a:ext cx="8572500" cy="4391025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12700">
              <a:spcBef>
                <a:spcPts val="438"/>
              </a:spcBef>
              <a:tabLst>
                <a:tab pos="3762375" algn="l"/>
              </a:tabLst>
            </a:pPr>
            <a:r>
              <a:rPr lang="en-US" sz="2800" b="1">
                <a:solidFill>
                  <a:srgbClr val="252525"/>
                </a:solidFill>
              </a:rPr>
              <a:t>Computer Architecture	=</a:t>
            </a:r>
            <a:endParaRPr lang="en-US" sz="2800"/>
          </a:p>
          <a:p>
            <a:pPr marL="12700">
              <a:spcBef>
                <a:spcPts val="338"/>
              </a:spcBef>
              <a:tabLst>
                <a:tab pos="3762375" algn="l"/>
              </a:tabLst>
            </a:pPr>
            <a:r>
              <a:rPr lang="en-US" sz="2800" b="1">
                <a:solidFill>
                  <a:srgbClr val="2861AA"/>
                </a:solidFill>
              </a:rPr>
              <a:t>Instruction Set Architecture + Machine Organization</a:t>
            </a:r>
            <a:endParaRPr lang="en-US" sz="2800"/>
          </a:p>
          <a:p>
            <a:pPr marL="12700">
              <a:spcBef>
                <a:spcPts val="1688"/>
              </a:spcBef>
              <a:tabLst>
                <a:tab pos="3762375" algn="l"/>
              </a:tabLst>
            </a:pPr>
            <a:r>
              <a:rPr lang="en-US" sz="2800" b="1" i="1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Instruction Set Architecture</a:t>
            </a:r>
            <a:r>
              <a:rPr lang="en-US" sz="2800">
                <a:solidFill>
                  <a:srgbClr val="252525"/>
                </a:solidFill>
              </a:rPr>
              <a:t>: the attributes of a  [computing] system as seen by the programmer, </a:t>
            </a:r>
            <a:r>
              <a:rPr lang="en-US" sz="2800" i="1">
                <a:solidFill>
                  <a:srgbClr val="252525"/>
                </a:solidFill>
              </a:rPr>
              <a:t>i.e.  </a:t>
            </a:r>
            <a:r>
              <a:rPr lang="en-US" sz="2800">
                <a:solidFill>
                  <a:srgbClr val="252525"/>
                </a:solidFill>
              </a:rPr>
              <a:t>the </a:t>
            </a:r>
            <a:r>
              <a:rPr lang="en-US" sz="2800" u="sng">
                <a:solidFill>
                  <a:srgbClr val="252525"/>
                </a:solidFill>
              </a:rPr>
              <a:t>conceptual</a:t>
            </a:r>
            <a:r>
              <a:rPr lang="en-US" sz="2800">
                <a:solidFill>
                  <a:srgbClr val="252525"/>
                </a:solidFill>
              </a:rPr>
              <a:t> structure and </a:t>
            </a:r>
            <a:r>
              <a:rPr lang="en-US" sz="2800" u="sng">
                <a:solidFill>
                  <a:srgbClr val="252525"/>
                </a:solidFill>
              </a:rPr>
              <a:t>functional</a:t>
            </a:r>
            <a:r>
              <a:rPr lang="en-US" sz="2800">
                <a:solidFill>
                  <a:srgbClr val="252525"/>
                </a:solidFill>
              </a:rPr>
              <a:t> behavior</a:t>
            </a:r>
            <a:endParaRPr lang="en-US" sz="2800"/>
          </a:p>
          <a:p>
            <a:pPr marL="12700">
              <a:spcBef>
                <a:spcPts val="200"/>
              </a:spcBef>
              <a:buClr>
                <a:srgbClr val="30B6FC"/>
              </a:buClr>
              <a:buFont typeface="Wingdings" pitchFamily="2" charset="2"/>
              <a:buChar char=""/>
              <a:tabLst>
                <a:tab pos="3762375" algn="l"/>
              </a:tabLst>
            </a:pPr>
            <a:r>
              <a:rPr lang="en-US" sz="2000">
                <a:solidFill>
                  <a:srgbClr val="252525"/>
                </a:solidFill>
              </a:rPr>
              <a:t>Instruction Set</a:t>
            </a:r>
            <a:endParaRPr lang="en-US" sz="2000"/>
          </a:p>
          <a:p>
            <a:pPr marL="12700">
              <a:spcBef>
                <a:spcPts val="125"/>
              </a:spcBef>
              <a:buClr>
                <a:srgbClr val="30B6FC"/>
              </a:buClr>
              <a:buFont typeface="Wingdings" pitchFamily="2" charset="2"/>
              <a:buChar char=""/>
              <a:tabLst>
                <a:tab pos="3762375" algn="l"/>
              </a:tabLst>
            </a:pPr>
            <a:r>
              <a:rPr lang="en-US" sz="2000">
                <a:solidFill>
                  <a:srgbClr val="252525"/>
                </a:solidFill>
              </a:rPr>
              <a:t>Instruction Formats</a:t>
            </a:r>
            <a:endParaRPr lang="en-US" sz="2000"/>
          </a:p>
          <a:p>
            <a:pPr marL="12700">
              <a:spcBef>
                <a:spcPts val="125"/>
              </a:spcBef>
              <a:buClr>
                <a:srgbClr val="30B6FC"/>
              </a:buClr>
              <a:buFont typeface="Wingdings" pitchFamily="2" charset="2"/>
              <a:buChar char=""/>
              <a:tabLst>
                <a:tab pos="3762375" algn="l"/>
              </a:tabLst>
            </a:pPr>
            <a:r>
              <a:rPr lang="en-US" sz="2000">
                <a:solidFill>
                  <a:srgbClr val="252525"/>
                </a:solidFill>
              </a:rPr>
              <a:t>Data Types &amp; Data Structures: Encodings &amp; Representations</a:t>
            </a:r>
            <a:endParaRPr lang="en-US" sz="2000"/>
          </a:p>
          <a:p>
            <a:pPr marL="12700">
              <a:spcBef>
                <a:spcPts val="125"/>
              </a:spcBef>
              <a:buClr>
                <a:srgbClr val="30B6FC"/>
              </a:buClr>
              <a:buFont typeface="Wingdings" pitchFamily="2" charset="2"/>
              <a:buChar char=""/>
              <a:tabLst>
                <a:tab pos="3762375" algn="l"/>
              </a:tabLst>
            </a:pPr>
            <a:r>
              <a:rPr lang="en-US" sz="2000">
                <a:solidFill>
                  <a:srgbClr val="252525"/>
                </a:solidFill>
              </a:rPr>
              <a:t>Modes of Addressing and Accessing Data Items and Instructions</a:t>
            </a:r>
            <a:endParaRPr lang="en-US" sz="2000"/>
          </a:p>
          <a:p>
            <a:pPr marL="12700">
              <a:spcBef>
                <a:spcPts val="125"/>
              </a:spcBef>
              <a:buClr>
                <a:srgbClr val="30B6FC"/>
              </a:buClr>
              <a:buFont typeface="Wingdings" pitchFamily="2" charset="2"/>
              <a:buChar char=""/>
              <a:tabLst>
                <a:tab pos="3762375" algn="l"/>
              </a:tabLst>
            </a:pPr>
            <a:r>
              <a:rPr lang="en-US" sz="2000">
                <a:solidFill>
                  <a:srgbClr val="252525"/>
                </a:solidFill>
              </a:rPr>
              <a:t>Organization of Programmable Storage</a:t>
            </a:r>
            <a:endParaRPr lang="en-US" sz="2000"/>
          </a:p>
          <a:p>
            <a:pPr marL="12700">
              <a:spcBef>
                <a:spcPts val="125"/>
              </a:spcBef>
              <a:buClr>
                <a:srgbClr val="30B6FC"/>
              </a:buClr>
              <a:buFont typeface="Wingdings" pitchFamily="2" charset="2"/>
              <a:buChar char=""/>
              <a:tabLst>
                <a:tab pos="3762375" algn="l"/>
              </a:tabLst>
            </a:pPr>
            <a:r>
              <a:rPr lang="en-US" sz="2000">
                <a:solidFill>
                  <a:srgbClr val="252525"/>
                </a:solidFill>
              </a:rPr>
              <a:t>Exceptional Conditions</a:t>
            </a:r>
            <a:endParaRPr lang="en-US" sz="2000"/>
          </a:p>
        </p:txBody>
      </p:sp>
      <p:sp>
        <p:nvSpPr>
          <p:cNvPr id="13" name="object 13"/>
          <p:cNvSpPr txBox="1"/>
          <p:nvPr/>
        </p:nvSpPr>
        <p:spPr>
          <a:xfrm>
            <a:off x="4511675" y="6372225"/>
            <a:ext cx="12065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A3A36434-FD69-4EC6-8702-EC1BF3B01F6A}" type="slidenum"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450"/>
            <a:ext cx="7924800" cy="4381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Types of Addressing Modes (VAX)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953000"/>
          </a:xfrm>
          <a:noFill/>
          <a:ln/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1.	Register direct	Ri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2.	Immediate (literal)	#n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3.	Displacement	M[Ri + #n]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4.	Register indirect 	M[Ri]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5.	Indexed	M[Ri + Rj]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6.	Direct (absolute)	M[#n]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7.	Memory Indirect	M[M[Ri] 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8.	Autoincrement	M[Ri++]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9.	Autodecrement	M[Ri - -]</a:t>
            </a:r>
          </a:p>
          <a:p>
            <a:pPr marL="285750" indent="-285750">
              <a:lnSpc>
                <a:spcPct val="90000"/>
              </a:lnSpc>
              <a:buFontTx/>
              <a:buNone/>
              <a:tabLst>
                <a:tab pos="2743200" algn="l"/>
              </a:tabLst>
            </a:pPr>
            <a:r>
              <a:rPr lang="en-US" sz="2800"/>
              <a:t>10. Scaled	M[Ri + Rj*d + #n]</a:t>
            </a:r>
            <a:endParaRPr lang="en-US" sz="2800" b="1" u="sng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340600" y="1377950"/>
            <a:ext cx="1282700" cy="41783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816600" y="4425950"/>
            <a:ext cx="901700" cy="1054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346950" y="1092200"/>
            <a:ext cx="1016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memory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5822950" y="4064000"/>
            <a:ext cx="939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  <a:cs typeface="Angsana New" pitchFamily="18" charset="-34"/>
              </a:rPr>
              <a:t>reg. file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Use of Addressing Modes</a:t>
            </a:r>
          </a:p>
        </p:txBody>
      </p:sp>
      <p:pic>
        <p:nvPicPr>
          <p:cNvPr id="52232" name="Picture 8" descr="Ch2-fig0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133600"/>
            <a:ext cx="7315200" cy="4343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Displacement Values</a:t>
            </a:r>
          </a:p>
        </p:txBody>
      </p:sp>
      <p:pic>
        <p:nvPicPr>
          <p:cNvPr id="108549" name="Picture 5" descr="Ch2-fig0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057400"/>
            <a:ext cx="6705600" cy="4191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of Immediate Operands</a:t>
            </a:r>
          </a:p>
        </p:txBody>
      </p:sp>
      <p:pic>
        <p:nvPicPr>
          <p:cNvPr id="109573" name="Picture 5" descr="Ch2-fig0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286000"/>
            <a:ext cx="6629400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Types of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>
                <a:solidFill>
                  <a:schemeClr val="accent2"/>
                </a:solidFill>
              </a:rPr>
              <a:t>Arithmetic and Logic:	AND, ADD</a:t>
            </a:r>
          </a:p>
          <a:p>
            <a:r>
              <a:rPr lang="en-US" sz="2800">
                <a:solidFill>
                  <a:schemeClr val="accent2"/>
                </a:solidFill>
              </a:rPr>
              <a:t>Data Transfer:		MOVE, LOAD, STORE</a:t>
            </a:r>
          </a:p>
          <a:p>
            <a:r>
              <a:rPr lang="en-US" sz="2800">
                <a:solidFill>
                  <a:schemeClr val="accent2"/>
                </a:solidFill>
              </a:rPr>
              <a:t>Control			BRANCH, JUMP, CALL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/>
              <a:t>System			OS CALL, VM </a:t>
            </a:r>
          </a:p>
          <a:p>
            <a:r>
              <a:rPr lang="en-US" sz="2800"/>
              <a:t>Floating Point		ADDF, MULF, DIVF</a:t>
            </a:r>
          </a:p>
          <a:p>
            <a:r>
              <a:rPr lang="en-US" sz="2800">
                <a:solidFill>
                  <a:schemeClr val="accent1"/>
                </a:solidFill>
              </a:rPr>
              <a:t>Decimal			ADDD, CONVERT</a:t>
            </a:r>
          </a:p>
          <a:p>
            <a:r>
              <a:rPr lang="en-US" sz="2800">
                <a:solidFill>
                  <a:schemeClr val="accent1"/>
                </a:solidFill>
              </a:rPr>
              <a:t>String			MOVE, COMPARE</a:t>
            </a:r>
          </a:p>
          <a:p>
            <a:r>
              <a:rPr lang="en-US" sz="2800">
                <a:solidFill>
                  <a:schemeClr val="accent1"/>
                </a:solidFill>
              </a:rPr>
              <a:t>Graphics			(DE)COMPRESS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3600" b="1">
                <a:latin typeface="Arial" pitchFamily="34" charset="0"/>
                <a:cs typeface="Angsana New" pitchFamily="18" charset="-34"/>
              </a:rPr>
              <a:t> Distribution of Data Accesses by Size</a:t>
            </a:r>
          </a:p>
        </p:txBody>
      </p:sp>
      <p:pic>
        <p:nvPicPr>
          <p:cNvPr id="101381" name="Picture 5" descr="Ch2-fig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7056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1628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80x86 Instruction Frequency</a:t>
            </a:r>
            <a:br>
              <a:rPr lang="en-US" sz="4000"/>
            </a:br>
            <a:r>
              <a:rPr lang="en-US" sz="4000"/>
              <a:t>(SPECint92, Fig. 2.16)  </a:t>
            </a:r>
          </a:p>
        </p:txBody>
      </p:sp>
      <p:graphicFrame>
        <p:nvGraphicFramePr>
          <p:cNvPr id="98307" name="Object 3"/>
          <p:cNvGraphicFramePr>
            <a:graphicFrameLocks/>
          </p:cNvGraphicFramePr>
          <p:nvPr/>
        </p:nvGraphicFramePr>
        <p:xfrm>
          <a:off x="1249363" y="1538288"/>
          <a:ext cx="9036050" cy="4972050"/>
        </p:xfrm>
        <a:graphic>
          <a:graphicData uri="http://schemas.openxmlformats.org/presentationml/2006/ole">
            <p:oleObj spid="_x0000_s111618" name="Document" r:id="rId3" imgW="9107280" imgH="49672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Relative Frequency of </a:t>
            </a:r>
            <a:br>
              <a:rPr lang="en-US"/>
            </a:br>
            <a:r>
              <a:rPr lang="en-US"/>
              <a:t>Control Instructions </a:t>
            </a:r>
          </a:p>
        </p:txBody>
      </p:sp>
      <p:pic>
        <p:nvPicPr>
          <p:cNvPr id="99334" name="Picture 6" descr="Ch2-fig1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2514600"/>
            <a:ext cx="6553200" cy="3810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instructions (contd.)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Addressing modes</a:t>
            </a:r>
          </a:p>
          <a:p>
            <a:pPr lvl="1"/>
            <a:r>
              <a:rPr lang="en-US" sz="2400"/>
              <a:t>PC-relative addressing (independent of  program load &amp; displacements are close by)</a:t>
            </a:r>
          </a:p>
          <a:p>
            <a:pPr lvl="2"/>
            <a:r>
              <a:rPr lang="en-US" sz="2000"/>
              <a:t>Requires displacement (how many bits?) </a:t>
            </a:r>
            <a:endParaRPr lang="en-US" sz="2000">
              <a:sym typeface="Wingdings" pitchFamily="2" charset="2"/>
            </a:endParaRPr>
          </a:p>
          <a:p>
            <a:pPr lvl="2"/>
            <a:r>
              <a:rPr lang="en-US" sz="2000">
                <a:sym typeface="Wingdings" pitchFamily="2" charset="2"/>
              </a:rPr>
              <a:t>Determined via empirical study. [8-16 works!]</a:t>
            </a:r>
            <a:endParaRPr lang="en-US" sz="2000"/>
          </a:p>
          <a:p>
            <a:pPr lvl="1"/>
            <a:r>
              <a:rPr lang="en-US" sz="2400"/>
              <a:t>For procedure returns/indirect jumps/kernel traps, target may not be known at compile time.</a:t>
            </a:r>
          </a:p>
          <a:p>
            <a:pPr lvl="2"/>
            <a:r>
              <a:rPr lang="en-US" sz="2000"/>
              <a:t>Jump based on contents of register</a:t>
            </a:r>
          </a:p>
          <a:p>
            <a:pPr lvl="2"/>
            <a:r>
              <a:rPr lang="en-US" sz="2000"/>
              <a:t>Useful for switch/(virtual) functions/function ptrs/dynamically linked libraries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Branch Distances (in terms of number of instructions) </a:t>
            </a:r>
          </a:p>
        </p:txBody>
      </p:sp>
      <p:pic>
        <p:nvPicPr>
          <p:cNvPr id="111621" name="Picture 5" descr="Ch2-fig2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286000"/>
            <a:ext cx="7162800" cy="4038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152400" y="6734175"/>
            <a:ext cx="0" cy="123825"/>
          </a:xfrm>
          <a:custGeom>
            <a:avLst/>
            <a:gdLst>
              <a:gd name="T0" fmla="*/ 0 h 123825"/>
              <a:gd name="T1" fmla="*/ 123825 h 123825"/>
            </a:gdLst>
            <a:ahLst/>
            <a:cxnLst/>
            <a:rect l="0" t="T0" r="0" b="T1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noFill/>
          <a:ln w="57150">
            <a:solidFill>
              <a:srgbClr val="2BB3FB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object 10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rtlCol="0"/>
          <a:lstStyle/>
          <a:p>
            <a:pPr marL="1270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latin typeface="Arial"/>
                <a:cs typeface="Arial"/>
              </a:rPr>
              <a:t>Prepared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by: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2175" y="293688"/>
            <a:ext cx="5459413" cy="696912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400" b="0" u="none" spc="-85" dirty="0">
                <a:solidFill>
                  <a:schemeClr val="tx1"/>
                </a:solidFill>
              </a:rPr>
              <a:t>Computer</a:t>
            </a:r>
            <a:r>
              <a:rPr sz="4400" b="0" u="none" spc="-360" dirty="0">
                <a:solidFill>
                  <a:schemeClr val="tx1"/>
                </a:solidFill>
              </a:rPr>
              <a:t> </a:t>
            </a:r>
            <a:r>
              <a:rPr sz="4400" b="0" u="none" spc="-30" dirty="0">
                <a:solidFill>
                  <a:schemeClr val="tx1"/>
                </a:solidFill>
              </a:rPr>
              <a:t>Architecture</a:t>
            </a:r>
            <a:endParaRPr sz="4400">
              <a:solidFill>
                <a:schemeClr val="tx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1675" y="6372225"/>
            <a:ext cx="12065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019"/>
              </a:lnSpc>
              <a:spcBef>
                <a:spcPts val="0"/>
              </a:spcBef>
              <a:spcAft>
                <a:spcPts val="0"/>
              </a:spcAft>
              <a:defRPr/>
            </a:pPr>
            <a:fld id="{1C7AECE5-BF29-4AE5-93D3-7620C14AD303}" type="slidenum"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pPr marL="25400" fontAlgn="auto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1765300"/>
            <a:ext cx="8072438" cy="3836988"/>
          </a:xfrm>
          <a:prstGeom prst="rect">
            <a:avLst/>
          </a:prstGeom>
        </p:spPr>
        <p:txBody>
          <a:bodyPr lIns="0" tIns="86360" rIns="0" bIns="0">
            <a:spAutoFit/>
          </a:bodyPr>
          <a:lstStyle/>
          <a:p>
            <a:pPr marL="12700">
              <a:lnSpc>
                <a:spcPct val="85000"/>
              </a:lnSpc>
              <a:spcBef>
                <a:spcPts val="675"/>
              </a:spcBef>
            </a:pPr>
            <a:r>
              <a:rPr lang="en-US" sz="3200" b="1" i="1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Machine Organization: </a:t>
            </a:r>
            <a:r>
              <a:rPr lang="en-US" sz="3200">
                <a:solidFill>
                  <a:srgbClr val="252525"/>
                </a:solidFill>
              </a:rPr>
              <a:t>organization of the data  flows and controls, the </a:t>
            </a:r>
            <a:r>
              <a:rPr lang="en-US" sz="3200" u="sng">
                <a:solidFill>
                  <a:srgbClr val="252525"/>
                </a:solidFill>
              </a:rPr>
              <a:t>logic</a:t>
            </a:r>
            <a:r>
              <a:rPr lang="en-US" sz="3200">
                <a:solidFill>
                  <a:srgbClr val="252525"/>
                </a:solidFill>
              </a:rPr>
              <a:t> design, and the  </a:t>
            </a:r>
            <a:r>
              <a:rPr lang="en-US" sz="3200" u="sng">
                <a:solidFill>
                  <a:srgbClr val="252525"/>
                </a:solidFill>
              </a:rPr>
              <a:t>physical</a:t>
            </a:r>
            <a:r>
              <a:rPr lang="en-US" sz="3200">
                <a:solidFill>
                  <a:srgbClr val="252525"/>
                </a:solidFill>
              </a:rPr>
              <a:t> implementation.</a:t>
            </a:r>
            <a:endParaRPr lang="en-US" sz="3200"/>
          </a:p>
          <a:p>
            <a:pPr marL="12700">
              <a:lnSpc>
                <a:spcPts val="2450"/>
              </a:lnSpc>
              <a:spcBef>
                <a:spcPts val="50"/>
              </a:spcBef>
              <a:buFont typeface="Wingdings" pitchFamily="2" charset="2"/>
              <a:buChar char=""/>
            </a:pPr>
            <a:r>
              <a:rPr lang="en-US" sz="2400">
                <a:solidFill>
                  <a:srgbClr val="252525"/>
                </a:solidFill>
              </a:rPr>
              <a:t>Capabilities &amp; Performance Characteristics of Principal  Functional Unit (e.g., ALU)</a:t>
            </a:r>
            <a:endParaRPr lang="en-US" sz="2400"/>
          </a:p>
          <a:p>
            <a:pPr marL="12700">
              <a:lnSpc>
                <a:spcPts val="2225"/>
              </a:lnSpc>
              <a:buFont typeface="Wingdings" pitchFamily="2" charset="2"/>
              <a:buChar char=""/>
            </a:pPr>
            <a:r>
              <a:rPr lang="en-US" sz="2400">
                <a:solidFill>
                  <a:srgbClr val="252525"/>
                </a:solidFill>
              </a:rPr>
              <a:t>Ways in which these components are interconnected</a:t>
            </a:r>
            <a:endParaRPr lang="en-US" sz="2400"/>
          </a:p>
          <a:p>
            <a:pPr marL="12700">
              <a:lnSpc>
                <a:spcPts val="2450"/>
              </a:lnSpc>
              <a:buFont typeface="Wingdings" pitchFamily="2" charset="2"/>
              <a:buChar char=""/>
            </a:pPr>
            <a:r>
              <a:rPr lang="en-US" sz="2400">
                <a:solidFill>
                  <a:srgbClr val="252525"/>
                </a:solidFill>
              </a:rPr>
              <a:t>Information flows between components</a:t>
            </a:r>
            <a:endParaRPr lang="en-US" sz="2400"/>
          </a:p>
          <a:p>
            <a:pPr marL="12700">
              <a:lnSpc>
                <a:spcPts val="2450"/>
              </a:lnSpc>
              <a:spcBef>
                <a:spcPts val="225"/>
              </a:spcBef>
              <a:buFont typeface="Wingdings" pitchFamily="2" charset="2"/>
              <a:buChar char=""/>
            </a:pPr>
            <a:r>
              <a:rPr lang="en-US" sz="2400">
                <a:solidFill>
                  <a:srgbClr val="252525"/>
                </a:solidFill>
              </a:rPr>
              <a:t>Logic and means by which such information flow is  controlled.</a:t>
            </a:r>
            <a:endParaRPr lang="en-US" sz="2400"/>
          </a:p>
          <a:p>
            <a:pPr marL="12700">
              <a:lnSpc>
                <a:spcPts val="2225"/>
              </a:lnSpc>
              <a:buFont typeface="Wingdings" pitchFamily="2" charset="2"/>
              <a:buChar char=""/>
            </a:pPr>
            <a:r>
              <a:rPr lang="en-US" sz="2400">
                <a:solidFill>
                  <a:srgbClr val="252525"/>
                </a:solidFill>
              </a:rPr>
              <a:t>Choreography of Functional Units to realize the ISA</a:t>
            </a:r>
            <a:endParaRPr lang="en-US" sz="2400"/>
          </a:p>
          <a:p>
            <a:pPr marL="12700">
              <a:lnSpc>
                <a:spcPts val="2663"/>
              </a:lnSpc>
              <a:buFont typeface="Wingdings" pitchFamily="2" charset="2"/>
              <a:buChar char=""/>
            </a:pPr>
            <a:r>
              <a:rPr lang="en-US" sz="2400">
                <a:solidFill>
                  <a:srgbClr val="252525"/>
                </a:solidFill>
              </a:rPr>
              <a:t>Register Transfer Level	(RTL) Description</a:t>
            </a:r>
            <a:endParaRPr lang="en-US"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Frequency of Different Types of Compares in Conditional Branches </a:t>
            </a:r>
          </a:p>
        </p:txBody>
      </p:sp>
      <p:pic>
        <p:nvPicPr>
          <p:cNvPr id="112645" name="Picture 5" descr="Ch2-fig2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2695575"/>
            <a:ext cx="6858000" cy="37814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an Instruction set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desire to have as many registers and addressing mode as possible</a:t>
            </a:r>
          </a:p>
          <a:p>
            <a:pPr>
              <a:lnSpc>
                <a:spcPct val="90000"/>
              </a:lnSpc>
            </a:pPr>
            <a:r>
              <a:rPr lang="en-US"/>
              <a:t>the impact of size of register and addressing mode fields on the average instruction size and hence on the average program size</a:t>
            </a:r>
          </a:p>
          <a:p>
            <a:pPr>
              <a:lnSpc>
                <a:spcPct val="90000"/>
              </a:lnSpc>
            </a:pPr>
            <a:r>
              <a:rPr lang="en-US"/>
              <a:t>a desire to have instruction encode into lengths that will be easy to handle in the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Three choice for encoding the  instruction set</a:t>
            </a:r>
          </a:p>
        </p:txBody>
      </p:sp>
      <p:pic>
        <p:nvPicPr>
          <p:cNvPr id="55301" name="Picture 5" descr="Ch2-fig2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2057400"/>
            <a:ext cx="6629400" cy="4419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Compilers and ISA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Compiler Goals</a:t>
            </a:r>
          </a:p>
          <a:p>
            <a:pPr lvl="1"/>
            <a:r>
              <a:rPr lang="en-US"/>
              <a:t>All correct programs compile correctly</a:t>
            </a:r>
          </a:p>
          <a:p>
            <a:pPr lvl="1"/>
            <a:r>
              <a:rPr lang="en-US"/>
              <a:t>Most compiled programs execute quickly</a:t>
            </a:r>
          </a:p>
          <a:p>
            <a:pPr lvl="1"/>
            <a:r>
              <a:rPr lang="en-US"/>
              <a:t>Most programs compile quickly</a:t>
            </a:r>
          </a:p>
          <a:p>
            <a:pPr lvl="1"/>
            <a:r>
              <a:rPr lang="en-US"/>
              <a:t>Achieve small code size</a:t>
            </a:r>
          </a:p>
          <a:p>
            <a:pPr lvl="1"/>
            <a:r>
              <a:rPr lang="en-US"/>
              <a:t>Provide debugging support</a:t>
            </a:r>
          </a:p>
          <a:p>
            <a:r>
              <a:rPr lang="en-US"/>
              <a:t>Multiple Source Compilers</a:t>
            </a:r>
          </a:p>
          <a:p>
            <a:pPr lvl="1"/>
            <a:r>
              <a:rPr lang="en-US"/>
              <a:t>Same compiler can compiler different languages</a:t>
            </a:r>
          </a:p>
          <a:p>
            <a:r>
              <a:rPr lang="en-US"/>
              <a:t>Multiple Target Compilers</a:t>
            </a:r>
          </a:p>
          <a:p>
            <a:pPr lvl="1"/>
            <a:r>
              <a:rPr lang="en-US"/>
              <a:t>Same compiler can generate code for different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Compilers Phases</a:t>
            </a:r>
          </a:p>
        </p:txBody>
      </p:sp>
      <p:pic>
        <p:nvPicPr>
          <p:cNvPr id="72709" name="Picture 5" descr="Ch2-fig2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2057400"/>
            <a:ext cx="6781800" cy="4572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/>
              <a:t>Compiler Based Register Optimization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Assume small number of registers (16-32)</a:t>
            </a:r>
          </a:p>
          <a:p>
            <a:pPr>
              <a:lnSpc>
                <a:spcPct val="90000"/>
              </a:lnSpc>
            </a:pPr>
            <a:r>
              <a:rPr lang="en-GB" sz="2800"/>
              <a:t>Optimizing use is up to compiler</a:t>
            </a:r>
          </a:p>
          <a:p>
            <a:pPr>
              <a:lnSpc>
                <a:spcPct val="90000"/>
              </a:lnSpc>
            </a:pPr>
            <a:r>
              <a:rPr lang="en-GB" sz="2800"/>
              <a:t>HLL programs have no explicit references to registers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usually – is this always true?</a:t>
            </a:r>
          </a:p>
          <a:p>
            <a:pPr>
              <a:lnSpc>
                <a:spcPct val="90000"/>
              </a:lnSpc>
            </a:pPr>
            <a:r>
              <a:rPr lang="en-GB" sz="2800"/>
              <a:t>Assign symbolic or virtual register to each candidate variable </a:t>
            </a:r>
          </a:p>
          <a:p>
            <a:pPr>
              <a:lnSpc>
                <a:spcPct val="90000"/>
              </a:lnSpc>
            </a:pPr>
            <a:r>
              <a:rPr lang="en-GB" sz="2800"/>
              <a:t>Map (unlimited) symbolic registers to real registers</a:t>
            </a:r>
          </a:p>
          <a:p>
            <a:pPr>
              <a:lnSpc>
                <a:spcPct val="90000"/>
              </a:lnSpc>
            </a:pPr>
            <a:r>
              <a:rPr lang="en-GB" sz="2800"/>
              <a:t>Symbolic registers that do not overlap can share real registers</a:t>
            </a:r>
          </a:p>
          <a:p>
            <a:pPr>
              <a:lnSpc>
                <a:spcPct val="90000"/>
              </a:lnSpc>
            </a:pPr>
            <a:r>
              <a:rPr lang="en-GB" sz="2800"/>
              <a:t>If you run out of real registers some variables use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Allocation of Variables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Stack </a:t>
            </a:r>
          </a:p>
          <a:p>
            <a:pPr lvl="1"/>
            <a:r>
              <a:rPr lang="en-US" sz="2400"/>
              <a:t>used to allocate local variables</a:t>
            </a:r>
          </a:p>
          <a:p>
            <a:pPr lvl="1"/>
            <a:r>
              <a:rPr lang="en-US" sz="2400"/>
              <a:t>grown and shrunk on procedure calls and returns</a:t>
            </a:r>
          </a:p>
          <a:p>
            <a:pPr lvl="1"/>
            <a:r>
              <a:rPr lang="en-US" sz="2400"/>
              <a:t>register allocation works best for stack-allocated objects</a:t>
            </a:r>
          </a:p>
          <a:p>
            <a:r>
              <a:rPr lang="en-US" sz="2800"/>
              <a:t>Global data area</a:t>
            </a:r>
          </a:p>
          <a:p>
            <a:pPr lvl="1"/>
            <a:r>
              <a:rPr lang="en-US" sz="2400"/>
              <a:t>used to allocate global variables and constants</a:t>
            </a:r>
          </a:p>
          <a:p>
            <a:pPr lvl="1"/>
            <a:r>
              <a:rPr lang="en-US" sz="2400"/>
              <a:t>many of these objects are arrays or large data structures</a:t>
            </a:r>
          </a:p>
          <a:p>
            <a:pPr lvl="1"/>
            <a:r>
              <a:rPr lang="en-US" sz="2400"/>
              <a:t>impossible to allocate to registers if they are </a:t>
            </a:r>
            <a:r>
              <a:rPr lang="en-US" sz="2400" i="1"/>
              <a:t>aliased</a:t>
            </a:r>
            <a:endParaRPr lang="en-US" sz="2400"/>
          </a:p>
          <a:p>
            <a:r>
              <a:rPr lang="en-US" sz="2800"/>
              <a:t>Heap</a:t>
            </a:r>
          </a:p>
          <a:p>
            <a:pPr lvl="1"/>
            <a:r>
              <a:rPr lang="en-US" sz="2400"/>
              <a:t>used to allocate dynamic objects</a:t>
            </a:r>
          </a:p>
          <a:p>
            <a:pPr lvl="1"/>
            <a:r>
              <a:rPr lang="en-US" sz="2400"/>
              <a:t>heap objects are accessed with pointers</a:t>
            </a:r>
          </a:p>
          <a:p>
            <a:pPr lvl="1"/>
            <a:r>
              <a:rPr lang="en-US" sz="2400"/>
              <a:t>never allocated to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Designing ISA to Improve Compilation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/>
              <a:t>Provide enough general purpose registers to ease register allocation ( more than 16). </a:t>
            </a:r>
          </a:p>
          <a:p>
            <a:r>
              <a:rPr lang="en-US" sz="2800"/>
              <a:t>Provide regular instruction sets by keeping the operations, data types, and addressing modes orthogonal.</a:t>
            </a:r>
          </a:p>
          <a:p>
            <a:r>
              <a:rPr lang="en-US" sz="2800"/>
              <a:t>Provide primitive constructs rather than trying to map to a high-level language.</a:t>
            </a:r>
          </a:p>
          <a:p>
            <a:r>
              <a:rPr lang="en-US" sz="2800"/>
              <a:t>Simplify trade-off among alternatives. </a:t>
            </a:r>
          </a:p>
          <a:p>
            <a:r>
              <a:rPr lang="en-US" sz="2800"/>
              <a:t>Allow compilers to help make the common case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505700" cy="7048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ISA Metrics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723900"/>
            <a:ext cx="7543800" cy="49530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Orthogonality</a:t>
            </a:r>
          </a:p>
          <a:p>
            <a:pPr lvl="1"/>
            <a:r>
              <a:rPr lang="en-US" sz="2400"/>
              <a:t>No special registers, few special cases, all operand modes available with any data type or instruction type</a:t>
            </a:r>
          </a:p>
          <a:p>
            <a:r>
              <a:rPr lang="en-US" sz="2400"/>
              <a:t>Completeness</a:t>
            </a:r>
          </a:p>
          <a:p>
            <a:pPr lvl="1"/>
            <a:r>
              <a:rPr lang="en-US" sz="2400"/>
              <a:t>Support for a wide range of operations and target applications</a:t>
            </a:r>
          </a:p>
          <a:p>
            <a:r>
              <a:rPr lang="en-US" sz="2400"/>
              <a:t>Regularity</a:t>
            </a:r>
          </a:p>
          <a:p>
            <a:pPr lvl="1"/>
            <a:r>
              <a:rPr lang="en-US" sz="2400"/>
              <a:t>No overloading for the meanings of instruction fields</a:t>
            </a:r>
          </a:p>
          <a:p>
            <a:r>
              <a:rPr lang="en-US" sz="2400"/>
              <a:t>Streamlined Design</a:t>
            </a:r>
          </a:p>
          <a:p>
            <a:pPr lvl="1"/>
            <a:r>
              <a:rPr lang="en-US" sz="2400"/>
              <a:t>Resource needs easily determined. Simplify tradeoffs.</a:t>
            </a:r>
          </a:p>
          <a:p>
            <a:r>
              <a:rPr lang="en-US" sz="2400"/>
              <a:t>Ease of compilation (programming?), Ease of implementation, Scalability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47700"/>
            <a:ext cx="7543800" cy="3810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</a:pPr>
            <a:r>
              <a:rPr lang="en-US"/>
              <a:t>Quick </a:t>
            </a:r>
            <a:r>
              <a:rPr lang="th-TH"/>
              <a:t>Review </a:t>
            </a:r>
            <a:r>
              <a:rPr lang="en-US"/>
              <a:t>of</a:t>
            </a:r>
            <a:r>
              <a:rPr lang="th-TH"/>
              <a:t/>
            </a:r>
            <a:br>
              <a:rPr lang="th-TH"/>
            </a:br>
            <a:r>
              <a:rPr lang="th-TH"/>
              <a:t>Design Space of ISA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31100" cy="4940300"/>
          </a:xfrm>
          <a:noFill/>
          <a:ln/>
        </p:spPr>
        <p:txBody>
          <a:bodyPr lIns="90488" tIns="44450" rIns="90488" bIns="44450"/>
          <a:lstStyle/>
          <a:p>
            <a:pPr marL="285750" indent="-285750" eaLnBrk="0" hangingPunct="0">
              <a:lnSpc>
                <a:spcPct val="90000"/>
              </a:lnSpc>
              <a:buFontTx/>
              <a:buNone/>
              <a:tabLst>
                <a:tab pos="4000500" algn="l"/>
              </a:tabLst>
            </a:pPr>
            <a:r>
              <a:rPr lang="th-TH" sz="2000"/>
              <a:t>Five Primary Dimensions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Number of explicit operands	( 0, 1,  2, 3 )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Operand Storage	Where besides memory?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Effective Address	How is memory location 		specified?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Type &amp; Size of Operands	byte, int, float, vector, . . .</a:t>
            </a:r>
          </a:p>
          <a:p>
            <a:pPr marL="285750" indent="-285750" eaLnBrk="0" hangingPunct="0">
              <a:lnSpc>
                <a:spcPct val="90000"/>
              </a:lnSpc>
              <a:buFontTx/>
              <a:buNone/>
              <a:tabLst>
                <a:tab pos="4000500" algn="l"/>
              </a:tabLst>
            </a:pPr>
            <a:r>
              <a:rPr lang="th-TH" sz="2000"/>
              <a:t>		How is it specified?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Operations	add, sub, mul, . . .</a:t>
            </a:r>
          </a:p>
          <a:p>
            <a:pPr marL="285750" indent="-285750" eaLnBrk="0" hangingPunct="0">
              <a:lnSpc>
                <a:spcPct val="90000"/>
              </a:lnSpc>
              <a:buFontTx/>
              <a:buNone/>
              <a:tabLst>
                <a:tab pos="4000500" algn="l"/>
              </a:tabLst>
            </a:pPr>
            <a:r>
              <a:rPr lang="th-TH" sz="2000"/>
              <a:t>		How is it specifed?</a:t>
            </a:r>
          </a:p>
          <a:p>
            <a:pPr marL="285750" indent="-285750" eaLnBrk="0" hangingPunct="0">
              <a:lnSpc>
                <a:spcPct val="90000"/>
              </a:lnSpc>
              <a:buFontTx/>
              <a:buNone/>
              <a:tabLst>
                <a:tab pos="4000500" algn="l"/>
              </a:tabLst>
            </a:pPr>
            <a:r>
              <a:rPr lang="th-TH" sz="2000"/>
              <a:t>Other Aspects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Successor	How is it specified?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Conditions	How are they determined?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Encodings	Fixed or variable? Wide?</a:t>
            </a:r>
          </a:p>
          <a:p>
            <a:pPr marL="285750" indent="-285750" eaLnBrk="0" hangingPunct="0">
              <a:lnSpc>
                <a:spcPct val="90000"/>
              </a:lnSpc>
              <a:tabLst>
                <a:tab pos="4000500" algn="l"/>
              </a:tabLst>
            </a:pPr>
            <a:r>
              <a:rPr lang="th-TH" sz="2000"/>
              <a:t>Parallelism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766888"/>
            <a:ext cx="9296400" cy="3130088"/>
          </a:xfrm>
        </p:spPr>
        <p:txBody>
          <a:bodyPr/>
          <a:lstStyle/>
          <a:p>
            <a:pPr marL="12700">
              <a:spcBef>
                <a:spcPts val="575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Advantage: Different implementations of the same architecture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575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Disadvantage:	sometimes prevents using new innovations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401638"/>
            <a:ext cx="8455025" cy="43088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Advantage and Disadvantage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543800" cy="3810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</a:pPr>
            <a:r>
              <a:rPr lang="th-TH"/>
              <a:t>ISA Metrics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531100" cy="52070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  <a:buFontTx/>
              <a:buNone/>
            </a:pPr>
            <a:r>
              <a:rPr lang="th-TH" sz="2800"/>
              <a:t>Aesthetics:</a:t>
            </a:r>
          </a:p>
          <a:p>
            <a:pPr eaLnBrk="0" hangingPunct="0">
              <a:lnSpc>
                <a:spcPct val="90000"/>
              </a:lnSpc>
            </a:pPr>
            <a:r>
              <a:rPr lang="th-TH" sz="2400"/>
              <a:t>Orthogonality</a:t>
            </a:r>
          </a:p>
          <a:p>
            <a:pPr lvl="1" eaLnBrk="0" hangingPunct="0">
              <a:lnSpc>
                <a:spcPct val="90000"/>
              </a:lnSpc>
            </a:pPr>
            <a:r>
              <a:rPr lang="th-TH" sz="2400"/>
              <a:t>No special registers, few special cases, all operand modes available with any data type or instruction type</a:t>
            </a:r>
          </a:p>
          <a:p>
            <a:pPr eaLnBrk="0" hangingPunct="0">
              <a:lnSpc>
                <a:spcPct val="90000"/>
              </a:lnSpc>
            </a:pPr>
            <a:r>
              <a:rPr lang="th-TH" sz="2400"/>
              <a:t>Completeness</a:t>
            </a:r>
          </a:p>
          <a:p>
            <a:pPr lvl="1" eaLnBrk="0" hangingPunct="0">
              <a:lnSpc>
                <a:spcPct val="90000"/>
              </a:lnSpc>
            </a:pPr>
            <a:r>
              <a:rPr lang="th-TH" sz="2400"/>
              <a:t>Support for a wide range of operations and target applications</a:t>
            </a:r>
          </a:p>
          <a:p>
            <a:pPr eaLnBrk="0" hangingPunct="0">
              <a:lnSpc>
                <a:spcPct val="90000"/>
              </a:lnSpc>
            </a:pPr>
            <a:r>
              <a:rPr lang="th-TH" sz="2400"/>
              <a:t>Regularity</a:t>
            </a:r>
          </a:p>
          <a:p>
            <a:pPr lvl="1" eaLnBrk="0" hangingPunct="0">
              <a:lnSpc>
                <a:spcPct val="90000"/>
              </a:lnSpc>
            </a:pPr>
            <a:r>
              <a:rPr lang="th-TH" sz="2400"/>
              <a:t>No overloading for the meanings of instruction fields</a:t>
            </a:r>
          </a:p>
          <a:p>
            <a:pPr eaLnBrk="0" hangingPunct="0">
              <a:lnSpc>
                <a:spcPct val="90000"/>
              </a:lnSpc>
            </a:pPr>
            <a:r>
              <a:rPr lang="th-TH" sz="2400"/>
              <a:t>Streamlined</a:t>
            </a:r>
          </a:p>
          <a:p>
            <a:pPr lvl="1" eaLnBrk="0" hangingPunct="0">
              <a:lnSpc>
                <a:spcPct val="90000"/>
              </a:lnSpc>
            </a:pPr>
            <a:r>
              <a:rPr lang="th-TH" sz="2400"/>
              <a:t>Resource needs easily determined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th-TH" sz="2400"/>
              <a:t>Ease of compilation (programming?)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th-TH" sz="2400"/>
              <a:t>Ease of implementation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th-TH" sz="2400"/>
              <a:t>Scalability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Bytes</a:t>
            </a:r>
          </a:p>
          <a:p>
            <a:pPr lvl="1"/>
            <a:r>
              <a:rPr lang="en-US" sz="2400"/>
              <a:t>characters</a:t>
            </a:r>
          </a:p>
          <a:p>
            <a:r>
              <a:rPr lang="en-US" sz="2800"/>
              <a:t>Half-words</a:t>
            </a:r>
          </a:p>
          <a:p>
            <a:pPr lvl="1"/>
            <a:r>
              <a:rPr lang="en-US" sz="2400"/>
              <a:t>Short ints, OS related data-structures</a:t>
            </a:r>
          </a:p>
          <a:p>
            <a:r>
              <a:rPr lang="en-US" sz="2800"/>
              <a:t>Words</a:t>
            </a:r>
          </a:p>
          <a:p>
            <a:pPr lvl="1"/>
            <a:r>
              <a:rPr lang="en-US" sz="2400"/>
              <a:t>Single FP, Integers</a:t>
            </a:r>
          </a:p>
          <a:p>
            <a:r>
              <a:rPr lang="en-US" sz="2800"/>
              <a:t>Doublewords</a:t>
            </a:r>
          </a:p>
          <a:p>
            <a:pPr lvl="1"/>
            <a:r>
              <a:rPr lang="en-US" sz="2400"/>
              <a:t>Double FP, Long Integers (in some implementations)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Layout for MIPS</a:t>
            </a:r>
          </a:p>
        </p:txBody>
      </p:sp>
      <p:pic>
        <p:nvPicPr>
          <p:cNvPr id="115717" name="Picture 5" descr="Ch2-fig2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1752600"/>
            <a:ext cx="6248400" cy="4724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839200" cy="3810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</a:pPr>
            <a:r>
              <a:rPr lang="en-US"/>
              <a:t> </a:t>
            </a:r>
            <a:r>
              <a:rPr lang="th-TH"/>
              <a:t> MIPS</a:t>
            </a:r>
            <a:r>
              <a:rPr lang="en-US"/>
              <a:t> (32 bit instructions)</a:t>
            </a:r>
            <a:endParaRPr lang="th-TH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301750" y="3054350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536700" y="3149600"/>
            <a:ext cx="431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Op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2319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31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0701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26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368550" y="30543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282950" y="30543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4197350" y="3054350"/>
            <a:ext cx="3035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7099300" y="2806700"/>
            <a:ext cx="2254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0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37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15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8989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16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32893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20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30607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21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2374900" y="2806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25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2527300" y="3149600"/>
            <a:ext cx="533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Rs1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3517900" y="3149600"/>
            <a:ext cx="419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Rd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4813300" y="3073400"/>
            <a:ext cx="1193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I</a:t>
            </a:r>
            <a:r>
              <a:rPr lang="th-TH" sz="1800">
                <a:latin typeface="Arial" pitchFamily="34" charset="0"/>
              </a:rPr>
              <a:t>mmediate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1301750" y="5378450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1536700" y="5473700"/>
            <a:ext cx="431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Op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1231900" y="51308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31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2070100" y="51308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26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2368550" y="5378450"/>
            <a:ext cx="486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7099300" y="5130800"/>
            <a:ext cx="2254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0</a:t>
            </a: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2374900" y="51308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25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1301750" y="1911350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1536700" y="2006600"/>
            <a:ext cx="431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Op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12319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31</a:t>
            </a: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20701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26</a:t>
            </a: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2368550" y="19113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3282950" y="19113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4197350" y="1911350"/>
            <a:ext cx="3035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7099300" y="1663700"/>
            <a:ext cx="2254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0</a:t>
            </a:r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42037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15</a:t>
            </a: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38989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16</a:t>
            </a:r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32893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20</a:t>
            </a:r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30607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21</a:t>
            </a:r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2374900" y="16637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25</a:t>
            </a:r>
          </a:p>
        </p:txBody>
      </p:sp>
      <p:sp>
        <p:nvSpPr>
          <p:cNvPr id="94247" name="Rectangle 39"/>
          <p:cNvSpPr>
            <a:spLocks noChangeArrowheads="1"/>
          </p:cNvSpPr>
          <p:nvPr/>
        </p:nvSpPr>
        <p:spPr bwMode="auto">
          <a:xfrm>
            <a:off x="2527300" y="2006600"/>
            <a:ext cx="533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Rs1</a:t>
            </a:r>
          </a:p>
        </p:txBody>
      </p:sp>
      <p:sp>
        <p:nvSpPr>
          <p:cNvPr id="94248" name="Rectangle 40"/>
          <p:cNvSpPr>
            <a:spLocks noChangeArrowheads="1"/>
          </p:cNvSpPr>
          <p:nvPr/>
        </p:nvSpPr>
        <p:spPr bwMode="auto">
          <a:xfrm>
            <a:off x="3517900" y="2006600"/>
            <a:ext cx="533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Rs2</a:t>
            </a: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3822700" y="5397500"/>
            <a:ext cx="711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target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4197350" y="19113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5111750" y="19113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4356100" y="2006600"/>
            <a:ext cx="419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Rd</a:t>
            </a:r>
          </a:p>
        </p:txBody>
      </p:sp>
      <p:sp>
        <p:nvSpPr>
          <p:cNvPr id="94253" name="Rectangle 45"/>
          <p:cNvSpPr>
            <a:spLocks noChangeArrowheads="1"/>
          </p:cNvSpPr>
          <p:nvPr/>
        </p:nvSpPr>
        <p:spPr bwMode="auto">
          <a:xfrm>
            <a:off x="6261100" y="2006600"/>
            <a:ext cx="546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Opx</a:t>
            </a: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850900" y="1244600"/>
            <a:ext cx="2286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1. </a:t>
            </a:r>
            <a:r>
              <a:rPr lang="th-TH" sz="1800" b="1">
                <a:latin typeface="Arial" pitchFamily="34" charset="0"/>
              </a:rPr>
              <a:t>Register-Register</a:t>
            </a:r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6032500" y="1638300"/>
            <a:ext cx="2254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5</a:t>
            </a:r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5803900" y="1638300"/>
            <a:ext cx="2254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6</a:t>
            </a:r>
          </a:p>
        </p:txBody>
      </p:sp>
      <p:sp>
        <p:nvSpPr>
          <p:cNvPr id="94257" name="Rectangle 49"/>
          <p:cNvSpPr>
            <a:spLocks noChangeArrowheads="1"/>
          </p:cNvSpPr>
          <p:nvPr/>
        </p:nvSpPr>
        <p:spPr bwMode="auto">
          <a:xfrm>
            <a:off x="5118100" y="16510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10</a:t>
            </a:r>
          </a:p>
        </p:txBody>
      </p:sp>
      <p:sp>
        <p:nvSpPr>
          <p:cNvPr id="94258" name="Rectangle 50"/>
          <p:cNvSpPr>
            <a:spLocks noChangeArrowheads="1"/>
          </p:cNvSpPr>
          <p:nvPr/>
        </p:nvSpPr>
        <p:spPr bwMode="auto">
          <a:xfrm>
            <a:off x="4889500" y="16510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11</a:t>
            </a:r>
          </a:p>
        </p:txBody>
      </p:sp>
      <p:sp>
        <p:nvSpPr>
          <p:cNvPr id="94259" name="Rectangle 51"/>
          <p:cNvSpPr>
            <a:spLocks noChangeArrowheads="1"/>
          </p:cNvSpPr>
          <p:nvPr/>
        </p:nvSpPr>
        <p:spPr bwMode="auto">
          <a:xfrm>
            <a:off x="850900" y="2495550"/>
            <a:ext cx="2628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2a. </a:t>
            </a:r>
            <a:r>
              <a:rPr lang="th-TH" sz="1800" b="1">
                <a:latin typeface="Arial" pitchFamily="34" charset="0"/>
              </a:rPr>
              <a:t>Register-Immediate</a:t>
            </a:r>
          </a:p>
        </p:txBody>
      </p:sp>
      <p:sp>
        <p:nvSpPr>
          <p:cNvPr id="94260" name="Rectangle 52"/>
          <p:cNvSpPr>
            <a:spLocks noChangeArrowheads="1"/>
          </p:cNvSpPr>
          <p:nvPr/>
        </p:nvSpPr>
        <p:spPr bwMode="auto">
          <a:xfrm>
            <a:off x="1301750" y="4159250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1" name="Rectangle 53"/>
          <p:cNvSpPr>
            <a:spLocks noChangeArrowheads="1"/>
          </p:cNvSpPr>
          <p:nvPr/>
        </p:nvSpPr>
        <p:spPr bwMode="auto">
          <a:xfrm>
            <a:off x="1536700" y="4254500"/>
            <a:ext cx="431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Op</a:t>
            </a:r>
          </a:p>
        </p:txBody>
      </p:sp>
      <p:sp>
        <p:nvSpPr>
          <p:cNvPr id="94262" name="Rectangle 54"/>
          <p:cNvSpPr>
            <a:spLocks noChangeArrowheads="1"/>
          </p:cNvSpPr>
          <p:nvPr/>
        </p:nvSpPr>
        <p:spPr bwMode="auto">
          <a:xfrm>
            <a:off x="12319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31</a:t>
            </a:r>
          </a:p>
        </p:txBody>
      </p:sp>
      <p:sp>
        <p:nvSpPr>
          <p:cNvPr id="94263" name="Rectangle 55"/>
          <p:cNvSpPr>
            <a:spLocks noChangeArrowheads="1"/>
          </p:cNvSpPr>
          <p:nvPr/>
        </p:nvSpPr>
        <p:spPr bwMode="auto">
          <a:xfrm>
            <a:off x="20701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26</a:t>
            </a:r>
          </a:p>
        </p:txBody>
      </p:sp>
      <p:sp>
        <p:nvSpPr>
          <p:cNvPr id="94264" name="Rectangle 56"/>
          <p:cNvSpPr>
            <a:spLocks noChangeArrowheads="1"/>
          </p:cNvSpPr>
          <p:nvPr/>
        </p:nvSpPr>
        <p:spPr bwMode="auto">
          <a:xfrm>
            <a:off x="2368550" y="41592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5" name="Rectangle 57"/>
          <p:cNvSpPr>
            <a:spLocks noChangeArrowheads="1"/>
          </p:cNvSpPr>
          <p:nvPr/>
        </p:nvSpPr>
        <p:spPr bwMode="auto">
          <a:xfrm>
            <a:off x="3282950" y="4159250"/>
            <a:ext cx="901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6" name="Rectangle 58"/>
          <p:cNvSpPr>
            <a:spLocks noChangeArrowheads="1"/>
          </p:cNvSpPr>
          <p:nvPr/>
        </p:nvSpPr>
        <p:spPr bwMode="auto">
          <a:xfrm>
            <a:off x="4197350" y="4159250"/>
            <a:ext cx="3035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7099300" y="3911600"/>
            <a:ext cx="2254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0</a:t>
            </a:r>
          </a:p>
        </p:txBody>
      </p:sp>
      <p:sp>
        <p:nvSpPr>
          <p:cNvPr id="94268" name="Rectangle 60"/>
          <p:cNvSpPr>
            <a:spLocks noChangeArrowheads="1"/>
          </p:cNvSpPr>
          <p:nvPr/>
        </p:nvSpPr>
        <p:spPr bwMode="auto">
          <a:xfrm>
            <a:off x="42037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15</a:t>
            </a:r>
          </a:p>
        </p:txBody>
      </p:sp>
      <p:sp>
        <p:nvSpPr>
          <p:cNvPr id="94269" name="Rectangle 61"/>
          <p:cNvSpPr>
            <a:spLocks noChangeArrowheads="1"/>
          </p:cNvSpPr>
          <p:nvPr/>
        </p:nvSpPr>
        <p:spPr bwMode="auto">
          <a:xfrm>
            <a:off x="38989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16</a:t>
            </a:r>
          </a:p>
        </p:txBody>
      </p:sp>
      <p:sp>
        <p:nvSpPr>
          <p:cNvPr id="94270" name="Rectangle 62"/>
          <p:cNvSpPr>
            <a:spLocks noChangeArrowheads="1"/>
          </p:cNvSpPr>
          <p:nvPr/>
        </p:nvSpPr>
        <p:spPr bwMode="auto">
          <a:xfrm>
            <a:off x="32893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20</a:t>
            </a:r>
          </a:p>
        </p:txBody>
      </p:sp>
      <p:sp>
        <p:nvSpPr>
          <p:cNvPr id="94271" name="Rectangle 63"/>
          <p:cNvSpPr>
            <a:spLocks noChangeArrowheads="1"/>
          </p:cNvSpPr>
          <p:nvPr/>
        </p:nvSpPr>
        <p:spPr bwMode="auto">
          <a:xfrm>
            <a:off x="30607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21</a:t>
            </a:r>
          </a:p>
        </p:txBody>
      </p:sp>
      <p:sp>
        <p:nvSpPr>
          <p:cNvPr id="94272" name="Rectangle 64"/>
          <p:cNvSpPr>
            <a:spLocks noChangeArrowheads="1"/>
          </p:cNvSpPr>
          <p:nvPr/>
        </p:nvSpPr>
        <p:spPr bwMode="auto">
          <a:xfrm>
            <a:off x="2374900" y="3911600"/>
            <a:ext cx="3254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th-TH" sz="1400" b="1">
                <a:latin typeface="Arial" pitchFamily="34" charset="0"/>
              </a:rPr>
              <a:t>25</a:t>
            </a:r>
          </a:p>
        </p:txBody>
      </p:sp>
      <p:sp>
        <p:nvSpPr>
          <p:cNvPr id="94273" name="Rectangle 65"/>
          <p:cNvSpPr>
            <a:spLocks noChangeArrowheads="1"/>
          </p:cNvSpPr>
          <p:nvPr/>
        </p:nvSpPr>
        <p:spPr bwMode="auto">
          <a:xfrm>
            <a:off x="2527300" y="4254500"/>
            <a:ext cx="533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Rs1</a:t>
            </a:r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3213100" y="4254500"/>
            <a:ext cx="1016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h-TH" sz="1800">
                <a:latin typeface="Arial" pitchFamily="34" charset="0"/>
              </a:rPr>
              <a:t>Rs2/Opx</a:t>
            </a:r>
          </a:p>
        </p:txBody>
      </p:sp>
      <p:sp>
        <p:nvSpPr>
          <p:cNvPr id="94275" name="Rectangle 67"/>
          <p:cNvSpPr>
            <a:spLocks noChangeArrowheads="1"/>
          </p:cNvSpPr>
          <p:nvPr/>
        </p:nvSpPr>
        <p:spPr bwMode="auto">
          <a:xfrm>
            <a:off x="4813300" y="4178300"/>
            <a:ext cx="1511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>
                <a:latin typeface="Arial" pitchFamily="34" charset="0"/>
              </a:rPr>
              <a:t>Displacement</a:t>
            </a:r>
            <a:endParaRPr lang="th-TH" sz="1800">
              <a:latin typeface="Arial" pitchFamily="34" charset="0"/>
            </a:endParaRPr>
          </a:p>
        </p:txBody>
      </p:sp>
      <p:sp>
        <p:nvSpPr>
          <p:cNvPr id="94276" name="Rectangle 68"/>
          <p:cNvSpPr>
            <a:spLocks noChangeArrowheads="1"/>
          </p:cNvSpPr>
          <p:nvPr/>
        </p:nvSpPr>
        <p:spPr bwMode="auto">
          <a:xfrm>
            <a:off x="850900" y="3590925"/>
            <a:ext cx="29845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Arial" pitchFamily="34" charset="0"/>
              </a:rPr>
              <a:t>2b. </a:t>
            </a:r>
            <a:r>
              <a:rPr lang="th-TH" sz="1800" b="1">
                <a:latin typeface="Arial" pitchFamily="34" charset="0"/>
              </a:rPr>
              <a:t>Branch</a:t>
            </a:r>
            <a:r>
              <a:rPr lang="en-US" sz="1800" b="1">
                <a:latin typeface="Arial" pitchFamily="34" charset="0"/>
              </a:rPr>
              <a:t> (displacement)</a:t>
            </a:r>
            <a:endParaRPr lang="th-TH" sz="1800" b="1">
              <a:latin typeface="Arial" pitchFamily="34" charset="0"/>
            </a:endParaRPr>
          </a:p>
        </p:txBody>
      </p:sp>
      <p:sp>
        <p:nvSpPr>
          <p:cNvPr id="94277" name="Rectangle 69"/>
          <p:cNvSpPr>
            <a:spLocks noChangeArrowheads="1"/>
          </p:cNvSpPr>
          <p:nvPr/>
        </p:nvSpPr>
        <p:spPr bwMode="auto">
          <a:xfrm>
            <a:off x="850900" y="4752975"/>
            <a:ext cx="16002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b="1">
                <a:latin typeface="Arial" pitchFamily="34" charset="0"/>
              </a:rPr>
              <a:t>3. </a:t>
            </a:r>
            <a:r>
              <a:rPr lang="th-TH" sz="1800" b="1">
                <a:latin typeface="Arial" pitchFamily="34" charset="0"/>
              </a:rPr>
              <a:t>Jump / Call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(addressing modes)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Register direct</a:t>
            </a:r>
          </a:p>
          <a:p>
            <a:r>
              <a:rPr lang="en-US" sz="2800"/>
              <a:t>Displacement</a:t>
            </a:r>
          </a:p>
          <a:p>
            <a:r>
              <a:rPr lang="en-US" sz="2800"/>
              <a:t>Immediate</a:t>
            </a:r>
          </a:p>
          <a:p>
            <a:r>
              <a:rPr lang="en-US" sz="2800"/>
              <a:t>Byte addressable  &amp; 64 bit address</a:t>
            </a:r>
          </a:p>
          <a:p>
            <a:r>
              <a:rPr lang="en-US" sz="2800"/>
              <a:t>R0 </a:t>
            </a:r>
            <a:r>
              <a:rPr lang="en-US" sz="2800">
                <a:sym typeface="Wingdings" pitchFamily="2" charset="2"/>
              </a:rPr>
              <a:t> always contains value 0</a:t>
            </a:r>
          </a:p>
          <a:p>
            <a:r>
              <a:rPr lang="en-US" sz="2800">
                <a:sym typeface="Wingdings" pitchFamily="2" charset="2"/>
              </a:rPr>
              <a:t>Displacement = 0 register indirect</a:t>
            </a:r>
          </a:p>
          <a:p>
            <a:r>
              <a:rPr lang="en-US" sz="2800">
                <a:sym typeface="Wingdings" pitchFamily="2" charset="2"/>
              </a:rPr>
              <a:t>R0 + Displacement=0  absolute addressing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Operations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Loads and Stores</a:t>
            </a:r>
          </a:p>
          <a:p>
            <a:r>
              <a:rPr lang="en-US"/>
              <a:t>ALU operations</a:t>
            </a:r>
          </a:p>
          <a:p>
            <a:r>
              <a:rPr lang="en-US"/>
              <a:t>Floating point operations</a:t>
            </a:r>
          </a:p>
          <a:p>
            <a:r>
              <a:rPr lang="en-US"/>
              <a:t>Branches and Jumps (control-related)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4313</Words>
  <Application>Microsoft Office PowerPoint</Application>
  <PresentationFormat>On-screen Show (4:3)</PresentationFormat>
  <Paragraphs>1139</Paragraphs>
  <Slides>95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7" baseType="lpstr">
      <vt:lpstr>1_Office Theme</vt:lpstr>
      <vt:lpstr>Document</vt:lpstr>
      <vt:lpstr>Slide 1</vt:lpstr>
      <vt:lpstr>Slide 2</vt:lpstr>
      <vt:lpstr>Slide 3</vt:lpstr>
      <vt:lpstr>What is Computer Architecture?</vt:lpstr>
      <vt:lpstr>What You Will Learn In This Course</vt:lpstr>
      <vt:lpstr>Layer of Representations</vt:lpstr>
      <vt:lpstr>Computer Architecture (Our Perspective)</vt:lpstr>
      <vt:lpstr>Computer Architecture</vt:lpstr>
      <vt:lpstr>Advantage and Disadvantage</vt:lpstr>
      <vt:lpstr>Computer Architecture</vt:lpstr>
      <vt:lpstr>Memory Technology</vt:lpstr>
      <vt:lpstr>How Technology Impacts Computer Architecture</vt:lpstr>
      <vt:lpstr>Measurement and Evaluation</vt:lpstr>
      <vt:lpstr>Performance Analysis</vt:lpstr>
      <vt:lpstr>Slide 15</vt:lpstr>
      <vt:lpstr>Slide 16</vt:lpstr>
      <vt:lpstr>Slide 17</vt:lpstr>
      <vt:lpstr>Slide 18</vt:lpstr>
      <vt:lpstr>Slide 19</vt:lpstr>
      <vt:lpstr>Slide 20</vt:lpstr>
      <vt:lpstr>BRIEF HISTORY OF COMPUTER ARCHITECTURE</vt:lpstr>
      <vt:lpstr>Slide 22</vt:lpstr>
      <vt:lpstr>Slide 23</vt:lpstr>
      <vt:lpstr>Slide 24</vt:lpstr>
      <vt:lpstr>BRIEF HISTORY OF COMPUTER ARCHITECTURE</vt:lpstr>
      <vt:lpstr>Slide 26</vt:lpstr>
      <vt:lpstr>Slide 27</vt:lpstr>
      <vt:lpstr>Slide 28</vt:lpstr>
      <vt:lpstr>BRIEF HISTORY OF COMPUTER ARCHITECTURE</vt:lpstr>
      <vt:lpstr>Slide 30</vt:lpstr>
      <vt:lpstr>BRIEF HISTORY OF COMPUTER ARCHITECTURE</vt:lpstr>
      <vt:lpstr>BRIEF HISTORY OF COMPUTER ARCHITECTURE</vt:lpstr>
      <vt:lpstr>BRIEF HISTORY OF COMPUTER ARCHITECTURE</vt:lpstr>
      <vt:lpstr>BRIEF HISTORY OF COMPUTER ARCHITECTURE</vt:lpstr>
      <vt:lpstr>BRIEF HISTORY OF COMPUTER ARCHITECTURE</vt:lpstr>
      <vt:lpstr>Slide 36</vt:lpstr>
      <vt:lpstr>Slide 37</vt:lpstr>
      <vt:lpstr>Slide 38</vt:lpstr>
      <vt:lpstr>Slide 39</vt:lpstr>
      <vt:lpstr>Chapter 2 Unit -2 Instruction Set Principles</vt:lpstr>
      <vt:lpstr>Computer Architecture’s Changing Definition</vt:lpstr>
      <vt:lpstr>Instruction Set Architecture (ISA)</vt:lpstr>
      <vt:lpstr>Instruction Set Architecture (ISA)</vt:lpstr>
      <vt:lpstr>Instruction Set Architecture</vt:lpstr>
      <vt:lpstr>Interface Design</vt:lpstr>
      <vt:lpstr>Evolution of Instruction Sets</vt:lpstr>
      <vt:lpstr>Evolution of Instruction Sets</vt:lpstr>
      <vt:lpstr>What Are the Components of an ISA?</vt:lpstr>
      <vt:lpstr>What Are the Components of an ISA?</vt:lpstr>
      <vt:lpstr>What Must an Instruction Specify?(I)</vt:lpstr>
      <vt:lpstr>What Must an Instruction Specify?(II)</vt:lpstr>
      <vt:lpstr>Instructions Can Be Divided into  3 Classes (I)</vt:lpstr>
      <vt:lpstr>Classifying ISAs</vt:lpstr>
      <vt:lpstr>Classifying ISAs</vt:lpstr>
      <vt:lpstr>Stack Architectures</vt:lpstr>
      <vt:lpstr>Stacks: Pros and Cons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General Register Machine and Instruction Formats</vt:lpstr>
      <vt:lpstr>General Register Machine and Instruction Formats</vt:lpstr>
      <vt:lpstr>Real Machines Are Not So Simple</vt:lpstr>
      <vt:lpstr>Slide 69</vt:lpstr>
      <vt:lpstr>Types of Addressing Modes (VAX)</vt:lpstr>
      <vt:lpstr>Summary of Use of Addressing Modes</vt:lpstr>
      <vt:lpstr>Distribution of Displacement Values</vt:lpstr>
      <vt:lpstr>Frequency of Immediate Operands</vt:lpstr>
      <vt:lpstr>Types of Operations</vt:lpstr>
      <vt:lpstr>Slide 75</vt:lpstr>
      <vt:lpstr>80x86 Instruction Frequency (SPECint92, Fig. 2.16)  </vt:lpstr>
      <vt:lpstr>Relative Frequency of  Control Instructions </vt:lpstr>
      <vt:lpstr>Control instructions (contd.)</vt:lpstr>
      <vt:lpstr>Branch Distances (in terms of number of instructions) </vt:lpstr>
      <vt:lpstr>Frequency of Different Types of Compares in Conditional Branches </vt:lpstr>
      <vt:lpstr>Encoding an Instruction set</vt:lpstr>
      <vt:lpstr>Three choice for encoding the  instruction set</vt:lpstr>
      <vt:lpstr>Compilers and ISA</vt:lpstr>
      <vt:lpstr>Compilers Phases</vt:lpstr>
      <vt:lpstr>Compiler Based Register Optimization</vt:lpstr>
      <vt:lpstr>Allocation of Variables</vt:lpstr>
      <vt:lpstr>Designing ISA to Improve Compilation</vt:lpstr>
      <vt:lpstr>ISA Metrics</vt:lpstr>
      <vt:lpstr>Quick Review of Design Space of ISA</vt:lpstr>
      <vt:lpstr>ISA Metrics</vt:lpstr>
      <vt:lpstr>MIPS data types</vt:lpstr>
      <vt:lpstr>Instruction Layout for MIPS</vt:lpstr>
      <vt:lpstr>  MIPS (32 bit instructions)</vt:lpstr>
      <vt:lpstr>MIPS (addressing modes)</vt:lpstr>
      <vt:lpstr>Types of Operations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sjin</dc:creator>
  <cp:lastModifiedBy>pc</cp:lastModifiedBy>
  <cp:revision>263</cp:revision>
  <dcterms:created xsi:type="dcterms:W3CDTF">2002-09-22T17:43:30Z</dcterms:created>
  <dcterms:modified xsi:type="dcterms:W3CDTF">2020-04-08T08:54:22Z</dcterms:modified>
</cp:coreProperties>
</file>