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1.xml" ContentType="application/vnd.openxmlformats-officedocument.drawingml.diagramStyl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65"/>
  </p:notesMasterIdLst>
  <p:handoutMasterIdLst>
    <p:handoutMasterId r:id="rId66"/>
  </p:handoutMasterIdLst>
  <p:sldIdLst>
    <p:sldId id="300" r:id="rId2"/>
    <p:sldId id="551" r:id="rId3"/>
    <p:sldId id="552" r:id="rId4"/>
    <p:sldId id="553" r:id="rId5"/>
    <p:sldId id="554" r:id="rId6"/>
    <p:sldId id="555" r:id="rId7"/>
    <p:sldId id="556" r:id="rId8"/>
    <p:sldId id="557" r:id="rId9"/>
    <p:sldId id="558" r:id="rId10"/>
    <p:sldId id="559" r:id="rId11"/>
    <p:sldId id="560" r:id="rId12"/>
    <p:sldId id="561" r:id="rId13"/>
    <p:sldId id="562" r:id="rId14"/>
    <p:sldId id="563" r:id="rId15"/>
    <p:sldId id="564" r:id="rId16"/>
    <p:sldId id="565" r:id="rId17"/>
    <p:sldId id="566" r:id="rId18"/>
    <p:sldId id="567" r:id="rId19"/>
    <p:sldId id="568" r:id="rId20"/>
    <p:sldId id="569" r:id="rId21"/>
    <p:sldId id="570" r:id="rId22"/>
    <p:sldId id="571" r:id="rId23"/>
    <p:sldId id="572" r:id="rId24"/>
    <p:sldId id="573" r:id="rId25"/>
    <p:sldId id="574" r:id="rId26"/>
    <p:sldId id="575" r:id="rId27"/>
    <p:sldId id="576" r:id="rId28"/>
    <p:sldId id="577" r:id="rId29"/>
    <p:sldId id="578" r:id="rId30"/>
    <p:sldId id="579" r:id="rId31"/>
    <p:sldId id="580" r:id="rId32"/>
    <p:sldId id="581" r:id="rId33"/>
    <p:sldId id="582" r:id="rId34"/>
    <p:sldId id="583" r:id="rId35"/>
    <p:sldId id="584" r:id="rId36"/>
    <p:sldId id="585" r:id="rId37"/>
    <p:sldId id="586" r:id="rId38"/>
    <p:sldId id="587" r:id="rId39"/>
    <p:sldId id="588" r:id="rId40"/>
    <p:sldId id="589" r:id="rId41"/>
    <p:sldId id="590" r:id="rId42"/>
    <p:sldId id="591" r:id="rId43"/>
    <p:sldId id="592" r:id="rId44"/>
    <p:sldId id="593" r:id="rId45"/>
    <p:sldId id="594" r:id="rId46"/>
    <p:sldId id="595" r:id="rId47"/>
    <p:sldId id="596" r:id="rId48"/>
    <p:sldId id="597" r:id="rId49"/>
    <p:sldId id="598" r:id="rId50"/>
    <p:sldId id="599" r:id="rId51"/>
    <p:sldId id="600" r:id="rId52"/>
    <p:sldId id="601" r:id="rId53"/>
    <p:sldId id="602" r:id="rId54"/>
    <p:sldId id="603" r:id="rId55"/>
    <p:sldId id="604" r:id="rId56"/>
    <p:sldId id="605" r:id="rId57"/>
    <p:sldId id="606" r:id="rId58"/>
    <p:sldId id="607" r:id="rId59"/>
    <p:sldId id="608" r:id="rId60"/>
    <p:sldId id="610" r:id="rId61"/>
    <p:sldId id="611" r:id="rId62"/>
    <p:sldId id="612" r:id="rId63"/>
    <p:sldId id="673" r:id="rId6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FFFF"/>
    <a:srgbClr val="000000"/>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500" autoAdjust="0"/>
    <p:restoredTop sz="86228" autoAdjust="0"/>
  </p:normalViewPr>
  <p:slideViewPr>
    <p:cSldViewPr>
      <p:cViewPr varScale="1">
        <p:scale>
          <a:sx n="62" d="100"/>
          <a:sy n="62" d="100"/>
        </p:scale>
        <p:origin x="-141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slide" Target="slides/slide31.xml"/><Relationship Id="rId1" Type="http://schemas.openxmlformats.org/officeDocument/2006/relationships/slide" Target="slides/slide3.xml"/><Relationship Id="rId4" Type="http://schemas.openxmlformats.org/officeDocument/2006/relationships/slide" Target="slides/slide4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614EF-03F6-EE47-A440-A5AC0974FD3C}"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901BB6AE-E184-1A4D-9D18-55CEB75E7328}">
      <dgm:prSet/>
      <dgm:spPr/>
      <dgm:t>
        <a:bodyPr/>
        <a:lstStyle/>
        <a:p>
          <a:pPr rtl="0"/>
          <a:r>
            <a:rPr lang="en-US" dirty="0" smtClean="0">
              <a:effectLst>
                <a:outerShdw blurRad="38100" dist="38100" dir="2700000" algn="tl">
                  <a:srgbClr val="000000">
                    <a:alpha val="43137"/>
                  </a:srgbClr>
                </a:outerShdw>
              </a:effectLst>
            </a:rPr>
            <a:t>Most important floating-point representation is defined</a:t>
          </a:r>
          <a:endParaRPr lang="en-US" dirty="0">
            <a:effectLst>
              <a:outerShdw blurRad="38100" dist="38100" dir="2700000" algn="tl">
                <a:srgbClr val="000000">
                  <a:alpha val="43137"/>
                </a:srgbClr>
              </a:outerShdw>
            </a:effectLst>
          </a:endParaRPr>
        </a:p>
      </dgm:t>
    </dgm:pt>
    <dgm:pt modelId="{EF2EDADC-79B2-0F4F-BF11-DBC38EC96778}" type="parTrans" cxnId="{FA984667-1420-C24F-A598-60734572D68B}">
      <dgm:prSet/>
      <dgm:spPr/>
      <dgm:t>
        <a:bodyPr/>
        <a:lstStyle/>
        <a:p>
          <a:endParaRPr lang="en-US"/>
        </a:p>
      </dgm:t>
    </dgm:pt>
    <dgm:pt modelId="{76A0DEB8-6D26-FE40-BE21-89235B49237C}" type="sibTrans" cxnId="{FA984667-1420-C24F-A598-60734572D68B}">
      <dgm:prSet/>
      <dgm:spPr/>
      <dgm:t>
        <a:bodyPr/>
        <a:lstStyle/>
        <a:p>
          <a:endParaRPr lang="en-US"/>
        </a:p>
      </dgm:t>
    </dgm:pt>
    <dgm:pt modelId="{8C9CBDD2-9F77-3946-A5D8-212BC733031D}">
      <dgm:prSet/>
      <dgm:spPr/>
      <dgm:t>
        <a:bodyPr/>
        <a:lstStyle/>
        <a:p>
          <a:pPr rtl="0"/>
          <a:r>
            <a:rPr lang="en-US" dirty="0" smtClean="0">
              <a:effectLst>
                <a:outerShdw blurRad="38100" dist="38100" dir="2700000" algn="tl">
                  <a:srgbClr val="000000">
                    <a:alpha val="43137"/>
                  </a:srgbClr>
                </a:outerShdw>
              </a:effectLst>
            </a:rPr>
            <a:t>Standard was developed to facilitate the portability of programs from one processor to another and to encourage the development of sophisticated, numerically oriented programs</a:t>
          </a:r>
          <a:endParaRPr lang="en-US" dirty="0">
            <a:effectLst>
              <a:outerShdw blurRad="38100" dist="38100" dir="2700000" algn="tl">
                <a:srgbClr val="000000">
                  <a:alpha val="43137"/>
                </a:srgbClr>
              </a:outerShdw>
            </a:effectLst>
          </a:endParaRPr>
        </a:p>
      </dgm:t>
    </dgm:pt>
    <dgm:pt modelId="{EC651034-11C4-244E-A94D-C0B0E126DFCE}" type="parTrans" cxnId="{A3D4F033-9775-3C4D-A5CC-3614C3CD1AB5}">
      <dgm:prSet/>
      <dgm:spPr/>
      <dgm:t>
        <a:bodyPr/>
        <a:lstStyle/>
        <a:p>
          <a:endParaRPr lang="en-US"/>
        </a:p>
      </dgm:t>
    </dgm:pt>
    <dgm:pt modelId="{7B3FB2F3-C0F0-1F41-AED3-B19DFC99EE64}" type="sibTrans" cxnId="{A3D4F033-9775-3C4D-A5CC-3614C3CD1AB5}">
      <dgm:prSet/>
      <dgm:spPr/>
      <dgm:t>
        <a:bodyPr/>
        <a:lstStyle/>
        <a:p>
          <a:endParaRPr lang="en-US"/>
        </a:p>
      </dgm:t>
    </dgm:pt>
    <dgm:pt modelId="{718B7578-8128-E942-A47B-FDDD2B9C90B7}">
      <dgm:prSet/>
      <dgm:spPr/>
      <dgm:t>
        <a:bodyPr/>
        <a:lstStyle/>
        <a:p>
          <a:pPr rtl="0"/>
          <a:r>
            <a:rPr lang="en-US" dirty="0" smtClean="0">
              <a:effectLst>
                <a:outerShdw blurRad="38100" dist="38100" dir="2700000" algn="tl">
                  <a:srgbClr val="000000">
                    <a:alpha val="43137"/>
                  </a:srgbClr>
                </a:outerShdw>
              </a:effectLst>
            </a:rPr>
            <a:t>Standard has been widely adopted and is used on virtually all contemporary processors and arithmetic coprocessors</a:t>
          </a:r>
          <a:endParaRPr lang="en-US" dirty="0">
            <a:effectLst>
              <a:outerShdw blurRad="38100" dist="38100" dir="2700000" algn="tl">
                <a:srgbClr val="000000">
                  <a:alpha val="43137"/>
                </a:srgbClr>
              </a:outerShdw>
            </a:effectLst>
          </a:endParaRPr>
        </a:p>
      </dgm:t>
    </dgm:pt>
    <dgm:pt modelId="{9B983582-C974-6D40-A974-3D7073083935}" type="parTrans" cxnId="{0A94C6EC-78F0-064E-BBA9-0449A5BBB9DC}">
      <dgm:prSet/>
      <dgm:spPr/>
      <dgm:t>
        <a:bodyPr/>
        <a:lstStyle/>
        <a:p>
          <a:endParaRPr lang="en-US"/>
        </a:p>
      </dgm:t>
    </dgm:pt>
    <dgm:pt modelId="{D360FB3A-CBD4-B54A-91F7-7615D3ED8F37}" type="sibTrans" cxnId="{0A94C6EC-78F0-064E-BBA9-0449A5BBB9DC}">
      <dgm:prSet/>
      <dgm:spPr/>
      <dgm:t>
        <a:bodyPr/>
        <a:lstStyle/>
        <a:p>
          <a:endParaRPr lang="en-US"/>
        </a:p>
      </dgm:t>
    </dgm:pt>
    <dgm:pt modelId="{5B317423-2D44-BE44-8958-7DE825F1254E}">
      <dgm:prSet/>
      <dgm:spPr/>
      <dgm:t>
        <a:bodyPr/>
        <a:lstStyle/>
        <a:p>
          <a:pPr rtl="0"/>
          <a:r>
            <a:rPr lang="en-US" dirty="0" smtClean="0">
              <a:effectLst>
                <a:outerShdw blurRad="38100" dist="38100" dir="2700000" algn="tl">
                  <a:srgbClr val="000000">
                    <a:alpha val="43137"/>
                  </a:srgbClr>
                </a:outerShdw>
              </a:effectLst>
            </a:rPr>
            <a:t>IEEE 754-2008 covers both binary and decimal floating-point representations</a:t>
          </a:r>
          <a:endParaRPr lang="en-US" dirty="0">
            <a:effectLst>
              <a:outerShdw blurRad="38100" dist="38100" dir="2700000" algn="tl">
                <a:srgbClr val="000000">
                  <a:alpha val="43137"/>
                </a:srgbClr>
              </a:outerShdw>
            </a:effectLst>
          </a:endParaRPr>
        </a:p>
      </dgm:t>
    </dgm:pt>
    <dgm:pt modelId="{DD66BDED-E485-684E-B3DC-F7437A35FC31}" type="parTrans" cxnId="{4166F30E-8158-A54B-8605-49ECFAA86BBA}">
      <dgm:prSet/>
      <dgm:spPr/>
      <dgm:t>
        <a:bodyPr/>
        <a:lstStyle/>
        <a:p>
          <a:endParaRPr lang="en-US"/>
        </a:p>
      </dgm:t>
    </dgm:pt>
    <dgm:pt modelId="{CAC95F42-6898-6E4C-9496-E9DB4D89A4E6}" type="sibTrans" cxnId="{4166F30E-8158-A54B-8605-49ECFAA86BBA}">
      <dgm:prSet/>
      <dgm:spPr/>
      <dgm:t>
        <a:bodyPr/>
        <a:lstStyle/>
        <a:p>
          <a:endParaRPr lang="en-US"/>
        </a:p>
      </dgm:t>
    </dgm:pt>
    <dgm:pt modelId="{8698422B-407F-754B-81E2-91CF2C93B195}" type="pres">
      <dgm:prSet presAssocID="{A33614EF-03F6-EE47-A440-A5AC0974FD3C}" presName="diagram" presStyleCnt="0">
        <dgm:presLayoutVars>
          <dgm:dir/>
          <dgm:resizeHandles val="exact"/>
        </dgm:presLayoutVars>
      </dgm:prSet>
      <dgm:spPr/>
      <dgm:t>
        <a:bodyPr/>
        <a:lstStyle/>
        <a:p>
          <a:endParaRPr lang="en-US"/>
        </a:p>
      </dgm:t>
    </dgm:pt>
    <dgm:pt modelId="{30F114A9-6AFD-7840-B867-73BB141505F0}" type="pres">
      <dgm:prSet presAssocID="{901BB6AE-E184-1A4D-9D18-55CEB75E7328}" presName="node" presStyleLbl="node1" presStyleIdx="0" presStyleCnt="4">
        <dgm:presLayoutVars>
          <dgm:bulletEnabled val="1"/>
        </dgm:presLayoutVars>
      </dgm:prSet>
      <dgm:spPr/>
      <dgm:t>
        <a:bodyPr/>
        <a:lstStyle/>
        <a:p>
          <a:endParaRPr lang="en-US"/>
        </a:p>
      </dgm:t>
    </dgm:pt>
    <dgm:pt modelId="{BFA72092-49EF-DD4B-B5D2-45802957CC18}" type="pres">
      <dgm:prSet presAssocID="{76A0DEB8-6D26-FE40-BE21-89235B49237C}" presName="sibTrans" presStyleCnt="0"/>
      <dgm:spPr/>
    </dgm:pt>
    <dgm:pt modelId="{2BB56C0B-D45F-504A-B667-E5EEB4DA2FA3}" type="pres">
      <dgm:prSet presAssocID="{8C9CBDD2-9F77-3946-A5D8-212BC733031D}" presName="node" presStyleLbl="node1" presStyleIdx="1" presStyleCnt="4">
        <dgm:presLayoutVars>
          <dgm:bulletEnabled val="1"/>
        </dgm:presLayoutVars>
      </dgm:prSet>
      <dgm:spPr/>
      <dgm:t>
        <a:bodyPr/>
        <a:lstStyle/>
        <a:p>
          <a:endParaRPr lang="en-US"/>
        </a:p>
      </dgm:t>
    </dgm:pt>
    <dgm:pt modelId="{1E83F527-9BA7-D842-89CD-9DF677E1127E}" type="pres">
      <dgm:prSet presAssocID="{7B3FB2F3-C0F0-1F41-AED3-B19DFC99EE64}" presName="sibTrans" presStyleCnt="0"/>
      <dgm:spPr/>
    </dgm:pt>
    <dgm:pt modelId="{1C83E496-9E03-0942-932A-A7FAE46D290D}" type="pres">
      <dgm:prSet presAssocID="{718B7578-8128-E942-A47B-FDDD2B9C90B7}" presName="node" presStyleLbl="node1" presStyleIdx="2" presStyleCnt="4">
        <dgm:presLayoutVars>
          <dgm:bulletEnabled val="1"/>
        </dgm:presLayoutVars>
      </dgm:prSet>
      <dgm:spPr/>
      <dgm:t>
        <a:bodyPr/>
        <a:lstStyle/>
        <a:p>
          <a:endParaRPr lang="en-US"/>
        </a:p>
      </dgm:t>
    </dgm:pt>
    <dgm:pt modelId="{A14A6A9E-AAC7-CE46-81F9-F2FAC98C4DA4}" type="pres">
      <dgm:prSet presAssocID="{D360FB3A-CBD4-B54A-91F7-7615D3ED8F37}" presName="sibTrans" presStyleCnt="0"/>
      <dgm:spPr/>
    </dgm:pt>
    <dgm:pt modelId="{2C2182FF-AE82-0C45-9D06-7EF473AB29C4}" type="pres">
      <dgm:prSet presAssocID="{5B317423-2D44-BE44-8958-7DE825F1254E}" presName="node" presStyleLbl="node1" presStyleIdx="3" presStyleCnt="4">
        <dgm:presLayoutVars>
          <dgm:bulletEnabled val="1"/>
        </dgm:presLayoutVars>
      </dgm:prSet>
      <dgm:spPr/>
      <dgm:t>
        <a:bodyPr/>
        <a:lstStyle/>
        <a:p>
          <a:endParaRPr lang="en-US"/>
        </a:p>
      </dgm:t>
    </dgm:pt>
  </dgm:ptLst>
  <dgm:cxnLst>
    <dgm:cxn modelId="{40181978-5171-4F06-9BD1-C4594B0D4795}" type="presOf" srcId="{5B317423-2D44-BE44-8958-7DE825F1254E}" destId="{2C2182FF-AE82-0C45-9D06-7EF473AB29C4}" srcOrd="0" destOrd="0" presId="urn:microsoft.com/office/officeart/2005/8/layout/default"/>
    <dgm:cxn modelId="{1399B915-F5B2-407B-85AC-3E84360CDDA1}" type="presOf" srcId="{8C9CBDD2-9F77-3946-A5D8-212BC733031D}" destId="{2BB56C0B-D45F-504A-B667-E5EEB4DA2FA3}" srcOrd="0" destOrd="0" presId="urn:microsoft.com/office/officeart/2005/8/layout/default"/>
    <dgm:cxn modelId="{27064D35-93F5-4899-8F71-9844F3B00DBF}" type="presOf" srcId="{718B7578-8128-E942-A47B-FDDD2B9C90B7}" destId="{1C83E496-9E03-0942-932A-A7FAE46D290D}" srcOrd="0" destOrd="0" presId="urn:microsoft.com/office/officeart/2005/8/layout/default"/>
    <dgm:cxn modelId="{4166F30E-8158-A54B-8605-49ECFAA86BBA}" srcId="{A33614EF-03F6-EE47-A440-A5AC0974FD3C}" destId="{5B317423-2D44-BE44-8958-7DE825F1254E}" srcOrd="3" destOrd="0" parTransId="{DD66BDED-E485-684E-B3DC-F7437A35FC31}" sibTransId="{CAC95F42-6898-6E4C-9496-E9DB4D89A4E6}"/>
    <dgm:cxn modelId="{FA984667-1420-C24F-A598-60734572D68B}" srcId="{A33614EF-03F6-EE47-A440-A5AC0974FD3C}" destId="{901BB6AE-E184-1A4D-9D18-55CEB75E7328}" srcOrd="0" destOrd="0" parTransId="{EF2EDADC-79B2-0F4F-BF11-DBC38EC96778}" sibTransId="{76A0DEB8-6D26-FE40-BE21-89235B49237C}"/>
    <dgm:cxn modelId="{5984EFAB-71A3-4962-870F-4534076215AC}" type="presOf" srcId="{A33614EF-03F6-EE47-A440-A5AC0974FD3C}" destId="{8698422B-407F-754B-81E2-91CF2C93B195}" srcOrd="0" destOrd="0" presId="urn:microsoft.com/office/officeart/2005/8/layout/default"/>
    <dgm:cxn modelId="{0A94C6EC-78F0-064E-BBA9-0449A5BBB9DC}" srcId="{A33614EF-03F6-EE47-A440-A5AC0974FD3C}" destId="{718B7578-8128-E942-A47B-FDDD2B9C90B7}" srcOrd="2" destOrd="0" parTransId="{9B983582-C974-6D40-A974-3D7073083935}" sibTransId="{D360FB3A-CBD4-B54A-91F7-7615D3ED8F37}"/>
    <dgm:cxn modelId="{5E3D93C1-D192-4376-9FE0-75D1C63DDCAA}" type="presOf" srcId="{901BB6AE-E184-1A4D-9D18-55CEB75E7328}" destId="{30F114A9-6AFD-7840-B867-73BB141505F0}" srcOrd="0" destOrd="0" presId="urn:microsoft.com/office/officeart/2005/8/layout/default"/>
    <dgm:cxn modelId="{A3D4F033-9775-3C4D-A5CC-3614C3CD1AB5}" srcId="{A33614EF-03F6-EE47-A440-A5AC0974FD3C}" destId="{8C9CBDD2-9F77-3946-A5D8-212BC733031D}" srcOrd="1" destOrd="0" parTransId="{EC651034-11C4-244E-A94D-C0B0E126DFCE}" sibTransId="{7B3FB2F3-C0F0-1F41-AED3-B19DFC99EE64}"/>
    <dgm:cxn modelId="{563C287B-12ED-4530-96DD-9E42EA0A4A7D}" type="presParOf" srcId="{8698422B-407F-754B-81E2-91CF2C93B195}" destId="{30F114A9-6AFD-7840-B867-73BB141505F0}" srcOrd="0" destOrd="0" presId="urn:microsoft.com/office/officeart/2005/8/layout/default"/>
    <dgm:cxn modelId="{25CD5653-EE91-457E-8AAA-7514E83AD13C}" type="presParOf" srcId="{8698422B-407F-754B-81E2-91CF2C93B195}" destId="{BFA72092-49EF-DD4B-B5D2-45802957CC18}" srcOrd="1" destOrd="0" presId="urn:microsoft.com/office/officeart/2005/8/layout/default"/>
    <dgm:cxn modelId="{7529F00D-CC9A-4E0C-92FC-5088E172ACD7}" type="presParOf" srcId="{8698422B-407F-754B-81E2-91CF2C93B195}" destId="{2BB56C0B-D45F-504A-B667-E5EEB4DA2FA3}" srcOrd="2" destOrd="0" presId="urn:microsoft.com/office/officeart/2005/8/layout/default"/>
    <dgm:cxn modelId="{B9A37BF1-DBCA-4069-A5AA-2ED1FBBB7FBA}" type="presParOf" srcId="{8698422B-407F-754B-81E2-91CF2C93B195}" destId="{1E83F527-9BA7-D842-89CD-9DF677E1127E}" srcOrd="3" destOrd="0" presId="urn:microsoft.com/office/officeart/2005/8/layout/default"/>
    <dgm:cxn modelId="{0BC15A69-9A0C-4A8E-9E79-50C7EAFF6625}" type="presParOf" srcId="{8698422B-407F-754B-81E2-91CF2C93B195}" destId="{1C83E496-9E03-0942-932A-A7FAE46D290D}" srcOrd="4" destOrd="0" presId="urn:microsoft.com/office/officeart/2005/8/layout/default"/>
    <dgm:cxn modelId="{F9142134-D34A-4DA9-84FB-8DE5D3E4C352}" type="presParOf" srcId="{8698422B-407F-754B-81E2-91CF2C93B195}" destId="{A14A6A9E-AAC7-CE46-81F9-F2FAC98C4DA4}" srcOrd="5" destOrd="0" presId="urn:microsoft.com/office/officeart/2005/8/layout/default"/>
    <dgm:cxn modelId="{E1F5D691-34BE-49AB-A108-5DDE330D42AE}" type="presParOf" srcId="{8698422B-407F-754B-81E2-91CF2C93B195}" destId="{2C2182FF-AE82-0C45-9D06-7EF473AB29C4}" srcOrd="6"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7885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885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758AF6D1-082F-424F-AEA9-A5D9285A048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0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pPr>
              <a:defRPr/>
            </a:pPr>
            <a:endParaRPr lang="en-US"/>
          </a:p>
        </p:txBody>
      </p:sp>
      <p:sp>
        <p:nvSpPr>
          <p:cNvPr id="8397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Times New Roman" pitchFamily="18" charset="0"/>
              </a:defRPr>
            </a:lvl1pPr>
          </a:lstStyle>
          <a:p>
            <a:pPr>
              <a:defRPr/>
            </a:pPr>
            <a:endParaRPr lang="en-US"/>
          </a:p>
        </p:txBody>
      </p:sp>
      <p:sp>
        <p:nvSpPr>
          <p:cNvPr id="7271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pPr>
              <a:defRPr/>
            </a:pPr>
            <a:fld id="{C4A28165-487D-442F-A635-297FAAFD316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spcBef>
                <a:spcPct val="0"/>
              </a:spcBef>
            </a:pPr>
            <a:endParaRPr lang="en-IN" smtClean="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1704B2-C82E-437B-8991-A8A62A3E2231}" type="slidenum">
              <a:rPr lang="en-US"/>
              <a:pPr/>
              <a:t>12</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ABC0B-71E1-4F20-A8BE-C5D048C14B70}" type="slidenum">
              <a:rPr lang="en-US"/>
              <a:pPr/>
              <a:t>13</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10" charset="0"/>
                <a:cs typeface="+mn-cs"/>
              </a:rPr>
              <a:t>Addition in twos complement is illustrated in Figure 10.3. Addition proceeds as if</a:t>
            </a:r>
          </a:p>
          <a:p>
            <a:r>
              <a:rPr lang="en-US" dirty="0" smtClean="0">
                <a:latin typeface="Times New Roman" pitchFamily="-110" charset="0"/>
                <a:cs typeface="+mn-cs"/>
              </a:rPr>
              <a:t>the two numbers were unsigned integers. The first four examples illustrate successful</a:t>
            </a:r>
          </a:p>
          <a:p>
            <a:r>
              <a:rPr lang="en-US" dirty="0" smtClean="0">
                <a:latin typeface="Times New Roman" pitchFamily="-110" charset="0"/>
                <a:cs typeface="+mn-cs"/>
              </a:rPr>
              <a:t>operations. If the result of the operation is positive, we get a positive number</a:t>
            </a:r>
          </a:p>
          <a:p>
            <a:r>
              <a:rPr lang="en-US" dirty="0" smtClean="0">
                <a:latin typeface="Times New Roman" pitchFamily="-110" charset="0"/>
                <a:cs typeface="+mn-cs"/>
              </a:rPr>
              <a:t>in twos complement form, which is the same as in unsigned-integer form. If the</a:t>
            </a:r>
          </a:p>
          <a:p>
            <a:r>
              <a:rPr lang="en-US" dirty="0" smtClean="0">
                <a:latin typeface="Times New Roman" pitchFamily="-110" charset="0"/>
                <a:cs typeface="+mn-cs"/>
              </a:rPr>
              <a:t>result of the operation is negative, we get a negative number in twos complement</a:t>
            </a:r>
          </a:p>
          <a:p>
            <a:r>
              <a:rPr lang="en-US" dirty="0" smtClean="0">
                <a:latin typeface="Times New Roman" pitchFamily="-110" charset="0"/>
                <a:cs typeface="+mn-cs"/>
              </a:rPr>
              <a:t>form. Note that, in some instances, there is a carry bit beyond the end of the word</a:t>
            </a:r>
          </a:p>
          <a:p>
            <a:r>
              <a:rPr lang="en-US" dirty="0" smtClean="0">
                <a:latin typeface="Times New Roman" pitchFamily="-110" charset="0"/>
                <a:cs typeface="+mn-cs"/>
              </a:rPr>
              <a:t>(indicated by shading), which is ignored.</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10" charset="0"/>
                <a:cs typeface="+mn-cs"/>
              </a:rPr>
              <a:t>On any addition, the result may be larger than can be held in the word size</a:t>
            </a:r>
          </a:p>
          <a:p>
            <a:r>
              <a:rPr lang="en-US" dirty="0" smtClean="0">
                <a:latin typeface="Times New Roman" pitchFamily="-110" charset="0"/>
                <a:cs typeface="+mn-cs"/>
              </a:rPr>
              <a:t>being used. This condition is called </a:t>
            </a:r>
            <a:r>
              <a:rPr lang="en-US" b="1" dirty="0" smtClean="0">
                <a:latin typeface="Times New Roman" pitchFamily="-110" charset="0"/>
                <a:cs typeface="+mn-cs"/>
              </a:rPr>
              <a:t>overflow. </a:t>
            </a:r>
            <a:r>
              <a:rPr lang="en-US" dirty="0" smtClean="0">
                <a:latin typeface="Times New Roman" pitchFamily="-110" charset="0"/>
                <a:cs typeface="+mn-cs"/>
              </a:rPr>
              <a:t>When overflow occurs, the ALU must</a:t>
            </a:r>
          </a:p>
          <a:p>
            <a:r>
              <a:rPr lang="en-US" dirty="0" smtClean="0">
                <a:latin typeface="Times New Roman" pitchFamily="-110" charset="0"/>
                <a:cs typeface="+mn-cs"/>
              </a:rPr>
              <a:t>signal this fact so that no attempt is made to use the result.</a:t>
            </a:r>
          </a:p>
          <a:p>
            <a:endParaRPr lang="en-US" dirty="0" smtClean="0">
              <a:latin typeface="Times New Roman" pitchFamily="-110" charset="0"/>
              <a:cs typeface="+mn-cs"/>
            </a:endParaRPr>
          </a:p>
          <a:p>
            <a:r>
              <a:rPr lang="en-US" dirty="0" smtClean="0">
                <a:latin typeface="Times New Roman" pitchFamily="-110" charset="0"/>
                <a:cs typeface="+mn-cs"/>
              </a:rPr>
              <a:t>Figures 10.3e and f show examples of overflow. Note that overflow can occur</a:t>
            </a:r>
          </a:p>
          <a:p>
            <a:r>
              <a:rPr lang="en-US" dirty="0" smtClean="0">
                <a:latin typeface="Times New Roman" pitchFamily="-110" charset="0"/>
                <a:cs typeface="+mn-cs"/>
              </a:rPr>
              <a:t>whether or not there is a carry.</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10" charset="0"/>
                <a:cs typeface="+mn-cs"/>
              </a:rPr>
              <a:t>Subtraction rule.</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10" charset="0"/>
                <a:cs typeface="+mn-cs"/>
              </a:rPr>
              <a:t>Thus, subtraction is achieved using addition, as illustrated in Figure 10.4. The</a:t>
            </a:r>
          </a:p>
          <a:p>
            <a:r>
              <a:rPr lang="en-US" dirty="0" smtClean="0">
                <a:latin typeface="Times New Roman" pitchFamily="-110" charset="0"/>
                <a:cs typeface="+mn-cs"/>
              </a:rPr>
              <a:t>last two examples demonstrate that the overflow rule still applies.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81C64-F0FF-4A4D-9D7F-B33B30D37A99}" type="slidenum">
              <a:rPr lang="en-US"/>
              <a:pPr/>
              <a:t>18</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E63D4-B41B-4982-B408-8DEDBA7485B6}" type="slidenum">
              <a:rPr lang="en-US"/>
              <a:pPr/>
              <a:t>20</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D6C3C-71C0-6247-89F4-1DC1DD7B240A}" type="slidenum">
              <a:rPr lang="en-US"/>
              <a:pPr/>
              <a:t>22</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dirty="0" smtClean="0">
                <a:latin typeface="Times New Roman" pitchFamily="-110" charset="0"/>
                <a:cs typeface="+mn-cs"/>
              </a:rPr>
              <a:t>Figure 10.8a shows a possible implementation employing these measures. The</a:t>
            </a:r>
          </a:p>
          <a:p>
            <a:r>
              <a:rPr lang="en-US" dirty="0" smtClean="0">
                <a:latin typeface="Times New Roman" pitchFamily="-110" charset="0"/>
                <a:cs typeface="+mn-cs"/>
              </a:rPr>
              <a:t>multiplier and multiplicand are loaded into two registers (Q and M). A third register,</a:t>
            </a:r>
          </a:p>
          <a:p>
            <a:r>
              <a:rPr lang="en-US" dirty="0" smtClean="0">
                <a:latin typeface="Times New Roman" pitchFamily="-110" charset="0"/>
                <a:cs typeface="+mn-cs"/>
              </a:rPr>
              <a:t>the A register, is also needed and is initially set to 0. There is also a 1-bit C register,</a:t>
            </a:r>
          </a:p>
          <a:p>
            <a:r>
              <a:rPr lang="en-US" dirty="0" smtClean="0">
                <a:latin typeface="Times New Roman" pitchFamily="-110" charset="0"/>
                <a:cs typeface="+mn-cs"/>
              </a:rPr>
              <a:t>initialized to 0, which holds a potential carry bit resulting from addition.</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FF392-6089-A84C-8297-209AC25DB4DF}" type="slidenum">
              <a:rPr lang="en-US"/>
              <a:pPr/>
              <a:t>23</a:t>
            </a:fld>
            <a:endParaRPr lang="en-US" dirty="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dirty="0" smtClean="0">
                <a:latin typeface="Times New Roman" pitchFamily="-110" charset="0"/>
                <a:cs typeface="+mn-cs"/>
              </a:rPr>
              <a:t>The operation of the multiplier is as follows. Control logic reads the bits of the</a:t>
            </a:r>
          </a:p>
          <a:p>
            <a:r>
              <a:rPr lang="en-US" dirty="0" smtClean="0">
                <a:latin typeface="Times New Roman" pitchFamily="-110" charset="0"/>
                <a:cs typeface="+mn-cs"/>
              </a:rPr>
              <a:t>multiplier one at a time. If Q</a:t>
            </a:r>
            <a:r>
              <a:rPr lang="en-US" baseline="-25000" dirty="0" smtClean="0">
                <a:latin typeface="Times New Roman" pitchFamily="-110" charset="0"/>
                <a:cs typeface="+mn-cs"/>
              </a:rPr>
              <a:t>0</a:t>
            </a:r>
            <a:r>
              <a:rPr lang="en-US" dirty="0" smtClean="0">
                <a:latin typeface="Times New Roman" pitchFamily="-110" charset="0"/>
                <a:cs typeface="+mn-cs"/>
              </a:rPr>
              <a:t> is 1, then the multiplicand is added to the A register</a:t>
            </a:r>
          </a:p>
          <a:p>
            <a:r>
              <a:rPr lang="en-US" dirty="0" smtClean="0">
                <a:latin typeface="Times New Roman" pitchFamily="-110" charset="0"/>
                <a:cs typeface="+mn-cs"/>
              </a:rPr>
              <a:t>and the result is stored in the A register, with the C bit used for overflow. Then all</a:t>
            </a:r>
          </a:p>
          <a:p>
            <a:r>
              <a:rPr lang="en-US" dirty="0" smtClean="0">
                <a:latin typeface="Times New Roman" pitchFamily="-110" charset="0"/>
                <a:cs typeface="+mn-cs"/>
              </a:rPr>
              <a:t>of the bits of the C, A, and Q registers are shifted to the right one bit, so that the C</a:t>
            </a:r>
          </a:p>
          <a:p>
            <a:r>
              <a:rPr lang="en-US" dirty="0" smtClean="0">
                <a:latin typeface="Times New Roman" pitchFamily="-110" charset="0"/>
                <a:cs typeface="+mn-cs"/>
              </a:rPr>
              <a:t>bit goes into A</a:t>
            </a:r>
            <a:r>
              <a:rPr lang="en-US" i="1" baseline="-25000" dirty="0" smtClean="0">
                <a:latin typeface="Times New Roman" pitchFamily="-110" charset="0"/>
                <a:cs typeface="+mn-cs"/>
              </a:rPr>
              <a:t>n-1</a:t>
            </a:r>
            <a:r>
              <a:rPr lang="en-US" i="1" dirty="0" smtClean="0">
                <a:latin typeface="Times New Roman" pitchFamily="-110" charset="0"/>
                <a:cs typeface="+mn-cs"/>
              </a:rPr>
              <a:t>, A</a:t>
            </a:r>
            <a:r>
              <a:rPr lang="en-US" i="1" baseline="-25000" dirty="0" smtClean="0">
                <a:latin typeface="Times New Roman" pitchFamily="-110" charset="0"/>
                <a:cs typeface="+mn-cs"/>
              </a:rPr>
              <a:t>0</a:t>
            </a:r>
            <a:r>
              <a:rPr lang="en-US" i="1" dirty="0" smtClean="0">
                <a:latin typeface="Times New Roman" pitchFamily="-110" charset="0"/>
                <a:cs typeface="+mn-cs"/>
              </a:rPr>
              <a:t> goes into Q</a:t>
            </a:r>
            <a:r>
              <a:rPr lang="en-US" i="1" baseline="-25000" dirty="0" smtClean="0">
                <a:latin typeface="Times New Roman" pitchFamily="-110" charset="0"/>
                <a:cs typeface="+mn-cs"/>
              </a:rPr>
              <a:t>n-1 </a:t>
            </a:r>
            <a:r>
              <a:rPr lang="en-US" i="1" dirty="0" smtClean="0">
                <a:latin typeface="Times New Roman" pitchFamily="-110" charset="0"/>
                <a:cs typeface="+mn-cs"/>
              </a:rPr>
              <a:t>and Q</a:t>
            </a:r>
            <a:r>
              <a:rPr lang="en-US" i="1" baseline="-25000" dirty="0" smtClean="0">
                <a:latin typeface="Times New Roman" pitchFamily="-110" charset="0"/>
                <a:cs typeface="+mn-cs"/>
              </a:rPr>
              <a:t>0</a:t>
            </a:r>
            <a:r>
              <a:rPr lang="en-US" i="1" dirty="0" smtClean="0">
                <a:latin typeface="Times New Roman" pitchFamily="-110" charset="0"/>
                <a:cs typeface="+mn-cs"/>
              </a:rPr>
              <a:t> is lost. If Q</a:t>
            </a:r>
            <a:r>
              <a:rPr lang="en-US" i="1" baseline="-25000" dirty="0" smtClean="0">
                <a:latin typeface="Times New Roman" pitchFamily="-110" charset="0"/>
                <a:cs typeface="+mn-cs"/>
              </a:rPr>
              <a:t>0</a:t>
            </a:r>
            <a:r>
              <a:rPr lang="en-US" i="1" dirty="0" smtClean="0">
                <a:latin typeface="Times New Roman" pitchFamily="-110" charset="0"/>
                <a:cs typeface="+mn-cs"/>
              </a:rPr>
              <a:t> is 0, then no addition is</a:t>
            </a:r>
          </a:p>
          <a:p>
            <a:r>
              <a:rPr lang="en-US" dirty="0" smtClean="0">
                <a:latin typeface="Times New Roman" pitchFamily="-110" charset="0"/>
                <a:cs typeface="+mn-cs"/>
              </a:rPr>
              <a:t>performed, just the shift. This process is repeated for each bit of the original multiplier.</a:t>
            </a:r>
          </a:p>
          <a:p>
            <a:r>
              <a:rPr lang="en-US" dirty="0" smtClean="0">
                <a:latin typeface="Times New Roman" pitchFamily="-110" charset="0"/>
                <a:cs typeface="+mn-cs"/>
              </a:rPr>
              <a:t>The resulting 2</a:t>
            </a:r>
            <a:r>
              <a:rPr lang="en-US" i="1" dirty="0" smtClean="0">
                <a:latin typeface="Times New Roman" pitchFamily="-110" charset="0"/>
                <a:cs typeface="+mn-cs"/>
              </a:rPr>
              <a:t>n-</a:t>
            </a:r>
            <a:r>
              <a:rPr lang="en-US" dirty="0" smtClean="0">
                <a:latin typeface="Times New Roman" pitchFamily="-110" charset="0"/>
                <a:cs typeface="+mn-cs"/>
              </a:rPr>
              <a:t>bit product is contained in the A and Q registers. A flowchart</a:t>
            </a:r>
          </a:p>
          <a:p>
            <a:r>
              <a:rPr lang="en-US" dirty="0" smtClean="0">
                <a:latin typeface="Times New Roman" pitchFamily="-110" charset="0"/>
                <a:cs typeface="+mn-cs"/>
              </a:rPr>
              <a:t>of the operation is shown in Figure 10.9, and an example is given in Figure 10.8b.</a:t>
            </a:r>
          </a:p>
          <a:p>
            <a:r>
              <a:rPr lang="en-US" dirty="0" smtClean="0">
                <a:latin typeface="Times New Roman" pitchFamily="-110" charset="0"/>
                <a:cs typeface="+mn-cs"/>
              </a:rPr>
              <a:t>Note that on the second cycle, when the multiplier bit is 0, there is no add operation.</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C514E-DDFD-0E4A-B3F8-829B0E7F37A1}" type="slidenum">
              <a:rPr lang="en-US"/>
              <a:pPr/>
              <a:t>3</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dirty="0" smtClean="0">
                <a:latin typeface="Times New Roman" pitchFamily="-110" charset="0"/>
                <a:cs typeface="+mn-cs"/>
              </a:rPr>
              <a:t>The ALU is that part of the computer that actually performs arithmetic and logical</a:t>
            </a:r>
          </a:p>
          <a:p>
            <a:r>
              <a:rPr lang="en-US" dirty="0" smtClean="0">
                <a:latin typeface="Times New Roman" pitchFamily="-110" charset="0"/>
                <a:cs typeface="+mn-cs"/>
              </a:rPr>
              <a:t>operations on data. All of the other elements of the computer system—control unit,</a:t>
            </a:r>
          </a:p>
          <a:p>
            <a:r>
              <a:rPr lang="en-US" dirty="0" smtClean="0">
                <a:latin typeface="Times New Roman" pitchFamily="-110" charset="0"/>
                <a:cs typeface="+mn-cs"/>
              </a:rPr>
              <a:t>registers, memory, I/O—are there mainly to bring data into the ALU for it to process</a:t>
            </a:r>
          </a:p>
          <a:p>
            <a:r>
              <a:rPr lang="en-US" dirty="0" smtClean="0">
                <a:latin typeface="Times New Roman" pitchFamily="-110" charset="0"/>
                <a:cs typeface="+mn-cs"/>
              </a:rPr>
              <a:t>and then to take the results back out. We have, in a sense, reached the core or</a:t>
            </a:r>
          </a:p>
          <a:p>
            <a:r>
              <a:rPr lang="en-US" dirty="0" smtClean="0">
                <a:latin typeface="Times New Roman" pitchFamily="-110" charset="0"/>
                <a:cs typeface="+mn-cs"/>
              </a:rPr>
              <a:t>essence of a computer when we consider the ALU.</a:t>
            </a:r>
          </a:p>
          <a:p>
            <a:endParaRPr lang="en-US" dirty="0" smtClean="0">
              <a:latin typeface="Times New Roman" pitchFamily="-110" charset="0"/>
              <a:cs typeface="+mn-cs"/>
            </a:endParaRPr>
          </a:p>
          <a:p>
            <a:r>
              <a:rPr lang="en-US" dirty="0" smtClean="0">
                <a:latin typeface="Times New Roman" pitchFamily="-110" charset="0"/>
                <a:cs typeface="+mn-cs"/>
              </a:rPr>
              <a:t>An ALU and, indeed, all electronic components in the computer are based on</a:t>
            </a:r>
          </a:p>
          <a:p>
            <a:r>
              <a:rPr lang="en-US" dirty="0" smtClean="0">
                <a:latin typeface="Times New Roman" pitchFamily="-110" charset="0"/>
                <a:cs typeface="+mn-cs"/>
              </a:rPr>
              <a:t>the use of simple digital logic devices that can store binary digits and perform simple</a:t>
            </a:r>
          </a:p>
          <a:p>
            <a:r>
              <a:rPr lang="en-US" dirty="0" smtClean="0">
                <a:latin typeface="Times New Roman" pitchFamily="-110" charset="0"/>
                <a:cs typeface="+mn-cs"/>
              </a:rPr>
              <a:t>Boolean logic operations.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10" charset="0"/>
                <a:cs typeface="+mn-cs"/>
              </a:rPr>
              <a:t>Figure 10.10 recasts Figure 10.7 to make the generation of partial products by multiplication explicit.</a:t>
            </a:r>
          </a:p>
          <a:p>
            <a:r>
              <a:rPr lang="en-US" dirty="0" smtClean="0">
                <a:latin typeface="Times New Roman" pitchFamily="-110" charset="0"/>
                <a:cs typeface="+mn-cs"/>
              </a:rPr>
              <a:t>The only difference in Figure 10.10 is that it recognizes that the partial products</a:t>
            </a:r>
          </a:p>
          <a:p>
            <a:r>
              <a:rPr lang="en-US" dirty="0" smtClean="0">
                <a:latin typeface="Times New Roman" pitchFamily="-110" charset="0"/>
                <a:cs typeface="+mn-cs"/>
              </a:rPr>
              <a:t>should be viewed as 2</a:t>
            </a:r>
            <a:r>
              <a:rPr lang="en-US" i="1" dirty="0" smtClean="0">
                <a:latin typeface="Times New Roman" pitchFamily="-110" charset="0"/>
                <a:cs typeface="+mn-cs"/>
              </a:rPr>
              <a:t>n-</a:t>
            </a:r>
            <a:r>
              <a:rPr lang="en-US" dirty="0" smtClean="0">
                <a:latin typeface="Times New Roman" pitchFamily="-110" charset="0"/>
                <a:cs typeface="+mn-cs"/>
              </a:rPr>
              <a:t>bit numbers generated from the </a:t>
            </a:r>
            <a:r>
              <a:rPr lang="en-US" i="1" dirty="0" smtClean="0">
                <a:latin typeface="Times New Roman" pitchFamily="-110" charset="0"/>
                <a:cs typeface="+mn-cs"/>
              </a:rPr>
              <a:t>n-</a:t>
            </a:r>
            <a:r>
              <a:rPr lang="en-US" dirty="0" smtClean="0">
                <a:latin typeface="Times New Roman" pitchFamily="-110" charset="0"/>
                <a:cs typeface="+mn-cs"/>
              </a:rPr>
              <a:t>bit multiplicand.</a:t>
            </a:r>
            <a:endParaRPr lang="en-US" i="0"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10" charset="0"/>
                <a:cs typeface="+mn-cs"/>
              </a:rPr>
              <a:t>Now we can demonstrate that straightforward multiplication will not work if</a:t>
            </a:r>
          </a:p>
          <a:p>
            <a:r>
              <a:rPr lang="en-US" dirty="0" smtClean="0">
                <a:latin typeface="Times New Roman" pitchFamily="-110" charset="0"/>
                <a:cs typeface="+mn-cs"/>
              </a:rPr>
              <a:t>the multiplicand is negative. The problem is that each contribution of the negative</a:t>
            </a:r>
          </a:p>
          <a:p>
            <a:r>
              <a:rPr lang="en-US" dirty="0" smtClean="0">
                <a:latin typeface="Times New Roman" pitchFamily="-110" charset="0"/>
                <a:cs typeface="+mn-cs"/>
              </a:rPr>
              <a:t>multiplicand as a partial product must be a negative number on a 2</a:t>
            </a:r>
            <a:r>
              <a:rPr lang="en-US" i="1" dirty="0" smtClean="0">
                <a:latin typeface="Times New Roman" pitchFamily="-110" charset="0"/>
                <a:cs typeface="+mn-cs"/>
              </a:rPr>
              <a:t>n</a:t>
            </a:r>
            <a:r>
              <a:rPr lang="en-US" dirty="0" smtClean="0">
                <a:latin typeface="Times New Roman" pitchFamily="-110" charset="0"/>
                <a:cs typeface="+mn-cs"/>
              </a:rPr>
              <a:t>-bit field; the sign</a:t>
            </a:r>
          </a:p>
          <a:p>
            <a:r>
              <a:rPr lang="en-US" dirty="0" smtClean="0">
                <a:latin typeface="Times New Roman" pitchFamily="-110" charset="0"/>
                <a:cs typeface="+mn-cs"/>
              </a:rPr>
              <a:t>bits of the partial products must line up. This is demonstrated in Figure 10.11, which</a:t>
            </a:r>
          </a:p>
          <a:p>
            <a:r>
              <a:rPr lang="en-US" dirty="0" smtClean="0">
                <a:latin typeface="Times New Roman" pitchFamily="-110" charset="0"/>
                <a:cs typeface="+mn-cs"/>
              </a:rPr>
              <a:t>shows that multiplication of 1001 by 0011. If these are treated as unsigned integers,</a:t>
            </a:r>
          </a:p>
          <a:p>
            <a:r>
              <a:rPr lang="en-US" dirty="0" smtClean="0">
                <a:latin typeface="Times New Roman" pitchFamily="-110" charset="0"/>
                <a:cs typeface="+mn-cs"/>
              </a:rPr>
              <a:t>the multiplication of 9 * 3 = 27 proceeds simply. However, if 1001 is interpreted</a:t>
            </a:r>
          </a:p>
          <a:p>
            <a:r>
              <a:rPr lang="en-US" dirty="0" smtClean="0">
                <a:latin typeface="Times New Roman" pitchFamily="-110" charset="0"/>
                <a:cs typeface="+mn-cs"/>
              </a:rPr>
              <a:t>as the twos complement value -7, then each partial product must be a negative</a:t>
            </a:r>
          </a:p>
          <a:p>
            <a:r>
              <a:rPr lang="en-US" dirty="0" smtClean="0">
                <a:latin typeface="Times New Roman" pitchFamily="-110" charset="0"/>
                <a:cs typeface="+mn-cs"/>
              </a:rPr>
              <a:t>twos complement number of 2</a:t>
            </a:r>
            <a:r>
              <a:rPr lang="en-US" i="1" dirty="0" smtClean="0">
                <a:latin typeface="Times New Roman" pitchFamily="-110" charset="0"/>
                <a:cs typeface="+mn-cs"/>
              </a:rPr>
              <a:t>n (8) </a:t>
            </a:r>
            <a:r>
              <a:rPr lang="en-US" dirty="0" smtClean="0">
                <a:latin typeface="Times New Roman" pitchFamily="-110" charset="0"/>
                <a:cs typeface="+mn-cs"/>
              </a:rPr>
              <a:t>bits, as shown in Figure 10.11b. Note that this is</a:t>
            </a:r>
          </a:p>
          <a:p>
            <a:r>
              <a:rPr lang="en-US" dirty="0" smtClean="0">
                <a:latin typeface="Times New Roman" pitchFamily="-110" charset="0"/>
                <a:cs typeface="+mn-cs"/>
              </a:rPr>
              <a:t>accomplished by padding out each partial product to the left with binary 1s.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BEAF7-98B9-424D-8C84-5485C427F3FF}" type="slidenum">
              <a:rPr lang="en-US"/>
              <a:pPr/>
              <a:t>26</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dirty="0" smtClean="0">
                <a:latin typeface="Times New Roman" pitchFamily="-110" charset="0"/>
                <a:cs typeface="+mn-cs"/>
              </a:rPr>
              <a:t>Booth’s algorithm is depicted in Figure 10.12 and can be described as follows.</a:t>
            </a:r>
          </a:p>
          <a:p>
            <a:r>
              <a:rPr lang="en-US" dirty="0" smtClean="0">
                <a:latin typeface="Times New Roman" pitchFamily="-110" charset="0"/>
                <a:cs typeface="+mn-cs"/>
              </a:rPr>
              <a:t>As before, the multiplier and multiplicand are placed in the Q and M registers,</a:t>
            </a:r>
          </a:p>
          <a:p>
            <a:r>
              <a:rPr lang="en-US" dirty="0" smtClean="0">
                <a:latin typeface="Times New Roman" pitchFamily="-110" charset="0"/>
                <a:cs typeface="+mn-cs"/>
              </a:rPr>
              <a:t>respectively. There is also a 1-bit register placed logically to the right of the least</a:t>
            </a:r>
          </a:p>
          <a:p>
            <a:r>
              <a:rPr lang="en-US" dirty="0" smtClean="0">
                <a:latin typeface="Times New Roman" pitchFamily="-110" charset="0"/>
                <a:cs typeface="+mn-cs"/>
              </a:rPr>
              <a:t>significant bit (Q</a:t>
            </a:r>
            <a:r>
              <a:rPr lang="en-US" baseline="-25000" dirty="0" smtClean="0">
                <a:latin typeface="Times New Roman" pitchFamily="-110" charset="0"/>
                <a:cs typeface="+mn-cs"/>
              </a:rPr>
              <a:t>0</a:t>
            </a:r>
            <a:r>
              <a:rPr lang="en-US" dirty="0" smtClean="0">
                <a:latin typeface="Times New Roman" pitchFamily="-110" charset="0"/>
                <a:cs typeface="+mn-cs"/>
              </a:rPr>
              <a:t>) of the Q register and </a:t>
            </a:r>
            <a:r>
              <a:rPr lang="en-US" sz="8200" dirty="0" smtClean="0">
                <a:latin typeface="Times New Roman" pitchFamily="-110" charset="0"/>
                <a:cs typeface="+mn-cs"/>
              </a:rPr>
              <a:t>designated Q</a:t>
            </a:r>
            <a:r>
              <a:rPr lang="en-US" sz="8200" baseline="-25000" dirty="0" smtClean="0">
                <a:latin typeface="Times New Roman" pitchFamily="-110" charset="0"/>
                <a:cs typeface="+mn-cs"/>
              </a:rPr>
              <a:t>-1</a:t>
            </a:r>
            <a:r>
              <a:rPr lang="en-US" sz="8200" dirty="0" smtClean="0">
                <a:latin typeface="Times New Roman" pitchFamily="-110" charset="0"/>
                <a:cs typeface="+mn-cs"/>
              </a:rPr>
              <a:t> its use is explained </a:t>
            </a:r>
            <a:r>
              <a:rPr lang="en-US" dirty="0" smtClean="0">
                <a:latin typeface="Times New Roman" pitchFamily="-110" charset="0"/>
                <a:cs typeface="+mn-cs"/>
              </a:rPr>
              <a:t>shortly.</a:t>
            </a:r>
          </a:p>
          <a:p>
            <a:r>
              <a:rPr lang="en-US" dirty="0" smtClean="0">
                <a:latin typeface="Times New Roman" pitchFamily="-110" charset="0"/>
                <a:cs typeface="+mn-cs"/>
              </a:rPr>
              <a:t>The results of the multiplication will appear in the A and Q registers. A and Q</a:t>
            </a:r>
            <a:r>
              <a:rPr lang="en-US" baseline="-25000" dirty="0" smtClean="0">
                <a:latin typeface="Times New Roman" pitchFamily="-110" charset="0"/>
                <a:cs typeface="+mn-cs"/>
              </a:rPr>
              <a:t>-1</a:t>
            </a:r>
          </a:p>
          <a:p>
            <a:r>
              <a:rPr lang="en-US" dirty="0" smtClean="0">
                <a:latin typeface="Times New Roman" pitchFamily="-110" charset="0"/>
                <a:cs typeface="+mn-cs"/>
              </a:rPr>
              <a:t>are initialized to 0. As before, control logic scans the bits of the multiplier one at a</a:t>
            </a:r>
          </a:p>
          <a:p>
            <a:r>
              <a:rPr lang="en-US" dirty="0" smtClean="0">
                <a:latin typeface="Times New Roman" pitchFamily="-110" charset="0"/>
                <a:cs typeface="+mn-cs"/>
              </a:rPr>
              <a:t>time. Now, as each bit is examined, the bit to its right is also examined. If the two</a:t>
            </a:r>
          </a:p>
          <a:p>
            <a:r>
              <a:rPr lang="en-US" dirty="0" smtClean="0">
                <a:latin typeface="Times New Roman" pitchFamily="-110" charset="0"/>
                <a:cs typeface="+mn-cs"/>
              </a:rPr>
              <a:t>bits are the same (1–1 or 0–0), then all of the bits of the A, Q, and Q</a:t>
            </a:r>
            <a:r>
              <a:rPr lang="en-US" baseline="-25000" dirty="0" smtClean="0">
                <a:latin typeface="Times New Roman" pitchFamily="-110" charset="0"/>
                <a:cs typeface="+mn-cs"/>
              </a:rPr>
              <a:t>-1 </a:t>
            </a:r>
            <a:r>
              <a:rPr lang="en-US" dirty="0" smtClean="0">
                <a:latin typeface="Times New Roman" pitchFamily="-110" charset="0"/>
                <a:cs typeface="+mn-cs"/>
              </a:rPr>
              <a:t>registers are</a:t>
            </a:r>
          </a:p>
          <a:p>
            <a:r>
              <a:rPr lang="en-US" dirty="0" smtClean="0">
                <a:latin typeface="Times New Roman" pitchFamily="-110" charset="0"/>
                <a:cs typeface="+mn-cs"/>
              </a:rPr>
              <a:t>shifted to the right 1 bit. If the two bits differ, then the multiplicand is added to or</a:t>
            </a:r>
          </a:p>
          <a:p>
            <a:r>
              <a:rPr lang="en-US" dirty="0" smtClean="0">
                <a:latin typeface="Times New Roman" pitchFamily="-110" charset="0"/>
                <a:cs typeface="+mn-cs"/>
              </a:rPr>
              <a:t>subtracted from the A register, depending on whether the two bits are 0–1 or 1–0.</a:t>
            </a:r>
          </a:p>
          <a:p>
            <a:r>
              <a:rPr lang="en-US" dirty="0" smtClean="0">
                <a:latin typeface="Times New Roman" pitchFamily="-110" charset="0"/>
                <a:cs typeface="+mn-cs"/>
              </a:rPr>
              <a:t>Following the addition or subtraction, the right shift occurs. In either case, the right</a:t>
            </a:r>
          </a:p>
          <a:p>
            <a:r>
              <a:rPr lang="en-US" dirty="0" smtClean="0">
                <a:latin typeface="Times New Roman" pitchFamily="-110" charset="0"/>
                <a:cs typeface="+mn-cs"/>
              </a:rPr>
              <a:t>shift is such that the leftmost bit of A, namely</a:t>
            </a:r>
            <a:r>
              <a:rPr lang="en-US" i="1" dirty="0" smtClean="0">
                <a:latin typeface="Times New Roman" pitchFamily="-110" charset="0"/>
                <a:cs typeface="+mn-cs"/>
              </a:rPr>
              <a:t>,</a:t>
            </a:r>
            <a:r>
              <a:rPr lang="en-US" dirty="0" smtClean="0">
                <a:latin typeface="Times New Roman" pitchFamily="-110" charset="0"/>
                <a:cs typeface="+mn-cs"/>
              </a:rPr>
              <a:t> A</a:t>
            </a:r>
            <a:r>
              <a:rPr lang="en-US" i="1" baseline="-25000" dirty="0" smtClean="0">
                <a:latin typeface="Times New Roman" pitchFamily="-110" charset="0"/>
                <a:cs typeface="+mn-cs"/>
              </a:rPr>
              <a:t>n-1</a:t>
            </a:r>
            <a:r>
              <a:rPr lang="en-US" i="1" dirty="0" smtClean="0">
                <a:latin typeface="Times New Roman" pitchFamily="-110" charset="0"/>
                <a:cs typeface="+mn-cs"/>
              </a:rPr>
              <a:t>not only is shifted into A</a:t>
            </a:r>
            <a:r>
              <a:rPr lang="en-US" i="1" baseline="-25000" dirty="0" smtClean="0">
                <a:latin typeface="Times New Roman" pitchFamily="-110" charset="0"/>
                <a:cs typeface="+mn-cs"/>
              </a:rPr>
              <a:t>n-2</a:t>
            </a:r>
            <a:r>
              <a:rPr lang="en-US" i="1" dirty="0" smtClean="0">
                <a:latin typeface="Times New Roman" pitchFamily="-110" charset="0"/>
                <a:cs typeface="+mn-cs"/>
              </a:rPr>
              <a:t>,</a:t>
            </a:r>
          </a:p>
          <a:p>
            <a:r>
              <a:rPr lang="en-US" dirty="0" smtClean="0">
                <a:latin typeface="Times New Roman" pitchFamily="-110" charset="0"/>
                <a:cs typeface="+mn-cs"/>
              </a:rPr>
              <a:t>but also remains in A</a:t>
            </a:r>
            <a:r>
              <a:rPr lang="en-US" i="1" baseline="-25000" dirty="0" smtClean="0">
                <a:latin typeface="Times New Roman" pitchFamily="-110" charset="0"/>
                <a:cs typeface="+mn-cs"/>
              </a:rPr>
              <a:t>n-1</a:t>
            </a:r>
            <a:r>
              <a:rPr lang="en-US" i="1" dirty="0" smtClean="0">
                <a:latin typeface="Times New Roman" pitchFamily="-110" charset="0"/>
                <a:cs typeface="+mn-cs"/>
              </a:rPr>
              <a:t>. </a:t>
            </a:r>
            <a:r>
              <a:rPr lang="en-US" dirty="0" smtClean="0">
                <a:latin typeface="Times New Roman" pitchFamily="-110" charset="0"/>
                <a:cs typeface="+mn-cs"/>
              </a:rPr>
              <a:t>This is required to preserve the sign of the number in A</a:t>
            </a:r>
          </a:p>
          <a:p>
            <a:r>
              <a:rPr lang="en-US" dirty="0" smtClean="0">
                <a:latin typeface="Times New Roman" pitchFamily="-110" charset="0"/>
                <a:cs typeface="+mn-cs"/>
              </a:rPr>
              <a:t>and Q. It is known as an </a:t>
            </a:r>
            <a:r>
              <a:rPr lang="en-US" b="1" dirty="0" smtClean="0">
                <a:latin typeface="Times New Roman" pitchFamily="-110" charset="0"/>
                <a:cs typeface="+mn-cs"/>
              </a:rPr>
              <a:t>arithmetic shift, </a:t>
            </a:r>
            <a:r>
              <a:rPr lang="en-US" dirty="0" smtClean="0">
                <a:latin typeface="Times New Roman" pitchFamily="-110" charset="0"/>
                <a:cs typeface="+mn-cs"/>
              </a:rPr>
              <a:t>because it preserves the sign bit.</a:t>
            </a:r>
            <a:endParaRPr lang="en-GB"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30B39B-CDF8-468C-99D6-41CB2F78B2CB}" type="slidenum">
              <a:rPr lang="en-US"/>
              <a:pPr/>
              <a:t>28</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CDA33-A84D-B442-90D7-954600C6F1E4}" type="slidenum">
              <a:rPr lang="en-US"/>
              <a:pPr/>
              <a:t>31</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dirty="0" smtClean="0">
                <a:latin typeface="Times New Roman" pitchFamily="-110" charset="0"/>
                <a:cs typeface="+mn-cs"/>
              </a:rPr>
              <a:t>Division is somewhat more complex than multiplication but is based on the same</a:t>
            </a:r>
          </a:p>
          <a:p>
            <a:r>
              <a:rPr lang="en-US" dirty="0" smtClean="0">
                <a:latin typeface="Times New Roman" pitchFamily="-110" charset="0"/>
                <a:cs typeface="+mn-cs"/>
              </a:rPr>
              <a:t>general principles. As before, the basis for the algorithm is the paper-and-pencil</a:t>
            </a:r>
          </a:p>
          <a:p>
            <a:r>
              <a:rPr lang="en-US" dirty="0" smtClean="0">
                <a:latin typeface="Times New Roman" pitchFamily="-110" charset="0"/>
                <a:cs typeface="+mn-cs"/>
              </a:rPr>
              <a:t>approach, and the operation involves repetitive shifting and addition or subtraction.</a:t>
            </a:r>
          </a:p>
          <a:p>
            <a:endParaRPr lang="en-US" dirty="0" smtClean="0">
              <a:latin typeface="Times New Roman" pitchFamily="-110" charset="0"/>
              <a:cs typeface="+mn-cs"/>
            </a:endParaRPr>
          </a:p>
          <a:p>
            <a:r>
              <a:rPr lang="en-US" dirty="0" smtClean="0">
                <a:latin typeface="Times New Roman" pitchFamily="-110" charset="0"/>
                <a:cs typeface="+mn-cs"/>
              </a:rPr>
              <a:t>Figure 10.15 shows an example of the long division of unsigned binary integers.</a:t>
            </a:r>
          </a:p>
          <a:p>
            <a:r>
              <a:rPr lang="en-US" dirty="0" smtClean="0">
                <a:latin typeface="Times New Roman" pitchFamily="-110" charset="0"/>
                <a:cs typeface="+mn-cs"/>
              </a:rPr>
              <a:t>It is instructive to describe the process in detail. First, the bits of the dividend</a:t>
            </a:r>
          </a:p>
          <a:p>
            <a:r>
              <a:rPr lang="en-US" dirty="0" smtClean="0">
                <a:latin typeface="Times New Roman" pitchFamily="-110" charset="0"/>
                <a:cs typeface="+mn-cs"/>
              </a:rPr>
              <a:t>are examined from left to right, until the set of bits examined represents a number</a:t>
            </a:r>
          </a:p>
          <a:p>
            <a:r>
              <a:rPr lang="en-US" dirty="0" smtClean="0">
                <a:latin typeface="Times New Roman" pitchFamily="-110" charset="0"/>
                <a:cs typeface="+mn-cs"/>
              </a:rPr>
              <a:t>greater than or equal to the divisor; this is referred to as the divisor being able to</a:t>
            </a:r>
          </a:p>
          <a:p>
            <a:r>
              <a:rPr lang="en-US" dirty="0" smtClean="0">
                <a:latin typeface="Times New Roman" pitchFamily="-110" charset="0"/>
                <a:cs typeface="+mn-cs"/>
              </a:rPr>
              <a:t>divide the number. Until this event occurs, 0s are placed in the quotient from left</a:t>
            </a:r>
          </a:p>
          <a:p>
            <a:r>
              <a:rPr lang="en-US" dirty="0" smtClean="0">
                <a:latin typeface="Times New Roman" pitchFamily="-110" charset="0"/>
                <a:cs typeface="+mn-cs"/>
              </a:rPr>
              <a:t>to right. When the event occurs, a 1 is placed in the quotient and the divisor is subtracted</a:t>
            </a:r>
          </a:p>
          <a:p>
            <a:r>
              <a:rPr lang="en-US" dirty="0" smtClean="0">
                <a:latin typeface="Times New Roman" pitchFamily="-110" charset="0"/>
                <a:cs typeface="+mn-cs"/>
              </a:rPr>
              <a:t>from the partial dividend. The result is referred to as a </a:t>
            </a:r>
            <a:r>
              <a:rPr lang="en-US" i="1" dirty="0" smtClean="0">
                <a:latin typeface="Times New Roman" pitchFamily="-110" charset="0"/>
                <a:cs typeface="+mn-cs"/>
              </a:rPr>
              <a:t>partial remainder.</a:t>
            </a:r>
          </a:p>
          <a:p>
            <a:endParaRPr lang="en-US" i="1" dirty="0" smtClean="0">
              <a:latin typeface="Times New Roman" pitchFamily="-110" charset="0"/>
              <a:cs typeface="+mn-cs"/>
            </a:endParaRPr>
          </a:p>
          <a:p>
            <a:r>
              <a:rPr lang="en-US" dirty="0" smtClean="0">
                <a:latin typeface="Times New Roman" pitchFamily="-110" charset="0"/>
                <a:cs typeface="+mn-cs"/>
              </a:rPr>
              <a:t>From this point on, the division follows a cyclic pattern. At each cycle, additional</a:t>
            </a:r>
          </a:p>
          <a:p>
            <a:r>
              <a:rPr lang="en-US" dirty="0" smtClean="0">
                <a:latin typeface="Times New Roman" pitchFamily="-110" charset="0"/>
                <a:cs typeface="+mn-cs"/>
              </a:rPr>
              <a:t>bits from the dividend are appended to the partial remainder until the result is</a:t>
            </a:r>
          </a:p>
          <a:p>
            <a:r>
              <a:rPr lang="en-US" dirty="0" smtClean="0">
                <a:latin typeface="Times New Roman" pitchFamily="-110" charset="0"/>
                <a:cs typeface="+mn-cs"/>
              </a:rPr>
              <a:t>greater than or equal to the divisor. As before, the divisor is subtracted from this</a:t>
            </a:r>
          </a:p>
          <a:p>
            <a:r>
              <a:rPr lang="en-US" dirty="0" smtClean="0">
                <a:latin typeface="Times New Roman" pitchFamily="-110" charset="0"/>
                <a:cs typeface="+mn-cs"/>
              </a:rPr>
              <a:t>number to produce a new partial remainder. The process continues until all the bits</a:t>
            </a:r>
          </a:p>
          <a:p>
            <a:r>
              <a:rPr lang="en-US" dirty="0" smtClean="0">
                <a:latin typeface="Times New Roman" pitchFamily="-110" charset="0"/>
                <a:cs typeface="+mn-cs"/>
              </a:rPr>
              <a:t>of the dividend are exhausted.</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10" charset="0"/>
                <a:cs typeface="+mn-cs"/>
              </a:rPr>
              <a:t>Figure 10.16 shows a machine algorithm that corresponds to the long division</a:t>
            </a:r>
          </a:p>
          <a:p>
            <a:r>
              <a:rPr lang="en-US" dirty="0" smtClean="0">
                <a:latin typeface="Times New Roman" pitchFamily="-110" charset="0"/>
                <a:cs typeface="+mn-cs"/>
              </a:rPr>
              <a:t>process.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restoring twos complement division.</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33</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DE1A7C-63C2-406F-8C92-AD59C6C8B176}" type="slidenum">
              <a:rPr lang="en-US"/>
              <a:pPr/>
              <a:t>36</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F6B49-0976-5B4E-A789-1E4F355E5DDF}" type="slidenum">
              <a:rPr lang="en-US"/>
              <a:pPr/>
              <a:t>38</a:t>
            </a:fld>
            <a:endParaRPr lang="en-US" dirty="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dirty="0" smtClean="0">
                <a:latin typeface="Times New Roman" pitchFamily="-110" charset="0"/>
                <a:cs typeface="+mn-cs"/>
              </a:rPr>
              <a:t>With a fixed-point notation (e.g., twos complement) it is possible to represent a</a:t>
            </a:r>
          </a:p>
          <a:p>
            <a:r>
              <a:rPr lang="en-US" dirty="0" smtClean="0">
                <a:latin typeface="Times New Roman" pitchFamily="-110" charset="0"/>
                <a:cs typeface="+mn-cs"/>
              </a:rPr>
              <a:t>range of positive and negative integers centered on or near 0. By assuming a fixed</a:t>
            </a:r>
          </a:p>
          <a:p>
            <a:r>
              <a:rPr lang="en-US" dirty="0" smtClean="0">
                <a:latin typeface="Times New Roman" pitchFamily="-110" charset="0"/>
                <a:cs typeface="+mn-cs"/>
              </a:rPr>
              <a:t>binary or radix point, this format allows the representation of numbers with a fractional</a:t>
            </a:r>
          </a:p>
          <a:p>
            <a:r>
              <a:rPr lang="en-US" dirty="0" smtClean="0">
                <a:latin typeface="Times New Roman" pitchFamily="-110" charset="0"/>
                <a:cs typeface="+mn-cs"/>
              </a:rPr>
              <a:t>component as well.</a:t>
            </a:r>
          </a:p>
          <a:p>
            <a:endParaRPr lang="en-US" dirty="0" smtClean="0">
              <a:latin typeface="Times New Roman" pitchFamily="-110" charset="0"/>
              <a:cs typeface="+mn-cs"/>
            </a:endParaRPr>
          </a:p>
          <a:p>
            <a:r>
              <a:rPr lang="en-US" dirty="0" smtClean="0">
                <a:latin typeface="Times New Roman" pitchFamily="-110" charset="0"/>
                <a:cs typeface="+mn-cs"/>
              </a:rPr>
              <a:t>This approach has limitations. Very large numbers cannot be represented, nor</a:t>
            </a:r>
          </a:p>
          <a:p>
            <a:r>
              <a:rPr lang="en-US" dirty="0" smtClean="0">
                <a:latin typeface="Times New Roman" pitchFamily="-110" charset="0"/>
                <a:cs typeface="+mn-cs"/>
              </a:rPr>
              <a:t>can very small fractions. Furthermore, the fractional part of the quotient in a division</a:t>
            </a:r>
          </a:p>
          <a:p>
            <a:r>
              <a:rPr lang="en-US" dirty="0" smtClean="0">
                <a:latin typeface="Times New Roman" pitchFamily="-110" charset="0"/>
                <a:cs typeface="+mn-cs"/>
              </a:rPr>
              <a:t>of two large numbers could be lost.</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10" charset="0"/>
                <a:cs typeface="+mn-cs"/>
              </a:rPr>
              <a:t>Table 10.2 shows the biased representation for 4-bit integers. Note that when</a:t>
            </a:r>
          </a:p>
          <a:p>
            <a:r>
              <a:rPr lang="en-US" dirty="0" smtClean="0">
                <a:latin typeface="Times New Roman" pitchFamily="-110" charset="0"/>
                <a:cs typeface="+mn-cs"/>
              </a:rPr>
              <a:t>the bits of a biased representation are treated as unsigned integers, the relative magnitudes</a:t>
            </a:r>
          </a:p>
          <a:p>
            <a:r>
              <a:rPr lang="en-US" dirty="0" smtClean="0">
                <a:latin typeface="Times New Roman" pitchFamily="-110" charset="0"/>
                <a:cs typeface="+mn-cs"/>
              </a:rPr>
              <a:t>of the numbers do not change. For example, in both biased and unsigned</a:t>
            </a:r>
          </a:p>
          <a:p>
            <a:r>
              <a:rPr lang="en-US" dirty="0" smtClean="0">
                <a:latin typeface="Times New Roman" pitchFamily="-110" charset="0"/>
                <a:cs typeface="+mn-cs"/>
              </a:rPr>
              <a:t>representations, the largest number is 1111 and the smallest number is 0000. This is</a:t>
            </a:r>
          </a:p>
          <a:p>
            <a:r>
              <a:rPr lang="en-US" dirty="0" smtClean="0">
                <a:latin typeface="Times New Roman" pitchFamily="-110" charset="0"/>
                <a:cs typeface="+mn-cs"/>
              </a:rPr>
              <a:t>not true of sign-magnitude or twos complement representation. An advantage of</a:t>
            </a:r>
          </a:p>
          <a:p>
            <a:r>
              <a:rPr lang="en-US" dirty="0" smtClean="0">
                <a:latin typeface="Times New Roman" pitchFamily="-110" charset="0"/>
                <a:cs typeface="+mn-cs"/>
              </a:rPr>
              <a:t>biased representation is that nonnegative floating-point numbers can be treated as</a:t>
            </a:r>
          </a:p>
          <a:p>
            <a:r>
              <a:rPr lang="en-US" dirty="0" smtClean="0">
                <a:latin typeface="Times New Roman" pitchFamily="-110" charset="0"/>
                <a:cs typeface="+mn-cs"/>
              </a:rPr>
              <a:t>integers for comparison purposes.</a:t>
            </a:r>
          </a:p>
          <a:p>
            <a:endParaRPr lang="en-US" dirty="0" smtClean="0">
              <a:latin typeface="Times New Roman" pitchFamily="-110" charset="0"/>
              <a:cs typeface="+mn-cs"/>
            </a:endParaRPr>
          </a:p>
          <a:p>
            <a:r>
              <a:rPr lang="en-US" dirty="0" smtClean="0">
                <a:latin typeface="Times New Roman" pitchFamily="-110" charset="0"/>
                <a:cs typeface="+mn-cs"/>
              </a:rPr>
              <a:t>The final portion of the word (23 bits in this case) is the </a:t>
            </a:r>
            <a:r>
              <a:rPr lang="en-US" b="1" dirty="0" smtClean="0">
                <a:latin typeface="Times New Roman" pitchFamily="-110" charset="0"/>
                <a:cs typeface="+mn-cs"/>
              </a:rPr>
              <a:t>significand.</a:t>
            </a:r>
          </a:p>
          <a:p>
            <a:r>
              <a:rPr lang="en-US" dirty="0" smtClean="0">
                <a:latin typeface="Times New Roman" pitchFamily="-110" charset="0"/>
                <a:cs typeface="+mn-cs"/>
              </a:rPr>
              <a:t>Any floating-point number can be expressed in many ways.</a:t>
            </a:r>
          </a:p>
          <a:p>
            <a:endParaRPr lang="en-US" dirty="0" smtClean="0">
              <a:latin typeface="Times New Roman" pitchFamily="-110" charset="0"/>
              <a:cs typeface="+mn-cs"/>
            </a:endParaRPr>
          </a:p>
          <a:p>
            <a:r>
              <a:rPr lang="en-US" dirty="0" smtClean="0">
                <a:latin typeface="Times New Roman" pitchFamily="-110" charset="0"/>
                <a:cs typeface="+mn-cs"/>
              </a:rPr>
              <a:t>To simplify operations on floating-point numbers, it is typically required that they</a:t>
            </a:r>
          </a:p>
          <a:p>
            <a:r>
              <a:rPr lang="en-US" dirty="0" smtClean="0">
                <a:latin typeface="Times New Roman" pitchFamily="-110" charset="0"/>
                <a:cs typeface="+mn-cs"/>
              </a:rPr>
              <a:t>be normalized. A </a:t>
            </a:r>
            <a:r>
              <a:rPr lang="en-US" b="1" dirty="0" smtClean="0">
                <a:latin typeface="Times New Roman" pitchFamily="-110" charset="0"/>
                <a:cs typeface="+mn-cs"/>
              </a:rPr>
              <a:t>normal number </a:t>
            </a:r>
            <a:r>
              <a:rPr lang="en-US" dirty="0" smtClean="0">
                <a:latin typeface="Times New Roman" pitchFamily="-110" charset="0"/>
                <a:cs typeface="+mn-cs"/>
              </a:rPr>
              <a:t>is one in which the most significant digit of the</a:t>
            </a:r>
          </a:p>
          <a:p>
            <a:r>
              <a:rPr lang="en-US" dirty="0" smtClean="0">
                <a:latin typeface="Times New Roman" pitchFamily="-110" charset="0"/>
                <a:cs typeface="+mn-cs"/>
              </a:rPr>
              <a:t>significand is nonzero. For base 2 representation, a normal number is therefore one</a:t>
            </a:r>
          </a:p>
          <a:p>
            <a:r>
              <a:rPr lang="en-US" dirty="0" smtClean="0">
                <a:latin typeface="Times New Roman" pitchFamily="-110" charset="0"/>
                <a:cs typeface="+mn-cs"/>
              </a:rPr>
              <a:t>in which the most significant bit of the significand is one.</a:t>
            </a:r>
            <a:endParaRPr lang="en-US" b="0"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65D9C-B8BF-4946-B891-C0FAEAE2DCAB}" type="slidenum">
              <a:rPr lang="en-US"/>
              <a:pPr/>
              <a:t>4</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9429C8-F207-024B-9187-13774FA74CE8}" type="slidenum">
              <a:rPr lang="en-US"/>
              <a:pPr/>
              <a:t>40</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dirty="0" smtClean="0">
                <a:latin typeface="Times New Roman" pitchFamily="-110" charset="0"/>
                <a:cs typeface="+mn-cs"/>
              </a:rPr>
              <a:t>Figure 10.19 indicates the range of numbers that can be represented</a:t>
            </a:r>
          </a:p>
          <a:p>
            <a:r>
              <a:rPr lang="en-US" dirty="0" smtClean="0">
                <a:latin typeface="Times New Roman" pitchFamily="-110" charset="0"/>
                <a:cs typeface="+mn-cs"/>
              </a:rPr>
              <a:t>in a 32-bit word. Using twos complement integer representation, all of the</a:t>
            </a:r>
          </a:p>
          <a:p>
            <a:r>
              <a:rPr lang="en-US" dirty="0" smtClean="0">
                <a:latin typeface="Times New Roman" pitchFamily="-110" charset="0"/>
                <a:cs typeface="+mn-cs"/>
              </a:rPr>
              <a:t>integers from -2</a:t>
            </a:r>
            <a:r>
              <a:rPr lang="en-US" baseline="30000" dirty="0" smtClean="0">
                <a:latin typeface="Times New Roman" pitchFamily="-110" charset="0"/>
                <a:cs typeface="+mn-cs"/>
              </a:rPr>
              <a:t>31</a:t>
            </a:r>
            <a:r>
              <a:rPr lang="en-US" dirty="0" smtClean="0">
                <a:latin typeface="Times New Roman" pitchFamily="-110" charset="0"/>
                <a:cs typeface="+mn-cs"/>
              </a:rPr>
              <a:t> to 2</a:t>
            </a:r>
            <a:r>
              <a:rPr lang="en-US" baseline="30000" dirty="0" smtClean="0">
                <a:latin typeface="Times New Roman" pitchFamily="-110" charset="0"/>
                <a:cs typeface="+mn-cs"/>
              </a:rPr>
              <a:t>31</a:t>
            </a:r>
            <a:r>
              <a:rPr lang="en-US" dirty="0" smtClean="0">
                <a:latin typeface="Times New Roman" pitchFamily="-110" charset="0"/>
                <a:cs typeface="+mn-cs"/>
              </a:rPr>
              <a:t> - 1 can be represented, for a total of 2</a:t>
            </a:r>
            <a:r>
              <a:rPr lang="en-US" baseline="30000" dirty="0" smtClean="0">
                <a:latin typeface="Times New Roman" pitchFamily="-110" charset="0"/>
                <a:cs typeface="+mn-cs"/>
              </a:rPr>
              <a:t>32</a:t>
            </a:r>
            <a:r>
              <a:rPr lang="en-US" dirty="0" smtClean="0">
                <a:latin typeface="Times New Roman" pitchFamily="-110" charset="0"/>
                <a:cs typeface="+mn-cs"/>
              </a:rPr>
              <a:t> different numbers.</a:t>
            </a:r>
          </a:p>
          <a:p>
            <a:r>
              <a:rPr lang="en-US" dirty="0" smtClean="0">
                <a:latin typeface="Times New Roman" pitchFamily="-110" charset="0"/>
                <a:cs typeface="+mn-cs"/>
              </a:rPr>
              <a:t>With the example floating-point format of Figure 10.18, the following ranges</a:t>
            </a:r>
          </a:p>
          <a:p>
            <a:r>
              <a:rPr lang="en-US" dirty="0" smtClean="0">
                <a:latin typeface="Times New Roman" pitchFamily="-110" charset="0"/>
                <a:cs typeface="+mn-cs"/>
              </a:rPr>
              <a:t>of numbers are possible:</a:t>
            </a:r>
          </a:p>
          <a:p>
            <a:endParaRPr lang="en-US" dirty="0" smtClean="0">
              <a:latin typeface="Times New Roman" pitchFamily="-110" charset="0"/>
              <a:cs typeface="+mn-cs"/>
            </a:endParaRPr>
          </a:p>
          <a:p>
            <a:r>
              <a:rPr lang="en-US" dirty="0" smtClean="0">
                <a:latin typeface="Times New Roman" pitchFamily="-110" charset="0"/>
                <a:cs typeface="+mn-cs"/>
              </a:rPr>
              <a:t>• Negative numbers between -(2 - 2</a:t>
            </a:r>
            <a:r>
              <a:rPr lang="en-US" baseline="30000" dirty="0" smtClean="0">
                <a:latin typeface="Times New Roman" pitchFamily="-110" charset="0"/>
                <a:cs typeface="+mn-cs"/>
              </a:rPr>
              <a:t>-23</a:t>
            </a:r>
            <a:r>
              <a:rPr lang="en-US" dirty="0" smtClean="0">
                <a:latin typeface="Times New Roman" pitchFamily="-110" charset="0"/>
                <a:cs typeface="+mn-cs"/>
              </a:rPr>
              <a:t>) * 2</a:t>
            </a:r>
            <a:r>
              <a:rPr lang="en-US" baseline="30000" dirty="0" smtClean="0">
                <a:latin typeface="Times New Roman" pitchFamily="-110" charset="0"/>
                <a:cs typeface="+mn-cs"/>
              </a:rPr>
              <a:t>128</a:t>
            </a:r>
            <a:r>
              <a:rPr lang="en-US" dirty="0" smtClean="0">
                <a:latin typeface="Times New Roman" pitchFamily="-110" charset="0"/>
                <a:cs typeface="+mn-cs"/>
              </a:rPr>
              <a:t> and -2</a:t>
            </a:r>
            <a:r>
              <a:rPr lang="en-US" baseline="30000" dirty="0" smtClean="0">
                <a:latin typeface="Times New Roman" pitchFamily="-110" charset="0"/>
                <a:cs typeface="+mn-cs"/>
              </a:rPr>
              <a:t>-127</a:t>
            </a:r>
          </a:p>
          <a:p>
            <a:endParaRPr lang="en-US" dirty="0" smtClean="0">
              <a:latin typeface="Times New Roman" pitchFamily="-110" charset="0"/>
              <a:cs typeface="+mn-cs"/>
            </a:endParaRPr>
          </a:p>
          <a:p>
            <a:r>
              <a:rPr lang="en-US" dirty="0" smtClean="0">
                <a:latin typeface="Times New Roman" pitchFamily="-110" charset="0"/>
                <a:cs typeface="+mn-cs"/>
              </a:rPr>
              <a:t>• Positive numbers between 2</a:t>
            </a:r>
            <a:r>
              <a:rPr lang="en-US" baseline="30000" dirty="0" smtClean="0">
                <a:latin typeface="Times New Roman" pitchFamily="-110" charset="0"/>
                <a:cs typeface="+mn-cs"/>
              </a:rPr>
              <a:t>-127</a:t>
            </a:r>
            <a:r>
              <a:rPr lang="en-US" dirty="0" smtClean="0">
                <a:latin typeface="Times New Roman" pitchFamily="-110" charset="0"/>
                <a:cs typeface="+mn-cs"/>
              </a:rPr>
              <a:t> and (2 - 2</a:t>
            </a:r>
            <a:r>
              <a:rPr lang="en-US" baseline="30000" dirty="0" smtClean="0">
                <a:latin typeface="Times New Roman" pitchFamily="-110" charset="0"/>
                <a:cs typeface="+mn-cs"/>
              </a:rPr>
              <a:t>-23</a:t>
            </a:r>
            <a:r>
              <a:rPr lang="en-US" dirty="0" smtClean="0">
                <a:latin typeface="Times New Roman" pitchFamily="-110" charset="0"/>
                <a:cs typeface="+mn-cs"/>
              </a:rPr>
              <a:t>) * 2</a:t>
            </a:r>
            <a:r>
              <a:rPr lang="en-US" baseline="30000" dirty="0" smtClean="0">
                <a:latin typeface="Times New Roman" pitchFamily="-110" charset="0"/>
                <a:cs typeface="+mn-cs"/>
              </a:rPr>
              <a:t>128</a:t>
            </a:r>
          </a:p>
          <a:p>
            <a:endParaRPr lang="en-US" baseline="30000" dirty="0" smtClean="0">
              <a:latin typeface="Times New Roman" pitchFamily="-110" charset="0"/>
              <a:cs typeface="+mn-cs"/>
            </a:endParaRPr>
          </a:p>
          <a:p>
            <a:r>
              <a:rPr lang="en-US" dirty="0" smtClean="0">
                <a:latin typeface="Times New Roman" pitchFamily="-110" charset="0"/>
                <a:cs typeface="+mn-cs"/>
              </a:rPr>
              <a:t>Five regions on the number line are not included in these ranges:</a:t>
            </a:r>
          </a:p>
          <a:p>
            <a:endParaRPr lang="en-US" dirty="0" smtClean="0">
              <a:latin typeface="Times New Roman" pitchFamily="-110" charset="0"/>
              <a:cs typeface="+mn-cs"/>
            </a:endParaRPr>
          </a:p>
          <a:p>
            <a:r>
              <a:rPr lang="en-US" dirty="0" smtClean="0">
                <a:latin typeface="Times New Roman" pitchFamily="-110" charset="0"/>
                <a:cs typeface="+mn-cs"/>
              </a:rPr>
              <a:t>• Negative numbers less than -(2 - 2</a:t>
            </a:r>
            <a:r>
              <a:rPr lang="en-US" baseline="30000" dirty="0" smtClean="0">
                <a:latin typeface="Times New Roman" pitchFamily="-110" charset="0"/>
                <a:cs typeface="+mn-cs"/>
              </a:rPr>
              <a:t>-23</a:t>
            </a:r>
            <a:r>
              <a:rPr lang="en-US" dirty="0" smtClean="0">
                <a:latin typeface="Times New Roman" pitchFamily="-110" charset="0"/>
                <a:cs typeface="+mn-cs"/>
              </a:rPr>
              <a:t>) * 2</a:t>
            </a:r>
            <a:r>
              <a:rPr lang="en-US" baseline="30000" dirty="0" smtClean="0">
                <a:latin typeface="Times New Roman" pitchFamily="-110" charset="0"/>
                <a:cs typeface="+mn-cs"/>
              </a:rPr>
              <a:t>128</a:t>
            </a:r>
            <a:r>
              <a:rPr lang="en-US" dirty="0" smtClean="0">
                <a:latin typeface="Times New Roman" pitchFamily="-110" charset="0"/>
                <a:cs typeface="+mn-cs"/>
              </a:rPr>
              <a:t>, called </a:t>
            </a:r>
            <a:r>
              <a:rPr lang="en-US" b="1" dirty="0" smtClean="0">
                <a:latin typeface="Times New Roman" pitchFamily="-110" charset="0"/>
                <a:cs typeface="+mn-cs"/>
              </a:rPr>
              <a:t>negative overflow</a:t>
            </a:r>
          </a:p>
          <a:p>
            <a:endParaRPr lang="en-US" dirty="0" smtClean="0">
              <a:latin typeface="Times New Roman" pitchFamily="-110" charset="0"/>
              <a:cs typeface="+mn-cs"/>
            </a:endParaRPr>
          </a:p>
          <a:p>
            <a:r>
              <a:rPr lang="en-US" dirty="0" smtClean="0">
                <a:latin typeface="Times New Roman" pitchFamily="-110" charset="0"/>
                <a:cs typeface="+mn-cs"/>
              </a:rPr>
              <a:t>• Negative numbers greater than 2</a:t>
            </a:r>
            <a:r>
              <a:rPr lang="en-US" baseline="30000" dirty="0" smtClean="0">
                <a:latin typeface="Times New Roman" pitchFamily="-110" charset="0"/>
                <a:cs typeface="+mn-cs"/>
              </a:rPr>
              <a:t>-127</a:t>
            </a:r>
            <a:r>
              <a:rPr lang="en-US" dirty="0" smtClean="0">
                <a:latin typeface="Times New Roman" pitchFamily="-110" charset="0"/>
                <a:cs typeface="+mn-cs"/>
              </a:rPr>
              <a:t>, called </a:t>
            </a:r>
            <a:r>
              <a:rPr lang="en-US" b="1" dirty="0" smtClean="0">
                <a:latin typeface="Times New Roman" pitchFamily="-110" charset="0"/>
                <a:cs typeface="+mn-cs"/>
              </a:rPr>
              <a:t>negative underflow</a:t>
            </a:r>
          </a:p>
          <a:p>
            <a:endParaRPr lang="en-US" dirty="0" smtClean="0">
              <a:latin typeface="Times New Roman" pitchFamily="-110" charset="0"/>
              <a:cs typeface="+mn-cs"/>
            </a:endParaRPr>
          </a:p>
          <a:p>
            <a:r>
              <a:rPr lang="en-US" dirty="0" smtClean="0">
                <a:latin typeface="Times New Roman" pitchFamily="-110" charset="0"/>
                <a:cs typeface="+mn-cs"/>
              </a:rPr>
              <a:t>• Zero</a:t>
            </a:r>
          </a:p>
          <a:p>
            <a:endParaRPr lang="en-US" dirty="0" smtClean="0">
              <a:latin typeface="Times New Roman" pitchFamily="-110" charset="0"/>
              <a:cs typeface="+mn-cs"/>
            </a:endParaRPr>
          </a:p>
          <a:p>
            <a:r>
              <a:rPr lang="en-US" dirty="0" smtClean="0">
                <a:latin typeface="Times New Roman" pitchFamily="-110" charset="0"/>
                <a:cs typeface="+mn-cs"/>
              </a:rPr>
              <a:t>• Positive numbers less than 2</a:t>
            </a:r>
            <a:r>
              <a:rPr lang="en-US" baseline="30000" dirty="0" smtClean="0">
                <a:latin typeface="Times New Roman" pitchFamily="-110" charset="0"/>
                <a:cs typeface="+mn-cs"/>
              </a:rPr>
              <a:t>-127</a:t>
            </a:r>
            <a:r>
              <a:rPr lang="en-US" dirty="0" smtClean="0">
                <a:latin typeface="Times New Roman" pitchFamily="-110" charset="0"/>
                <a:cs typeface="+mn-cs"/>
              </a:rPr>
              <a:t>, called </a:t>
            </a:r>
            <a:r>
              <a:rPr lang="en-US" b="1" dirty="0" smtClean="0">
                <a:latin typeface="Times New Roman" pitchFamily="-110" charset="0"/>
                <a:cs typeface="+mn-cs"/>
              </a:rPr>
              <a:t>positive underflow</a:t>
            </a:r>
          </a:p>
          <a:p>
            <a:endParaRPr lang="en-US" dirty="0" smtClean="0">
              <a:latin typeface="Times New Roman" pitchFamily="-110" charset="0"/>
              <a:cs typeface="+mn-cs"/>
            </a:endParaRPr>
          </a:p>
          <a:p>
            <a:r>
              <a:rPr lang="en-US" dirty="0" smtClean="0">
                <a:latin typeface="Times New Roman" pitchFamily="-110" charset="0"/>
                <a:cs typeface="+mn-cs"/>
              </a:rPr>
              <a:t>• Positive numbers greater than (2 - 2</a:t>
            </a:r>
            <a:r>
              <a:rPr lang="en-US" baseline="30000" dirty="0" smtClean="0">
                <a:latin typeface="Times New Roman" pitchFamily="-110" charset="0"/>
                <a:cs typeface="+mn-cs"/>
              </a:rPr>
              <a:t>-23</a:t>
            </a:r>
            <a:r>
              <a:rPr lang="en-US" dirty="0" smtClean="0">
                <a:latin typeface="Times New Roman" pitchFamily="-110" charset="0"/>
                <a:cs typeface="+mn-cs"/>
              </a:rPr>
              <a:t>) * 2</a:t>
            </a:r>
            <a:r>
              <a:rPr lang="en-US" baseline="30000" dirty="0" smtClean="0">
                <a:latin typeface="Times New Roman" pitchFamily="-110" charset="0"/>
                <a:cs typeface="+mn-cs"/>
              </a:rPr>
              <a:t>128</a:t>
            </a:r>
            <a:r>
              <a:rPr lang="en-US" dirty="0" smtClean="0">
                <a:latin typeface="Times New Roman" pitchFamily="-110" charset="0"/>
                <a:cs typeface="+mn-cs"/>
              </a:rPr>
              <a:t>, called </a:t>
            </a:r>
            <a:r>
              <a:rPr lang="en-US" b="1" dirty="0" smtClean="0">
                <a:latin typeface="Times New Roman" pitchFamily="-110" charset="0"/>
                <a:cs typeface="+mn-cs"/>
              </a:rPr>
              <a:t>positive overflow</a:t>
            </a:r>
          </a:p>
          <a:p>
            <a:endParaRPr lang="en-US" dirty="0" smtClean="0">
              <a:latin typeface="Times New Roman" pitchFamily="-110" charset="0"/>
              <a:cs typeface="+mn-cs"/>
            </a:endParaRPr>
          </a:p>
          <a:p>
            <a:r>
              <a:rPr lang="en-US" dirty="0" smtClean="0">
                <a:latin typeface="Times New Roman" pitchFamily="-110" charset="0"/>
                <a:cs typeface="+mn-cs"/>
              </a:rPr>
              <a:t>The representation as presented will not accommodate a value of 0.</a:t>
            </a:r>
          </a:p>
          <a:p>
            <a:r>
              <a:rPr lang="en-US" dirty="0" smtClean="0">
                <a:latin typeface="Times New Roman" pitchFamily="-110" charset="0"/>
                <a:cs typeface="+mn-cs"/>
              </a:rPr>
              <a:t>However, as we shall see, actual floating-point representations include a special</a:t>
            </a:r>
          </a:p>
          <a:p>
            <a:r>
              <a:rPr lang="en-US" dirty="0" smtClean="0">
                <a:latin typeface="Times New Roman" pitchFamily="-110" charset="0"/>
                <a:cs typeface="+mn-cs"/>
              </a:rPr>
              <a:t>bit pattern to designate zero. Overflow occurs when an arithmetic operation</a:t>
            </a:r>
          </a:p>
          <a:p>
            <a:r>
              <a:rPr lang="en-US" dirty="0" smtClean="0">
                <a:latin typeface="Times New Roman" pitchFamily="-110" charset="0"/>
                <a:cs typeface="+mn-cs"/>
              </a:rPr>
              <a:t>results in an absolute value greater than can be expressed with an exponent of 128</a:t>
            </a:r>
          </a:p>
          <a:p>
            <a:r>
              <a:rPr lang="en-US" dirty="0" smtClean="0">
                <a:latin typeface="Times New Roman" pitchFamily="-110" charset="0"/>
                <a:cs typeface="+mn-cs"/>
              </a:rPr>
              <a:t>(e.g., 2</a:t>
            </a:r>
            <a:r>
              <a:rPr lang="en-US" baseline="30000" dirty="0" smtClean="0">
                <a:latin typeface="Times New Roman" pitchFamily="-110" charset="0"/>
                <a:cs typeface="+mn-cs"/>
              </a:rPr>
              <a:t>120</a:t>
            </a:r>
            <a:r>
              <a:rPr lang="en-US" dirty="0" smtClean="0">
                <a:latin typeface="Times New Roman" pitchFamily="-110" charset="0"/>
                <a:cs typeface="+mn-cs"/>
              </a:rPr>
              <a:t> * 2</a:t>
            </a:r>
            <a:r>
              <a:rPr lang="en-US" baseline="30000" dirty="0" smtClean="0">
                <a:latin typeface="Times New Roman" pitchFamily="-110" charset="0"/>
                <a:cs typeface="+mn-cs"/>
              </a:rPr>
              <a:t>100</a:t>
            </a:r>
            <a:r>
              <a:rPr lang="en-US" dirty="0" smtClean="0">
                <a:latin typeface="Times New Roman" pitchFamily="-110" charset="0"/>
                <a:cs typeface="+mn-cs"/>
              </a:rPr>
              <a:t> = 2</a:t>
            </a:r>
            <a:r>
              <a:rPr lang="en-US" baseline="30000" dirty="0" smtClean="0">
                <a:latin typeface="Times New Roman" pitchFamily="-110" charset="0"/>
                <a:cs typeface="+mn-cs"/>
              </a:rPr>
              <a:t>220</a:t>
            </a:r>
            <a:r>
              <a:rPr lang="en-US" dirty="0" smtClean="0">
                <a:latin typeface="Times New Roman" pitchFamily="-110" charset="0"/>
                <a:cs typeface="+mn-cs"/>
              </a:rPr>
              <a:t>). Underflow occurs when the fractional magnitude is too</a:t>
            </a:r>
          </a:p>
          <a:p>
            <a:r>
              <a:rPr lang="en-US" dirty="0" smtClean="0">
                <a:latin typeface="Times New Roman" pitchFamily="-110" charset="0"/>
                <a:cs typeface="+mn-cs"/>
              </a:rPr>
              <a:t>small (e.g., 2</a:t>
            </a:r>
            <a:r>
              <a:rPr lang="en-US" baseline="30000" dirty="0" smtClean="0">
                <a:latin typeface="Times New Roman" pitchFamily="-110" charset="0"/>
                <a:cs typeface="+mn-cs"/>
              </a:rPr>
              <a:t>-120 </a:t>
            </a:r>
            <a:r>
              <a:rPr lang="en-US" dirty="0" smtClean="0">
                <a:latin typeface="Times New Roman" pitchFamily="-110" charset="0"/>
                <a:cs typeface="+mn-cs"/>
              </a:rPr>
              <a:t>* 2</a:t>
            </a:r>
            <a:r>
              <a:rPr lang="en-US" baseline="30000" dirty="0" smtClean="0">
                <a:latin typeface="Times New Roman" pitchFamily="-110" charset="0"/>
                <a:cs typeface="+mn-cs"/>
              </a:rPr>
              <a:t>-100 </a:t>
            </a:r>
            <a:r>
              <a:rPr lang="en-US" dirty="0" smtClean="0">
                <a:latin typeface="Times New Roman" pitchFamily="-110" charset="0"/>
                <a:cs typeface="+mn-cs"/>
              </a:rPr>
              <a:t>= 2</a:t>
            </a:r>
            <a:r>
              <a:rPr lang="en-US" baseline="30000" dirty="0" smtClean="0">
                <a:latin typeface="Times New Roman" pitchFamily="-110" charset="0"/>
                <a:cs typeface="+mn-cs"/>
              </a:rPr>
              <a:t>-220</a:t>
            </a:r>
            <a:r>
              <a:rPr lang="en-US" dirty="0" smtClean="0">
                <a:latin typeface="Times New Roman" pitchFamily="-110" charset="0"/>
                <a:cs typeface="+mn-cs"/>
              </a:rPr>
              <a:t>). Underflow is a less serious problem because</a:t>
            </a:r>
          </a:p>
          <a:p>
            <a:r>
              <a:rPr lang="en-US" dirty="0" smtClean="0">
                <a:latin typeface="Times New Roman" pitchFamily="-110" charset="0"/>
                <a:cs typeface="+mn-cs"/>
              </a:rPr>
              <a:t>the result can generally be satisfactorily approximated by 0.</a:t>
            </a:r>
          </a:p>
          <a:p>
            <a:endParaRPr lang="en-US" dirty="0" smtClean="0">
              <a:latin typeface="Times New Roman" pitchFamily="-110" charset="0"/>
              <a:cs typeface="+mn-cs"/>
            </a:endParaRPr>
          </a:p>
          <a:p>
            <a:r>
              <a:rPr lang="en-US" dirty="0" smtClean="0">
                <a:latin typeface="Times New Roman" pitchFamily="-110" charset="0"/>
                <a:cs typeface="+mn-cs"/>
              </a:rPr>
              <a:t>It is important to note that we are not representing more individual values</a:t>
            </a:r>
          </a:p>
          <a:p>
            <a:r>
              <a:rPr lang="en-US" dirty="0" smtClean="0">
                <a:latin typeface="Times New Roman" pitchFamily="-110" charset="0"/>
                <a:cs typeface="+mn-cs"/>
              </a:rPr>
              <a:t>with floating-point notation. The maximum number of different values that can be</a:t>
            </a:r>
          </a:p>
          <a:p>
            <a:r>
              <a:rPr lang="en-US" dirty="0" smtClean="0">
                <a:latin typeface="Times New Roman" pitchFamily="-110" charset="0"/>
                <a:cs typeface="+mn-cs"/>
              </a:rPr>
              <a:t>represented with 32 bits is still 2</a:t>
            </a:r>
            <a:r>
              <a:rPr lang="en-US" baseline="30000" dirty="0" smtClean="0">
                <a:latin typeface="Times New Roman" pitchFamily="-110" charset="0"/>
                <a:cs typeface="+mn-cs"/>
              </a:rPr>
              <a:t>32</a:t>
            </a:r>
            <a:r>
              <a:rPr lang="en-US" dirty="0" smtClean="0">
                <a:latin typeface="Times New Roman" pitchFamily="-110" charset="0"/>
                <a:cs typeface="+mn-cs"/>
              </a:rPr>
              <a:t>. What we have done is to spread those numbers</a:t>
            </a:r>
          </a:p>
          <a:p>
            <a:r>
              <a:rPr lang="en-US" dirty="0" smtClean="0">
                <a:latin typeface="Times New Roman" pitchFamily="-110" charset="0"/>
                <a:cs typeface="+mn-cs"/>
              </a:rPr>
              <a:t>out in two ranges, one positive and one negative. In practice, most floating-point</a:t>
            </a:r>
          </a:p>
          <a:p>
            <a:r>
              <a:rPr lang="en-US" dirty="0" smtClean="0">
                <a:latin typeface="Times New Roman" pitchFamily="-110" charset="0"/>
                <a:cs typeface="+mn-cs"/>
              </a:rPr>
              <a:t>numbers that one would wish to represent are represented only approximately.</a:t>
            </a:r>
          </a:p>
          <a:p>
            <a:r>
              <a:rPr lang="en-US" dirty="0" smtClean="0">
                <a:latin typeface="Times New Roman" pitchFamily="-110" charset="0"/>
                <a:cs typeface="+mn-cs"/>
              </a:rPr>
              <a:t>However, for moderate sized integers, the representation is exact.</a:t>
            </a:r>
            <a:endParaRPr lang="en-GB" baseline="30000" dirty="0">
              <a:latin typeface="Times New Roman" pitchFamily="-110" charset="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5BF04-A14D-874B-A8CF-9D1B063330CB}" type="slidenum">
              <a:rPr lang="en-US"/>
              <a:pPr/>
              <a:t>41</a:t>
            </a:fld>
            <a:endParaRPr lang="en-US" dirty="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dirty="0" smtClean="0">
                <a:latin typeface="Times New Roman" pitchFamily="-110" charset="0"/>
                <a:cs typeface="+mn-cs"/>
              </a:rPr>
              <a:t>The most important floating-point representation is defined in IEEE Standard 754,</a:t>
            </a:r>
          </a:p>
          <a:p>
            <a:r>
              <a:rPr lang="en-US" dirty="0" smtClean="0">
                <a:latin typeface="Times New Roman" pitchFamily="-110" charset="0"/>
                <a:cs typeface="+mn-cs"/>
              </a:rPr>
              <a:t>adopted in 1985 and revised in 2008. This standard was developed to facilitate the</a:t>
            </a:r>
          </a:p>
          <a:p>
            <a:r>
              <a:rPr lang="en-US" dirty="0" smtClean="0">
                <a:latin typeface="Times New Roman" pitchFamily="-110" charset="0"/>
                <a:cs typeface="+mn-cs"/>
              </a:rPr>
              <a:t>portability of programs from one processor to another and to encourage the development</a:t>
            </a:r>
          </a:p>
          <a:p>
            <a:r>
              <a:rPr lang="en-US" dirty="0" smtClean="0">
                <a:latin typeface="Times New Roman" pitchFamily="-110" charset="0"/>
                <a:cs typeface="+mn-cs"/>
              </a:rPr>
              <a:t>of sophisticated, numerically oriented programs. The standard has been</a:t>
            </a:r>
          </a:p>
          <a:p>
            <a:r>
              <a:rPr lang="en-US" dirty="0" smtClean="0">
                <a:latin typeface="Times New Roman" pitchFamily="-110" charset="0"/>
                <a:cs typeface="+mn-cs"/>
              </a:rPr>
              <a:t>widely adopted and is used on virtually all contemporary processors and arithmetic</a:t>
            </a:r>
          </a:p>
          <a:p>
            <a:r>
              <a:rPr lang="en-US" dirty="0" smtClean="0">
                <a:latin typeface="Times New Roman" pitchFamily="-110" charset="0"/>
                <a:cs typeface="+mn-cs"/>
              </a:rPr>
              <a:t>coprocessors. IEEE 754-2008 covers both binary and decimal floating-point representations.</a:t>
            </a:r>
          </a:p>
          <a:p>
            <a:r>
              <a:rPr lang="en-US" dirty="0" smtClean="0">
                <a:latin typeface="Times New Roman" pitchFamily="-110" charset="0"/>
                <a:cs typeface="+mn-cs"/>
              </a:rPr>
              <a:t>In this chapter, we deal only with binary representations.</a:t>
            </a:r>
          </a:p>
          <a:p>
            <a:endParaRPr lang="en-US" dirty="0" smtClean="0">
              <a:latin typeface="Times New Roman" pitchFamily="-110" charset="0"/>
              <a:cs typeface="+mn-cs"/>
            </a:endParaRPr>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10" charset="0"/>
                <a:cs typeface="+mn-cs"/>
              </a:rPr>
              <a:t>IEEE 754-2008 defines the following different types of floating-point formats:</a:t>
            </a:r>
          </a:p>
          <a:p>
            <a:endParaRPr lang="en-US" dirty="0" smtClean="0">
              <a:latin typeface="Times New Roman" pitchFamily="-110" charset="0"/>
              <a:cs typeface="+mn-cs"/>
            </a:endParaRPr>
          </a:p>
          <a:p>
            <a:r>
              <a:rPr lang="en-US" dirty="0" smtClean="0">
                <a:latin typeface="Times New Roman" pitchFamily="-110" charset="0"/>
                <a:cs typeface="+mn-cs"/>
              </a:rPr>
              <a:t>• </a:t>
            </a:r>
            <a:r>
              <a:rPr lang="en-US" b="1" dirty="0" smtClean="0">
                <a:latin typeface="Times New Roman" pitchFamily="-110" charset="0"/>
                <a:cs typeface="+mn-cs"/>
              </a:rPr>
              <a:t>Arithmetic format: </a:t>
            </a:r>
            <a:r>
              <a:rPr lang="en-US" dirty="0" smtClean="0">
                <a:latin typeface="Times New Roman" pitchFamily="-110" charset="0"/>
                <a:cs typeface="+mn-cs"/>
              </a:rPr>
              <a:t>All the mandatory operations defined by the standard are</a:t>
            </a:r>
          </a:p>
          <a:p>
            <a:r>
              <a:rPr lang="en-US" dirty="0" smtClean="0">
                <a:latin typeface="Times New Roman" pitchFamily="-110" charset="0"/>
                <a:cs typeface="+mn-cs"/>
              </a:rPr>
              <a:t>supported by the format. The format may be used to represent floating-point</a:t>
            </a:r>
          </a:p>
          <a:p>
            <a:r>
              <a:rPr lang="en-US" dirty="0" smtClean="0">
                <a:latin typeface="Times New Roman" pitchFamily="-110" charset="0"/>
                <a:cs typeface="+mn-cs"/>
              </a:rPr>
              <a:t>operands or results for the operations described in the standard.</a:t>
            </a:r>
          </a:p>
          <a:p>
            <a:endParaRPr lang="en-US" dirty="0" smtClean="0">
              <a:latin typeface="Times New Roman" pitchFamily="-110" charset="0"/>
              <a:cs typeface="+mn-cs"/>
            </a:endParaRPr>
          </a:p>
          <a:p>
            <a:r>
              <a:rPr lang="en-US" dirty="0" smtClean="0">
                <a:latin typeface="Times New Roman" pitchFamily="-110" charset="0"/>
                <a:cs typeface="+mn-cs"/>
              </a:rPr>
              <a:t>• </a:t>
            </a:r>
            <a:r>
              <a:rPr lang="en-US" b="1" dirty="0" smtClean="0">
                <a:latin typeface="Times New Roman" pitchFamily="-110" charset="0"/>
                <a:cs typeface="+mn-cs"/>
              </a:rPr>
              <a:t>Basic format: </a:t>
            </a:r>
            <a:r>
              <a:rPr lang="en-US" dirty="0" smtClean="0">
                <a:latin typeface="Times New Roman" pitchFamily="-110" charset="0"/>
                <a:cs typeface="+mn-cs"/>
              </a:rPr>
              <a:t>This format covers five floating-point representations, three</a:t>
            </a:r>
          </a:p>
          <a:p>
            <a:r>
              <a:rPr lang="en-US" dirty="0" smtClean="0">
                <a:latin typeface="Times New Roman" pitchFamily="-110" charset="0"/>
                <a:cs typeface="+mn-cs"/>
              </a:rPr>
              <a:t>binary and two decimal, whose encodings are specified by the standard, and</a:t>
            </a:r>
          </a:p>
          <a:p>
            <a:r>
              <a:rPr lang="en-US" dirty="0" smtClean="0">
                <a:latin typeface="Times New Roman" pitchFamily="-110" charset="0"/>
                <a:cs typeface="+mn-cs"/>
              </a:rPr>
              <a:t>which can be used for arithmetic. At least one of the basic formats is implemented</a:t>
            </a:r>
          </a:p>
          <a:p>
            <a:r>
              <a:rPr lang="en-US" dirty="0" smtClean="0">
                <a:latin typeface="Times New Roman" pitchFamily="-110" charset="0"/>
                <a:cs typeface="+mn-cs"/>
              </a:rPr>
              <a:t>in any conforming implementation.</a:t>
            </a:r>
          </a:p>
          <a:p>
            <a:endParaRPr lang="en-US" dirty="0" smtClean="0">
              <a:latin typeface="Times New Roman" pitchFamily="-110" charset="0"/>
              <a:cs typeface="+mn-cs"/>
            </a:endParaRPr>
          </a:p>
          <a:p>
            <a:r>
              <a:rPr lang="en-US" dirty="0" smtClean="0">
                <a:latin typeface="Times New Roman" pitchFamily="-110" charset="0"/>
                <a:cs typeface="+mn-cs"/>
              </a:rPr>
              <a:t>• </a:t>
            </a:r>
            <a:r>
              <a:rPr lang="en-US" b="1" dirty="0" smtClean="0">
                <a:latin typeface="Times New Roman" pitchFamily="-110" charset="0"/>
                <a:cs typeface="+mn-cs"/>
              </a:rPr>
              <a:t>Interchange format: </a:t>
            </a:r>
            <a:r>
              <a:rPr lang="en-US" dirty="0" smtClean="0">
                <a:latin typeface="Times New Roman" pitchFamily="-110" charset="0"/>
                <a:cs typeface="+mn-cs"/>
              </a:rPr>
              <a:t>A fully specified, fixed-length binary encoding that allows</a:t>
            </a:r>
          </a:p>
          <a:p>
            <a:r>
              <a:rPr lang="en-US" dirty="0" smtClean="0">
                <a:latin typeface="Times New Roman" pitchFamily="-110" charset="0"/>
                <a:cs typeface="+mn-cs"/>
              </a:rPr>
              <a:t>data interchange between different platforms and that can be used for storage.</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10" charset="0"/>
                <a:cs typeface="+mn-cs"/>
              </a:rPr>
              <a:t>The three basic binary formats have bit lengths of 32, 64, and 128 bits, with</a:t>
            </a:r>
          </a:p>
          <a:p>
            <a:r>
              <a:rPr lang="en-US" dirty="0" smtClean="0">
                <a:latin typeface="Times New Roman" pitchFamily="-110" charset="0"/>
                <a:cs typeface="+mn-cs"/>
              </a:rPr>
              <a:t>exponents of 8, 11, and 15 bits, respectively (Figure 10.21).</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10" charset="0"/>
                <a:cs typeface="+mn-cs"/>
              </a:rPr>
              <a:t>Table 10.3 summarizes</a:t>
            </a:r>
          </a:p>
          <a:p>
            <a:r>
              <a:rPr lang="en-US" dirty="0" smtClean="0">
                <a:latin typeface="Times New Roman" pitchFamily="-110" charset="0"/>
                <a:cs typeface="+mn-cs"/>
              </a:rPr>
              <a:t>the characteristics of the three formats. The two basic decimal formats have bit</a:t>
            </a:r>
          </a:p>
          <a:p>
            <a:r>
              <a:rPr lang="en-US" dirty="0" smtClean="0">
                <a:latin typeface="Times New Roman" pitchFamily="-110" charset="0"/>
                <a:cs typeface="+mn-cs"/>
              </a:rPr>
              <a:t>lengths of 64 and 128 bits. All of the basic formats are also arithmetic format types</a:t>
            </a:r>
          </a:p>
          <a:p>
            <a:r>
              <a:rPr lang="en-US" dirty="0" smtClean="0">
                <a:latin typeface="Times New Roman" pitchFamily="-110" charset="0"/>
                <a:cs typeface="+mn-cs"/>
              </a:rPr>
              <a:t>(can be used for arithmetic operations) and interchange format types (platform</a:t>
            </a:r>
          </a:p>
          <a:p>
            <a:r>
              <a:rPr lang="en-US" dirty="0" smtClean="0">
                <a:latin typeface="Times New Roman" pitchFamily="-110" charset="0"/>
                <a:cs typeface="+mn-cs"/>
              </a:rPr>
              <a:t>independent).</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body" idx="1"/>
          </p:nvPr>
        </p:nvSpPr>
        <p:spPr>
          <a:xfrm>
            <a:off x="934720" y="4418013"/>
            <a:ext cx="5140960" cy="4181475"/>
          </a:xfrm>
          <a:noFill/>
          <a:ln>
            <a:noFill/>
          </a:ln>
        </p:spPr>
        <p:txBody>
          <a:bodyPr lIns="92197" tIns="45289" rIns="92197" bIns="45289"/>
          <a:lstStyle/>
          <a:p>
            <a:r>
              <a:rPr lang="en-US"/>
              <a:t>memory reference use ALU to compute addresses</a:t>
            </a:r>
          </a:p>
          <a:p>
            <a:endParaRPr lang="en-US"/>
          </a:p>
          <a:p>
            <a:r>
              <a:rPr lang="en-US"/>
              <a:t>arithmetic use the ALU to do the require arithmetic</a:t>
            </a:r>
          </a:p>
          <a:p>
            <a:endParaRPr lang="en-US"/>
          </a:p>
          <a:p>
            <a:r>
              <a:rPr lang="en-US"/>
              <a:t>control use the ALU to compute branch conditions.</a:t>
            </a:r>
          </a:p>
        </p:txBody>
      </p:sp>
      <p:sp>
        <p:nvSpPr>
          <p:cNvPr id="934915" name="Rectangle 3"/>
          <p:cNvSpPr>
            <a:spLocks noGrp="1" noRot="1" noChangeAspect="1" noChangeArrowheads="1" noTextEdit="1"/>
          </p:cNvSpPr>
          <p:nvPr>
            <p:ph type="sldImg"/>
          </p:nvPr>
        </p:nvSpPr>
        <p:spPr>
          <a:xfrm>
            <a:off x="1181382" y="703686"/>
            <a:ext cx="4654127" cy="3471625"/>
          </a:xfrm>
          <a:ln cap="flat">
            <a:solidFill>
              <a:schemeClr val="tx1"/>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Rectangle 2"/>
          <p:cNvSpPr>
            <a:spLocks noGrp="1" noRot="1" noChangeAspect="1" noChangeArrowheads="1" noTextEdit="1"/>
          </p:cNvSpPr>
          <p:nvPr>
            <p:ph type="sldImg"/>
          </p:nvPr>
        </p:nvSpPr>
        <p:spPr/>
      </p:sp>
      <p:sp>
        <p:nvSpPr>
          <p:cNvPr id="120320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Rot="1" noChangeAspect="1" noChangeArrowheads="1" noTextEdit="1"/>
          </p:cNvSpPr>
          <p:nvPr>
            <p:ph type="sldImg"/>
          </p:nvPr>
        </p:nvSpPr>
        <p:spPr/>
      </p:sp>
      <p:sp>
        <p:nvSpPr>
          <p:cNvPr id="120422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Rot="1" noChangeAspect="1" noChangeArrowheads="1" noTextEdit="1"/>
          </p:cNvSpPr>
          <p:nvPr>
            <p:ph type="sldImg"/>
          </p:nvPr>
        </p:nvSpPr>
        <p:spPr/>
      </p:sp>
      <p:sp>
        <p:nvSpPr>
          <p:cNvPr id="120525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Grp="1" noRot="1" noChangeAspect="1" noChangeArrowheads="1" noTextEdit="1"/>
          </p:cNvSpPr>
          <p:nvPr>
            <p:ph type="sldImg"/>
          </p:nvPr>
        </p:nvSpPr>
        <p:spPr/>
      </p:sp>
      <p:sp>
        <p:nvSpPr>
          <p:cNvPr id="120627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25CE79-C682-49C8-8FF9-E5168B217F27}" type="slidenum">
              <a:rPr lang="en-US"/>
              <a:pPr/>
              <a:t>6</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Rot="1" noChangeAspect="1" noChangeArrowheads="1" noTextEdit="1"/>
          </p:cNvSpPr>
          <p:nvPr>
            <p:ph type="sldImg"/>
          </p:nvPr>
        </p:nvSpPr>
        <p:spPr/>
      </p:sp>
      <p:sp>
        <p:nvSpPr>
          <p:cNvPr id="12093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body" idx="1"/>
          </p:nvPr>
        </p:nvSpPr>
        <p:spPr>
          <a:xfrm>
            <a:off x="934720" y="4416425"/>
            <a:ext cx="5140960" cy="4183063"/>
          </a:xfrm>
          <a:ln>
            <a:noFill/>
          </a:ln>
        </p:spPr>
        <p:txBody>
          <a:bodyPr lIns="92189" tIns="45285" rIns="92189" bIns="45285"/>
          <a:lstStyle/>
          <a:p>
            <a:endParaRPr lang="en-US"/>
          </a:p>
        </p:txBody>
      </p:sp>
      <p:sp>
        <p:nvSpPr>
          <p:cNvPr id="973827" name="Rectangle 3"/>
          <p:cNvSpPr>
            <a:spLocks noGrp="1" noRot="1" noChangeAspect="1" noChangeArrowheads="1" noTextEdit="1"/>
          </p:cNvSpPr>
          <p:nvPr>
            <p:ph type="sldImg"/>
          </p:nvPr>
        </p:nvSpPr>
        <p:spPr>
          <a:xfrm>
            <a:off x="1178137" y="703686"/>
            <a:ext cx="4655750" cy="3473238"/>
          </a:xfrm>
          <a:ln cap="flat">
            <a:solidFill>
              <a:schemeClr val="tx1"/>
            </a:solid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Grp="1" noRot="1" noChangeAspect="1" noChangeArrowheads="1" noTextEdit="1"/>
          </p:cNvSpPr>
          <p:nvPr>
            <p:ph type="sldImg"/>
          </p:nvPr>
        </p:nvSpPr>
        <p:spPr>
          <a:xfrm>
            <a:off x="1186252" y="597165"/>
            <a:ext cx="4655749" cy="3473238"/>
          </a:xfrm>
        </p:spPr>
      </p:sp>
      <p:sp>
        <p:nvSpPr>
          <p:cNvPr id="1139715" name="Rectangle 3"/>
          <p:cNvSpPr>
            <a:spLocks noGrp="1" noChangeArrowheads="1"/>
          </p:cNvSpPr>
          <p:nvPr>
            <p:ph type="body" idx="1"/>
          </p:nvPr>
        </p:nvSpPr>
        <p:spPr>
          <a:xfrm>
            <a:off x="527403" y="4416425"/>
            <a:ext cx="6041601" cy="4183063"/>
          </a:xfrm>
          <a:ln/>
        </p:spPr>
        <p:txBody>
          <a:bodyPr lIns="93167" tIns="46584" rIns="93167" bIns="46584"/>
          <a:lstStyle/>
          <a:p>
            <a:r>
              <a:rPr lang="en-US"/>
              <a:t>In the Single Cycle implementation, the cycle time is set to accommodate the longest instruction, the Load instruction.</a:t>
            </a:r>
          </a:p>
          <a:p>
            <a:r>
              <a:rPr lang="en-US"/>
              <a:t>Since the cycle time has to be long enough for the load instruction, it is too long for the store instruction so the last part of the cycle here is wasted.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Rectangle 2"/>
          <p:cNvSpPr>
            <a:spLocks noGrp="1" noRot="1" noChangeAspect="1" noChangeArrowheads="1" noTextEdit="1"/>
          </p:cNvSpPr>
          <p:nvPr>
            <p:ph type="sldImg"/>
          </p:nvPr>
        </p:nvSpPr>
        <p:spPr/>
      </p:sp>
      <p:sp>
        <p:nvSpPr>
          <p:cNvPr id="119501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4" name="PlaceHolder 1"/>
          <p:cNvSpPr>
            <a:spLocks noGrp="1"/>
          </p:cNvSpPr>
          <p:nvPr>
            <p:ph type="body"/>
          </p:nvPr>
        </p:nvSpPr>
        <p:spPr>
          <a:xfrm>
            <a:off x="701040" y="4415790"/>
            <a:ext cx="5606848" cy="4181916"/>
          </a:xfrm>
          <a:prstGeom prst="rect">
            <a:avLst/>
          </a:prstGeom>
        </p:spPr>
        <p:txBody>
          <a:bodyPr lIns="0" tIns="0" rIns="0" bIns="0"/>
          <a:lstStyle/>
          <a:p>
            <a:endParaRPr lang="en-IN" sz="2000" spc="-1" dirty="0">
              <a:solidFill>
                <a:srgbClr val="000000"/>
              </a:solidFill>
              <a:uFill>
                <a:solidFill>
                  <a:srgbClr val="FFFFFF"/>
                </a:solidFill>
              </a:uFill>
              <a:latin typeface="Arial"/>
            </a:endParaRPr>
          </a:p>
        </p:txBody>
      </p:sp>
      <p:sp>
        <p:nvSpPr>
          <p:cNvPr id="6035" name="CustomShape 2"/>
          <p:cNvSpPr/>
          <p:nvPr/>
        </p:nvSpPr>
        <p:spPr>
          <a:xfrm>
            <a:off x="3971088" y="8830116"/>
            <a:ext cx="3036368" cy="463356"/>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5F08AC-2086-4592-92DC-CE85AAC0FC87}" type="slidenum">
              <a:rPr lang="en-US"/>
              <a:pPr/>
              <a:t>7</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A417BB-6938-48F9-870F-E601A85F971B}" type="slidenum">
              <a:rPr lang="en-US"/>
              <a:pPr/>
              <a:t>8</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11618-3FB5-44E6-A484-13CBDE52FCF5}" type="slidenum">
              <a:rPr lang="en-US"/>
              <a:pPr/>
              <a:t>9</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0813A2-D713-46C2-9BC7-44F240DF24FD}" type="slidenum">
              <a:rPr lang="en-US"/>
              <a:pPr/>
              <a:t>10</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9DD70-DB5A-4998-9D47-EA3EE37D0745}" type="slidenum">
              <a:rPr lang="en-US"/>
              <a:pPr/>
              <a:t>11</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a:prstGeom prst="rect">
            <a:avLst/>
          </a:prstGeom>
        </p:spPr>
        <p:txBody>
          <a:bodyPr/>
          <a:lstStyle>
            <a:lvl1pPr>
              <a:defRPr/>
            </a:lvl1pPr>
          </a:lstStyle>
          <a:p>
            <a:pPr>
              <a:defRPr/>
            </a:pPr>
            <a:endParaRPr lang="de-DE" alt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pPr>
              <a:defRPr/>
            </a:pPr>
            <a:r>
              <a:rPr lang="de-DE" altLang="en-US"/>
              <a:t>object oriented software metrics</a:t>
            </a:r>
          </a:p>
        </p:txBody>
      </p:sp>
      <p:sp>
        <p:nvSpPr>
          <p:cNvPr id="8" name="Slide Number Placeholder 7"/>
          <p:cNvSpPr>
            <a:spLocks noGrp="1"/>
          </p:cNvSpPr>
          <p:nvPr>
            <p:ph type="sldNum" sz="quarter" idx="12"/>
          </p:nvPr>
        </p:nvSpPr>
        <p:spPr>
          <a:xfrm>
            <a:off x="6553200" y="6243638"/>
            <a:ext cx="2133600" cy="457200"/>
          </a:xfrm>
          <a:prstGeom prst="rect">
            <a:avLst/>
          </a:prstGeom>
        </p:spPr>
        <p:txBody>
          <a:bodyPr/>
          <a:lstStyle>
            <a:lvl1pPr>
              <a:defRPr/>
            </a:lvl1pPr>
          </a:lstStyle>
          <a:p>
            <a:pPr>
              <a:defRPr/>
            </a:pPr>
            <a:fld id="{3DEE7BC3-1E42-4333-820D-FEF22CB46627}" type="slidenum">
              <a:rPr lang="de-DE" altLang="en-US"/>
              <a:pPr>
                <a:defRPr/>
              </a:pPr>
              <a:t>‹#›</a:t>
            </a:fld>
            <a:endParaRPr lang="de-DE"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lnSpc>
                <a:spcPct val="150000"/>
              </a:lnSpc>
              <a:defRPr/>
            </a:lvl1pPr>
            <a:lvl2pPr>
              <a:lnSpc>
                <a:spcPct val="150000"/>
              </a:lnSpc>
              <a:buNone/>
              <a:defRPr/>
            </a:lvl2pPr>
            <a:lvl3pPr>
              <a:lnSpc>
                <a:spcPct val="150000"/>
              </a:lnSpc>
              <a:defRPr/>
            </a:lvl3pPr>
            <a:lvl4pPr>
              <a:lnSpc>
                <a:spcPct val="150000"/>
              </a:lnSpc>
              <a:defRPr/>
            </a:lvl4pPr>
            <a:lvl5pPr>
              <a:lnSpc>
                <a:spcPct val="15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218" name="Picture 6" descr="JU_PPT-template_option1b.jpg"/>
          <p:cNvPicPr>
            <a:picLocks noChangeAspect="1"/>
          </p:cNvPicPr>
          <p:nvPr/>
        </p:nvPicPr>
        <p:blipFill>
          <a:blip r:embed="rId19"/>
          <a:srcRect/>
          <a:stretch>
            <a:fillRect/>
          </a:stretch>
        </p:blipFill>
        <p:spPr bwMode="auto">
          <a:xfrm>
            <a:off x="0" y="0"/>
            <a:ext cx="9144000" cy="6858000"/>
          </a:xfrm>
          <a:prstGeom prst="rect">
            <a:avLst/>
          </a:prstGeom>
          <a:noFill/>
          <a:ln w="9525">
            <a:noFill/>
            <a:miter lim="800000"/>
            <a:headEnd/>
            <a:tailEnd/>
          </a:ln>
        </p:spPr>
      </p:pic>
      <p:sp>
        <p:nvSpPr>
          <p:cNvPr id="9219" name="Title Placeholder 1"/>
          <p:cNvSpPr>
            <a:spLocks noGrp="1"/>
          </p:cNvSpPr>
          <p:nvPr>
            <p:ph type="title"/>
          </p:nvPr>
        </p:nvSpPr>
        <p:spPr bwMode="auto">
          <a:xfrm>
            <a:off x="457200" y="22860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0" name="Text Placeholder 2"/>
          <p:cNvSpPr>
            <a:spLocks noGrp="1"/>
          </p:cNvSpPr>
          <p:nvPr>
            <p:ph type="body" idx="1"/>
          </p:nvPr>
        </p:nvSpPr>
        <p:spPr bwMode="auto">
          <a:xfrm>
            <a:off x="533400" y="1371600"/>
            <a:ext cx="79248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5" r:id="rId17"/>
  </p:sldLayoutIdLst>
  <p:transition>
    <p:fade/>
  </p:transition>
  <p:txStyles>
    <p:titleStyle>
      <a:lvl1pPr algn="l" defTabSz="912813" rtl="0" eaLnBrk="0" fontAlgn="base" hangingPunct="0">
        <a:spcBef>
          <a:spcPct val="0"/>
        </a:spcBef>
        <a:spcAft>
          <a:spcPct val="0"/>
        </a:spcAft>
        <a:defRPr sz="2800" b="1" kern="1200">
          <a:solidFill>
            <a:schemeClr val="bg1"/>
          </a:solidFill>
          <a:latin typeface="Times New Roman" pitchFamily="18" charset="0"/>
          <a:ea typeface="+mj-ea"/>
          <a:cs typeface="Times New Roman" pitchFamily="18" charset="0"/>
        </a:defRPr>
      </a:lvl1pPr>
      <a:lvl2pPr algn="l" defTabSz="912813" rtl="0" eaLnBrk="0" fontAlgn="base" hangingPunct="0">
        <a:spcBef>
          <a:spcPct val="0"/>
        </a:spcBef>
        <a:spcAft>
          <a:spcPct val="0"/>
        </a:spcAft>
        <a:defRPr sz="2800" b="1">
          <a:solidFill>
            <a:schemeClr val="bg1"/>
          </a:solidFill>
          <a:latin typeface="Times New Roman" pitchFamily="18" charset="0"/>
          <a:cs typeface="Times New Roman" pitchFamily="18" charset="0"/>
        </a:defRPr>
      </a:lvl2pPr>
      <a:lvl3pPr algn="l" defTabSz="912813" rtl="0" eaLnBrk="0" fontAlgn="base" hangingPunct="0">
        <a:spcBef>
          <a:spcPct val="0"/>
        </a:spcBef>
        <a:spcAft>
          <a:spcPct val="0"/>
        </a:spcAft>
        <a:defRPr sz="2800" b="1">
          <a:solidFill>
            <a:schemeClr val="bg1"/>
          </a:solidFill>
          <a:latin typeface="Times New Roman" pitchFamily="18" charset="0"/>
          <a:cs typeface="Times New Roman" pitchFamily="18" charset="0"/>
        </a:defRPr>
      </a:lvl3pPr>
      <a:lvl4pPr algn="l" defTabSz="912813" rtl="0" eaLnBrk="0" fontAlgn="base" hangingPunct="0">
        <a:spcBef>
          <a:spcPct val="0"/>
        </a:spcBef>
        <a:spcAft>
          <a:spcPct val="0"/>
        </a:spcAft>
        <a:defRPr sz="2800" b="1">
          <a:solidFill>
            <a:schemeClr val="bg1"/>
          </a:solidFill>
          <a:latin typeface="Times New Roman" pitchFamily="18" charset="0"/>
          <a:cs typeface="Times New Roman" pitchFamily="18" charset="0"/>
        </a:defRPr>
      </a:lvl4pPr>
      <a:lvl5pPr algn="l" defTabSz="912813" rtl="0" eaLnBrk="0" fontAlgn="base" hangingPunct="0">
        <a:spcBef>
          <a:spcPct val="0"/>
        </a:spcBef>
        <a:spcAft>
          <a:spcPct val="0"/>
        </a:spcAft>
        <a:defRPr sz="2800" b="1">
          <a:solidFill>
            <a:schemeClr val="bg1"/>
          </a:solidFill>
          <a:latin typeface="Times New Roman" pitchFamily="18" charset="0"/>
          <a:cs typeface="Times New Roman" pitchFamily="18" charset="0"/>
        </a:defRPr>
      </a:lvl5pPr>
      <a:lvl6pPr marL="457200" algn="l" defTabSz="912813" rtl="0" eaLnBrk="1" fontAlgn="base" hangingPunct="1">
        <a:spcBef>
          <a:spcPct val="0"/>
        </a:spcBef>
        <a:spcAft>
          <a:spcPct val="0"/>
        </a:spcAft>
        <a:defRPr sz="2800" b="1">
          <a:solidFill>
            <a:schemeClr val="bg1"/>
          </a:solidFill>
          <a:latin typeface="Times New Roman" pitchFamily="18" charset="0"/>
          <a:cs typeface="Times New Roman" pitchFamily="18" charset="0"/>
        </a:defRPr>
      </a:lvl6pPr>
      <a:lvl7pPr marL="914400" algn="l" defTabSz="912813" rtl="0" eaLnBrk="1" fontAlgn="base" hangingPunct="1">
        <a:spcBef>
          <a:spcPct val="0"/>
        </a:spcBef>
        <a:spcAft>
          <a:spcPct val="0"/>
        </a:spcAft>
        <a:defRPr sz="2800" b="1">
          <a:solidFill>
            <a:schemeClr val="bg1"/>
          </a:solidFill>
          <a:latin typeface="Times New Roman" pitchFamily="18" charset="0"/>
          <a:cs typeface="Times New Roman" pitchFamily="18" charset="0"/>
        </a:defRPr>
      </a:lvl7pPr>
      <a:lvl8pPr marL="1371600" algn="l" defTabSz="912813" rtl="0" eaLnBrk="1" fontAlgn="base" hangingPunct="1">
        <a:spcBef>
          <a:spcPct val="0"/>
        </a:spcBef>
        <a:spcAft>
          <a:spcPct val="0"/>
        </a:spcAft>
        <a:defRPr sz="2800" b="1">
          <a:solidFill>
            <a:schemeClr val="bg1"/>
          </a:solidFill>
          <a:latin typeface="Times New Roman" pitchFamily="18" charset="0"/>
          <a:cs typeface="Times New Roman" pitchFamily="18" charset="0"/>
        </a:defRPr>
      </a:lvl8pPr>
      <a:lvl9pPr marL="1828800" algn="l" defTabSz="912813" rtl="0" eaLnBrk="1" fontAlgn="base" hangingPunct="1">
        <a:spcBef>
          <a:spcPct val="0"/>
        </a:spcBef>
        <a:spcAft>
          <a:spcPct val="0"/>
        </a:spcAft>
        <a:defRPr sz="2800" b="1">
          <a:solidFill>
            <a:schemeClr val="bg1"/>
          </a:solidFill>
          <a:latin typeface="Times New Roman" pitchFamily="18" charset="0"/>
          <a:cs typeface="Times New Roman" pitchFamily="18" charset="0"/>
        </a:defRPr>
      </a:lvl9pPr>
    </p:titleStyle>
    <p:bodyStyle>
      <a:lvl1pPr marL="341313" indent="-341313" algn="l" defTabSz="912813" rtl="0" eaLnBrk="0" fontAlgn="base" hangingPunct="0">
        <a:spcBef>
          <a:spcPct val="20000"/>
        </a:spcBef>
        <a:spcAft>
          <a:spcPct val="0"/>
        </a:spcAft>
        <a:buChar char="•"/>
        <a:defRPr sz="2400" kern="1200">
          <a:solidFill>
            <a:schemeClr val="tx1"/>
          </a:solidFill>
          <a:latin typeface="Times New Roman" pitchFamily="18" charset="0"/>
          <a:ea typeface="+mn-ea"/>
          <a:cs typeface="Times New Roman" pitchFamily="18" charset="0"/>
        </a:defRPr>
      </a:lvl1pPr>
      <a:lvl2pPr marL="741363" indent="-284163" algn="l" defTabSz="912813" rtl="0" eaLnBrk="0" fontAlgn="base" hangingPunct="0">
        <a:spcBef>
          <a:spcPct val="20000"/>
        </a:spcBef>
        <a:spcAft>
          <a:spcPct val="0"/>
        </a:spcAft>
        <a:buFont typeface="Arial" pitchFamily="34" charset="0"/>
        <a:buChar char="•"/>
        <a:defRPr sz="2200" kern="1200">
          <a:solidFill>
            <a:schemeClr val="tx1"/>
          </a:solidFill>
          <a:latin typeface="Times New Roman" pitchFamily="18" charset="0"/>
          <a:ea typeface="+mn-ea"/>
          <a:cs typeface="Times New Roman" pitchFamily="18" charset="0"/>
        </a:defRPr>
      </a:lvl2pPr>
      <a:lvl3pPr marL="1141413" indent="-227013" algn="l" defTabSz="912813" rtl="0" eaLnBrk="0" fontAlgn="base" hangingPunct="0">
        <a:spcBef>
          <a:spcPct val="20000"/>
        </a:spcBef>
        <a:spcAft>
          <a:spcPct val="0"/>
        </a:spcAft>
        <a:buFont typeface="Arial" pitchFamily="34" charset="0"/>
        <a:buChar char="•"/>
        <a:defRPr sz="2400" kern="1200">
          <a:solidFill>
            <a:schemeClr val="tx1"/>
          </a:solidFill>
          <a:latin typeface="+mn-lt"/>
          <a:ea typeface="+mn-ea"/>
          <a:cs typeface="Times New Roman" pitchFamily="18" charset="0"/>
        </a:defRPr>
      </a:lvl3pPr>
      <a:lvl4pPr marL="1598613" indent="-227013" algn="l" defTabSz="912813" rtl="0" eaLnBrk="0" fontAlgn="base" hangingPunct="0">
        <a:spcBef>
          <a:spcPct val="20000"/>
        </a:spcBef>
        <a:spcAft>
          <a:spcPct val="0"/>
        </a:spcAft>
        <a:buFont typeface="Arial" pitchFamily="34" charset="0"/>
        <a:buChar char="–"/>
        <a:defRPr sz="2000" kern="1200">
          <a:solidFill>
            <a:schemeClr val="tx1"/>
          </a:solidFill>
          <a:latin typeface="+mn-lt"/>
          <a:ea typeface="+mn-ea"/>
          <a:cs typeface="Times New Roman" pitchFamily="18" charset="0"/>
        </a:defRPr>
      </a:lvl4pPr>
      <a:lvl5pPr marL="2055813" indent="-227013" algn="l" defTabSz="912813" rtl="0" eaLnBrk="0" fontAlgn="base" hangingPunct="0">
        <a:spcBef>
          <a:spcPct val="20000"/>
        </a:spcBef>
        <a:spcAft>
          <a:spcPct val="0"/>
        </a:spcAft>
        <a:buFont typeface="Arial" pitchFamily="34" charset="0"/>
        <a:buChar char="»"/>
        <a:defRPr sz="2000" kern="1200">
          <a:solidFill>
            <a:schemeClr val="tx1"/>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xml"/><Relationship Id="rId7"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image" Target="../media/image50.pdf"/><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4294967295"/>
          </p:nvPr>
        </p:nvSpPr>
        <p:spPr bwMode="auto">
          <a:xfrm>
            <a:off x="8382000" y="6356350"/>
            <a:ext cx="762000" cy="365125"/>
          </a:xfrm>
          <a:prstGeom prst="rect">
            <a:avLst/>
          </a:prstGeom>
          <a:noFill/>
          <a:ln>
            <a:miter lim="800000"/>
            <a:headEnd/>
            <a:tailEnd/>
          </a:ln>
        </p:spPr>
        <p:txBody>
          <a:bodyPr/>
          <a:lstStyle/>
          <a:p>
            <a:fld id="{6F65D395-DA05-4C63-AB4F-58F845EA499E}" type="slidenum">
              <a:rPr lang="en-US"/>
              <a:pPr/>
              <a:t>1</a:t>
            </a:fld>
            <a:endParaRPr lang="en-US"/>
          </a:p>
        </p:txBody>
      </p:sp>
      <p:sp>
        <p:nvSpPr>
          <p:cNvPr id="12291" name="Text Box 10"/>
          <p:cNvSpPr txBox="1">
            <a:spLocks noChangeArrowheads="1"/>
          </p:cNvSpPr>
          <p:nvPr/>
        </p:nvSpPr>
        <p:spPr bwMode="auto">
          <a:xfrm>
            <a:off x="2673350" y="4495800"/>
            <a:ext cx="4289425" cy="304800"/>
          </a:xfrm>
          <a:prstGeom prst="rect">
            <a:avLst/>
          </a:prstGeom>
          <a:noFill/>
          <a:ln w="9525">
            <a:noFill/>
            <a:miter lim="800000"/>
            <a:headEnd/>
            <a:tailEnd/>
          </a:ln>
        </p:spPr>
        <p:txBody>
          <a:bodyPr>
            <a:spAutoFit/>
          </a:bodyPr>
          <a:lstStyle/>
          <a:p>
            <a:pPr>
              <a:spcBef>
                <a:spcPct val="50000"/>
              </a:spcBef>
            </a:pPr>
            <a:endParaRPr lang="en-IN" sz="1400">
              <a:latin typeface="Calibri" pitchFamily="34" charset="0"/>
            </a:endParaRPr>
          </a:p>
        </p:txBody>
      </p:sp>
      <p:sp>
        <p:nvSpPr>
          <p:cNvPr id="12292" name="Rectangle 19"/>
          <p:cNvSpPr>
            <a:spLocks noChangeArrowheads="1"/>
          </p:cNvSpPr>
          <p:nvPr/>
        </p:nvSpPr>
        <p:spPr bwMode="auto">
          <a:xfrm>
            <a:off x="685800" y="1828800"/>
            <a:ext cx="8088313" cy="3832225"/>
          </a:xfrm>
          <a:prstGeom prst="rect">
            <a:avLst/>
          </a:prstGeom>
          <a:noFill/>
          <a:ln w="9525">
            <a:noFill/>
            <a:miter lim="800000"/>
            <a:headEnd/>
            <a:tailEnd/>
          </a:ln>
        </p:spPr>
        <p:txBody>
          <a:bodyPr>
            <a:spAutoFit/>
          </a:bodyPr>
          <a:lstStyle/>
          <a:p>
            <a:pPr algn="ctr"/>
            <a:endParaRPr lang="en-US" sz="2400">
              <a:latin typeface="Bookman Old Style" pitchFamily="18" charset="0"/>
            </a:endParaRPr>
          </a:p>
          <a:p>
            <a:pPr algn="ctr"/>
            <a:endParaRPr lang="en-US" sz="2400">
              <a:latin typeface="Bookman Old Style" pitchFamily="18" charset="0"/>
            </a:endParaRPr>
          </a:p>
          <a:p>
            <a:pPr algn="ctr"/>
            <a:endParaRPr lang="en-US" sz="2400">
              <a:latin typeface="Bookman Old Style" pitchFamily="18" charset="0"/>
            </a:endParaRPr>
          </a:p>
          <a:p>
            <a:pPr algn="ctr"/>
            <a:endParaRPr lang="en-US" sz="2400">
              <a:latin typeface="Bookman Old Style" pitchFamily="18" charset="0"/>
            </a:endParaRPr>
          </a:p>
          <a:p>
            <a:pPr algn="ctr"/>
            <a:endParaRPr lang="en-US" sz="2400">
              <a:latin typeface="Bookman Old Style" pitchFamily="18" charset="0"/>
            </a:endParaRPr>
          </a:p>
          <a:p>
            <a:pPr algn="ctr"/>
            <a:r>
              <a:rPr lang="en-US" sz="2400">
                <a:latin typeface="Bookman Old Style" pitchFamily="18" charset="0"/>
              </a:rPr>
              <a:t>					</a:t>
            </a:r>
          </a:p>
          <a:p>
            <a:pPr algn="ctr"/>
            <a:endParaRPr lang="en-US" sz="2400">
              <a:latin typeface="Bookman Old Style" pitchFamily="18" charset="0"/>
            </a:endParaRPr>
          </a:p>
          <a:p>
            <a:pPr algn="ctr"/>
            <a:endParaRPr lang="en-US" sz="2400">
              <a:latin typeface="Bookman Old Style" pitchFamily="18" charset="0"/>
            </a:endParaRPr>
          </a:p>
          <a:p>
            <a:pPr algn="ctr"/>
            <a:endParaRPr lang="en-US" sz="2400">
              <a:latin typeface="Bookman Old Style" pitchFamily="18" charset="0"/>
            </a:endParaRPr>
          </a:p>
          <a:p>
            <a:pPr algn="ctr">
              <a:spcBef>
                <a:spcPct val="50000"/>
              </a:spcBef>
            </a:pPr>
            <a:endParaRPr lang="en-US">
              <a:latin typeface="Calibri" pitchFamily="34" charset="0"/>
            </a:endParaRPr>
          </a:p>
        </p:txBody>
      </p:sp>
      <p:sp>
        <p:nvSpPr>
          <p:cNvPr id="12293" name="Rectangle 6"/>
          <p:cNvSpPr>
            <a:spLocks noChangeArrowheads="1"/>
          </p:cNvSpPr>
          <p:nvPr/>
        </p:nvSpPr>
        <p:spPr bwMode="auto">
          <a:xfrm>
            <a:off x="838200" y="1446213"/>
            <a:ext cx="7620000" cy="3477875"/>
          </a:xfrm>
          <a:prstGeom prst="rect">
            <a:avLst/>
          </a:prstGeom>
          <a:noFill/>
          <a:ln w="9525">
            <a:noFill/>
            <a:miter lim="800000"/>
            <a:headEnd/>
            <a:tailEnd/>
          </a:ln>
        </p:spPr>
        <p:txBody>
          <a:bodyPr>
            <a:spAutoFit/>
          </a:bodyPr>
          <a:lstStyle/>
          <a:p>
            <a:pPr algn="ctr"/>
            <a:r>
              <a:rPr lang="en-US" sz="2800" dirty="0"/>
              <a:t>DEPARTMENT OF COMPUTER SCIENCE AND ENGINEERING</a:t>
            </a:r>
          </a:p>
          <a:p>
            <a:pPr algn="ctr"/>
            <a:endParaRPr lang="en-US" sz="2400" dirty="0"/>
          </a:p>
          <a:p>
            <a:pPr algn="ctr"/>
            <a:endParaRPr lang="en-US" sz="2400" dirty="0"/>
          </a:p>
          <a:p>
            <a:pPr algn="ctr"/>
            <a:endParaRPr lang="en-US" sz="2400" dirty="0"/>
          </a:p>
          <a:p>
            <a:pPr algn="ctr"/>
            <a:r>
              <a:rPr lang="en-US" sz="2000" dirty="0" smtClean="0"/>
              <a:t>Advance Computer Architecture</a:t>
            </a:r>
            <a:endParaRPr lang="en-US" sz="2000" dirty="0"/>
          </a:p>
          <a:p>
            <a:pPr algn="ctr"/>
            <a:endParaRPr lang="en-US" dirty="0">
              <a:latin typeface="Bookman Old Style" pitchFamily="18" charset="0"/>
            </a:endParaRPr>
          </a:p>
          <a:p>
            <a:pPr algn="ctr"/>
            <a:r>
              <a:rPr lang="en-US" dirty="0" smtClean="0">
                <a:latin typeface="Bookman Old Style" pitchFamily="18" charset="0"/>
              </a:rPr>
              <a:t>VI </a:t>
            </a:r>
            <a:r>
              <a:rPr lang="en-US" dirty="0" err="1" smtClean="0">
                <a:latin typeface="Bookman Old Style" pitchFamily="18" charset="0"/>
              </a:rPr>
              <a:t>Sem</a:t>
            </a:r>
            <a:r>
              <a:rPr lang="en-US" dirty="0" smtClean="0">
                <a:latin typeface="Bookman Old Style" pitchFamily="18" charset="0"/>
              </a:rPr>
              <a:t> CSE</a:t>
            </a:r>
            <a:endParaRPr lang="en-US" dirty="0">
              <a:latin typeface="Bookman Old Style" pitchFamily="18" charset="0"/>
            </a:endParaRPr>
          </a:p>
          <a:p>
            <a:pPr algn="ctr"/>
            <a:endParaRPr lang="en-US" dirty="0">
              <a:latin typeface="Bookman Old Style" pitchFamily="18" charset="0"/>
            </a:endParaRPr>
          </a:p>
          <a:p>
            <a:pPr algn="ctr"/>
            <a:r>
              <a:rPr lang="en-US" dirty="0" smtClean="0">
                <a:latin typeface="Bookman Old Style" pitchFamily="18" charset="0"/>
              </a:rPr>
              <a:t>UNIT-3,4</a:t>
            </a:r>
            <a:endParaRPr lang="en-US" dirty="0"/>
          </a:p>
        </p:txBody>
      </p:sp>
      <p:sp>
        <p:nvSpPr>
          <p:cNvPr id="12294" name="TextBox 7"/>
          <p:cNvSpPr txBox="1">
            <a:spLocks noChangeArrowheads="1"/>
          </p:cNvSpPr>
          <p:nvPr/>
        </p:nvSpPr>
        <p:spPr bwMode="auto">
          <a:xfrm>
            <a:off x="990600" y="4953000"/>
            <a:ext cx="3657600" cy="1015663"/>
          </a:xfrm>
          <a:prstGeom prst="rect">
            <a:avLst/>
          </a:prstGeom>
          <a:noFill/>
          <a:ln w="9525">
            <a:noFill/>
            <a:miter lim="800000"/>
            <a:headEnd/>
            <a:tailEnd/>
          </a:ln>
        </p:spPr>
        <p:txBody>
          <a:bodyPr wrap="square">
            <a:spAutoFit/>
          </a:bodyPr>
          <a:lstStyle/>
          <a:p>
            <a:r>
              <a:rPr lang="en-US" sz="2000" dirty="0"/>
              <a:t>Seema Sharma</a:t>
            </a:r>
          </a:p>
          <a:p>
            <a:r>
              <a:rPr lang="en-US" sz="2000" dirty="0"/>
              <a:t>Assistant Professor-II</a:t>
            </a:r>
          </a:p>
          <a:p>
            <a:r>
              <a:rPr lang="en-US" sz="2000" dirty="0"/>
              <a:t>CSE</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274638"/>
            <a:ext cx="8229600" cy="1143000"/>
          </a:xfrm>
        </p:spPr>
        <p:txBody>
          <a:bodyPr/>
          <a:lstStyle/>
          <a:p>
            <a:r>
              <a:rPr lang="en-US"/>
              <a:t>Negation Special Case 1</a:t>
            </a:r>
          </a:p>
        </p:txBody>
      </p:sp>
      <p:sp>
        <p:nvSpPr>
          <p:cNvPr id="12291" name="Rectangle 3"/>
          <p:cNvSpPr>
            <a:spLocks noGrp="1" noChangeArrowheads="1"/>
          </p:cNvSpPr>
          <p:nvPr>
            <p:ph type="body" idx="4294967295"/>
          </p:nvPr>
        </p:nvSpPr>
        <p:spPr>
          <a:xfrm>
            <a:off x="0" y="1600200"/>
            <a:ext cx="8229600" cy="4525963"/>
          </a:xfrm>
        </p:spPr>
        <p:txBody>
          <a:bodyPr/>
          <a:lstStyle/>
          <a:p>
            <a:r>
              <a:rPr lang="en-US"/>
              <a:t> 0 =                00000000</a:t>
            </a:r>
          </a:p>
          <a:p>
            <a:r>
              <a:rPr lang="en-US"/>
              <a:t>Bitwise not       11111111</a:t>
            </a:r>
          </a:p>
          <a:p>
            <a:r>
              <a:rPr lang="en-US"/>
              <a:t>Add 1 to LSB              +1</a:t>
            </a:r>
          </a:p>
          <a:p>
            <a:r>
              <a:rPr lang="en-US"/>
              <a:t>Result           1 00000000</a:t>
            </a:r>
          </a:p>
          <a:p>
            <a:r>
              <a:rPr lang="en-US"/>
              <a:t>Overflow is ignored, so:</a:t>
            </a:r>
          </a:p>
          <a:p>
            <a:r>
              <a:rPr lang="en-US"/>
              <a:t>- 0 = 0 </a:t>
            </a:r>
            <a:r>
              <a:rPr lang="en-US">
                <a:sym typeface="Symbol" pitchFamily="18" charset="2"/>
              </a:rPr>
              <a:t></a:t>
            </a:r>
            <a:endParaRPr lang="en-US"/>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274638"/>
            <a:ext cx="8229600" cy="1143000"/>
          </a:xfrm>
        </p:spPr>
        <p:txBody>
          <a:bodyPr/>
          <a:lstStyle/>
          <a:p>
            <a:r>
              <a:rPr lang="en-US"/>
              <a:t>Negation Special Case 2</a:t>
            </a:r>
          </a:p>
        </p:txBody>
      </p:sp>
      <p:sp>
        <p:nvSpPr>
          <p:cNvPr id="13315" name="Rectangle 3"/>
          <p:cNvSpPr>
            <a:spLocks noGrp="1" noChangeArrowheads="1"/>
          </p:cNvSpPr>
          <p:nvPr>
            <p:ph type="body" idx="4294967295"/>
          </p:nvPr>
        </p:nvSpPr>
        <p:spPr>
          <a:xfrm>
            <a:off x="0" y="1600200"/>
            <a:ext cx="8229600" cy="4525963"/>
          </a:xfrm>
        </p:spPr>
        <p:txBody>
          <a:bodyPr>
            <a:normAutofit/>
          </a:bodyPr>
          <a:lstStyle/>
          <a:p>
            <a:r>
              <a:rPr lang="en-US"/>
              <a:t>-128 =           10000000</a:t>
            </a:r>
          </a:p>
          <a:p>
            <a:r>
              <a:rPr lang="en-US"/>
              <a:t>bitwise not     01111111</a:t>
            </a:r>
          </a:p>
          <a:p>
            <a:r>
              <a:rPr lang="en-US"/>
              <a:t>Add 1 to LSB            +1</a:t>
            </a:r>
          </a:p>
          <a:p>
            <a:r>
              <a:rPr lang="en-US"/>
              <a:t>Result            10000000</a:t>
            </a:r>
          </a:p>
          <a:p>
            <a:r>
              <a:rPr lang="en-US"/>
              <a:t>So:</a:t>
            </a:r>
          </a:p>
          <a:p>
            <a:r>
              <a:rPr lang="en-US"/>
              <a:t>-(-128) = -128   X</a:t>
            </a:r>
          </a:p>
          <a:p>
            <a:r>
              <a:rPr lang="en-US"/>
              <a:t>Monitor MSB (sign bit)</a:t>
            </a:r>
          </a:p>
          <a:p>
            <a:r>
              <a:rPr lang="en-US"/>
              <a:t>It should change during negation</a:t>
            </a:r>
          </a:p>
          <a:p>
            <a:endParaRPr lang="en-US"/>
          </a:p>
          <a:p>
            <a:endParaRPr lang="en-US"/>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274638"/>
            <a:ext cx="8229600" cy="1143000"/>
          </a:xfrm>
        </p:spPr>
        <p:txBody>
          <a:bodyPr/>
          <a:lstStyle/>
          <a:p>
            <a:r>
              <a:rPr lang="en-US"/>
              <a:t>Range of Numbers</a:t>
            </a:r>
          </a:p>
        </p:txBody>
      </p:sp>
      <p:sp>
        <p:nvSpPr>
          <p:cNvPr id="10243" name="Rectangle 3"/>
          <p:cNvSpPr>
            <a:spLocks noGrp="1" noChangeArrowheads="1"/>
          </p:cNvSpPr>
          <p:nvPr>
            <p:ph type="body" idx="4294967295"/>
          </p:nvPr>
        </p:nvSpPr>
        <p:spPr>
          <a:xfrm>
            <a:off x="0" y="1600200"/>
            <a:ext cx="8229600" cy="4525963"/>
          </a:xfrm>
        </p:spPr>
        <p:txBody>
          <a:bodyPr/>
          <a:lstStyle/>
          <a:p>
            <a:r>
              <a:rPr lang="en-US"/>
              <a:t>8 bit 2s compliment</a:t>
            </a:r>
          </a:p>
          <a:p>
            <a:pPr lvl="1"/>
            <a:r>
              <a:rPr lang="en-US"/>
              <a:t>+127 = 01111111 = 2</a:t>
            </a:r>
            <a:r>
              <a:rPr lang="en-US" baseline="30000"/>
              <a:t>7</a:t>
            </a:r>
            <a:r>
              <a:rPr lang="en-US"/>
              <a:t> -1</a:t>
            </a:r>
          </a:p>
          <a:p>
            <a:pPr lvl="1"/>
            <a:r>
              <a:rPr lang="en-US"/>
              <a:t> -128 = 10000000 = -2</a:t>
            </a:r>
            <a:r>
              <a:rPr lang="en-US" baseline="30000"/>
              <a:t>7</a:t>
            </a:r>
            <a:endParaRPr lang="en-US"/>
          </a:p>
          <a:p>
            <a:r>
              <a:rPr lang="en-US"/>
              <a:t>16 bit 2s compliment</a:t>
            </a:r>
          </a:p>
          <a:p>
            <a:pPr lvl="1"/>
            <a:r>
              <a:rPr lang="en-US"/>
              <a:t>+32767 = 011111111 11111111 = 2</a:t>
            </a:r>
            <a:r>
              <a:rPr lang="en-US" baseline="30000"/>
              <a:t>15</a:t>
            </a:r>
            <a:r>
              <a:rPr lang="en-US"/>
              <a:t> - 1</a:t>
            </a:r>
          </a:p>
          <a:p>
            <a:pPr lvl="1"/>
            <a:r>
              <a:rPr lang="en-US"/>
              <a:t> -32768 = 100000000 00000000 = -2</a:t>
            </a:r>
            <a:r>
              <a:rPr lang="en-US" baseline="30000"/>
              <a:t>15</a:t>
            </a:r>
          </a:p>
          <a:p>
            <a:pPr lvl="1"/>
            <a:endParaRPr lang="en-US"/>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274638"/>
            <a:ext cx="8229600" cy="1143000"/>
          </a:xfrm>
        </p:spPr>
        <p:txBody>
          <a:bodyPr/>
          <a:lstStyle/>
          <a:p>
            <a:r>
              <a:rPr lang="en-US"/>
              <a:t>Conversion Between Lengths</a:t>
            </a:r>
          </a:p>
        </p:txBody>
      </p:sp>
      <p:sp>
        <p:nvSpPr>
          <p:cNvPr id="11267" name="Rectangle 3"/>
          <p:cNvSpPr>
            <a:spLocks noGrp="1" noChangeArrowheads="1"/>
          </p:cNvSpPr>
          <p:nvPr>
            <p:ph type="body" idx="4294967295"/>
          </p:nvPr>
        </p:nvSpPr>
        <p:spPr>
          <a:xfrm>
            <a:off x="0" y="1600200"/>
            <a:ext cx="8229600" cy="4525963"/>
          </a:xfrm>
        </p:spPr>
        <p:txBody>
          <a:bodyPr/>
          <a:lstStyle/>
          <a:p>
            <a:r>
              <a:rPr lang="en-US"/>
              <a:t>Positive number pack with leading zeros</a:t>
            </a:r>
          </a:p>
          <a:p>
            <a:r>
              <a:rPr lang="en-US"/>
              <a:t>+18 =                00010010</a:t>
            </a:r>
          </a:p>
          <a:p>
            <a:r>
              <a:rPr lang="en-US"/>
              <a:t>+18 = 00000000 00010010</a:t>
            </a:r>
          </a:p>
          <a:p>
            <a:r>
              <a:rPr lang="en-US"/>
              <a:t>Negative numbers pack with leading ones</a:t>
            </a:r>
          </a:p>
          <a:p>
            <a:r>
              <a:rPr lang="en-US"/>
              <a:t>-18 =                10010010</a:t>
            </a:r>
          </a:p>
          <a:p>
            <a:r>
              <a:rPr lang="en-US"/>
              <a:t>-18 = 11111111 10010010</a:t>
            </a:r>
          </a:p>
          <a:p>
            <a:r>
              <a:rPr lang="en-US"/>
              <a:t>i.e. pack with MSB (sign bit)</a:t>
            </a:r>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8182" r="10588" b="47273"/>
              <a:stretch>
                <a:fillRect/>
              </a:stretch>
            </p:blipFill>
          </mc:Choice>
          <mc:Fallback>
            <p:blipFill>
              <a:blip r:embed="rId4"/>
              <a:srcRect l="11765" t="8182" r="10588" b="47273"/>
              <a:stretch>
                <a:fillRect/>
              </a:stretch>
            </p:blipFill>
          </mc:Fallback>
        </mc:AlternateContent>
        <p:spPr>
          <a:xfrm>
            <a:off x="685800" y="1066800"/>
            <a:ext cx="8061437" cy="5985155"/>
          </a:xfrm>
          <a:prstGeom prst="rect">
            <a:avLst/>
          </a:prstGeom>
        </p:spPr>
      </p:pic>
      <p:sp>
        <p:nvSpPr>
          <p:cNvPr id="3" name="TextBox 2"/>
          <p:cNvSpPr txBox="1"/>
          <p:nvPr/>
        </p:nvSpPr>
        <p:spPr>
          <a:xfrm>
            <a:off x="3581400" y="457200"/>
            <a:ext cx="2743200" cy="646331"/>
          </a:xfrm>
          <a:prstGeom prst="rect">
            <a:avLst/>
          </a:prstGeom>
          <a:noFill/>
        </p:spPr>
        <p:txBody>
          <a:bodyPr wrap="square" rtlCol="0">
            <a:spAutoFit/>
          </a:bodyPr>
          <a:lstStyle/>
          <a:p>
            <a:r>
              <a:rPr lang="en-US" sz="3600" dirty="0" smtClean="0">
                <a:solidFill>
                  <a:schemeClr val="accent1"/>
                </a:solidFill>
                <a:effectLst>
                  <a:outerShdw blurRad="38100" dist="38100" dir="2700000" algn="tl">
                    <a:srgbClr val="000000">
                      <a:alpha val="43137"/>
                    </a:srgbClr>
                  </a:outerShdw>
                </a:effectLst>
                <a:latin typeface="+mj-lt"/>
                <a:ea typeface="+mj-ea"/>
                <a:cs typeface="+mj-cs"/>
              </a:rPr>
              <a:t>Addition</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useBgFill="1">
        <p:nvSpPr>
          <p:cNvPr id="5" name="TextBox 4"/>
          <p:cNvSpPr txBox="1"/>
          <p:nvPr/>
        </p:nvSpPr>
        <p:spPr>
          <a:xfrm>
            <a:off x="7884964" y="176412"/>
            <a:ext cx="1259036" cy="509388"/>
          </a:xfrm>
          <a:prstGeom prst="rect">
            <a:avLst/>
          </a:prstGeom>
        </p:spPr>
        <p:txBody>
          <a:bodyPr wrap="square" rtlCol="0">
            <a:spAutoFit/>
          </a:bodyPr>
          <a:lstStyle/>
          <a:p>
            <a:endParaRPr lang="en-US" dirty="0"/>
          </a:p>
        </p:txBody>
      </p:sp>
      <p:pic>
        <p:nvPicPr>
          <p:cNvPr id="6" name="Picture 5"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676400"/>
            <a:ext cx="5715000" cy="3970318"/>
          </a:xfrm>
          <a:prstGeom prst="rect">
            <a:avLst/>
          </a:prstGeom>
        </p:spPr>
        <p:txBody>
          <a:bodyPr wrap="square">
            <a:spAutoFit/>
          </a:bodyPr>
          <a:lstStyle/>
          <a:p>
            <a:r>
              <a:rPr lang="en-US" sz="3600" dirty="0" smtClean="0">
                <a:solidFill>
                  <a:schemeClr val="accent1"/>
                </a:solidFill>
                <a:effectLst>
                  <a:outerShdw blurRad="38100" dist="38100" dir="2700000" algn="tl">
                    <a:srgbClr val="000000">
                      <a:alpha val="43137"/>
                    </a:srgbClr>
                  </a:outerShdw>
                </a:effectLst>
                <a:latin typeface="+mj-lt"/>
                <a:ea typeface="+mj-ea"/>
                <a:cs typeface="+mj-cs"/>
              </a:rPr>
              <a:t>       </a:t>
            </a:r>
            <a:r>
              <a:rPr lang="en-US" sz="3600" dirty="0" smtClean="0">
                <a:effectLst>
                  <a:outerShdw blurRad="38100" dist="38100" dir="2700000" algn="tl">
                    <a:srgbClr val="000000">
                      <a:alpha val="43137"/>
                    </a:srgbClr>
                  </a:outerShdw>
                </a:effectLst>
                <a:latin typeface="+mj-lt"/>
                <a:ea typeface="+mj-ea"/>
                <a:cs typeface="+mj-cs"/>
              </a:rPr>
              <a:t>OVERFLOW </a:t>
            </a:r>
            <a:r>
              <a:rPr lang="en-US" sz="3600" dirty="0">
                <a:effectLst>
                  <a:outerShdw blurRad="38100" dist="38100" dir="2700000" algn="tl">
                    <a:srgbClr val="000000">
                      <a:alpha val="43137"/>
                    </a:srgbClr>
                  </a:outerShdw>
                </a:effectLst>
                <a:latin typeface="+mj-lt"/>
                <a:ea typeface="+mj-ea"/>
                <a:cs typeface="+mj-cs"/>
              </a:rPr>
              <a:t>RULE: </a:t>
            </a:r>
          </a:p>
          <a:p>
            <a:endParaRPr lang="en-US" sz="3600" b="1" dirty="0">
              <a:latin typeface="+mn-lt"/>
            </a:endParaRPr>
          </a:p>
          <a:p>
            <a:r>
              <a:rPr lang="en-US" sz="3600" dirty="0" smtClean="0">
                <a:latin typeface="+mn-lt"/>
              </a:rPr>
              <a:t>If </a:t>
            </a:r>
            <a:r>
              <a:rPr lang="en-US" sz="3600" dirty="0">
                <a:latin typeface="+mn-lt"/>
              </a:rPr>
              <a:t>two numbers are added, and they are both positive </a:t>
            </a:r>
            <a:r>
              <a:rPr lang="en-US" sz="3600" dirty="0" smtClean="0">
                <a:latin typeface="+mn-lt"/>
              </a:rPr>
              <a:t>or both </a:t>
            </a:r>
            <a:r>
              <a:rPr lang="en-US" sz="3600" dirty="0">
                <a:latin typeface="+mn-lt"/>
              </a:rPr>
              <a:t>negative, then overflow occurs if and only if the result has the opposite sign.</a:t>
            </a:r>
          </a:p>
        </p:txBody>
      </p:sp>
      <p:sp useBgFill="1">
        <p:nvSpPr>
          <p:cNvPr id="9" name="TextBox 8"/>
          <p:cNvSpPr txBox="1"/>
          <p:nvPr/>
        </p:nvSpPr>
        <p:spPr>
          <a:xfrm>
            <a:off x="228600" y="4569060"/>
            <a:ext cx="381000" cy="688740"/>
          </a:xfrm>
          <a:prstGeom prst="rect">
            <a:avLst/>
          </a:prstGeom>
        </p:spPr>
        <p:txBody>
          <a:bodyPr wrap="square" rtlCol="0">
            <a:spAutoFit/>
          </a:bodyPr>
          <a:lstStyle/>
          <a:p>
            <a:endParaRPr lang="en-US" dirty="0"/>
          </a:p>
        </p:txBody>
      </p:sp>
      <p:pic>
        <p:nvPicPr>
          <p:cNvPr id="8" name="Picture 7"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524000"/>
            <a:ext cx="5715000" cy="4524315"/>
          </a:xfrm>
          <a:prstGeom prst="rect">
            <a:avLst/>
          </a:prstGeom>
        </p:spPr>
        <p:txBody>
          <a:bodyPr wrap="square">
            <a:spAutoFit/>
          </a:bodyPr>
          <a:lstStyle/>
          <a:p>
            <a:r>
              <a:rPr lang="en-US" sz="3600" dirty="0" smtClean="0">
                <a:effectLst>
                  <a:outerShdw blurRad="38100" dist="38100" dir="2700000" algn="tl">
                    <a:srgbClr val="000000">
                      <a:alpha val="43137"/>
                    </a:srgbClr>
                  </a:outerShdw>
                </a:effectLst>
                <a:latin typeface="+mj-lt"/>
                <a:ea typeface="+mj-ea"/>
                <a:cs typeface="+mj-cs"/>
              </a:rPr>
              <a:t>SUBTRACTION </a:t>
            </a:r>
            <a:r>
              <a:rPr lang="en-US" sz="3600" dirty="0">
                <a:effectLst>
                  <a:outerShdw blurRad="38100" dist="38100" dir="2700000" algn="tl">
                    <a:srgbClr val="000000">
                      <a:alpha val="43137"/>
                    </a:srgbClr>
                  </a:outerShdw>
                </a:effectLst>
                <a:latin typeface="+mj-lt"/>
                <a:ea typeface="+mj-ea"/>
                <a:cs typeface="+mj-cs"/>
              </a:rPr>
              <a:t>RULE: </a:t>
            </a:r>
          </a:p>
          <a:p>
            <a:endParaRPr lang="en-US" sz="3600" b="1" dirty="0" smtClean="0">
              <a:latin typeface="+mn-lt"/>
            </a:endParaRPr>
          </a:p>
          <a:p>
            <a:r>
              <a:rPr lang="en-US" sz="3600" dirty="0" smtClean="0">
                <a:latin typeface="+mn-lt"/>
              </a:rPr>
              <a:t>To </a:t>
            </a:r>
            <a:r>
              <a:rPr lang="en-US" sz="3600" dirty="0">
                <a:latin typeface="+mn-lt"/>
              </a:rPr>
              <a:t>subtract one number (subtrahend) from </a:t>
            </a:r>
            <a:r>
              <a:rPr lang="en-US" sz="3600" dirty="0" smtClean="0">
                <a:latin typeface="+mn-lt"/>
              </a:rPr>
              <a:t>another (</a:t>
            </a:r>
            <a:r>
              <a:rPr lang="en-US" sz="3600" dirty="0">
                <a:latin typeface="+mn-lt"/>
              </a:rPr>
              <a:t>minuend), take the twos complement (negation) of the subtrahend and add it</a:t>
            </a:r>
          </a:p>
          <a:p>
            <a:r>
              <a:rPr lang="en-US" sz="3600" dirty="0">
                <a:latin typeface="+mn-lt"/>
              </a:rPr>
              <a:t>to the minuend.</a:t>
            </a:r>
          </a:p>
        </p:txBody>
      </p:sp>
      <p:sp useBgFill="1">
        <p:nvSpPr>
          <p:cNvPr id="9" name="TextBox 8"/>
          <p:cNvSpPr txBox="1"/>
          <p:nvPr/>
        </p:nvSpPr>
        <p:spPr>
          <a:xfrm>
            <a:off x="228600" y="4569060"/>
            <a:ext cx="381000" cy="688740"/>
          </a:xfrm>
          <a:prstGeom prst="rect">
            <a:avLst/>
          </a:prstGeom>
        </p:spPr>
        <p:txBody>
          <a:bodyPr wrap="square" rtlCol="0">
            <a:spAutoFit/>
          </a:bodyPr>
          <a:lstStyle/>
          <a:p>
            <a:endParaRPr lang="en-US" dirty="0"/>
          </a:p>
        </p:txBody>
      </p:sp>
      <p:pic>
        <p:nvPicPr>
          <p:cNvPr id="10" name="Picture 9"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412" t="7273" r="8235" b="30000"/>
              <a:stretch>
                <a:fillRect/>
              </a:stretch>
            </p:blipFill>
          </mc:Choice>
          <mc:Fallback>
            <p:blipFill>
              <a:blip r:embed="rId4"/>
              <a:srcRect l="9412" t="7273" r="8235" b="30000"/>
              <a:stretch>
                <a:fillRect/>
              </a:stretch>
            </p:blipFill>
          </mc:Fallback>
        </mc:AlternateContent>
        <p:spPr>
          <a:xfrm>
            <a:off x="1447800" y="762000"/>
            <a:ext cx="6367200" cy="6324600"/>
          </a:xfrm>
          <a:prstGeom prst="rect">
            <a:avLst/>
          </a:prstGeom>
        </p:spPr>
      </p:pic>
      <p:sp>
        <p:nvSpPr>
          <p:cNvPr id="6" name="Rectangle 5"/>
          <p:cNvSpPr/>
          <p:nvPr/>
        </p:nvSpPr>
        <p:spPr>
          <a:xfrm>
            <a:off x="3276600" y="304800"/>
            <a:ext cx="2819400" cy="646331"/>
          </a:xfrm>
          <a:prstGeom prst="rect">
            <a:avLst/>
          </a:prstGeom>
        </p:spPr>
        <p:txBody>
          <a:bodyPr wrap="square">
            <a:spAutoFit/>
          </a:bodyPr>
          <a:lstStyle/>
          <a:p>
            <a:r>
              <a:rPr lang="en-US" sz="3600" dirty="0" smtClean="0">
                <a:solidFill>
                  <a:schemeClr val="accent1"/>
                </a:solidFill>
                <a:effectLst>
                  <a:outerShdw blurRad="38100" dist="38100" dir="2700000" algn="tl">
                    <a:srgbClr val="000000">
                      <a:alpha val="43137"/>
                    </a:srgbClr>
                  </a:outerShdw>
                </a:effectLst>
                <a:latin typeface="+mj-lt"/>
                <a:ea typeface="+mj-ea"/>
                <a:cs typeface="+mj-cs"/>
              </a:rPr>
              <a:t>Subtraction</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useBgFill="1">
        <p:nvSpPr>
          <p:cNvPr id="8" name="TextBox 7"/>
          <p:cNvSpPr txBox="1"/>
          <p:nvPr/>
        </p:nvSpPr>
        <p:spPr>
          <a:xfrm>
            <a:off x="8079000" y="176412"/>
            <a:ext cx="836399" cy="509388"/>
          </a:xfrm>
          <a:prstGeom prst="rect">
            <a:avLst/>
          </a:prstGeom>
        </p:spPr>
        <p:txBody>
          <a:bodyPr wrap="square" rtlCol="0">
            <a:spAutoFit/>
          </a:bodyPr>
          <a:lstStyle/>
          <a:p>
            <a:endParaRPr lang="en-US" dirty="0"/>
          </a:p>
        </p:txBody>
      </p:sp>
      <p:pic>
        <p:nvPicPr>
          <p:cNvPr id="10" name="Picture 9"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274638"/>
            <a:ext cx="8229600" cy="1143000"/>
          </a:xfrm>
        </p:spPr>
        <p:txBody>
          <a:bodyPr/>
          <a:lstStyle/>
          <a:p>
            <a:r>
              <a:rPr lang="en-US"/>
              <a:t>Addition and Subtraction</a:t>
            </a:r>
          </a:p>
        </p:txBody>
      </p:sp>
      <p:sp>
        <p:nvSpPr>
          <p:cNvPr id="15363" name="Rectangle 3"/>
          <p:cNvSpPr>
            <a:spLocks noGrp="1" noChangeArrowheads="1"/>
          </p:cNvSpPr>
          <p:nvPr>
            <p:ph type="body" idx="4294967295"/>
          </p:nvPr>
        </p:nvSpPr>
        <p:spPr>
          <a:xfrm>
            <a:off x="0" y="1600200"/>
            <a:ext cx="8229600" cy="4525963"/>
          </a:xfrm>
        </p:spPr>
        <p:txBody>
          <a:bodyPr>
            <a:normAutofit/>
          </a:bodyPr>
          <a:lstStyle/>
          <a:p>
            <a:r>
              <a:rPr lang="en-US"/>
              <a:t>Normal binary addition</a:t>
            </a:r>
          </a:p>
          <a:p>
            <a:r>
              <a:rPr lang="en-US"/>
              <a:t>Monitor sign bit for overflow</a:t>
            </a:r>
          </a:p>
          <a:p>
            <a:endParaRPr lang="en-US"/>
          </a:p>
          <a:p>
            <a:r>
              <a:rPr lang="en-US"/>
              <a:t>Take twos compliment of substahend and add to minuend</a:t>
            </a:r>
          </a:p>
          <a:p>
            <a:pPr lvl="1"/>
            <a:r>
              <a:rPr lang="en-US"/>
              <a:t>i.e. a - b = a + (-b)</a:t>
            </a:r>
          </a:p>
          <a:p>
            <a:pPr lvl="1"/>
            <a:endParaRPr lang="en-US"/>
          </a:p>
          <a:p>
            <a:r>
              <a:rPr lang="en-US"/>
              <a:t>So we only need addition and complement circuits</a:t>
            </a:r>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274638"/>
            <a:ext cx="8229600" cy="1143000"/>
          </a:xfrm>
        </p:spPr>
        <p:txBody>
          <a:bodyPr>
            <a:normAutofit/>
          </a:bodyPr>
          <a:lstStyle/>
          <a:p>
            <a:r>
              <a:rPr lang="en-US"/>
              <a:t>Hardware for Addition and Subtraction</a:t>
            </a:r>
          </a:p>
        </p:txBody>
      </p:sp>
      <p:pic>
        <p:nvPicPr>
          <p:cNvPr id="54275" name="Picture 3"/>
          <p:cNvPicPr>
            <a:picLocks noChangeAspect="1" noChangeArrowheads="1"/>
          </p:cNvPicPr>
          <p:nvPr/>
        </p:nvPicPr>
        <p:blipFill>
          <a:blip r:embed="rId2"/>
          <a:srcRect b="16029"/>
          <a:stretch>
            <a:fillRect/>
          </a:stretch>
        </p:blipFill>
        <p:spPr bwMode="auto">
          <a:xfrm>
            <a:off x="1219200" y="1676400"/>
            <a:ext cx="6934200" cy="4897438"/>
          </a:xfrm>
          <a:prstGeom prst="rect">
            <a:avLst/>
          </a:prstGeom>
          <a:noFill/>
          <a:ln w="9525">
            <a:noFill/>
            <a:miter lim="800000"/>
            <a:headEnd/>
            <a:tailEnd/>
          </a:ln>
          <a:effectLst/>
        </p:spPr>
      </p:pic>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85800" y="2057400"/>
            <a:ext cx="8458200" cy="1143000"/>
          </a:xfrm>
        </p:spPr>
        <p:txBody>
          <a:bodyPr>
            <a:noAutofit/>
          </a:bodyPr>
          <a:lstStyle/>
          <a:p>
            <a:pPr algn="ctr"/>
            <a:r>
              <a:rPr lang="en-US" sz="6000" dirty="0" smtClean="0">
                <a:solidFill>
                  <a:schemeClr val="tx1"/>
                </a:solidFill>
                <a:latin typeface="Times New Roman" pitchFamily="18" charset="0"/>
                <a:cs typeface="Times New Roman" pitchFamily="18" charset="0"/>
              </a:rPr>
              <a:t>UNIT - 3 </a:t>
            </a:r>
            <a:endParaRPr lang="en-IN" sz="6000" dirty="0">
              <a:solidFill>
                <a:schemeClr val="tx1"/>
              </a:solidFill>
              <a:latin typeface="Times New Roman" pitchFamily="18" charset="0"/>
              <a:cs typeface="Times New Roman" pitchFamily="18" charset="0"/>
            </a:endParaRPr>
          </a:p>
        </p:txBody>
      </p:sp>
      <p:pic>
        <p:nvPicPr>
          <p:cNvPr id="5" name="Picture 4"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274638"/>
            <a:ext cx="8229600" cy="1143000"/>
          </a:xfrm>
        </p:spPr>
        <p:txBody>
          <a:bodyPr/>
          <a:lstStyle/>
          <a:p>
            <a:r>
              <a:rPr lang="en-US"/>
              <a:t>Multiplication</a:t>
            </a:r>
          </a:p>
        </p:txBody>
      </p:sp>
      <p:sp>
        <p:nvSpPr>
          <p:cNvPr id="16387" name="Rectangle 3"/>
          <p:cNvSpPr>
            <a:spLocks noGrp="1" noChangeArrowheads="1"/>
          </p:cNvSpPr>
          <p:nvPr>
            <p:ph type="body" idx="4294967295"/>
          </p:nvPr>
        </p:nvSpPr>
        <p:spPr>
          <a:xfrm>
            <a:off x="0" y="1600200"/>
            <a:ext cx="8229600" cy="4525963"/>
          </a:xfrm>
        </p:spPr>
        <p:txBody>
          <a:bodyPr/>
          <a:lstStyle/>
          <a:p>
            <a:r>
              <a:rPr lang="en-US"/>
              <a:t>Complex</a:t>
            </a:r>
          </a:p>
          <a:p>
            <a:r>
              <a:rPr lang="en-US"/>
              <a:t>Work out partial product for each digit</a:t>
            </a:r>
          </a:p>
          <a:p>
            <a:r>
              <a:rPr lang="en-US"/>
              <a:t>Take care with place value (column)</a:t>
            </a:r>
          </a:p>
          <a:p>
            <a:r>
              <a:rPr lang="en-US"/>
              <a:t>Add partial products</a:t>
            </a:r>
          </a:p>
          <a:p>
            <a:endParaRPr lang="en-US"/>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274638"/>
            <a:ext cx="8229600" cy="1143000"/>
          </a:xfrm>
        </p:spPr>
        <p:txBody>
          <a:bodyPr/>
          <a:lstStyle/>
          <a:p>
            <a:r>
              <a:rPr lang="en-US"/>
              <a:t>Multiplication Example</a:t>
            </a:r>
          </a:p>
        </p:txBody>
      </p:sp>
      <p:sp>
        <p:nvSpPr>
          <p:cNvPr id="17411" name="Rectangle 3"/>
          <p:cNvSpPr>
            <a:spLocks noGrp="1" noChangeArrowheads="1"/>
          </p:cNvSpPr>
          <p:nvPr>
            <p:ph type="body" idx="4294967295"/>
          </p:nvPr>
        </p:nvSpPr>
        <p:spPr>
          <a:xfrm>
            <a:off x="0" y="1600200"/>
            <a:ext cx="8229600" cy="4525963"/>
          </a:xfrm>
        </p:spPr>
        <p:txBody>
          <a:bodyPr>
            <a:normAutofit/>
          </a:bodyPr>
          <a:lstStyle/>
          <a:p>
            <a:r>
              <a:rPr lang="en-US"/>
              <a:t> 	   1011   Multiplicand (11 dec)</a:t>
            </a:r>
          </a:p>
          <a:p>
            <a:r>
              <a:rPr lang="en-US"/>
              <a:t>     x 1101   Multiplier     (13 dec)</a:t>
            </a:r>
          </a:p>
          <a:p>
            <a:r>
              <a:rPr lang="en-US"/>
              <a:t> 	   1011   Partial products</a:t>
            </a:r>
          </a:p>
          <a:p>
            <a:r>
              <a:rPr lang="en-US"/>
              <a:t>      0000     </a:t>
            </a:r>
            <a:r>
              <a:rPr lang="en-US" sz="2000"/>
              <a:t>Note: if multiplier bit is 1 copy</a:t>
            </a:r>
          </a:p>
          <a:p>
            <a:r>
              <a:rPr lang="en-US"/>
              <a:t>    1011	      multiplicand (place value)</a:t>
            </a:r>
          </a:p>
          <a:p>
            <a:r>
              <a:rPr lang="en-US"/>
              <a:t>  1011	      otherwise zero</a:t>
            </a:r>
          </a:p>
          <a:p>
            <a:r>
              <a:rPr lang="en-US"/>
              <a:t>  10001111   Product (143 dec)</a:t>
            </a:r>
          </a:p>
          <a:p>
            <a:r>
              <a:rPr lang="en-US"/>
              <a:t> Note: need double length result</a:t>
            </a:r>
          </a:p>
        </p:txBody>
      </p:sp>
      <p:sp>
        <p:nvSpPr>
          <p:cNvPr id="17412" name="Line 4"/>
          <p:cNvSpPr>
            <a:spLocks noChangeShapeType="1"/>
          </p:cNvSpPr>
          <p:nvPr/>
        </p:nvSpPr>
        <p:spPr bwMode="auto">
          <a:xfrm>
            <a:off x="1371600" y="3048000"/>
            <a:ext cx="1524000" cy="0"/>
          </a:xfrm>
          <a:prstGeom prst="line">
            <a:avLst/>
          </a:prstGeom>
          <a:noFill/>
          <a:ln w="9525">
            <a:solidFill>
              <a:schemeClr val="tx1"/>
            </a:solidFill>
            <a:round/>
            <a:headEnd/>
            <a:tailEnd/>
          </a:ln>
          <a:effectLst/>
        </p:spPr>
        <p:txBody>
          <a:bodyPr wrap="none" anchor="ctr"/>
          <a:lstStyle/>
          <a:p>
            <a:endParaRPr lang="en-US"/>
          </a:p>
        </p:txBody>
      </p:sp>
      <p:sp>
        <p:nvSpPr>
          <p:cNvPr id="17413" name="Line 5"/>
          <p:cNvSpPr>
            <a:spLocks noChangeShapeType="1"/>
          </p:cNvSpPr>
          <p:nvPr/>
        </p:nvSpPr>
        <p:spPr bwMode="auto">
          <a:xfrm>
            <a:off x="914400" y="5410200"/>
            <a:ext cx="1905000" cy="0"/>
          </a:xfrm>
          <a:prstGeom prst="line">
            <a:avLst/>
          </a:prstGeom>
          <a:noFill/>
          <a:ln w="9525">
            <a:solidFill>
              <a:schemeClr val="tx1"/>
            </a:solidFill>
            <a:round/>
            <a:headEnd/>
            <a:tailEnd/>
          </a:ln>
          <a:effectLst/>
        </p:spPr>
        <p:txBody>
          <a:bodyPr wrap="none" anchor="ctr"/>
          <a:lstStyle/>
          <a:p>
            <a:endParaRPr lang="en-US"/>
          </a:p>
        </p:txBody>
      </p:sp>
      <p:sp>
        <p:nvSpPr>
          <p:cNvPr id="17414" name="Line 6"/>
          <p:cNvSpPr>
            <a:spLocks noChangeShapeType="1"/>
          </p:cNvSpPr>
          <p:nvPr/>
        </p:nvSpPr>
        <p:spPr bwMode="auto">
          <a:xfrm>
            <a:off x="990600" y="6019800"/>
            <a:ext cx="1905000" cy="0"/>
          </a:xfrm>
          <a:prstGeom prst="line">
            <a:avLst/>
          </a:prstGeom>
          <a:noFill/>
          <a:ln w="9525">
            <a:solidFill>
              <a:schemeClr val="tx1"/>
            </a:solidFill>
            <a:round/>
            <a:headEnd/>
            <a:tailEnd/>
          </a:ln>
          <a:effectLst/>
        </p:spPr>
        <p:txBody>
          <a:bodyPr wrap="none" anchor="ctr"/>
          <a:lstStyle/>
          <a:p>
            <a:endParaRPr lang="en-US"/>
          </a:p>
        </p:txBody>
      </p:sp>
      <p:pic>
        <p:nvPicPr>
          <p:cNvPr id="7" name="Picture 6" descr="JU-Logo.png"/>
          <p:cNvPicPr>
            <a:picLocks noChangeAspect="1"/>
          </p:cNvPicPr>
          <p:nvPr/>
        </p:nvPicPr>
        <p:blipFill>
          <a:blip r:embed="rId2" cstate="print"/>
          <a:stretch>
            <a:fillRect/>
          </a:stretch>
        </p:blipFill>
        <p:spPr>
          <a:xfrm>
            <a:off x="7239000" y="76200"/>
            <a:ext cx="1661163" cy="64922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0" y="2571750"/>
            <a:ext cx="3254375" cy="1847850"/>
          </a:xfrm>
        </p:spPr>
        <p:txBody>
          <a:bodyPr>
            <a:noAutofit/>
          </a:bodyPr>
          <a:lstStyle/>
          <a:p>
            <a:pPr algn="ctr"/>
            <a:r>
              <a:rPr lang="en-US" sz="3200" dirty="0" smtClean="0">
                <a:effectLst>
                  <a:outerShdw blurRad="38100" dist="38100" dir="2700000" algn="tl">
                    <a:srgbClr val="000000">
                      <a:alpha val="43137"/>
                    </a:srgbClr>
                  </a:outerShdw>
                </a:effectLst>
              </a:rPr>
              <a:t>Hardware Implementation of Unsigned </a:t>
            </a:r>
            <a:r>
              <a:rPr lang="en-US" sz="3200" dirty="0">
                <a:effectLst>
                  <a:outerShdw blurRad="38100" dist="38100" dir="2700000" algn="tl">
                    <a:srgbClr val="000000">
                      <a:alpha val="43137"/>
                    </a:srgbClr>
                  </a:outerShdw>
                </a:effectLst>
              </a:rPr>
              <a:t>Binary Multiplication</a:t>
            </a:r>
          </a:p>
        </p:txBody>
      </p:sp>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2727" r="3529" b="4545"/>
              <a:stretch>
                <a:fillRect/>
              </a:stretch>
            </p:blipFill>
          </mc:Choice>
          <mc:Fallback>
            <p:blipFill>
              <a:blip r:embed="rId4"/>
              <a:srcRect l="8235" t="2727" r="3529" b="4545"/>
              <a:stretch>
                <a:fillRect/>
              </a:stretch>
            </p:blipFill>
          </mc:Fallback>
        </mc:AlternateContent>
        <p:spPr>
          <a:xfrm>
            <a:off x="4051842" y="-67295"/>
            <a:ext cx="5092158" cy="6925295"/>
          </a:xfrm>
          <a:prstGeom prst="rect">
            <a:avLst/>
          </a:prstGeom>
        </p:spPr>
      </p:pic>
      <p:pic>
        <p:nvPicPr>
          <p:cNvPr id="5" name="Picture 4"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0" y="1981200"/>
            <a:ext cx="3254375" cy="2209800"/>
          </a:xfrm>
        </p:spPr>
        <p:txBody>
          <a:bodyPr>
            <a:noAutofit/>
          </a:bodyPr>
          <a:lstStyle/>
          <a:p>
            <a:pPr algn="ctr"/>
            <a:r>
              <a:rPr lang="en-US" sz="3200" dirty="0">
                <a:effectLst>
                  <a:outerShdw blurRad="38100" dist="38100" dir="2700000" algn="tl">
                    <a:srgbClr val="000000">
                      <a:alpha val="43137"/>
                    </a:srgbClr>
                  </a:outerShdw>
                </a:effectLst>
              </a:rPr>
              <a:t>Flowchart for Unsigned Binary Multiplication</a:t>
            </a: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3636" r="9412" b="12727"/>
              <a:stretch>
                <a:fillRect/>
              </a:stretch>
            </p:blipFill>
          </mc:Choice>
          <mc:Fallback>
            <p:blipFill>
              <a:blip r:embed="rId4"/>
              <a:srcRect l="8235" t="3636" r="9412" b="12727"/>
              <a:stretch>
                <a:fillRect/>
              </a:stretch>
            </p:blipFill>
          </mc:Fallback>
        </mc:AlternateContent>
        <p:spPr>
          <a:xfrm>
            <a:off x="3581400" y="0"/>
            <a:ext cx="5337309" cy="7014850"/>
          </a:xfrm>
          <a:prstGeom prst="rect">
            <a:avLst/>
          </a:prstGeom>
        </p:spPr>
      </p:pic>
      <p:pic>
        <p:nvPicPr>
          <p:cNvPr id="5" name="Picture 4"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38200"/>
            <a:ext cx="7556500" cy="1116013"/>
          </a:xfrm>
        </p:spPr>
        <p:txBody>
          <a:bodyPr>
            <a:normAutofit/>
          </a:bodyPr>
          <a:lstStyle/>
          <a:p>
            <a:r>
              <a:rPr lang="en-US" dirty="0" smtClean="0">
                <a:effectLst>
                  <a:outerShdw blurRad="38100" dist="38100" dir="2700000" algn="tl">
                    <a:srgbClr val="000000">
                      <a:alpha val="43137"/>
                    </a:srgbClr>
                  </a:outerShdw>
                </a:effectLst>
              </a:rPr>
              <a:t>Twos Complement Multiplication</a:t>
            </a:r>
            <a:endParaRPr lang="en-US" dirty="0">
              <a:effectLst>
                <a:outerShdw blurRad="38100" dist="38100" dir="2700000" algn="tl">
                  <a:srgbClr val="000000">
                    <a:alpha val="43137"/>
                  </a:srgbClr>
                </a:outerShdw>
              </a:effectLst>
            </a:endParaRPr>
          </a:p>
        </p:txBody>
      </p:sp>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412" t="6364" r="9412" b="64545"/>
              <a:stretch>
                <a:fillRect/>
              </a:stretch>
            </p:blipFill>
          </mc:Choice>
          <mc:Fallback>
            <p:blipFill>
              <a:blip r:embed="rId4"/>
              <a:srcRect l="9412" t="6364" r="9412" b="64545"/>
              <a:stretch>
                <a:fillRect/>
              </a:stretch>
            </p:blipFill>
          </mc:Fallback>
        </mc:AlternateContent>
        <p:spPr>
          <a:xfrm>
            <a:off x="52386" y="2198216"/>
            <a:ext cx="9091614" cy="4216382"/>
          </a:xfrm>
          <a:prstGeom prst="rect">
            <a:avLst/>
          </a:prstGeom>
        </p:spPr>
      </p:pic>
      <p:pic>
        <p:nvPicPr>
          <p:cNvPr id="5" name="Picture 4"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14400"/>
            <a:ext cx="7556500" cy="1116013"/>
          </a:xfrm>
        </p:spPr>
        <p:txBody>
          <a:bodyPr/>
          <a:lstStyle/>
          <a:p>
            <a:pPr algn="ctr"/>
            <a:r>
              <a:rPr lang="en-US" dirty="0" smtClean="0">
                <a:effectLst>
                  <a:outerShdw blurRad="38100" dist="38100" dir="2700000" algn="tl">
                    <a:srgbClr val="000000">
                      <a:alpha val="43137"/>
                    </a:srgbClr>
                  </a:outerShdw>
                </a:effectLst>
              </a:rPr>
              <a:t>Comparison</a:t>
            </a:r>
            <a:endParaRPr lang="en-US"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412" t="9091" r="9412" b="63636"/>
              <a:stretch>
                <a:fillRect/>
              </a:stretch>
            </p:blipFill>
          </mc:Choice>
          <mc:Fallback>
            <p:blipFill>
              <a:blip r:embed="rId4"/>
              <a:srcRect l="9412" t="9091" r="9412" b="63636"/>
              <a:stretch>
                <a:fillRect/>
              </a:stretch>
            </p:blipFill>
          </mc:Fallback>
        </mc:AlternateContent>
        <p:spPr>
          <a:xfrm>
            <a:off x="0" y="2209800"/>
            <a:ext cx="9144000" cy="3975744"/>
          </a:xfrm>
          <a:prstGeom prst="rect">
            <a:avLst/>
          </a:prstGeom>
        </p:spPr>
      </p:pic>
      <p:pic>
        <p:nvPicPr>
          <p:cNvPr id="5" name="Picture 4"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4545" b="12727"/>
              <a:stretch>
                <a:fillRect/>
              </a:stretch>
            </p:blipFill>
          </mc:Choice>
          <mc:Fallback>
            <p:blipFill>
              <a:blip r:embed="rId4"/>
              <a:srcRect t="4545" b="12727"/>
              <a:stretch>
                <a:fillRect/>
              </a:stretch>
            </p:blipFill>
          </mc:Fallback>
        </mc:AlternateContent>
        <p:spPr>
          <a:xfrm>
            <a:off x="0" y="-96104"/>
            <a:ext cx="6495656" cy="6954104"/>
          </a:xfrm>
          <a:prstGeom prst="rect">
            <a:avLst/>
          </a:prstGeom>
        </p:spPr>
      </p:pic>
      <p:sp useBgFill="1">
        <p:nvSpPr>
          <p:cNvPr id="7" name="TextBox 6"/>
          <p:cNvSpPr txBox="1"/>
          <p:nvPr/>
        </p:nvSpPr>
        <p:spPr>
          <a:xfrm>
            <a:off x="228600" y="4637950"/>
            <a:ext cx="380999" cy="619850"/>
          </a:xfrm>
          <a:prstGeom prst="rect">
            <a:avLst/>
          </a:prstGeom>
        </p:spPr>
        <p:txBody>
          <a:bodyPr wrap="square" rtlCol="0">
            <a:spAutoFit/>
          </a:bodyPr>
          <a:lstStyle/>
          <a:p>
            <a:endParaRPr lang="en-US" dirty="0"/>
          </a:p>
        </p:txBody>
      </p:sp>
      <p:pic>
        <p:nvPicPr>
          <p:cNvPr id="6" name="Picture 5"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0" y="274638"/>
            <a:ext cx="8229600" cy="1143000"/>
          </a:xfrm>
        </p:spPr>
        <p:txBody>
          <a:bodyPr/>
          <a:lstStyle/>
          <a:p>
            <a:r>
              <a:rPr lang="en-US"/>
              <a:t>Execution of Example</a:t>
            </a:r>
          </a:p>
        </p:txBody>
      </p:sp>
      <p:pic>
        <p:nvPicPr>
          <p:cNvPr id="56323" name="Picture 3"/>
          <p:cNvPicPr>
            <a:picLocks noChangeAspect="1" noChangeArrowheads="1"/>
          </p:cNvPicPr>
          <p:nvPr/>
        </p:nvPicPr>
        <p:blipFill>
          <a:blip r:embed="rId2"/>
          <a:srcRect t="44203" b="12817"/>
          <a:stretch>
            <a:fillRect/>
          </a:stretch>
        </p:blipFill>
        <p:spPr bwMode="auto">
          <a:xfrm>
            <a:off x="762000" y="1843088"/>
            <a:ext cx="7239000" cy="4557712"/>
          </a:xfrm>
          <a:prstGeom prst="rect">
            <a:avLst/>
          </a:prstGeom>
          <a:noFill/>
          <a:ln w="9525">
            <a:noFill/>
            <a:miter lim="800000"/>
            <a:headEnd/>
            <a:tailEnd/>
          </a:ln>
          <a:effectLst/>
        </p:spPr>
      </p:pic>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274638"/>
            <a:ext cx="8229600" cy="1143000"/>
          </a:xfrm>
        </p:spPr>
        <p:txBody>
          <a:bodyPr/>
          <a:lstStyle/>
          <a:p>
            <a:r>
              <a:rPr lang="en-US"/>
              <a:t>Multiplying Negative Numbers</a:t>
            </a:r>
          </a:p>
        </p:txBody>
      </p:sp>
      <p:sp>
        <p:nvSpPr>
          <p:cNvPr id="18435" name="Rectangle 3"/>
          <p:cNvSpPr>
            <a:spLocks noGrp="1" noChangeArrowheads="1"/>
          </p:cNvSpPr>
          <p:nvPr>
            <p:ph type="body" idx="4294967295"/>
          </p:nvPr>
        </p:nvSpPr>
        <p:spPr>
          <a:xfrm>
            <a:off x="0" y="1600200"/>
            <a:ext cx="8229600" cy="4525963"/>
          </a:xfrm>
        </p:spPr>
        <p:txBody>
          <a:bodyPr/>
          <a:lstStyle/>
          <a:p>
            <a:r>
              <a:rPr lang="en-US"/>
              <a:t>This does not work!</a:t>
            </a:r>
          </a:p>
          <a:p>
            <a:r>
              <a:rPr lang="en-US"/>
              <a:t>Solution 1</a:t>
            </a:r>
          </a:p>
          <a:p>
            <a:pPr lvl="1"/>
            <a:r>
              <a:rPr lang="en-US"/>
              <a:t>Convert to positive if required</a:t>
            </a:r>
          </a:p>
          <a:p>
            <a:pPr lvl="1"/>
            <a:r>
              <a:rPr lang="en-US"/>
              <a:t>Multiply as above</a:t>
            </a:r>
          </a:p>
          <a:p>
            <a:pPr lvl="1"/>
            <a:r>
              <a:rPr lang="en-US"/>
              <a:t>If signs were different, negate answer</a:t>
            </a:r>
          </a:p>
          <a:p>
            <a:r>
              <a:rPr lang="en-US"/>
              <a:t>Solution 2</a:t>
            </a:r>
          </a:p>
          <a:p>
            <a:pPr lvl="1"/>
            <a:r>
              <a:rPr lang="en-US"/>
              <a:t>Booth’s algorithm</a:t>
            </a:r>
          </a:p>
          <a:p>
            <a:pPr lvl="1"/>
            <a:endParaRPr lang="en-US"/>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0" y="274638"/>
            <a:ext cx="8229600" cy="1143000"/>
          </a:xfrm>
        </p:spPr>
        <p:txBody>
          <a:bodyPr/>
          <a:lstStyle/>
          <a:p>
            <a:r>
              <a:rPr lang="en-US"/>
              <a:t>Booth’s Algorithm</a:t>
            </a:r>
          </a:p>
        </p:txBody>
      </p:sp>
      <p:pic>
        <p:nvPicPr>
          <p:cNvPr id="59395" name="Picture 3"/>
          <p:cNvPicPr>
            <a:picLocks noChangeAspect="1" noChangeArrowheads="1"/>
          </p:cNvPicPr>
          <p:nvPr/>
        </p:nvPicPr>
        <p:blipFill>
          <a:blip r:embed="rId2"/>
          <a:srcRect b="20520"/>
          <a:stretch>
            <a:fillRect/>
          </a:stretch>
        </p:blipFill>
        <p:spPr bwMode="auto">
          <a:xfrm>
            <a:off x="1524000" y="1219200"/>
            <a:ext cx="6019800" cy="5175250"/>
          </a:xfrm>
          <a:prstGeom prst="rect">
            <a:avLst/>
          </a:prstGeom>
          <a:noFill/>
          <a:ln w="9525">
            <a:noFill/>
            <a:miter lim="800000"/>
            <a:headEnd/>
            <a:tailEnd/>
          </a:ln>
          <a:effectLst/>
        </p:spPr>
      </p:pic>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81000" y="457200"/>
            <a:ext cx="8763000" cy="1116013"/>
          </a:xfrm>
        </p:spPr>
        <p:txBody>
          <a:bodyPr/>
          <a:lstStyle/>
          <a:p>
            <a:r>
              <a:rPr lang="en-US" dirty="0">
                <a:effectLst>
                  <a:outerShdw blurRad="38100" dist="38100" dir="2700000" algn="tl">
                    <a:srgbClr val="000000">
                      <a:alpha val="43137"/>
                    </a:srgbClr>
                  </a:outerShdw>
                </a:effectLst>
              </a:rPr>
              <a:t>Arithmetic &amp; Logic </a:t>
            </a:r>
            <a:r>
              <a:rPr lang="en-US" dirty="0" smtClean="0">
                <a:effectLst>
                  <a:outerShdw blurRad="38100" dist="38100" dir="2700000" algn="tl">
                    <a:srgbClr val="000000">
                      <a:alpha val="43137"/>
                    </a:srgbClr>
                  </a:outerShdw>
                </a:effectLst>
              </a:rPr>
              <a:t>Unit (ALU)</a:t>
            </a:r>
            <a:endParaRPr lang="en-US" dirty="0">
              <a:effectLst>
                <a:outerShdw blurRad="38100" dist="38100" dir="2700000" algn="tl">
                  <a:srgbClr val="000000">
                    <a:alpha val="43137"/>
                  </a:srgbClr>
                </a:outerShdw>
              </a:effectLst>
            </a:endParaRPr>
          </a:p>
        </p:txBody>
      </p:sp>
      <p:sp>
        <p:nvSpPr>
          <p:cNvPr id="6147" name="Rectangle 3"/>
          <p:cNvSpPr>
            <a:spLocks noGrp="1" noChangeArrowheads="1"/>
          </p:cNvSpPr>
          <p:nvPr>
            <p:ph idx="4294967295"/>
          </p:nvPr>
        </p:nvSpPr>
        <p:spPr>
          <a:xfrm>
            <a:off x="381000" y="1600200"/>
            <a:ext cx="8305800" cy="4525963"/>
          </a:xfrm>
        </p:spPr>
        <p:txBody>
          <a:bodyPr>
            <a:normAutofit/>
          </a:bodyPr>
          <a:lstStyle/>
          <a:p>
            <a:r>
              <a:rPr lang="en-US" dirty="0" smtClean="0"/>
              <a:t>Part of the computer that actually performs arithmetic and logical operations on data</a:t>
            </a:r>
          </a:p>
          <a:p>
            <a:r>
              <a:rPr lang="en-US" dirty="0" smtClean="0"/>
              <a:t>All of the other elements of the computer system are there mainly to bring data into the ALU for it to process and then to take the results back out</a:t>
            </a:r>
          </a:p>
          <a:p>
            <a:r>
              <a:rPr lang="en-US" dirty="0" smtClean="0"/>
              <a:t>Based on the use of simple digital logic devices that can store binary digits and perform simple Boolean logic operations</a:t>
            </a:r>
          </a:p>
          <a:p>
            <a:endParaRPr lang="en-US" dirty="0"/>
          </a:p>
        </p:txBody>
      </p:sp>
      <p:pic>
        <p:nvPicPr>
          <p:cNvPr id="5" name="Picture 4"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0" y="274638"/>
            <a:ext cx="8229600" cy="1143000"/>
          </a:xfrm>
        </p:spPr>
        <p:txBody>
          <a:bodyPr/>
          <a:lstStyle/>
          <a:p>
            <a:r>
              <a:rPr lang="en-US"/>
              <a:t>Example of Booth’s Algorithm</a:t>
            </a:r>
          </a:p>
        </p:txBody>
      </p:sp>
      <p:pic>
        <p:nvPicPr>
          <p:cNvPr id="60419" name="Picture 3"/>
          <p:cNvPicPr>
            <a:picLocks noChangeAspect="1" noChangeArrowheads="1"/>
          </p:cNvPicPr>
          <p:nvPr/>
        </p:nvPicPr>
        <p:blipFill>
          <a:blip r:embed="rId2"/>
          <a:srcRect b="23480"/>
          <a:stretch>
            <a:fillRect/>
          </a:stretch>
        </p:blipFill>
        <p:spPr bwMode="auto">
          <a:xfrm>
            <a:off x="609600" y="1676400"/>
            <a:ext cx="7848600" cy="4392613"/>
          </a:xfrm>
          <a:prstGeom prst="rect">
            <a:avLst/>
          </a:prstGeom>
          <a:noFill/>
          <a:ln w="9525">
            <a:noFill/>
            <a:miter lim="800000"/>
            <a:headEnd/>
            <a:tailEnd/>
          </a:ln>
          <a:effectLst/>
        </p:spPr>
      </p:pic>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762000"/>
            <a:ext cx="9144000" cy="963613"/>
          </a:xfrm>
        </p:spPr>
        <p:txBody>
          <a:bodyPr/>
          <a:lstStyle/>
          <a:p>
            <a:pPr algn="ctr"/>
            <a:r>
              <a:rPr lang="en-US" sz="4000" dirty="0">
                <a:effectLst>
                  <a:outerShdw blurRad="38100" dist="38100" dir="2700000" algn="tl">
                    <a:srgbClr val="000000">
                      <a:alpha val="43137"/>
                    </a:srgbClr>
                  </a:outerShdw>
                </a:effectLst>
              </a:rPr>
              <a:t>Division</a:t>
            </a:r>
          </a:p>
        </p:txBody>
      </p:sp>
      <p:pic>
        <p:nvPicPr>
          <p:cNvPr id="5" name="Picture 4"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 t="31818" r="10588" b="29091"/>
              <a:stretch>
                <a:fillRect/>
              </a:stretch>
            </p:blipFill>
          </mc:Choice>
          <mc:Fallback>
            <p:blipFill>
              <a:blip r:embed="rId4"/>
              <a:srcRect l="1176" t="31818" r="10588" b="29091"/>
              <a:stretch>
                <a:fillRect/>
              </a:stretch>
            </p:blipFill>
          </mc:Fallback>
        </mc:AlternateContent>
        <p:spPr>
          <a:xfrm>
            <a:off x="381000" y="1828800"/>
            <a:ext cx="8376151" cy="4802356"/>
          </a:xfrm>
          <a:prstGeom prst="rect">
            <a:avLst/>
          </a:prstGeom>
        </p:spPr>
      </p:pic>
      <p:sp useBgFill="1">
        <p:nvSpPr>
          <p:cNvPr id="6" name="TextBox 5"/>
          <p:cNvSpPr txBox="1"/>
          <p:nvPr/>
        </p:nvSpPr>
        <p:spPr>
          <a:xfrm>
            <a:off x="7920242" y="141129"/>
            <a:ext cx="1223757" cy="697071"/>
          </a:xfrm>
          <a:prstGeom prst="rect">
            <a:avLst/>
          </a:prstGeom>
        </p:spPr>
        <p:txBody>
          <a:bodyPr wrap="square" rtlCol="0">
            <a:spAutoFit/>
          </a:bodyPr>
          <a:lstStyle/>
          <a:p>
            <a:endParaRPr lang="en-US" dirty="0"/>
          </a:p>
        </p:txBody>
      </p:sp>
      <p:pic>
        <p:nvPicPr>
          <p:cNvPr id="8" name="Picture 7"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0" y="1828800"/>
            <a:ext cx="3254375" cy="2514600"/>
          </a:xfrm>
        </p:spPr>
        <p:txBody>
          <a:bodyPr>
            <a:noAutofit/>
          </a:bodyPr>
          <a:lstStyle/>
          <a:p>
            <a:pPr algn="ctr"/>
            <a:r>
              <a:rPr lang="en-GB" sz="3600" dirty="0">
                <a:effectLst>
                  <a:outerShdw blurRad="38100" dist="38100" dir="2700000" algn="tl">
                    <a:srgbClr val="000000">
                      <a:alpha val="43137"/>
                    </a:srgbClr>
                  </a:outerShdw>
                </a:effectLst>
              </a:rPr>
              <a:t>Flowchart for Unsigned Binary Division</a:t>
            </a:r>
          </a:p>
        </p:txBody>
      </p:sp>
      <p:pic>
        <p:nvPicPr>
          <p:cNvPr id="4" name="Picture 3"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2941" t="5455" r="3529" b="5455"/>
              <a:stretch>
                <a:fillRect/>
              </a:stretch>
            </p:blipFill>
          </mc:Choice>
          <mc:Fallback>
            <p:blipFill>
              <a:blip r:embed="rId4"/>
              <a:srcRect l="12941" t="5455" r="3529" b="5455"/>
              <a:stretch>
                <a:fillRect/>
              </a:stretch>
            </p:blipFill>
          </mc:Fallback>
        </mc:AlternateContent>
        <p:spPr>
          <a:xfrm>
            <a:off x="3886200" y="0"/>
            <a:ext cx="4968642" cy="6858000"/>
          </a:xfrm>
          <a:prstGeom prst="rect">
            <a:avLst/>
          </a:prstGeom>
        </p:spPr>
      </p:pic>
      <p:pic>
        <p:nvPicPr>
          <p:cNvPr id="5" name="Picture 4"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pPr algn="ctr"/>
            <a:r>
              <a:rPr lang="en-US" dirty="0" smtClean="0">
                <a:effectLst>
                  <a:outerShdw blurRad="38100" dist="38100" dir="2700000" algn="tl">
                    <a:srgbClr val="000000">
                      <a:alpha val="43137"/>
                    </a:srgbClr>
                  </a:outerShdw>
                </a:effectLst>
              </a:rPr>
              <a:t>Example of Restoring Twos Complement Division</a:t>
            </a:r>
            <a:endParaRPr lang="en-US" dirty="0">
              <a:effectLst>
                <a:outerShdw blurRad="38100" dist="38100" dir="2700000" algn="tl">
                  <a:srgbClr val="000000">
                    <a:alpha val="43137"/>
                  </a:srgbClr>
                </a:outerShdw>
              </a:effectLst>
            </a:endParaRPr>
          </a:p>
        </p:txBody>
      </p:sp>
      <p:pic>
        <p:nvPicPr>
          <p:cNvPr id="4" name="Picture 3"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6364" r="5882" b="50000"/>
              <a:stretch>
                <a:fillRect/>
              </a:stretch>
            </p:blipFill>
          </mc:Choice>
          <mc:Fallback>
            <p:blipFill>
              <a:blip r:embed="rId4"/>
              <a:srcRect l="5882" t="6364" r="5882" b="50000"/>
              <a:stretch>
                <a:fillRect/>
              </a:stretch>
            </p:blipFill>
          </mc:Fallback>
        </mc:AlternateContent>
        <p:spPr>
          <a:xfrm>
            <a:off x="219076" y="1389826"/>
            <a:ext cx="8543923" cy="5468176"/>
          </a:xfrm>
          <a:prstGeom prst="rect">
            <a:avLst/>
          </a:prstGeom>
        </p:spPr>
      </p:pic>
      <p:pic>
        <p:nvPicPr>
          <p:cNvPr id="5" name="Picture 4"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8" name="Text Box 1038"/>
          <p:cNvSpPr txBox="1">
            <a:spLocks noChangeArrowheads="1"/>
          </p:cNvSpPr>
          <p:nvPr/>
        </p:nvSpPr>
        <p:spPr bwMode="auto">
          <a:xfrm>
            <a:off x="3786188" y="3810000"/>
            <a:ext cx="1276350" cy="457200"/>
          </a:xfrm>
          <a:prstGeom prst="rect">
            <a:avLst/>
          </a:prstGeom>
          <a:noFill/>
          <a:ln w="9525">
            <a:noFill/>
            <a:miter lim="800000"/>
            <a:headEnd/>
            <a:tailEnd/>
          </a:ln>
          <a:effectLst/>
        </p:spPr>
        <p:txBody>
          <a:bodyPr wrap="none" lIns="90000" tIns="46800" rIns="90000" bIns="46800">
            <a:spAutoFit/>
          </a:bodyPr>
          <a:lstStyle/>
          <a:p>
            <a:r>
              <a:rPr lang="en-US">
                <a:latin typeface="Courier New" pitchFamily="49" charset="0"/>
              </a:rPr>
              <a:t>001111</a:t>
            </a:r>
          </a:p>
        </p:txBody>
      </p:sp>
      <p:sp>
        <p:nvSpPr>
          <p:cNvPr id="62466" name="Rectangle 1026"/>
          <p:cNvSpPr>
            <a:spLocks noGrp="1" noChangeArrowheads="1"/>
          </p:cNvSpPr>
          <p:nvPr>
            <p:ph type="title" idx="4294967295"/>
          </p:nvPr>
        </p:nvSpPr>
        <p:spPr>
          <a:xfrm>
            <a:off x="0" y="274638"/>
            <a:ext cx="8229600" cy="1143000"/>
          </a:xfrm>
        </p:spPr>
        <p:txBody>
          <a:bodyPr>
            <a:normAutofit/>
          </a:bodyPr>
          <a:lstStyle/>
          <a:p>
            <a:r>
              <a:rPr lang="en-US"/>
              <a:t>Division of Unsigned Binary Integers</a:t>
            </a:r>
          </a:p>
        </p:txBody>
      </p:sp>
      <p:sp>
        <p:nvSpPr>
          <p:cNvPr id="62467" name="Text Box 1027"/>
          <p:cNvSpPr txBox="1">
            <a:spLocks noChangeArrowheads="1"/>
          </p:cNvSpPr>
          <p:nvPr/>
        </p:nvSpPr>
        <p:spPr bwMode="auto">
          <a:xfrm>
            <a:off x="2514600" y="2286000"/>
            <a:ext cx="966788" cy="457200"/>
          </a:xfrm>
          <a:prstGeom prst="rect">
            <a:avLst/>
          </a:prstGeom>
          <a:noFill/>
          <a:ln w="9525">
            <a:noFill/>
            <a:miter lim="800000"/>
            <a:headEnd/>
            <a:tailEnd/>
          </a:ln>
          <a:effectLst/>
        </p:spPr>
        <p:txBody>
          <a:bodyPr lIns="90000" tIns="46800" rIns="90000" bIns="46800">
            <a:spAutoFit/>
          </a:bodyPr>
          <a:lstStyle/>
          <a:p>
            <a:pPr>
              <a:spcBef>
                <a:spcPct val="50000"/>
              </a:spcBef>
            </a:pPr>
            <a:r>
              <a:rPr lang="en-US">
                <a:latin typeface="Courier New" pitchFamily="49" charset="0"/>
              </a:rPr>
              <a:t>1011</a:t>
            </a:r>
          </a:p>
        </p:txBody>
      </p:sp>
      <p:sp>
        <p:nvSpPr>
          <p:cNvPr id="62469" name="Text Box 1029"/>
          <p:cNvSpPr txBox="1">
            <a:spLocks noChangeArrowheads="1"/>
          </p:cNvSpPr>
          <p:nvPr/>
        </p:nvSpPr>
        <p:spPr bwMode="auto">
          <a:xfrm>
            <a:off x="3405188" y="1828800"/>
            <a:ext cx="1652587" cy="457200"/>
          </a:xfrm>
          <a:prstGeom prst="rect">
            <a:avLst/>
          </a:prstGeom>
          <a:noFill/>
          <a:ln w="9525">
            <a:noFill/>
            <a:miter lim="800000"/>
            <a:headEnd/>
            <a:tailEnd/>
          </a:ln>
          <a:effectLst/>
        </p:spPr>
        <p:txBody>
          <a:bodyPr lIns="90000" tIns="46800" rIns="90000" bIns="46800">
            <a:spAutoFit/>
          </a:bodyPr>
          <a:lstStyle/>
          <a:p>
            <a:pPr>
              <a:spcBef>
                <a:spcPct val="50000"/>
              </a:spcBef>
            </a:pPr>
            <a:r>
              <a:rPr lang="en-US">
                <a:latin typeface="Courier New" pitchFamily="49" charset="0"/>
              </a:rPr>
              <a:t>00001101</a:t>
            </a:r>
          </a:p>
        </p:txBody>
      </p:sp>
      <p:sp>
        <p:nvSpPr>
          <p:cNvPr id="62470" name="Text Box 1030"/>
          <p:cNvSpPr txBox="1">
            <a:spLocks noChangeArrowheads="1"/>
          </p:cNvSpPr>
          <p:nvPr/>
        </p:nvSpPr>
        <p:spPr bwMode="auto">
          <a:xfrm>
            <a:off x="3405188" y="2286000"/>
            <a:ext cx="1905000" cy="457200"/>
          </a:xfrm>
          <a:prstGeom prst="rect">
            <a:avLst/>
          </a:prstGeom>
          <a:noFill/>
          <a:ln w="9525">
            <a:noFill/>
            <a:miter lim="800000"/>
            <a:headEnd/>
            <a:tailEnd/>
          </a:ln>
          <a:effectLst/>
        </p:spPr>
        <p:txBody>
          <a:bodyPr lIns="90000" tIns="46800" rIns="90000" bIns="46800">
            <a:spAutoFit/>
          </a:bodyPr>
          <a:lstStyle/>
          <a:p>
            <a:pPr>
              <a:spcBef>
                <a:spcPct val="50000"/>
              </a:spcBef>
            </a:pPr>
            <a:r>
              <a:rPr lang="en-US">
                <a:latin typeface="Courier New" pitchFamily="49" charset="0"/>
              </a:rPr>
              <a:t>10010011</a:t>
            </a:r>
            <a:endParaRPr lang="en-US"/>
          </a:p>
        </p:txBody>
      </p:sp>
      <p:sp>
        <p:nvSpPr>
          <p:cNvPr id="62471" name="Line 1031"/>
          <p:cNvSpPr>
            <a:spLocks noChangeShapeType="1"/>
          </p:cNvSpPr>
          <p:nvPr/>
        </p:nvSpPr>
        <p:spPr bwMode="auto">
          <a:xfrm flipH="1">
            <a:off x="3405188" y="2209800"/>
            <a:ext cx="1676400" cy="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62472" name="Line 1032"/>
          <p:cNvSpPr>
            <a:spLocks noChangeShapeType="1"/>
          </p:cNvSpPr>
          <p:nvPr/>
        </p:nvSpPr>
        <p:spPr bwMode="auto">
          <a:xfrm>
            <a:off x="3405188" y="2209800"/>
            <a:ext cx="0" cy="60960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62473" name="Text Box 1033"/>
          <p:cNvSpPr txBox="1">
            <a:spLocks noChangeArrowheads="1"/>
          </p:cNvSpPr>
          <p:nvPr/>
        </p:nvSpPr>
        <p:spPr bwMode="auto">
          <a:xfrm>
            <a:off x="3581400" y="2667000"/>
            <a:ext cx="966788" cy="457200"/>
          </a:xfrm>
          <a:prstGeom prst="rect">
            <a:avLst/>
          </a:prstGeom>
          <a:noFill/>
          <a:ln w="9525">
            <a:noFill/>
            <a:miter lim="800000"/>
            <a:headEnd/>
            <a:tailEnd/>
          </a:ln>
          <a:effectLst/>
        </p:spPr>
        <p:txBody>
          <a:bodyPr lIns="90000" tIns="46800" rIns="90000" bIns="46800">
            <a:spAutoFit/>
          </a:bodyPr>
          <a:lstStyle/>
          <a:p>
            <a:pPr>
              <a:spcBef>
                <a:spcPct val="50000"/>
              </a:spcBef>
            </a:pPr>
            <a:r>
              <a:rPr lang="en-US">
                <a:latin typeface="Courier New" pitchFamily="49" charset="0"/>
              </a:rPr>
              <a:t>1011</a:t>
            </a:r>
          </a:p>
        </p:txBody>
      </p:sp>
      <p:sp>
        <p:nvSpPr>
          <p:cNvPr id="62474" name="Line 1034"/>
          <p:cNvSpPr>
            <a:spLocks noChangeShapeType="1"/>
          </p:cNvSpPr>
          <p:nvPr/>
        </p:nvSpPr>
        <p:spPr bwMode="auto">
          <a:xfrm>
            <a:off x="3557588" y="3048000"/>
            <a:ext cx="914400" cy="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62475" name="Text Box 1035"/>
          <p:cNvSpPr txBox="1">
            <a:spLocks noChangeArrowheads="1"/>
          </p:cNvSpPr>
          <p:nvPr/>
        </p:nvSpPr>
        <p:spPr bwMode="auto">
          <a:xfrm>
            <a:off x="3405188" y="3048000"/>
            <a:ext cx="1276350" cy="457200"/>
          </a:xfrm>
          <a:prstGeom prst="rect">
            <a:avLst/>
          </a:prstGeom>
          <a:noFill/>
          <a:ln w="9525">
            <a:noFill/>
            <a:miter lim="800000"/>
            <a:headEnd/>
            <a:tailEnd/>
          </a:ln>
          <a:effectLst/>
        </p:spPr>
        <p:txBody>
          <a:bodyPr wrap="none" lIns="90000" tIns="46800" rIns="90000" bIns="46800">
            <a:spAutoFit/>
          </a:bodyPr>
          <a:lstStyle/>
          <a:p>
            <a:r>
              <a:rPr lang="en-US">
                <a:latin typeface="Courier New" pitchFamily="49" charset="0"/>
              </a:rPr>
              <a:t>001110</a:t>
            </a:r>
          </a:p>
        </p:txBody>
      </p:sp>
      <p:sp>
        <p:nvSpPr>
          <p:cNvPr id="62476" name="Text Box 1036"/>
          <p:cNvSpPr txBox="1">
            <a:spLocks noChangeArrowheads="1"/>
          </p:cNvSpPr>
          <p:nvPr/>
        </p:nvSpPr>
        <p:spPr bwMode="auto">
          <a:xfrm>
            <a:off x="3786188" y="3352800"/>
            <a:ext cx="911225" cy="457200"/>
          </a:xfrm>
          <a:prstGeom prst="rect">
            <a:avLst/>
          </a:prstGeom>
          <a:noFill/>
          <a:ln w="9525">
            <a:noFill/>
            <a:miter lim="800000"/>
            <a:headEnd/>
            <a:tailEnd/>
          </a:ln>
          <a:effectLst/>
        </p:spPr>
        <p:txBody>
          <a:bodyPr wrap="none" lIns="90000" tIns="46800" rIns="90000" bIns="46800">
            <a:spAutoFit/>
          </a:bodyPr>
          <a:lstStyle/>
          <a:p>
            <a:r>
              <a:rPr lang="en-US">
                <a:latin typeface="Courier New" pitchFamily="49" charset="0"/>
              </a:rPr>
              <a:t>1011</a:t>
            </a:r>
          </a:p>
        </p:txBody>
      </p:sp>
      <p:sp>
        <p:nvSpPr>
          <p:cNvPr id="62479" name="Text Box 1039"/>
          <p:cNvSpPr txBox="1">
            <a:spLocks noChangeArrowheads="1"/>
          </p:cNvSpPr>
          <p:nvPr/>
        </p:nvSpPr>
        <p:spPr bwMode="auto">
          <a:xfrm>
            <a:off x="4170363" y="4114800"/>
            <a:ext cx="911225" cy="457200"/>
          </a:xfrm>
          <a:prstGeom prst="rect">
            <a:avLst/>
          </a:prstGeom>
          <a:noFill/>
          <a:ln w="9525">
            <a:noFill/>
            <a:miter lim="800000"/>
            <a:headEnd/>
            <a:tailEnd/>
          </a:ln>
          <a:effectLst/>
        </p:spPr>
        <p:txBody>
          <a:bodyPr wrap="none" lIns="90000" tIns="46800" rIns="90000" bIns="46800">
            <a:spAutoFit/>
          </a:bodyPr>
          <a:lstStyle/>
          <a:p>
            <a:r>
              <a:rPr lang="en-US">
                <a:latin typeface="Courier New" pitchFamily="49" charset="0"/>
              </a:rPr>
              <a:t>1011</a:t>
            </a:r>
          </a:p>
        </p:txBody>
      </p:sp>
      <p:sp>
        <p:nvSpPr>
          <p:cNvPr id="62480" name="Line 1040"/>
          <p:cNvSpPr>
            <a:spLocks noChangeShapeType="1"/>
          </p:cNvSpPr>
          <p:nvPr/>
        </p:nvSpPr>
        <p:spPr bwMode="auto">
          <a:xfrm>
            <a:off x="3938588" y="4495800"/>
            <a:ext cx="1066800" cy="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62481" name="Text Box 1041"/>
          <p:cNvSpPr txBox="1">
            <a:spLocks noChangeArrowheads="1"/>
          </p:cNvSpPr>
          <p:nvPr/>
        </p:nvSpPr>
        <p:spPr bwMode="auto">
          <a:xfrm>
            <a:off x="4352925" y="4495800"/>
            <a:ext cx="728663" cy="457200"/>
          </a:xfrm>
          <a:prstGeom prst="rect">
            <a:avLst/>
          </a:prstGeom>
          <a:noFill/>
          <a:ln w="9525">
            <a:noFill/>
            <a:miter lim="800000"/>
            <a:headEnd/>
            <a:tailEnd/>
          </a:ln>
          <a:effectLst/>
        </p:spPr>
        <p:txBody>
          <a:bodyPr wrap="none" lIns="90000" tIns="46800" rIns="90000" bIns="46800">
            <a:spAutoFit/>
          </a:bodyPr>
          <a:lstStyle/>
          <a:p>
            <a:r>
              <a:rPr lang="en-US">
                <a:latin typeface="Courier New" pitchFamily="49" charset="0"/>
              </a:rPr>
              <a:t>100</a:t>
            </a:r>
          </a:p>
        </p:txBody>
      </p:sp>
      <p:sp>
        <p:nvSpPr>
          <p:cNvPr id="62482" name="Line 1042"/>
          <p:cNvSpPr>
            <a:spLocks noChangeShapeType="1"/>
          </p:cNvSpPr>
          <p:nvPr/>
        </p:nvSpPr>
        <p:spPr bwMode="auto">
          <a:xfrm>
            <a:off x="4700588" y="2667000"/>
            <a:ext cx="0" cy="1066800"/>
          </a:xfrm>
          <a:prstGeom prst="line">
            <a:avLst/>
          </a:prstGeom>
          <a:noFill/>
          <a:ln w="9525">
            <a:solidFill>
              <a:schemeClr val="tx1"/>
            </a:solidFill>
            <a:round/>
            <a:headEnd/>
            <a:tailEnd type="triangle" w="med" len="med"/>
          </a:ln>
          <a:effectLst/>
        </p:spPr>
        <p:txBody>
          <a:bodyPr wrap="none" lIns="90000" tIns="46800" rIns="90000" bIns="46800" anchor="ctr"/>
          <a:lstStyle/>
          <a:p>
            <a:endParaRPr lang="en-US"/>
          </a:p>
        </p:txBody>
      </p:sp>
      <p:sp>
        <p:nvSpPr>
          <p:cNvPr id="62483" name="Line 1043"/>
          <p:cNvSpPr>
            <a:spLocks noChangeShapeType="1"/>
          </p:cNvSpPr>
          <p:nvPr/>
        </p:nvSpPr>
        <p:spPr bwMode="auto">
          <a:xfrm>
            <a:off x="4852988" y="2667000"/>
            <a:ext cx="0" cy="1066800"/>
          </a:xfrm>
          <a:prstGeom prst="line">
            <a:avLst/>
          </a:prstGeom>
          <a:noFill/>
          <a:ln w="9525">
            <a:solidFill>
              <a:schemeClr val="tx1"/>
            </a:solidFill>
            <a:round/>
            <a:headEnd/>
            <a:tailEnd type="triangle" w="med" len="med"/>
          </a:ln>
          <a:effectLst/>
        </p:spPr>
        <p:txBody>
          <a:bodyPr wrap="none" lIns="90000" tIns="46800" rIns="90000" bIns="46800" anchor="ctr"/>
          <a:lstStyle/>
          <a:p>
            <a:endParaRPr lang="en-US"/>
          </a:p>
        </p:txBody>
      </p:sp>
      <p:sp>
        <p:nvSpPr>
          <p:cNvPr id="62484" name="Text Box 1044"/>
          <p:cNvSpPr txBox="1">
            <a:spLocks noChangeArrowheads="1"/>
          </p:cNvSpPr>
          <p:nvPr/>
        </p:nvSpPr>
        <p:spPr bwMode="auto">
          <a:xfrm>
            <a:off x="6450013" y="1717675"/>
            <a:ext cx="1246187" cy="457200"/>
          </a:xfrm>
          <a:prstGeom prst="rect">
            <a:avLst/>
          </a:prstGeom>
          <a:noFill/>
          <a:ln w="9525">
            <a:noFill/>
            <a:miter lim="800000"/>
            <a:headEnd/>
            <a:tailEnd/>
          </a:ln>
          <a:effectLst/>
        </p:spPr>
        <p:txBody>
          <a:bodyPr wrap="none" lIns="90000" tIns="46800" rIns="90000" bIns="46800">
            <a:spAutoFit/>
          </a:bodyPr>
          <a:lstStyle/>
          <a:p>
            <a:r>
              <a:rPr lang="en-US"/>
              <a:t>Quotient</a:t>
            </a:r>
          </a:p>
        </p:txBody>
      </p:sp>
      <p:sp>
        <p:nvSpPr>
          <p:cNvPr id="62485" name="Text Box 1045"/>
          <p:cNvSpPr txBox="1">
            <a:spLocks noChangeArrowheads="1"/>
          </p:cNvSpPr>
          <p:nvPr/>
        </p:nvSpPr>
        <p:spPr bwMode="auto">
          <a:xfrm>
            <a:off x="6457950" y="2327275"/>
            <a:ext cx="1314450" cy="457200"/>
          </a:xfrm>
          <a:prstGeom prst="rect">
            <a:avLst/>
          </a:prstGeom>
          <a:noFill/>
          <a:ln w="9525">
            <a:noFill/>
            <a:miter lim="800000"/>
            <a:headEnd/>
            <a:tailEnd/>
          </a:ln>
          <a:effectLst/>
        </p:spPr>
        <p:txBody>
          <a:bodyPr wrap="none" lIns="90000" tIns="46800" rIns="90000" bIns="46800">
            <a:spAutoFit/>
          </a:bodyPr>
          <a:lstStyle/>
          <a:p>
            <a:r>
              <a:rPr lang="en-US"/>
              <a:t>Dividend</a:t>
            </a:r>
          </a:p>
        </p:txBody>
      </p:sp>
      <p:sp>
        <p:nvSpPr>
          <p:cNvPr id="62486" name="Text Box 1046"/>
          <p:cNvSpPr txBox="1">
            <a:spLocks noChangeArrowheads="1"/>
          </p:cNvSpPr>
          <p:nvPr/>
        </p:nvSpPr>
        <p:spPr bwMode="auto">
          <a:xfrm>
            <a:off x="6484938" y="4343400"/>
            <a:ext cx="1516062" cy="457200"/>
          </a:xfrm>
          <a:prstGeom prst="rect">
            <a:avLst/>
          </a:prstGeom>
          <a:noFill/>
          <a:ln w="9525">
            <a:noFill/>
            <a:miter lim="800000"/>
            <a:headEnd/>
            <a:tailEnd/>
          </a:ln>
          <a:effectLst/>
        </p:spPr>
        <p:txBody>
          <a:bodyPr wrap="none" lIns="90000" tIns="46800" rIns="90000" bIns="46800">
            <a:spAutoFit/>
          </a:bodyPr>
          <a:lstStyle/>
          <a:p>
            <a:r>
              <a:rPr lang="en-US"/>
              <a:t>Remainder</a:t>
            </a:r>
          </a:p>
        </p:txBody>
      </p:sp>
      <p:sp>
        <p:nvSpPr>
          <p:cNvPr id="62487" name="Text Box 1047"/>
          <p:cNvSpPr txBox="1">
            <a:spLocks noChangeArrowheads="1"/>
          </p:cNvSpPr>
          <p:nvPr/>
        </p:nvSpPr>
        <p:spPr bwMode="auto">
          <a:xfrm>
            <a:off x="1066800" y="3200400"/>
            <a:ext cx="1635125" cy="822325"/>
          </a:xfrm>
          <a:prstGeom prst="rect">
            <a:avLst/>
          </a:prstGeom>
          <a:noFill/>
          <a:ln w="9525">
            <a:noFill/>
            <a:miter lim="800000"/>
            <a:headEnd/>
            <a:tailEnd/>
          </a:ln>
          <a:effectLst/>
        </p:spPr>
        <p:txBody>
          <a:bodyPr wrap="none" lIns="90000" tIns="46800" rIns="90000" bIns="46800">
            <a:spAutoFit/>
          </a:bodyPr>
          <a:lstStyle/>
          <a:p>
            <a:r>
              <a:rPr lang="en-US"/>
              <a:t>Partial</a:t>
            </a:r>
          </a:p>
          <a:p>
            <a:r>
              <a:rPr lang="en-US"/>
              <a:t>Remainders</a:t>
            </a:r>
          </a:p>
        </p:txBody>
      </p:sp>
      <p:sp>
        <p:nvSpPr>
          <p:cNvPr id="62488" name="Text Box 1048"/>
          <p:cNvSpPr txBox="1">
            <a:spLocks noChangeArrowheads="1"/>
          </p:cNvSpPr>
          <p:nvPr/>
        </p:nvSpPr>
        <p:spPr bwMode="auto">
          <a:xfrm>
            <a:off x="1066800" y="2286000"/>
            <a:ext cx="1095375" cy="457200"/>
          </a:xfrm>
          <a:prstGeom prst="rect">
            <a:avLst/>
          </a:prstGeom>
          <a:noFill/>
          <a:ln w="9525">
            <a:noFill/>
            <a:miter lim="800000"/>
            <a:headEnd/>
            <a:tailEnd/>
          </a:ln>
          <a:effectLst/>
        </p:spPr>
        <p:txBody>
          <a:bodyPr wrap="none" lIns="90000" tIns="46800" rIns="90000" bIns="46800">
            <a:spAutoFit/>
          </a:bodyPr>
          <a:lstStyle/>
          <a:p>
            <a:r>
              <a:rPr lang="en-US"/>
              <a:t>Divisor</a:t>
            </a:r>
          </a:p>
        </p:txBody>
      </p:sp>
      <p:sp>
        <p:nvSpPr>
          <p:cNvPr id="62489" name="Line 1049"/>
          <p:cNvSpPr>
            <a:spLocks noChangeShapeType="1"/>
          </p:cNvSpPr>
          <p:nvPr/>
        </p:nvSpPr>
        <p:spPr bwMode="auto">
          <a:xfrm flipH="1">
            <a:off x="5105400" y="1981200"/>
            <a:ext cx="1371600" cy="0"/>
          </a:xfrm>
          <a:prstGeom prst="line">
            <a:avLst/>
          </a:prstGeom>
          <a:noFill/>
          <a:ln w="9525">
            <a:solidFill>
              <a:schemeClr val="tx1"/>
            </a:solidFill>
            <a:round/>
            <a:headEnd/>
            <a:tailEnd type="triangle" w="med" len="med"/>
          </a:ln>
          <a:effectLst/>
        </p:spPr>
        <p:txBody>
          <a:bodyPr wrap="none" lIns="90000" tIns="46800" rIns="90000" bIns="46800" anchor="ctr"/>
          <a:lstStyle/>
          <a:p>
            <a:endParaRPr lang="en-US"/>
          </a:p>
        </p:txBody>
      </p:sp>
      <p:sp>
        <p:nvSpPr>
          <p:cNvPr id="62490" name="Line 1050"/>
          <p:cNvSpPr>
            <a:spLocks noChangeShapeType="1"/>
          </p:cNvSpPr>
          <p:nvPr/>
        </p:nvSpPr>
        <p:spPr bwMode="auto">
          <a:xfrm flipH="1">
            <a:off x="5105400" y="2514600"/>
            <a:ext cx="1371600" cy="0"/>
          </a:xfrm>
          <a:prstGeom prst="line">
            <a:avLst/>
          </a:prstGeom>
          <a:noFill/>
          <a:ln w="9525">
            <a:solidFill>
              <a:schemeClr val="tx1"/>
            </a:solidFill>
            <a:round/>
            <a:headEnd/>
            <a:tailEnd type="triangle" w="med" len="med"/>
          </a:ln>
          <a:effectLst/>
        </p:spPr>
        <p:txBody>
          <a:bodyPr wrap="none" lIns="90000" tIns="46800" rIns="90000" bIns="46800" anchor="ctr"/>
          <a:lstStyle/>
          <a:p>
            <a:endParaRPr lang="en-US"/>
          </a:p>
        </p:txBody>
      </p:sp>
      <p:sp>
        <p:nvSpPr>
          <p:cNvPr id="62491" name="Line 1051"/>
          <p:cNvSpPr>
            <a:spLocks noChangeShapeType="1"/>
          </p:cNvSpPr>
          <p:nvPr/>
        </p:nvSpPr>
        <p:spPr bwMode="auto">
          <a:xfrm flipH="1">
            <a:off x="5105400" y="4572000"/>
            <a:ext cx="1371600" cy="0"/>
          </a:xfrm>
          <a:prstGeom prst="line">
            <a:avLst/>
          </a:prstGeom>
          <a:noFill/>
          <a:ln w="9525">
            <a:solidFill>
              <a:schemeClr val="tx1"/>
            </a:solidFill>
            <a:round/>
            <a:headEnd/>
            <a:tailEnd type="triangle" w="med" len="med"/>
          </a:ln>
          <a:effectLst/>
        </p:spPr>
        <p:txBody>
          <a:bodyPr wrap="none" lIns="90000" tIns="46800" rIns="90000" bIns="46800" anchor="ctr"/>
          <a:lstStyle/>
          <a:p>
            <a:endParaRPr lang="en-US"/>
          </a:p>
        </p:txBody>
      </p:sp>
      <p:sp>
        <p:nvSpPr>
          <p:cNvPr id="62494" name="Line 1054"/>
          <p:cNvSpPr>
            <a:spLocks noChangeShapeType="1"/>
          </p:cNvSpPr>
          <p:nvPr/>
        </p:nvSpPr>
        <p:spPr bwMode="auto">
          <a:xfrm flipV="1">
            <a:off x="2667000" y="3352800"/>
            <a:ext cx="762000" cy="228600"/>
          </a:xfrm>
          <a:prstGeom prst="line">
            <a:avLst/>
          </a:prstGeom>
          <a:noFill/>
          <a:ln w="9525">
            <a:solidFill>
              <a:schemeClr val="tx1"/>
            </a:solidFill>
            <a:round/>
            <a:headEnd/>
            <a:tailEnd type="triangle" w="med" len="med"/>
          </a:ln>
          <a:effectLst/>
        </p:spPr>
        <p:txBody>
          <a:bodyPr wrap="none" lIns="90000" tIns="46800" rIns="90000" bIns="46800" anchor="ctr"/>
          <a:lstStyle/>
          <a:p>
            <a:endParaRPr lang="en-US"/>
          </a:p>
        </p:txBody>
      </p:sp>
      <p:sp>
        <p:nvSpPr>
          <p:cNvPr id="62495" name="Line 1055"/>
          <p:cNvSpPr>
            <a:spLocks noChangeShapeType="1"/>
          </p:cNvSpPr>
          <p:nvPr/>
        </p:nvSpPr>
        <p:spPr bwMode="auto">
          <a:xfrm>
            <a:off x="2667000" y="3581400"/>
            <a:ext cx="1066800" cy="304800"/>
          </a:xfrm>
          <a:prstGeom prst="line">
            <a:avLst/>
          </a:prstGeom>
          <a:noFill/>
          <a:ln w="9525">
            <a:solidFill>
              <a:schemeClr val="tx1"/>
            </a:solidFill>
            <a:round/>
            <a:headEnd/>
            <a:tailEnd type="triangle" w="med" len="med"/>
          </a:ln>
          <a:effectLst/>
        </p:spPr>
        <p:txBody>
          <a:bodyPr wrap="none" lIns="90000" tIns="46800" rIns="90000" bIns="46800" anchor="ctr"/>
          <a:lstStyle/>
          <a:p>
            <a:endParaRPr lang="en-US"/>
          </a:p>
        </p:txBody>
      </p:sp>
      <p:sp>
        <p:nvSpPr>
          <p:cNvPr id="62496" name="Line 1056"/>
          <p:cNvSpPr>
            <a:spLocks noChangeShapeType="1"/>
          </p:cNvSpPr>
          <p:nvPr/>
        </p:nvSpPr>
        <p:spPr bwMode="auto">
          <a:xfrm flipH="1" flipV="1">
            <a:off x="3886200" y="3810000"/>
            <a:ext cx="685800" cy="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62497" name="Line 1057"/>
          <p:cNvSpPr>
            <a:spLocks noChangeShapeType="1"/>
          </p:cNvSpPr>
          <p:nvPr/>
        </p:nvSpPr>
        <p:spPr bwMode="auto">
          <a:xfrm>
            <a:off x="2133600" y="2514600"/>
            <a:ext cx="381000" cy="0"/>
          </a:xfrm>
          <a:prstGeom prst="line">
            <a:avLst/>
          </a:prstGeom>
          <a:noFill/>
          <a:ln w="9525">
            <a:solidFill>
              <a:schemeClr val="tx1"/>
            </a:solidFill>
            <a:round/>
            <a:headEnd/>
            <a:tailEnd type="triangle" w="med" len="med"/>
          </a:ln>
          <a:effectLst/>
        </p:spPr>
        <p:txBody>
          <a:bodyPr wrap="none" lIns="90000" tIns="46800" rIns="90000" bIns="46800" anchor="ctr"/>
          <a:lstStyle/>
          <a:p>
            <a:endParaRPr lang="en-US"/>
          </a:p>
        </p:txBody>
      </p:sp>
      <p:pic>
        <p:nvPicPr>
          <p:cNvPr id="30" name="Picture 29" descr="JU-Logo.png"/>
          <p:cNvPicPr>
            <a:picLocks noChangeAspect="1"/>
          </p:cNvPicPr>
          <p:nvPr/>
        </p:nvPicPr>
        <p:blipFill>
          <a:blip r:embed="rId2" cstate="print"/>
          <a:stretch>
            <a:fillRect/>
          </a:stretch>
        </p:blipFill>
        <p:spPr>
          <a:xfrm>
            <a:off x="7239000" y="76200"/>
            <a:ext cx="1661163" cy="6492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050"/>
          <p:cNvSpPr>
            <a:spLocks noGrp="1" noChangeArrowheads="1"/>
          </p:cNvSpPr>
          <p:nvPr>
            <p:ph type="title" idx="4294967295"/>
          </p:nvPr>
        </p:nvSpPr>
        <p:spPr>
          <a:xfrm>
            <a:off x="0" y="274638"/>
            <a:ext cx="8229600" cy="1143000"/>
          </a:xfrm>
        </p:spPr>
        <p:txBody>
          <a:bodyPr>
            <a:normAutofit/>
          </a:bodyPr>
          <a:lstStyle/>
          <a:p>
            <a:r>
              <a:rPr lang="en-GB"/>
              <a:t>Flowchart for Unsigned Binary Division</a:t>
            </a:r>
          </a:p>
        </p:txBody>
      </p:sp>
      <p:pic>
        <p:nvPicPr>
          <p:cNvPr id="112643" name="Picture 2051"/>
          <p:cNvPicPr>
            <a:picLocks noChangeAspect="1" noChangeArrowheads="1"/>
          </p:cNvPicPr>
          <p:nvPr/>
        </p:nvPicPr>
        <p:blipFill>
          <a:blip r:embed="rId2"/>
          <a:srcRect t="7666" b="17436"/>
          <a:stretch>
            <a:fillRect/>
          </a:stretch>
        </p:blipFill>
        <p:spPr bwMode="auto">
          <a:xfrm>
            <a:off x="1524000" y="1066800"/>
            <a:ext cx="5943600" cy="5765800"/>
          </a:xfrm>
          <a:prstGeom prst="rect">
            <a:avLst/>
          </a:prstGeom>
          <a:noFill/>
          <a:ln w="9525">
            <a:noFill/>
            <a:miter lim="800000"/>
            <a:headEnd/>
            <a:tailEnd/>
          </a:ln>
          <a:effectLst/>
        </p:spPr>
      </p:pic>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274638"/>
            <a:ext cx="8229600" cy="1143000"/>
          </a:xfrm>
        </p:spPr>
        <p:txBody>
          <a:bodyPr/>
          <a:lstStyle/>
          <a:p>
            <a:r>
              <a:rPr lang="en-US"/>
              <a:t>Real Numbers</a:t>
            </a:r>
          </a:p>
        </p:txBody>
      </p:sp>
      <p:sp>
        <p:nvSpPr>
          <p:cNvPr id="21507" name="Rectangle 3"/>
          <p:cNvSpPr>
            <a:spLocks noGrp="1" noChangeArrowheads="1"/>
          </p:cNvSpPr>
          <p:nvPr>
            <p:ph type="body" idx="4294967295"/>
          </p:nvPr>
        </p:nvSpPr>
        <p:spPr>
          <a:xfrm>
            <a:off x="0" y="1600200"/>
            <a:ext cx="8229600" cy="4525963"/>
          </a:xfrm>
        </p:spPr>
        <p:txBody>
          <a:bodyPr/>
          <a:lstStyle/>
          <a:p>
            <a:r>
              <a:rPr lang="en-US"/>
              <a:t>Numbers with fractions</a:t>
            </a:r>
          </a:p>
          <a:p>
            <a:r>
              <a:rPr lang="en-US"/>
              <a:t>Could be done in pure binary</a:t>
            </a:r>
          </a:p>
          <a:p>
            <a:pPr lvl="1"/>
            <a:r>
              <a:rPr lang="en-US"/>
              <a:t>1001.1010 = 2</a:t>
            </a:r>
            <a:r>
              <a:rPr lang="en-US" baseline="30000"/>
              <a:t>3</a:t>
            </a:r>
            <a:r>
              <a:rPr lang="en-US"/>
              <a:t> + 2</a:t>
            </a:r>
            <a:r>
              <a:rPr lang="en-US" baseline="30000"/>
              <a:t>0</a:t>
            </a:r>
            <a:r>
              <a:rPr lang="en-US"/>
              <a:t> +2</a:t>
            </a:r>
            <a:r>
              <a:rPr lang="en-US" baseline="30000"/>
              <a:t>-1</a:t>
            </a:r>
            <a:r>
              <a:rPr lang="en-US"/>
              <a:t> + 2</a:t>
            </a:r>
            <a:r>
              <a:rPr lang="en-US" baseline="30000"/>
              <a:t>-3 </a:t>
            </a:r>
            <a:r>
              <a:rPr lang="en-US"/>
              <a:t>=9.625</a:t>
            </a:r>
          </a:p>
          <a:p>
            <a:r>
              <a:rPr lang="en-US"/>
              <a:t>Where is the binary point?</a:t>
            </a:r>
          </a:p>
          <a:p>
            <a:r>
              <a:rPr lang="en-US"/>
              <a:t>Fixed?</a:t>
            </a:r>
          </a:p>
          <a:p>
            <a:pPr lvl="1"/>
            <a:r>
              <a:rPr lang="en-US"/>
              <a:t>Very limited</a:t>
            </a:r>
          </a:p>
          <a:p>
            <a:r>
              <a:rPr lang="en-US"/>
              <a:t>Moving?</a:t>
            </a:r>
          </a:p>
          <a:p>
            <a:pPr lvl="1"/>
            <a:r>
              <a:rPr lang="en-US"/>
              <a:t>How do you show where it is?</a:t>
            </a:r>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274638"/>
            <a:ext cx="8229600" cy="1143000"/>
          </a:xfrm>
        </p:spPr>
        <p:txBody>
          <a:bodyPr/>
          <a:lstStyle/>
          <a:p>
            <a:r>
              <a:rPr lang="en-US"/>
              <a:t>Floating Point</a:t>
            </a:r>
          </a:p>
        </p:txBody>
      </p:sp>
      <p:sp>
        <p:nvSpPr>
          <p:cNvPr id="22531" name="Rectangle 3"/>
          <p:cNvSpPr>
            <a:spLocks noGrp="1" noChangeArrowheads="1"/>
          </p:cNvSpPr>
          <p:nvPr>
            <p:ph type="body" idx="4294967295"/>
          </p:nvPr>
        </p:nvSpPr>
        <p:spPr>
          <a:xfrm>
            <a:off x="0" y="3657600"/>
            <a:ext cx="8178800" cy="2163763"/>
          </a:xfrm>
        </p:spPr>
        <p:txBody>
          <a:bodyPr/>
          <a:lstStyle/>
          <a:p>
            <a:r>
              <a:rPr lang="en-US" sz="2400"/>
              <a:t>+/- .significand x 2</a:t>
            </a:r>
            <a:r>
              <a:rPr lang="en-US" sz="2400" baseline="30000"/>
              <a:t>exponent</a:t>
            </a:r>
            <a:endParaRPr lang="en-US" sz="2400"/>
          </a:p>
          <a:p>
            <a:r>
              <a:rPr lang="en-US" sz="2400"/>
              <a:t>Misnomer</a:t>
            </a:r>
          </a:p>
          <a:p>
            <a:r>
              <a:rPr lang="en-US" sz="2400"/>
              <a:t>Point is actually fixed between sign bit and body of mantissa</a:t>
            </a:r>
          </a:p>
          <a:p>
            <a:r>
              <a:rPr lang="en-US" sz="2400"/>
              <a:t>Exponent indicates place value (point position)</a:t>
            </a:r>
          </a:p>
        </p:txBody>
      </p:sp>
      <p:pic>
        <p:nvPicPr>
          <p:cNvPr id="22541" name="Picture 13"/>
          <p:cNvPicPr>
            <a:picLocks noChangeAspect="1" noChangeArrowheads="1"/>
          </p:cNvPicPr>
          <p:nvPr/>
        </p:nvPicPr>
        <p:blipFill>
          <a:blip r:embed="rId2"/>
          <a:srcRect b="68088"/>
          <a:stretch>
            <a:fillRect/>
          </a:stretch>
        </p:blipFill>
        <p:spPr bwMode="auto">
          <a:xfrm>
            <a:off x="76200" y="1355725"/>
            <a:ext cx="8991600" cy="1692275"/>
          </a:xfrm>
          <a:prstGeom prst="rect">
            <a:avLst/>
          </a:prstGeom>
          <a:noFill/>
          <a:ln w="9525">
            <a:noFill/>
            <a:miter lim="800000"/>
            <a:headEnd/>
            <a:tailEnd/>
          </a:ln>
          <a:effectLst/>
        </p:spPr>
      </p:pic>
      <p:sp>
        <p:nvSpPr>
          <p:cNvPr id="22542" name="Rectangle 14"/>
          <p:cNvSpPr>
            <a:spLocks noChangeArrowheads="1"/>
          </p:cNvSpPr>
          <p:nvPr/>
        </p:nvSpPr>
        <p:spPr bwMode="auto">
          <a:xfrm>
            <a:off x="7459663" y="6553200"/>
            <a:ext cx="1684337" cy="304800"/>
          </a:xfrm>
          <a:prstGeom prst="rect">
            <a:avLst/>
          </a:prstGeom>
          <a:noFill/>
          <a:ln w="9525">
            <a:noFill/>
            <a:miter lim="800000"/>
            <a:headEnd/>
            <a:tailEnd/>
          </a:ln>
          <a:effectLst/>
        </p:spPr>
        <p:txBody>
          <a:bodyPr wrap="none" lIns="90000" tIns="46800" rIns="90000" bIns="46800" anchor="ctr">
            <a:spAutoFit/>
          </a:bodyPr>
          <a:lstStyle/>
          <a:p>
            <a:pPr algn="ctr"/>
            <a:r>
              <a:rPr lang="en-US" sz="1400">
                <a:latin typeface="Angsana New" pitchFamily="18" charset="-34"/>
              </a:rPr>
              <a:t>Misnomer</a:t>
            </a:r>
            <a:r>
              <a:rPr lang="en-US" sz="1400"/>
              <a:t>:</a:t>
            </a:r>
            <a:r>
              <a:rPr lang="th-TH" sz="1400">
                <a:latin typeface="Angsana New" pitchFamily="18" charset="-34"/>
              </a:rPr>
              <a:t>เรียกชื่อผิด, ใช้ชื่อผิด</a:t>
            </a:r>
            <a:endParaRPr lang="th-TH" sz="1400"/>
          </a:p>
        </p:txBody>
      </p:sp>
      <p:pic>
        <p:nvPicPr>
          <p:cNvPr id="6" name="Picture 5"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134938"/>
            <a:ext cx="7556500" cy="995362"/>
          </a:xfrm>
        </p:spPr>
        <p:txBody>
          <a:bodyPr/>
          <a:lstStyle/>
          <a:p>
            <a:r>
              <a:rPr lang="en-US" dirty="0" smtClean="0">
                <a:effectLst>
                  <a:outerShdw blurRad="38100" dist="38100" dir="2700000" algn="tl">
                    <a:srgbClr val="000000">
                      <a:alpha val="43137"/>
                    </a:srgbClr>
                  </a:outerShdw>
                </a:effectLst>
              </a:rPr>
              <a:t>Floating-Point Representation</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0" y="1600200"/>
            <a:ext cx="8229600" cy="4525963"/>
          </a:xfrm>
        </p:spPr>
        <p:txBody>
          <a:bodyPr>
            <a:normAutofit/>
          </a:bodyPr>
          <a:lstStyle/>
          <a:p>
            <a:r>
              <a:rPr lang="en-US" dirty="0" smtClean="0"/>
              <a:t>With a fixed-point notation it is possible to represent a range of positive and negative integers centered on or near 0</a:t>
            </a:r>
          </a:p>
          <a:p>
            <a:r>
              <a:rPr lang="en-US" dirty="0" smtClean="0"/>
              <a:t>By assuming a fixed binary or radix point, this format allows the representation of numbers with a fractional component as well</a:t>
            </a:r>
          </a:p>
          <a:p>
            <a:r>
              <a:rPr lang="en-US" dirty="0" smtClean="0"/>
              <a:t>Limitations:</a:t>
            </a:r>
          </a:p>
          <a:p>
            <a:pPr lvl="1"/>
            <a:r>
              <a:rPr lang="en-US" dirty="0" smtClean="0"/>
              <a:t>Very large numbers cannot be represented nor can very small fractions</a:t>
            </a:r>
          </a:p>
          <a:p>
            <a:pPr lvl="1"/>
            <a:r>
              <a:rPr lang="en-US" dirty="0" smtClean="0"/>
              <a:t>The fractional part of the quotient in a division of two large numbers could be lost</a:t>
            </a:r>
            <a:endParaRPr lang="en-US" dirty="0"/>
          </a:p>
        </p:txBody>
      </p:sp>
      <p:sp>
        <p:nvSpPr>
          <p:cNvPr id="5" name="Text Placeholder 4"/>
          <p:cNvSpPr>
            <a:spLocks noGrp="1"/>
          </p:cNvSpPr>
          <p:nvPr>
            <p:ph type="body" sz="half" idx="4294967295"/>
          </p:nvPr>
        </p:nvSpPr>
        <p:spPr>
          <a:xfrm>
            <a:off x="0" y="1143000"/>
            <a:ext cx="2168525" cy="774700"/>
          </a:xfrm>
        </p:spPr>
        <p:txBody>
          <a:bodyPr/>
          <a:lstStyle/>
          <a:p>
            <a:r>
              <a:rPr lang="en-US" sz="3200" dirty="0" smtClean="0"/>
              <a:t>Principles</a:t>
            </a:r>
            <a:endParaRPr lang="en-US" sz="3200" dirty="0"/>
          </a:p>
        </p:txBody>
      </p:sp>
      <p:pic>
        <p:nvPicPr>
          <p:cNvPr id="6" name="Picture 5"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7556500" cy="995362"/>
          </a:xfrm>
        </p:spPr>
        <p:txBody>
          <a:bodyPr/>
          <a:lstStyle/>
          <a:p>
            <a:r>
              <a:rPr lang="en-US" dirty="0" smtClean="0">
                <a:effectLst>
                  <a:outerShdw blurRad="38100" dist="38100" dir="2700000" algn="tl">
                    <a:srgbClr val="000000">
                      <a:alpha val="43137"/>
                    </a:srgbClr>
                  </a:outerShdw>
                </a:effectLst>
              </a:rPr>
              <a:t>Floating-Point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4294967295"/>
          </p:nvPr>
        </p:nvSpPr>
        <p:spPr>
          <a:xfrm>
            <a:off x="0" y="1981200"/>
            <a:ext cx="7556500" cy="4495800"/>
          </a:xfrm>
        </p:spPr>
        <p:txBody>
          <a:bodyPr>
            <a:normAutofit/>
          </a:bodyPr>
          <a:lstStyle/>
          <a:p>
            <a:r>
              <a:rPr lang="en-US" dirty="0" smtClean="0"/>
              <a:t>The final portion of the word</a:t>
            </a:r>
          </a:p>
          <a:p>
            <a:r>
              <a:rPr lang="en-US" dirty="0" smtClean="0"/>
              <a:t>Any floating-point number can be expressed in many ways</a:t>
            </a:r>
          </a:p>
          <a:p>
            <a:endParaRPr lang="en-US" dirty="0" smtClean="0"/>
          </a:p>
          <a:p>
            <a:endParaRPr lang="en-US" dirty="0" smtClean="0"/>
          </a:p>
          <a:p>
            <a:endParaRPr lang="en-US" dirty="0" smtClean="0"/>
          </a:p>
          <a:p>
            <a:endParaRPr lang="en-US" dirty="0" smtClean="0"/>
          </a:p>
          <a:p>
            <a:endParaRPr lang="en-US" sz="1100" i="1" dirty="0" smtClean="0"/>
          </a:p>
          <a:p>
            <a:r>
              <a:rPr lang="en-US" i="1" dirty="0" smtClean="0"/>
              <a:t>Normal number</a:t>
            </a:r>
            <a:endParaRPr lang="en-US" dirty="0" smtClean="0"/>
          </a:p>
          <a:p>
            <a:pPr lvl="1"/>
            <a:r>
              <a:rPr lang="en-US" dirty="0" smtClean="0"/>
              <a:t>The most significant digit of the significand is nonzero</a:t>
            </a:r>
          </a:p>
        </p:txBody>
      </p:sp>
      <p:sp>
        <p:nvSpPr>
          <p:cNvPr id="5" name="Text Placeholder 4"/>
          <p:cNvSpPr>
            <a:spLocks noGrp="1"/>
          </p:cNvSpPr>
          <p:nvPr>
            <p:ph type="body" sz="half" idx="4294967295"/>
          </p:nvPr>
        </p:nvSpPr>
        <p:spPr>
          <a:xfrm>
            <a:off x="0" y="1130300"/>
            <a:ext cx="7559675" cy="774700"/>
          </a:xfrm>
        </p:spPr>
        <p:txBody>
          <a:bodyPr/>
          <a:lstStyle/>
          <a:p>
            <a:r>
              <a:rPr lang="en-US" sz="3200" dirty="0" smtClean="0"/>
              <a:t>       Significand</a:t>
            </a:r>
          </a:p>
        </p:txBody>
      </p:sp>
      <p:sp>
        <p:nvSpPr>
          <p:cNvPr id="4" name="Rectangle 3"/>
          <p:cNvSpPr/>
          <p:nvPr/>
        </p:nvSpPr>
        <p:spPr>
          <a:xfrm>
            <a:off x="838200" y="3429000"/>
            <a:ext cx="6781800" cy="1631216"/>
          </a:xfrm>
          <a:prstGeom prst="rect">
            <a:avLst/>
          </a:prstGeom>
        </p:spPr>
        <p:txBody>
          <a:bodyPr wrap="square">
            <a:spAutoFit/>
          </a:bodyPr>
          <a:lstStyle/>
          <a:p>
            <a:r>
              <a:rPr lang="en-US" sz="2000" dirty="0">
                <a:solidFill>
                  <a:schemeClr val="tx1">
                    <a:lumMod val="65000"/>
                    <a:lumOff val="35000"/>
                  </a:schemeClr>
                </a:solidFill>
                <a:latin typeface="+mn-lt"/>
              </a:rPr>
              <a:t>The following are equivalent, where the significand is expressed in binary form:</a:t>
            </a:r>
            <a:endParaRPr lang="en-US" sz="2000" dirty="0" smtClean="0">
              <a:solidFill>
                <a:schemeClr val="tx1">
                  <a:lumMod val="65000"/>
                  <a:lumOff val="35000"/>
                </a:schemeClr>
              </a:solidFill>
              <a:latin typeface="+mn-lt"/>
            </a:endParaRPr>
          </a:p>
          <a:p>
            <a:r>
              <a:rPr lang="en-US" sz="2000" dirty="0" smtClean="0">
                <a:solidFill>
                  <a:schemeClr val="tx1">
                    <a:lumMod val="65000"/>
                    <a:lumOff val="35000"/>
                  </a:schemeClr>
                </a:solidFill>
                <a:latin typeface="+mn-lt"/>
              </a:rPr>
              <a:t>		0.110 </a:t>
            </a:r>
            <a:r>
              <a:rPr lang="en-US" sz="2000" dirty="0">
                <a:solidFill>
                  <a:schemeClr val="tx1">
                    <a:lumMod val="65000"/>
                    <a:lumOff val="35000"/>
                  </a:schemeClr>
                </a:solidFill>
                <a:latin typeface="+mn-lt"/>
              </a:rPr>
              <a:t>* 2</a:t>
            </a:r>
            <a:r>
              <a:rPr lang="en-US" sz="2000" baseline="30000" dirty="0">
                <a:solidFill>
                  <a:schemeClr val="tx1">
                    <a:lumMod val="65000"/>
                    <a:lumOff val="35000"/>
                  </a:schemeClr>
                </a:solidFill>
                <a:latin typeface="+mn-lt"/>
              </a:rPr>
              <a:t>5</a:t>
            </a:r>
            <a:endParaRPr lang="en-US" sz="2000" baseline="30000" dirty="0" smtClean="0">
              <a:solidFill>
                <a:schemeClr val="tx1">
                  <a:lumMod val="65000"/>
                  <a:lumOff val="35000"/>
                </a:schemeClr>
              </a:solidFill>
              <a:latin typeface="+mn-lt"/>
            </a:endParaRPr>
          </a:p>
          <a:p>
            <a:r>
              <a:rPr lang="en-US" sz="2000" dirty="0" smtClean="0">
                <a:solidFill>
                  <a:schemeClr val="tx1">
                    <a:lumMod val="65000"/>
                    <a:lumOff val="35000"/>
                  </a:schemeClr>
                </a:solidFill>
                <a:latin typeface="+mn-lt"/>
              </a:rPr>
              <a:t>		   110 </a:t>
            </a:r>
            <a:r>
              <a:rPr lang="en-US" sz="2000" dirty="0">
                <a:solidFill>
                  <a:schemeClr val="tx1">
                    <a:lumMod val="65000"/>
                    <a:lumOff val="35000"/>
                  </a:schemeClr>
                </a:solidFill>
                <a:latin typeface="+mn-lt"/>
              </a:rPr>
              <a:t>* 2</a:t>
            </a:r>
            <a:r>
              <a:rPr lang="en-US" sz="2000" baseline="30000" dirty="0">
                <a:solidFill>
                  <a:schemeClr val="tx1">
                    <a:lumMod val="65000"/>
                    <a:lumOff val="35000"/>
                  </a:schemeClr>
                </a:solidFill>
                <a:latin typeface="+mn-lt"/>
              </a:rPr>
              <a:t>2</a:t>
            </a:r>
            <a:endParaRPr lang="en-US" sz="2000" baseline="30000" dirty="0" smtClean="0">
              <a:solidFill>
                <a:schemeClr val="tx1">
                  <a:lumMod val="65000"/>
                  <a:lumOff val="35000"/>
                </a:schemeClr>
              </a:solidFill>
              <a:latin typeface="+mn-lt"/>
            </a:endParaRPr>
          </a:p>
          <a:p>
            <a:r>
              <a:rPr lang="en-US" sz="2000" dirty="0" smtClean="0">
                <a:solidFill>
                  <a:schemeClr val="tx1">
                    <a:lumMod val="65000"/>
                    <a:lumOff val="35000"/>
                  </a:schemeClr>
                </a:solidFill>
                <a:latin typeface="+mn-lt"/>
              </a:rPr>
              <a:t>	            0.0110 </a:t>
            </a:r>
            <a:r>
              <a:rPr lang="en-US" sz="2000" dirty="0">
                <a:solidFill>
                  <a:schemeClr val="tx1">
                    <a:lumMod val="65000"/>
                    <a:lumOff val="35000"/>
                  </a:schemeClr>
                </a:solidFill>
                <a:latin typeface="+mn-lt"/>
              </a:rPr>
              <a:t>* 2</a:t>
            </a:r>
            <a:r>
              <a:rPr lang="en-US" sz="2000" baseline="30000" dirty="0">
                <a:solidFill>
                  <a:schemeClr val="tx1">
                    <a:lumMod val="65000"/>
                    <a:lumOff val="35000"/>
                  </a:schemeClr>
                </a:solidFill>
                <a:latin typeface="+mn-lt"/>
              </a:rPr>
              <a:t>6</a:t>
            </a:r>
          </a:p>
        </p:txBody>
      </p:sp>
      <p:cxnSp>
        <p:nvCxnSpPr>
          <p:cNvPr id="7" name="Straight Connector 6"/>
          <p:cNvCxnSpPr/>
          <p:nvPr/>
        </p:nvCxnSpPr>
        <p:spPr>
          <a:xfrm>
            <a:off x="1676400" y="3276600"/>
            <a:ext cx="5029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676400" y="5334000"/>
            <a:ext cx="5029200" cy="1588"/>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0" y="274638"/>
            <a:ext cx="8229600" cy="1143000"/>
          </a:xfrm>
        </p:spPr>
        <p:txBody>
          <a:bodyPr/>
          <a:lstStyle/>
          <a:p>
            <a:r>
              <a:rPr lang="en-US"/>
              <a:t>Arithmetic &amp; Logic Unit</a:t>
            </a:r>
          </a:p>
        </p:txBody>
      </p:sp>
      <p:sp>
        <p:nvSpPr>
          <p:cNvPr id="6147" name="Rectangle 3"/>
          <p:cNvSpPr>
            <a:spLocks noGrp="1" noChangeArrowheads="1"/>
          </p:cNvSpPr>
          <p:nvPr>
            <p:ph type="body" idx="4294967295"/>
          </p:nvPr>
        </p:nvSpPr>
        <p:spPr>
          <a:xfrm>
            <a:off x="0" y="1600200"/>
            <a:ext cx="8229600" cy="4525963"/>
          </a:xfrm>
        </p:spPr>
        <p:txBody>
          <a:bodyPr/>
          <a:lstStyle/>
          <a:p>
            <a:r>
              <a:rPr lang="en-US"/>
              <a:t>Does the calculations</a:t>
            </a:r>
          </a:p>
          <a:p>
            <a:r>
              <a:rPr lang="en-US"/>
              <a:t>Everything else in the computer is there to service this unit</a:t>
            </a:r>
          </a:p>
          <a:p>
            <a:r>
              <a:rPr lang="en-US"/>
              <a:t>Handles integers</a:t>
            </a:r>
          </a:p>
          <a:p>
            <a:r>
              <a:rPr lang="en-US"/>
              <a:t>May handle floating point (real) numbers</a:t>
            </a:r>
          </a:p>
          <a:p>
            <a:r>
              <a:rPr lang="en-US"/>
              <a:t>May be separate FPU (maths co-processor)</a:t>
            </a:r>
          </a:p>
          <a:p>
            <a:r>
              <a:rPr lang="en-US"/>
              <a:t>May be on chip separate FPU (486DX +)</a:t>
            </a:r>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idx="4294967295"/>
          </p:nvPr>
        </p:nvSpPr>
        <p:spPr>
          <a:xfrm>
            <a:off x="0" y="457200"/>
            <a:ext cx="7556500" cy="1116013"/>
          </a:xfrm>
        </p:spPr>
        <p:txBody>
          <a:bodyPr/>
          <a:lstStyle/>
          <a:p>
            <a:r>
              <a:rPr lang="en-US" dirty="0">
                <a:effectLst>
                  <a:outerShdw blurRad="38100" dist="38100" dir="2700000" algn="tl">
                    <a:srgbClr val="000000">
                      <a:alpha val="43137"/>
                    </a:srgbClr>
                  </a:outerShdw>
                </a:effectLst>
              </a:rPr>
              <a:t>Expressible Numbers</a:t>
            </a:r>
          </a:p>
        </p:txBody>
      </p:sp>
      <p:pic>
        <p:nvPicPr>
          <p:cNvPr id="4" name="Picture 3"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727" t="15294" r="2727" b="11765"/>
              <a:stretch>
                <a:fillRect/>
              </a:stretch>
            </p:blipFill>
          </mc:Choice>
          <mc:Fallback>
            <p:blipFill>
              <a:blip r:embed="rId4"/>
              <a:srcRect l="2727" t="15294" r="2727" b="11765"/>
              <a:stretch>
                <a:fillRect/>
              </a:stretch>
            </p:blipFill>
          </mc:Fallback>
        </mc:AlternateContent>
        <p:spPr>
          <a:xfrm>
            <a:off x="0" y="1374489"/>
            <a:ext cx="9198072" cy="5483511"/>
          </a:xfrm>
          <a:prstGeom prst="rect">
            <a:avLst/>
          </a:prstGeom>
        </p:spPr>
      </p:pic>
      <p:pic>
        <p:nvPicPr>
          <p:cNvPr id="5" name="Picture 4"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228600"/>
            <a:ext cx="7556500" cy="1116013"/>
          </a:xfrm>
        </p:spPr>
        <p:txBody>
          <a:bodyPr/>
          <a:lstStyle/>
          <a:p>
            <a:r>
              <a:rPr lang="en-US" dirty="0">
                <a:effectLst>
                  <a:outerShdw blurRad="38100" dist="38100" dir="2700000" algn="tl">
                    <a:srgbClr val="000000">
                      <a:alpha val="43137"/>
                    </a:srgbClr>
                  </a:outerShdw>
                </a:effectLst>
              </a:rPr>
              <a:t>IEEE</a:t>
            </a:r>
            <a:r>
              <a:rPr lang="en-US" dirty="0" smtClean="0">
                <a:effectLst>
                  <a:outerShdw blurRad="38100" dist="38100" dir="2700000" algn="tl">
                    <a:srgbClr val="000000">
                      <a:alpha val="43137"/>
                    </a:srgbClr>
                  </a:outerShdw>
                </a:effectLst>
              </a:rPr>
              <a:t> Standard 754</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685800" y="1371600"/>
          <a:ext cx="84582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JU-Logo.png"/>
          <p:cNvPicPr>
            <a:picLocks noChangeAspect="1"/>
          </p:cNvPicPr>
          <p:nvPr/>
        </p:nvPicPr>
        <p:blipFill>
          <a:blip r:embed="rId7" cstate="print"/>
          <a:stretch>
            <a:fillRect/>
          </a:stretch>
        </p:blipFill>
        <p:spPr>
          <a:xfrm>
            <a:off x="7239000" y="76200"/>
            <a:ext cx="1661163" cy="649225"/>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effectLst>
                  <a:outerShdw blurRad="38100" dist="38100" dir="2700000" algn="tl">
                    <a:srgbClr val="000000">
                      <a:alpha val="43137"/>
                    </a:srgbClr>
                  </a:outerShdw>
                </a:effectLst>
              </a:rPr>
              <a:t>IEEE 754-2008</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4294967295"/>
          </p:nvPr>
        </p:nvSpPr>
        <p:spPr>
          <a:xfrm>
            <a:off x="0" y="1676400"/>
            <a:ext cx="7556500" cy="4724400"/>
          </a:xfrm>
        </p:spPr>
        <p:txBody>
          <a:bodyPr>
            <a:normAutofit fontScale="85000" lnSpcReduction="10000"/>
          </a:bodyPr>
          <a:lstStyle/>
          <a:p>
            <a:r>
              <a:rPr lang="en-US" dirty="0" smtClean="0"/>
              <a:t>Defines the following different types of floating-point formats:</a:t>
            </a:r>
          </a:p>
          <a:p>
            <a:r>
              <a:rPr lang="en-US" dirty="0" smtClean="0"/>
              <a:t>Arithmetic format</a:t>
            </a:r>
          </a:p>
          <a:p>
            <a:pPr lvl="1"/>
            <a:r>
              <a:rPr lang="en-US" dirty="0" smtClean="0"/>
              <a:t>All the mandatory operations defined by the standard are supported by the format.  The format may be used to represent floating-point operands or results for the operations described in the standard.</a:t>
            </a:r>
          </a:p>
          <a:p>
            <a:r>
              <a:rPr lang="en-US" dirty="0" smtClean="0"/>
              <a:t>Basic format</a:t>
            </a:r>
          </a:p>
          <a:p>
            <a:pPr lvl="1"/>
            <a:r>
              <a:rPr lang="en-US" dirty="0" smtClean="0"/>
              <a:t>This format covers five floating-point representations, three binary and two decimal, whose encodings are specified by the standard, and which can be used for arithmetic.  At least one of the basic formats is implemented in any conforming implementation.</a:t>
            </a:r>
          </a:p>
          <a:p>
            <a:r>
              <a:rPr lang="en-US" dirty="0" smtClean="0"/>
              <a:t>Interchange format</a:t>
            </a:r>
          </a:p>
          <a:p>
            <a:pPr lvl="1"/>
            <a:r>
              <a:rPr lang="en-US" dirty="0" smtClean="0"/>
              <a:t>A fully specified, fixed-length binary encoding that allows data interchange between different platforms and that can be used for storage.</a:t>
            </a:r>
            <a:endParaRPr lang="en-US" dirty="0"/>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6477000" y="914400"/>
            <a:ext cx="2667000" cy="1524000"/>
          </a:xfrm>
        </p:spPr>
        <p:txBody>
          <a:bodyPr/>
          <a:lstStyle/>
          <a:p>
            <a:r>
              <a:rPr lang="en-GB" dirty="0">
                <a:effectLst>
                  <a:outerShdw blurRad="38100" dist="38100" dir="2700000" algn="tl">
                    <a:srgbClr val="000000">
                      <a:alpha val="43137"/>
                    </a:srgbClr>
                  </a:outerShdw>
                </a:effectLst>
              </a:rPr>
              <a:t>IEEE 754 Formats</a:t>
            </a:r>
          </a:p>
        </p:txBody>
      </p:sp>
      <p:pic>
        <p:nvPicPr>
          <p:cNvPr id="4" name="Picture 3" descr="f2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9091" b="14545"/>
              <a:stretch>
                <a:fillRect/>
              </a:stretch>
            </p:blipFill>
          </mc:Choice>
          <mc:Fallback>
            <p:blipFill>
              <a:blip r:embed="rId4"/>
              <a:srcRect t="19091" b="14545"/>
              <a:stretch>
                <a:fillRect/>
              </a:stretch>
            </p:blipFill>
          </mc:Fallback>
        </mc:AlternateContent>
        <p:spPr>
          <a:xfrm>
            <a:off x="304800" y="0"/>
            <a:ext cx="7985415" cy="6858000"/>
          </a:xfrm>
          <a:prstGeom prst="rect">
            <a:avLst/>
          </a:prstGeom>
        </p:spPr>
      </p:pic>
      <p:pic>
        <p:nvPicPr>
          <p:cNvPr id="5" name="Picture 4"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609600"/>
            <a:ext cx="8100278" cy="5943600"/>
          </a:xfrm>
          <a:prstGeom prst="rect">
            <a:avLst/>
          </a:prstGeom>
        </p:spPr>
      </p:pic>
      <p:sp>
        <p:nvSpPr>
          <p:cNvPr id="3" name="Rectangle 2"/>
          <p:cNvSpPr/>
          <p:nvPr/>
        </p:nvSpPr>
        <p:spPr>
          <a:xfrm>
            <a:off x="381000" y="6442501"/>
            <a:ext cx="7239000" cy="307777"/>
          </a:xfrm>
          <a:prstGeom prst="rect">
            <a:avLst/>
          </a:prstGeom>
        </p:spPr>
        <p:txBody>
          <a:bodyPr wrap="square">
            <a:spAutoFit/>
          </a:bodyPr>
          <a:lstStyle/>
          <a:p>
            <a:r>
              <a:rPr lang="en-US" sz="1400" dirty="0">
                <a:latin typeface="+mn-lt"/>
              </a:rPr>
              <a:t>* not including implied bit and not including sign bit</a:t>
            </a:r>
          </a:p>
        </p:txBody>
      </p:sp>
      <p:sp>
        <p:nvSpPr>
          <p:cNvPr id="4" name="Rectangle 3"/>
          <p:cNvSpPr/>
          <p:nvPr/>
        </p:nvSpPr>
        <p:spPr>
          <a:xfrm>
            <a:off x="7391400" y="1066800"/>
            <a:ext cx="1752600" cy="2123658"/>
          </a:xfrm>
          <a:prstGeom prst="rect">
            <a:avLst/>
          </a:prstGeom>
        </p:spPr>
        <p:txBody>
          <a:bodyPr wrap="square">
            <a:spAutoFit/>
          </a:bodyPr>
          <a:lstStyle/>
          <a:p>
            <a:pPr algn="ctr"/>
            <a:r>
              <a:rPr lang="en-US" sz="2200" dirty="0">
                <a:solidFill>
                  <a:schemeClr val="accent1"/>
                </a:solidFill>
                <a:latin typeface="+mn-lt"/>
              </a:rPr>
              <a:t>Table 10.3 </a:t>
            </a:r>
          </a:p>
          <a:p>
            <a:pPr algn="ctr"/>
            <a:endParaRPr lang="en-US" sz="2200" dirty="0">
              <a:solidFill>
                <a:schemeClr val="accent1"/>
              </a:solidFill>
              <a:latin typeface="+mn-lt"/>
            </a:endParaRPr>
          </a:p>
          <a:p>
            <a:pPr algn="ctr"/>
            <a:r>
              <a:rPr lang="en-US" sz="2200" dirty="0" smtClean="0">
                <a:solidFill>
                  <a:schemeClr val="accent1"/>
                </a:solidFill>
                <a:latin typeface="+mn-lt"/>
              </a:rPr>
              <a:t>IEEE </a:t>
            </a:r>
            <a:r>
              <a:rPr lang="en-US" sz="2200" dirty="0">
                <a:solidFill>
                  <a:schemeClr val="accent1"/>
                </a:solidFill>
                <a:latin typeface="+mn-lt"/>
              </a:rPr>
              <a:t>754</a:t>
            </a:r>
          </a:p>
          <a:p>
            <a:pPr algn="ctr"/>
            <a:endParaRPr lang="en-US" sz="2200" dirty="0">
              <a:solidFill>
                <a:schemeClr val="accent1"/>
              </a:solidFill>
              <a:latin typeface="+mn-lt"/>
            </a:endParaRPr>
          </a:p>
          <a:p>
            <a:pPr algn="ctr"/>
            <a:r>
              <a:rPr lang="en-US" sz="2200" dirty="0" smtClean="0">
                <a:solidFill>
                  <a:schemeClr val="accent1"/>
                </a:solidFill>
                <a:latin typeface="+mn-lt"/>
              </a:rPr>
              <a:t>Format </a:t>
            </a:r>
          </a:p>
          <a:p>
            <a:pPr algn="ctr"/>
            <a:r>
              <a:rPr lang="en-US" sz="2200" dirty="0" smtClean="0">
                <a:solidFill>
                  <a:schemeClr val="accent1"/>
                </a:solidFill>
                <a:latin typeface="+mn-lt"/>
              </a:rPr>
              <a:t>Parameters </a:t>
            </a:r>
            <a:endParaRPr lang="en-US" sz="2200" dirty="0">
              <a:solidFill>
                <a:schemeClr val="accent1"/>
              </a:solidFill>
              <a:latin typeface="+mn-lt"/>
            </a:endParaRPr>
          </a:p>
        </p:txBody>
      </p:sp>
      <p:pic>
        <p:nvPicPr>
          <p:cNvPr id="5" name="Picture 4" descr="JU-Logo.png"/>
          <p:cNvPicPr>
            <a:picLocks noChangeAspect="1"/>
          </p:cNvPicPr>
          <p:nvPr/>
        </p:nvPicPr>
        <p:blipFill>
          <a:blip r:embed="rId5" cstate="print"/>
          <a:stretch>
            <a:fillRect/>
          </a:stretch>
        </p:blipFill>
        <p:spPr>
          <a:xfrm>
            <a:off x="7239000" y="76200"/>
            <a:ext cx="1661163" cy="649225"/>
          </a:xfrm>
          <a:prstGeom prst="rect">
            <a:avLst/>
          </a:prstGeom>
        </p:spPr>
      </p:pic>
    </p:spTree>
  </p:cSld>
  <p:clrMapOvr>
    <a:masterClrMapping/>
  </p:clrMapOvr>
  <p:transition spd="med">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274638"/>
            <a:ext cx="8229600" cy="1143000"/>
          </a:xfrm>
        </p:spPr>
        <p:txBody>
          <a:bodyPr/>
          <a:lstStyle/>
          <a:p>
            <a:r>
              <a:rPr lang="en-US"/>
              <a:t>Floating Point Examples</a:t>
            </a:r>
          </a:p>
        </p:txBody>
      </p:sp>
      <p:pic>
        <p:nvPicPr>
          <p:cNvPr id="63492" name="Picture 4"/>
          <p:cNvPicPr>
            <a:picLocks noChangeAspect="1" noChangeArrowheads="1"/>
          </p:cNvPicPr>
          <p:nvPr/>
        </p:nvPicPr>
        <p:blipFill>
          <a:blip r:embed="rId2"/>
          <a:srcRect l="4410" t="16434" r="12009" b="31754"/>
          <a:stretch>
            <a:fillRect/>
          </a:stretch>
        </p:blipFill>
        <p:spPr bwMode="auto">
          <a:xfrm>
            <a:off x="0" y="1606550"/>
            <a:ext cx="9144000" cy="4383088"/>
          </a:xfrm>
          <a:prstGeom prst="rect">
            <a:avLst/>
          </a:prstGeom>
          <a:noFill/>
          <a:ln w="9525">
            <a:noFill/>
            <a:miter lim="800000"/>
            <a:headEnd/>
            <a:tailEnd/>
          </a:ln>
          <a:effectLst/>
        </p:spPr>
      </p:pic>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0" y="274638"/>
            <a:ext cx="8229600" cy="1143000"/>
          </a:xfrm>
        </p:spPr>
        <p:txBody>
          <a:bodyPr/>
          <a:lstStyle/>
          <a:p>
            <a:r>
              <a:rPr lang="en-US"/>
              <a:t>Signs for Floating Point</a:t>
            </a:r>
          </a:p>
        </p:txBody>
      </p:sp>
      <p:sp>
        <p:nvSpPr>
          <p:cNvPr id="23555" name="Rectangle 3"/>
          <p:cNvSpPr>
            <a:spLocks noGrp="1" noChangeArrowheads="1"/>
          </p:cNvSpPr>
          <p:nvPr>
            <p:ph type="body" idx="4294967295"/>
          </p:nvPr>
        </p:nvSpPr>
        <p:spPr>
          <a:xfrm>
            <a:off x="0" y="1600200"/>
            <a:ext cx="8229600" cy="4525963"/>
          </a:xfrm>
        </p:spPr>
        <p:txBody>
          <a:bodyPr/>
          <a:lstStyle/>
          <a:p>
            <a:r>
              <a:rPr lang="en-US"/>
              <a:t>Mantissa is stored in 2s compliment</a:t>
            </a:r>
          </a:p>
          <a:p>
            <a:r>
              <a:rPr lang="en-US"/>
              <a:t>Exponent is in excess or biased notation</a:t>
            </a:r>
          </a:p>
          <a:p>
            <a:pPr lvl="1"/>
            <a:r>
              <a:rPr lang="en-US"/>
              <a:t>e.g. Excess (bias) 128 means</a:t>
            </a:r>
          </a:p>
          <a:p>
            <a:pPr lvl="1"/>
            <a:r>
              <a:rPr lang="en-US"/>
              <a:t>8 bit exponent field</a:t>
            </a:r>
          </a:p>
          <a:p>
            <a:pPr lvl="1"/>
            <a:r>
              <a:rPr lang="en-US"/>
              <a:t>Pure value range 0-255</a:t>
            </a:r>
          </a:p>
          <a:p>
            <a:pPr lvl="1"/>
            <a:r>
              <a:rPr lang="en-US"/>
              <a:t>Subtract 128 to get correct value</a:t>
            </a:r>
          </a:p>
          <a:p>
            <a:pPr lvl="1"/>
            <a:r>
              <a:rPr lang="en-US"/>
              <a:t>Range -128 to +127</a:t>
            </a:r>
          </a:p>
        </p:txBody>
      </p:sp>
      <p:pic>
        <p:nvPicPr>
          <p:cNvPr id="4" name="Picture 3" descr="JU-Logo.png"/>
          <p:cNvPicPr>
            <a:picLocks noChangeAspect="1"/>
          </p:cNvPicPr>
          <p:nvPr/>
        </p:nvPicPr>
        <p:blipFill>
          <a:blip r:embed="rId2" cstate="print"/>
          <a:stretch>
            <a:fillRect/>
          </a:stretch>
        </p:blipFill>
        <p:spPr>
          <a:xfrm>
            <a:off x="7239000" y="76200"/>
            <a:ext cx="1661163" cy="649225"/>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0" y="274638"/>
            <a:ext cx="8229600" cy="1143000"/>
          </a:xfrm>
        </p:spPr>
        <p:txBody>
          <a:bodyPr/>
          <a:lstStyle/>
          <a:p>
            <a:r>
              <a:rPr lang="en-US"/>
              <a:t>Normalization</a:t>
            </a:r>
          </a:p>
        </p:txBody>
      </p:sp>
      <p:sp>
        <p:nvSpPr>
          <p:cNvPr id="24579" name="Rectangle 3"/>
          <p:cNvSpPr>
            <a:spLocks noGrp="1" noChangeArrowheads="1"/>
          </p:cNvSpPr>
          <p:nvPr>
            <p:ph type="body" idx="4294967295"/>
          </p:nvPr>
        </p:nvSpPr>
        <p:spPr>
          <a:xfrm>
            <a:off x="0" y="1600200"/>
            <a:ext cx="8229600" cy="4525963"/>
          </a:xfrm>
        </p:spPr>
        <p:txBody>
          <a:bodyPr/>
          <a:lstStyle/>
          <a:p>
            <a:r>
              <a:rPr lang="en-US"/>
              <a:t>FP numbers are usually normalized</a:t>
            </a:r>
          </a:p>
          <a:p>
            <a:r>
              <a:rPr lang="en-US"/>
              <a:t>i.e. exponent is adjusted so that leading bit (MSB) of mantissa is 1</a:t>
            </a:r>
          </a:p>
          <a:p>
            <a:r>
              <a:rPr lang="en-US"/>
              <a:t>Since it is always 1 there is no need to store it</a:t>
            </a:r>
          </a:p>
          <a:p>
            <a:r>
              <a:rPr lang="en-US"/>
              <a:t>(c.f. Scientific notation where numbers are normalized to give a single digit before the decimal point</a:t>
            </a:r>
          </a:p>
          <a:p>
            <a:r>
              <a:rPr lang="en-US"/>
              <a:t>e.g. 3.123 x 10</a:t>
            </a:r>
            <a:r>
              <a:rPr lang="en-US" baseline="30000"/>
              <a:t>3</a:t>
            </a:r>
            <a:r>
              <a:rPr lang="en-US"/>
              <a:t>)</a:t>
            </a:r>
          </a:p>
        </p:txBody>
      </p:sp>
      <p:pic>
        <p:nvPicPr>
          <p:cNvPr id="4" name="Picture 3" descr="JU-Logo.png"/>
          <p:cNvPicPr>
            <a:picLocks noChangeAspect="1"/>
          </p:cNvPicPr>
          <p:nvPr/>
        </p:nvPicPr>
        <p:blipFill>
          <a:blip r:embed="rId2" cstate="print"/>
          <a:stretch>
            <a:fillRect/>
          </a:stretch>
        </p:blipFill>
        <p:spPr>
          <a:xfrm>
            <a:off x="7239000" y="76200"/>
            <a:ext cx="1661163" cy="649225"/>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74638"/>
            <a:ext cx="8229600" cy="1143000"/>
          </a:xfrm>
        </p:spPr>
        <p:txBody>
          <a:bodyPr/>
          <a:lstStyle/>
          <a:p>
            <a:r>
              <a:rPr lang="en-US"/>
              <a:t>FP Ranges</a:t>
            </a:r>
          </a:p>
        </p:txBody>
      </p:sp>
      <p:sp>
        <p:nvSpPr>
          <p:cNvPr id="25603" name="Rectangle 3"/>
          <p:cNvSpPr>
            <a:spLocks noGrp="1" noChangeArrowheads="1"/>
          </p:cNvSpPr>
          <p:nvPr>
            <p:ph type="body" idx="4294967295"/>
          </p:nvPr>
        </p:nvSpPr>
        <p:spPr>
          <a:xfrm>
            <a:off x="0" y="1600200"/>
            <a:ext cx="8229600" cy="4525963"/>
          </a:xfrm>
        </p:spPr>
        <p:txBody>
          <a:bodyPr/>
          <a:lstStyle/>
          <a:p>
            <a:r>
              <a:rPr lang="en-US"/>
              <a:t>For a 32 bit number</a:t>
            </a:r>
          </a:p>
          <a:p>
            <a:pPr lvl="1"/>
            <a:r>
              <a:rPr lang="en-US"/>
              <a:t>8 bit exponent </a:t>
            </a:r>
          </a:p>
          <a:p>
            <a:pPr lvl="1"/>
            <a:r>
              <a:rPr lang="en-US"/>
              <a:t>+/- 2</a:t>
            </a:r>
            <a:r>
              <a:rPr lang="en-US" baseline="30000"/>
              <a:t>256 </a:t>
            </a:r>
            <a:r>
              <a:rPr lang="en-US">
                <a:sym typeface="Symbol" pitchFamily="18" charset="2"/>
              </a:rPr>
              <a:t></a:t>
            </a:r>
            <a:r>
              <a:rPr lang="en-US"/>
              <a:t> 1.5 x 10</a:t>
            </a:r>
            <a:r>
              <a:rPr lang="en-US" baseline="30000"/>
              <a:t>77</a:t>
            </a:r>
          </a:p>
          <a:p>
            <a:r>
              <a:rPr lang="en-US"/>
              <a:t>Accuracy</a:t>
            </a:r>
          </a:p>
          <a:p>
            <a:pPr lvl="1"/>
            <a:r>
              <a:rPr lang="en-US"/>
              <a:t>The effect of changing lsb of mantissa</a:t>
            </a:r>
          </a:p>
          <a:p>
            <a:pPr lvl="1"/>
            <a:r>
              <a:rPr lang="en-US"/>
              <a:t>23 bit mantissa 2</a:t>
            </a:r>
            <a:r>
              <a:rPr lang="en-US" baseline="30000"/>
              <a:t>-23 </a:t>
            </a:r>
            <a:r>
              <a:rPr lang="en-US">
                <a:sym typeface="Symbol" pitchFamily="18" charset="2"/>
              </a:rPr>
              <a:t></a:t>
            </a:r>
            <a:r>
              <a:rPr lang="en-US"/>
              <a:t> 1.2 x 10</a:t>
            </a:r>
            <a:r>
              <a:rPr lang="en-US" baseline="30000"/>
              <a:t>-7</a:t>
            </a:r>
            <a:endParaRPr lang="en-US"/>
          </a:p>
          <a:p>
            <a:pPr lvl="1"/>
            <a:r>
              <a:rPr lang="en-US"/>
              <a:t>About 6 decimal places</a:t>
            </a:r>
          </a:p>
        </p:txBody>
      </p:sp>
      <p:pic>
        <p:nvPicPr>
          <p:cNvPr id="4" name="Picture 3" descr="JU-Logo.png"/>
          <p:cNvPicPr>
            <a:picLocks noChangeAspect="1"/>
          </p:cNvPicPr>
          <p:nvPr/>
        </p:nvPicPr>
        <p:blipFill>
          <a:blip r:embed="rId2" cstate="print"/>
          <a:stretch>
            <a:fillRect/>
          </a:stretch>
        </p:blipFill>
        <p:spPr>
          <a:xfrm>
            <a:off x="7239000" y="76200"/>
            <a:ext cx="1661163" cy="649225"/>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274638"/>
            <a:ext cx="8229600" cy="1143000"/>
          </a:xfrm>
        </p:spPr>
        <p:txBody>
          <a:bodyPr/>
          <a:lstStyle/>
          <a:p>
            <a:r>
              <a:rPr lang="en-US"/>
              <a:t>Expressible Numbers</a:t>
            </a:r>
          </a:p>
        </p:txBody>
      </p:sp>
      <p:pic>
        <p:nvPicPr>
          <p:cNvPr id="64515" name="Picture 3"/>
          <p:cNvPicPr>
            <a:picLocks noChangeAspect="1" noChangeArrowheads="1"/>
          </p:cNvPicPr>
          <p:nvPr/>
        </p:nvPicPr>
        <p:blipFill>
          <a:blip r:embed="rId2"/>
          <a:srcRect b="15587"/>
          <a:stretch>
            <a:fillRect/>
          </a:stretch>
        </p:blipFill>
        <p:spPr bwMode="auto">
          <a:xfrm>
            <a:off x="228600" y="1973263"/>
            <a:ext cx="8534400" cy="3792537"/>
          </a:xfrm>
          <a:prstGeom prst="rect">
            <a:avLst/>
          </a:prstGeom>
          <a:noFill/>
          <a:ln w="9525">
            <a:noFill/>
            <a:miter lim="800000"/>
            <a:headEnd/>
            <a:tailEnd/>
          </a:ln>
          <a:effectLst/>
        </p:spPr>
      </p:pic>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idx="4294967295"/>
          </p:nvPr>
        </p:nvSpPr>
        <p:spPr>
          <a:xfrm>
            <a:off x="0" y="274638"/>
            <a:ext cx="8229600" cy="1143000"/>
          </a:xfrm>
        </p:spPr>
        <p:txBody>
          <a:bodyPr/>
          <a:lstStyle/>
          <a:p>
            <a:r>
              <a:rPr lang="en-US"/>
              <a:t>ALU Inputs and Outputs</a:t>
            </a:r>
          </a:p>
        </p:txBody>
      </p:sp>
      <p:pic>
        <p:nvPicPr>
          <p:cNvPr id="51203" name="Picture 1027"/>
          <p:cNvPicPr>
            <a:picLocks noChangeAspect="1" noChangeArrowheads="1"/>
          </p:cNvPicPr>
          <p:nvPr/>
        </p:nvPicPr>
        <p:blipFill>
          <a:blip r:embed="rId2"/>
          <a:srcRect b="28885"/>
          <a:stretch>
            <a:fillRect/>
          </a:stretch>
        </p:blipFill>
        <p:spPr bwMode="auto">
          <a:xfrm>
            <a:off x="457200" y="2530475"/>
            <a:ext cx="8153400" cy="2955925"/>
          </a:xfrm>
          <a:prstGeom prst="rect">
            <a:avLst/>
          </a:prstGeom>
          <a:noFill/>
          <a:ln w="9525">
            <a:noFill/>
            <a:miter lim="800000"/>
            <a:headEnd/>
            <a:tailEnd/>
          </a:ln>
          <a:effectLst/>
        </p:spPr>
      </p:pic>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274638"/>
            <a:ext cx="8229600" cy="1143000"/>
          </a:xfrm>
        </p:spPr>
        <p:txBody>
          <a:bodyPr/>
          <a:lstStyle/>
          <a:p>
            <a:r>
              <a:rPr lang="en-US"/>
              <a:t>IEEE 754</a:t>
            </a:r>
          </a:p>
        </p:txBody>
      </p:sp>
      <p:sp>
        <p:nvSpPr>
          <p:cNvPr id="27651" name="Rectangle 3"/>
          <p:cNvSpPr>
            <a:spLocks noGrp="1" noChangeArrowheads="1"/>
          </p:cNvSpPr>
          <p:nvPr>
            <p:ph type="body" idx="4294967295"/>
          </p:nvPr>
        </p:nvSpPr>
        <p:spPr>
          <a:xfrm>
            <a:off x="0" y="1600200"/>
            <a:ext cx="8229600" cy="4525963"/>
          </a:xfrm>
        </p:spPr>
        <p:txBody>
          <a:bodyPr/>
          <a:lstStyle/>
          <a:p>
            <a:r>
              <a:rPr lang="en-US"/>
              <a:t>Standard for floating point storage</a:t>
            </a:r>
          </a:p>
          <a:p>
            <a:r>
              <a:rPr lang="en-US"/>
              <a:t>32 and 64 bit standards</a:t>
            </a:r>
          </a:p>
          <a:p>
            <a:r>
              <a:rPr lang="en-US"/>
              <a:t>8 and 11 bit exponent respectively</a:t>
            </a:r>
          </a:p>
          <a:p>
            <a:r>
              <a:rPr lang="en-US"/>
              <a:t>Extended formats (both mantissa and exponent) for intermediate results</a:t>
            </a:r>
          </a:p>
          <a:p>
            <a:endParaRPr lang="en-US"/>
          </a:p>
        </p:txBody>
      </p:sp>
      <p:pic>
        <p:nvPicPr>
          <p:cNvPr id="4" name="Picture 3" descr="JU-Logo.png"/>
          <p:cNvPicPr>
            <a:picLocks noChangeAspect="1"/>
          </p:cNvPicPr>
          <p:nvPr/>
        </p:nvPicPr>
        <p:blipFill>
          <a:blip r:embed="rId2" cstate="print"/>
          <a:stretch>
            <a:fillRect/>
          </a:stretch>
        </p:blipFill>
        <p:spPr>
          <a:xfrm>
            <a:off x="7239000" y="76200"/>
            <a:ext cx="1661163" cy="649225"/>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ChangeArrowheads="1"/>
          </p:cNvSpPr>
          <p:nvPr/>
        </p:nvSpPr>
        <p:spPr bwMode="auto">
          <a:xfrm>
            <a:off x="225425" y="312738"/>
            <a:ext cx="5210175" cy="477837"/>
          </a:xfrm>
          <a:prstGeom prst="rect">
            <a:avLst/>
          </a:prstGeom>
          <a:noFill/>
          <a:ln w="12700">
            <a:noFill/>
            <a:miter lim="800000"/>
            <a:headEnd/>
            <a:tailEnd/>
          </a:ln>
          <a:effectLst/>
        </p:spPr>
        <p:txBody>
          <a:bodyPr wrap="none" anchor="ctr"/>
          <a:lstStyle/>
          <a:p>
            <a:endParaRPr lang="en-US"/>
          </a:p>
        </p:txBody>
      </p:sp>
      <p:sp>
        <p:nvSpPr>
          <p:cNvPr id="933891" name="Rectangle 3"/>
          <p:cNvSpPr>
            <a:spLocks noGrp="1" noChangeArrowheads="1"/>
          </p:cNvSpPr>
          <p:nvPr>
            <p:ph type="body" sz="half" idx="4294967295"/>
          </p:nvPr>
        </p:nvSpPr>
        <p:spPr>
          <a:xfrm>
            <a:off x="228600" y="1130300"/>
            <a:ext cx="8610600" cy="5194300"/>
          </a:xfrm>
          <a:noFill/>
          <a:ln/>
        </p:spPr>
        <p:txBody>
          <a:bodyPr lIns="90488" tIns="44450" rIns="90488" bIns="44450">
            <a:normAutofit/>
          </a:bodyPr>
          <a:lstStyle/>
          <a:p>
            <a:pPr marL="342900" indent="-342900"/>
            <a:r>
              <a:rPr lang="en-US" dirty="0"/>
              <a:t>Our implementation of the MIPS is simplified</a:t>
            </a:r>
          </a:p>
          <a:p>
            <a:pPr marL="742950" lvl="1" indent="-285750"/>
            <a:r>
              <a:rPr lang="en-US" dirty="0"/>
              <a:t>memory-reference instructions:  </a:t>
            </a:r>
            <a:r>
              <a:rPr lang="en-US" b="1" dirty="0" err="1">
                <a:solidFill>
                  <a:schemeClr val="accent1"/>
                </a:solidFill>
                <a:latin typeface="Courier New" pitchFamily="49" charset="0"/>
              </a:rPr>
              <a:t>lw</a:t>
            </a:r>
            <a:r>
              <a:rPr lang="en-US" b="1" dirty="0">
                <a:solidFill>
                  <a:schemeClr val="accent1"/>
                </a:solidFill>
                <a:latin typeface="Courier New" pitchFamily="49" charset="0"/>
              </a:rPr>
              <a:t>, </a:t>
            </a:r>
            <a:r>
              <a:rPr lang="en-US" b="1" dirty="0" err="1">
                <a:solidFill>
                  <a:schemeClr val="accent1"/>
                </a:solidFill>
                <a:latin typeface="Courier New" pitchFamily="49" charset="0"/>
              </a:rPr>
              <a:t>sw</a:t>
            </a:r>
            <a:r>
              <a:rPr lang="en-US" dirty="0">
                <a:latin typeface="Courier New" pitchFamily="49" charset="0"/>
              </a:rPr>
              <a:t> </a:t>
            </a:r>
            <a:endParaRPr lang="en-US" dirty="0"/>
          </a:p>
          <a:p>
            <a:pPr marL="742950" lvl="1" indent="-285750"/>
            <a:r>
              <a:rPr lang="en-US" dirty="0"/>
              <a:t>arithmetic-logical instructions:  </a:t>
            </a:r>
            <a:r>
              <a:rPr lang="en-US" b="1" dirty="0">
                <a:solidFill>
                  <a:schemeClr val="accent1"/>
                </a:solidFill>
                <a:latin typeface="Courier New" pitchFamily="49" charset="0"/>
              </a:rPr>
              <a:t>add, sub, and, or, </a:t>
            </a:r>
            <a:r>
              <a:rPr lang="en-US" b="1" dirty="0" err="1">
                <a:solidFill>
                  <a:schemeClr val="accent1"/>
                </a:solidFill>
                <a:latin typeface="Courier New" pitchFamily="49" charset="0"/>
              </a:rPr>
              <a:t>slt</a:t>
            </a:r>
            <a:endParaRPr lang="en-US" b="1" dirty="0">
              <a:solidFill>
                <a:schemeClr val="accent1"/>
              </a:solidFill>
              <a:latin typeface="Courier New" pitchFamily="49" charset="0"/>
            </a:endParaRPr>
          </a:p>
          <a:p>
            <a:pPr marL="742950" lvl="1" indent="-285750"/>
            <a:r>
              <a:rPr lang="en-US" dirty="0"/>
              <a:t>control flow / branch instructions:  </a:t>
            </a:r>
            <a:r>
              <a:rPr lang="en-US" b="1" dirty="0" err="1">
                <a:solidFill>
                  <a:schemeClr val="accent1"/>
                </a:solidFill>
                <a:latin typeface="Courier New" pitchFamily="49" charset="0"/>
              </a:rPr>
              <a:t>beq</a:t>
            </a:r>
            <a:r>
              <a:rPr lang="en-US" b="1" dirty="0">
                <a:solidFill>
                  <a:schemeClr val="accent1"/>
                </a:solidFill>
                <a:latin typeface="Courier New" pitchFamily="49" charset="0"/>
              </a:rPr>
              <a:t>, j</a:t>
            </a:r>
          </a:p>
          <a:p>
            <a:pPr marL="342900" indent="-342900"/>
            <a:r>
              <a:rPr lang="en-US" dirty="0"/>
              <a:t>Generic implementation</a:t>
            </a:r>
          </a:p>
          <a:p>
            <a:pPr marL="742950" lvl="1" indent="-285750">
              <a:lnSpc>
                <a:spcPct val="90000"/>
              </a:lnSpc>
            </a:pPr>
            <a:r>
              <a:rPr lang="en-US" dirty="0"/>
              <a:t>use the program counter (PC) to supply                                              the instruction address and fetch the                                            instruction from memory (and update the PC)</a:t>
            </a:r>
          </a:p>
          <a:p>
            <a:pPr marL="742950" lvl="1" indent="-285750"/>
            <a:r>
              <a:rPr lang="en-US" dirty="0"/>
              <a:t>decode the instruction (and read registers)</a:t>
            </a:r>
          </a:p>
          <a:p>
            <a:pPr marL="742950" lvl="1" indent="-285750"/>
            <a:r>
              <a:rPr lang="en-US" dirty="0"/>
              <a:t>execute the instruction</a:t>
            </a:r>
          </a:p>
          <a:p>
            <a:pPr marL="342900" indent="-342900"/>
            <a:r>
              <a:rPr lang="en-US" dirty="0"/>
              <a:t>All instructions (except </a:t>
            </a:r>
            <a:r>
              <a:rPr lang="en-US" b="1" dirty="0">
                <a:solidFill>
                  <a:schemeClr val="accent1"/>
                </a:solidFill>
                <a:latin typeface="Courier New" pitchFamily="49" charset="0"/>
              </a:rPr>
              <a:t>j</a:t>
            </a:r>
            <a:r>
              <a:rPr lang="en-US" dirty="0"/>
              <a:t>) use the ALU after reading the registers</a:t>
            </a:r>
          </a:p>
          <a:p>
            <a:pPr marL="342900" indent="-342900" algn="ctr">
              <a:buFont typeface="Wingdings" pitchFamily="2" charset="2"/>
              <a:buNone/>
            </a:pPr>
            <a:r>
              <a:rPr lang="en-US" dirty="0">
                <a:solidFill>
                  <a:srgbClr val="000000"/>
                </a:solidFill>
              </a:rPr>
              <a:t/>
            </a:r>
            <a:br>
              <a:rPr lang="en-US" dirty="0">
                <a:solidFill>
                  <a:srgbClr val="000000"/>
                </a:solidFill>
              </a:rPr>
            </a:br>
            <a:r>
              <a:rPr lang="en-US" dirty="0">
                <a:solidFill>
                  <a:srgbClr val="000000"/>
                </a:solidFill>
              </a:rPr>
              <a:t>How?  memory-reference?  arithmetic?  control flow?</a:t>
            </a:r>
          </a:p>
        </p:txBody>
      </p:sp>
      <p:sp>
        <p:nvSpPr>
          <p:cNvPr id="933892" name="Rectangle 4"/>
          <p:cNvSpPr>
            <a:spLocks noGrp="1" noChangeArrowheads="1"/>
          </p:cNvSpPr>
          <p:nvPr>
            <p:ph type="title" idx="4294967295"/>
          </p:nvPr>
        </p:nvSpPr>
        <p:spPr>
          <a:xfrm>
            <a:off x="0" y="274638"/>
            <a:ext cx="8229600" cy="1143000"/>
          </a:xfrm>
          <a:noFill/>
          <a:ln/>
        </p:spPr>
        <p:txBody>
          <a:bodyPr lIns="90488" tIns="44450" rIns="90488" bIns="44450" anchor="ctr">
            <a:normAutofit/>
          </a:bodyPr>
          <a:lstStyle/>
          <a:p>
            <a:r>
              <a:rPr lang="en-US" dirty="0"/>
              <a:t>The Processor:  </a:t>
            </a:r>
            <a:r>
              <a:rPr lang="en-US" dirty="0" err="1"/>
              <a:t>Datapath</a:t>
            </a:r>
            <a:r>
              <a:rPr lang="en-US" dirty="0"/>
              <a:t> &amp; Control</a:t>
            </a:r>
          </a:p>
        </p:txBody>
      </p:sp>
      <p:grpSp>
        <p:nvGrpSpPr>
          <p:cNvPr id="2" name="Group 5"/>
          <p:cNvGrpSpPr>
            <a:grpSpLocks/>
          </p:cNvGrpSpPr>
          <p:nvPr/>
        </p:nvGrpSpPr>
        <p:grpSpPr bwMode="auto">
          <a:xfrm>
            <a:off x="6629400" y="2895600"/>
            <a:ext cx="1938338" cy="992188"/>
            <a:chOff x="432" y="2736"/>
            <a:chExt cx="1221" cy="625"/>
          </a:xfrm>
        </p:grpSpPr>
        <p:sp>
          <p:nvSpPr>
            <p:cNvPr id="933894" name="Oval 6"/>
            <p:cNvSpPr>
              <a:spLocks noChangeArrowheads="1"/>
            </p:cNvSpPr>
            <p:nvPr/>
          </p:nvSpPr>
          <p:spPr bwMode="auto">
            <a:xfrm>
              <a:off x="672" y="2736"/>
              <a:ext cx="624" cy="288"/>
            </a:xfrm>
            <a:prstGeom prst="ellipse">
              <a:avLst/>
            </a:prstGeom>
            <a:noFill/>
            <a:ln w="12700">
              <a:solidFill>
                <a:schemeClr val="tx1"/>
              </a:solidFill>
              <a:round/>
              <a:headEnd/>
              <a:tailEnd/>
            </a:ln>
            <a:effectLst/>
          </p:spPr>
          <p:txBody>
            <a:bodyPr wrap="none" anchor="ctr"/>
            <a:lstStyle/>
            <a:p>
              <a:endParaRPr lang="en-US"/>
            </a:p>
          </p:txBody>
        </p:sp>
        <p:sp>
          <p:nvSpPr>
            <p:cNvPr id="933895" name="Text Box 7"/>
            <p:cNvSpPr txBox="1">
              <a:spLocks noChangeArrowheads="1"/>
            </p:cNvSpPr>
            <p:nvPr/>
          </p:nvSpPr>
          <p:spPr bwMode="auto">
            <a:xfrm>
              <a:off x="624" y="2736"/>
              <a:ext cx="720" cy="326"/>
            </a:xfrm>
            <a:prstGeom prst="rect">
              <a:avLst/>
            </a:prstGeom>
            <a:noFill/>
            <a:ln w="12700">
              <a:noFill/>
              <a:miter lim="800000"/>
              <a:headEnd/>
              <a:tailEnd/>
            </a:ln>
            <a:effectLst/>
          </p:spPr>
          <p:txBody>
            <a:bodyPr>
              <a:spAutoFit/>
            </a:bodyPr>
            <a:lstStyle/>
            <a:p>
              <a:pPr algn="ctr"/>
              <a:r>
                <a:rPr lang="en-US" sz="1400"/>
                <a:t>Fetch</a:t>
              </a:r>
            </a:p>
            <a:p>
              <a:pPr algn="ctr"/>
              <a:r>
                <a:rPr lang="en-US" sz="1400"/>
                <a:t>PC = PC+4</a:t>
              </a:r>
            </a:p>
          </p:txBody>
        </p:sp>
        <p:sp>
          <p:nvSpPr>
            <p:cNvPr id="933896" name="Oval 8"/>
            <p:cNvSpPr>
              <a:spLocks noChangeArrowheads="1"/>
            </p:cNvSpPr>
            <p:nvPr/>
          </p:nvSpPr>
          <p:spPr bwMode="auto">
            <a:xfrm>
              <a:off x="1196" y="3148"/>
              <a:ext cx="364" cy="212"/>
            </a:xfrm>
            <a:prstGeom prst="ellipse">
              <a:avLst/>
            </a:prstGeom>
            <a:noFill/>
            <a:ln w="12700">
              <a:solidFill>
                <a:schemeClr val="tx1"/>
              </a:solidFill>
              <a:round/>
              <a:headEnd/>
              <a:tailEnd/>
            </a:ln>
            <a:effectLst/>
          </p:spPr>
          <p:txBody>
            <a:bodyPr wrap="none" anchor="ctr"/>
            <a:lstStyle/>
            <a:p>
              <a:endParaRPr lang="en-US"/>
            </a:p>
          </p:txBody>
        </p:sp>
        <p:sp>
          <p:nvSpPr>
            <p:cNvPr id="933897" name="Text Box 9"/>
            <p:cNvSpPr txBox="1">
              <a:spLocks noChangeArrowheads="1"/>
            </p:cNvSpPr>
            <p:nvPr/>
          </p:nvSpPr>
          <p:spPr bwMode="auto">
            <a:xfrm>
              <a:off x="1152" y="3168"/>
              <a:ext cx="501" cy="192"/>
            </a:xfrm>
            <a:prstGeom prst="rect">
              <a:avLst/>
            </a:prstGeom>
            <a:noFill/>
            <a:ln w="12700">
              <a:noFill/>
              <a:miter lim="800000"/>
              <a:headEnd/>
              <a:tailEnd/>
            </a:ln>
            <a:effectLst/>
          </p:spPr>
          <p:txBody>
            <a:bodyPr wrap="none">
              <a:spAutoFit/>
            </a:bodyPr>
            <a:lstStyle/>
            <a:p>
              <a:r>
                <a:rPr lang="en-US" sz="1400"/>
                <a:t>Decode</a:t>
              </a:r>
            </a:p>
          </p:txBody>
        </p:sp>
        <p:sp>
          <p:nvSpPr>
            <p:cNvPr id="933898" name="Oval 10"/>
            <p:cNvSpPr>
              <a:spLocks noChangeArrowheads="1"/>
            </p:cNvSpPr>
            <p:nvPr/>
          </p:nvSpPr>
          <p:spPr bwMode="auto">
            <a:xfrm>
              <a:off x="480" y="3148"/>
              <a:ext cx="338" cy="212"/>
            </a:xfrm>
            <a:prstGeom prst="ellipse">
              <a:avLst/>
            </a:prstGeom>
            <a:noFill/>
            <a:ln w="12700">
              <a:solidFill>
                <a:schemeClr val="tx1"/>
              </a:solidFill>
              <a:round/>
              <a:headEnd/>
              <a:tailEnd/>
            </a:ln>
            <a:effectLst/>
          </p:spPr>
          <p:txBody>
            <a:bodyPr wrap="none" anchor="ctr"/>
            <a:lstStyle/>
            <a:p>
              <a:endParaRPr lang="en-US"/>
            </a:p>
          </p:txBody>
        </p:sp>
        <p:sp>
          <p:nvSpPr>
            <p:cNvPr id="933899" name="Text Box 11"/>
            <p:cNvSpPr txBox="1">
              <a:spLocks noChangeArrowheads="1"/>
            </p:cNvSpPr>
            <p:nvPr/>
          </p:nvSpPr>
          <p:spPr bwMode="auto">
            <a:xfrm>
              <a:off x="432" y="3168"/>
              <a:ext cx="365" cy="192"/>
            </a:xfrm>
            <a:prstGeom prst="rect">
              <a:avLst/>
            </a:prstGeom>
            <a:noFill/>
            <a:ln w="12700">
              <a:noFill/>
              <a:miter lim="800000"/>
              <a:headEnd/>
              <a:tailEnd/>
            </a:ln>
            <a:effectLst/>
          </p:spPr>
          <p:txBody>
            <a:bodyPr wrap="none">
              <a:spAutoFit/>
            </a:bodyPr>
            <a:lstStyle/>
            <a:p>
              <a:r>
                <a:rPr lang="en-US" sz="1400"/>
                <a:t>Exec</a:t>
              </a:r>
            </a:p>
          </p:txBody>
        </p:sp>
        <p:cxnSp>
          <p:nvCxnSpPr>
            <p:cNvPr id="933900" name="AutoShape 12"/>
            <p:cNvCxnSpPr>
              <a:cxnSpLocks noChangeShapeType="1"/>
              <a:stCxn id="933894" idx="6"/>
              <a:endCxn id="933896" idx="0"/>
            </p:cNvCxnSpPr>
            <p:nvPr/>
          </p:nvCxnSpPr>
          <p:spPr bwMode="auto">
            <a:xfrm>
              <a:off x="1296" y="2880"/>
              <a:ext cx="82" cy="268"/>
            </a:xfrm>
            <a:prstGeom prst="curvedConnector2">
              <a:avLst/>
            </a:prstGeom>
            <a:noFill/>
            <a:ln w="12700">
              <a:solidFill>
                <a:schemeClr val="tx1"/>
              </a:solidFill>
              <a:round/>
              <a:headEnd/>
              <a:tailEnd type="triangle" w="med" len="med"/>
            </a:ln>
            <a:effectLst/>
          </p:spPr>
        </p:cxnSp>
        <p:cxnSp>
          <p:nvCxnSpPr>
            <p:cNvPr id="933901" name="AutoShape 13"/>
            <p:cNvCxnSpPr>
              <a:cxnSpLocks noChangeShapeType="1"/>
              <a:stCxn id="933896" idx="4"/>
              <a:endCxn id="933898" idx="4"/>
            </p:cNvCxnSpPr>
            <p:nvPr/>
          </p:nvCxnSpPr>
          <p:spPr bwMode="auto">
            <a:xfrm rot="5400000">
              <a:off x="1013" y="2996"/>
              <a:ext cx="1" cy="729"/>
            </a:xfrm>
            <a:prstGeom prst="curvedConnector3">
              <a:avLst>
                <a:gd name="adj1" fmla="val 14400000"/>
              </a:avLst>
            </a:prstGeom>
            <a:noFill/>
            <a:ln w="12700">
              <a:solidFill>
                <a:schemeClr val="tx1"/>
              </a:solidFill>
              <a:round/>
              <a:headEnd/>
              <a:tailEnd type="triangle" w="med" len="med"/>
            </a:ln>
            <a:effectLst/>
          </p:spPr>
        </p:cxnSp>
        <p:cxnSp>
          <p:nvCxnSpPr>
            <p:cNvPr id="933902" name="AutoShape 14"/>
            <p:cNvCxnSpPr>
              <a:cxnSpLocks noChangeShapeType="1"/>
              <a:stCxn id="933898" idx="0"/>
              <a:endCxn id="933894" idx="2"/>
            </p:cNvCxnSpPr>
            <p:nvPr/>
          </p:nvCxnSpPr>
          <p:spPr bwMode="auto">
            <a:xfrm rot="16200000">
              <a:off x="527" y="3002"/>
              <a:ext cx="268" cy="23"/>
            </a:xfrm>
            <a:prstGeom prst="curvedConnector2">
              <a:avLst/>
            </a:prstGeom>
            <a:noFill/>
            <a:ln w="12700">
              <a:solidFill>
                <a:schemeClr val="tx1"/>
              </a:solidFill>
              <a:round/>
              <a:headEnd/>
              <a:tailEnd type="triangle" w="med" len="med"/>
            </a:ln>
            <a:effectLst/>
          </p:spPr>
        </p:cxnSp>
      </p:grpSp>
      <p:pic>
        <p:nvPicPr>
          <p:cNvPr id="16" name="Picture 15"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advTm="2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9" name="Rectangle 3"/>
          <p:cNvSpPr>
            <a:spLocks noGrp="1" noChangeArrowheads="1"/>
          </p:cNvSpPr>
          <p:nvPr>
            <p:ph type="body" sz="half" idx="4294967295"/>
          </p:nvPr>
        </p:nvSpPr>
        <p:spPr>
          <a:xfrm>
            <a:off x="0" y="1130300"/>
            <a:ext cx="7559675" cy="774700"/>
          </a:xfrm>
        </p:spPr>
        <p:txBody>
          <a:bodyPr>
            <a:normAutofit fontScale="70000" lnSpcReduction="20000"/>
          </a:bodyPr>
          <a:lstStyle/>
          <a:p>
            <a:r>
              <a:rPr lang="en-US"/>
              <a:t>Fetching instructions involves</a:t>
            </a:r>
          </a:p>
          <a:p>
            <a:pPr lvl="1"/>
            <a:r>
              <a:rPr lang="en-US"/>
              <a:t>reading the instruction from the Instruction Memory</a:t>
            </a:r>
          </a:p>
          <a:p>
            <a:pPr lvl="1"/>
            <a:r>
              <a:rPr lang="en-US"/>
              <a:t>updating the PC to hold the address of the next instruction</a:t>
            </a:r>
          </a:p>
        </p:txBody>
      </p:sp>
      <p:sp>
        <p:nvSpPr>
          <p:cNvPr id="946178" name="Rectangle 2"/>
          <p:cNvSpPr>
            <a:spLocks noGrp="1" noChangeArrowheads="1"/>
          </p:cNvSpPr>
          <p:nvPr>
            <p:ph type="title" idx="4294967295"/>
          </p:nvPr>
        </p:nvSpPr>
        <p:spPr>
          <a:xfrm>
            <a:off x="0" y="274638"/>
            <a:ext cx="8229600" cy="1143000"/>
          </a:xfrm>
        </p:spPr>
        <p:txBody>
          <a:bodyPr/>
          <a:lstStyle/>
          <a:p>
            <a:r>
              <a:rPr lang="en-US"/>
              <a:t>Fetching Instructions</a:t>
            </a:r>
          </a:p>
        </p:txBody>
      </p:sp>
      <p:grpSp>
        <p:nvGrpSpPr>
          <p:cNvPr id="2" name="Group 4"/>
          <p:cNvGrpSpPr>
            <a:grpSpLocks/>
          </p:cNvGrpSpPr>
          <p:nvPr/>
        </p:nvGrpSpPr>
        <p:grpSpPr bwMode="auto">
          <a:xfrm>
            <a:off x="4572000" y="2286000"/>
            <a:ext cx="381000" cy="990600"/>
            <a:chOff x="1392" y="2880"/>
            <a:chExt cx="288" cy="480"/>
          </a:xfrm>
        </p:grpSpPr>
        <p:sp>
          <p:nvSpPr>
            <p:cNvPr id="946181" name="Line 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946182" name="Line 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946183" name="Line 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946184" name="Line 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946185" name="Line 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946186" name="Line 1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946187" name="Line 1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46188" name="Rectangle 12"/>
          <p:cNvSpPr>
            <a:spLocks noChangeArrowheads="1"/>
          </p:cNvSpPr>
          <p:nvPr/>
        </p:nvSpPr>
        <p:spPr bwMode="auto">
          <a:xfrm>
            <a:off x="3886200" y="34290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46189" name="Rectangle 13"/>
          <p:cNvSpPr>
            <a:spLocks noChangeArrowheads="1"/>
          </p:cNvSpPr>
          <p:nvPr/>
        </p:nvSpPr>
        <p:spPr bwMode="auto">
          <a:xfrm>
            <a:off x="3352800" y="3810000"/>
            <a:ext cx="228600" cy="838200"/>
          </a:xfrm>
          <a:prstGeom prst="rect">
            <a:avLst/>
          </a:prstGeom>
          <a:noFill/>
          <a:ln w="12700">
            <a:solidFill>
              <a:schemeClr val="tx1"/>
            </a:solidFill>
            <a:miter lim="800000"/>
            <a:headEnd/>
            <a:tailEnd/>
          </a:ln>
          <a:effectLst/>
        </p:spPr>
        <p:txBody>
          <a:bodyPr wrap="none" anchor="ctr"/>
          <a:lstStyle/>
          <a:p>
            <a:endParaRPr lang="en-US"/>
          </a:p>
        </p:txBody>
      </p:sp>
      <p:sp>
        <p:nvSpPr>
          <p:cNvPr id="946190" name="Line 14"/>
          <p:cNvSpPr>
            <a:spLocks noChangeShapeType="1"/>
          </p:cNvSpPr>
          <p:nvPr/>
        </p:nvSpPr>
        <p:spPr bwMode="auto">
          <a:xfrm>
            <a:off x="5334000" y="41910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46191" name="Line 15"/>
          <p:cNvSpPr>
            <a:spLocks noChangeShapeType="1"/>
          </p:cNvSpPr>
          <p:nvPr/>
        </p:nvSpPr>
        <p:spPr bwMode="auto">
          <a:xfrm>
            <a:off x="3581400" y="41910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46192" name="Line 16"/>
          <p:cNvSpPr>
            <a:spLocks noChangeShapeType="1"/>
          </p:cNvSpPr>
          <p:nvPr/>
        </p:nvSpPr>
        <p:spPr bwMode="auto">
          <a:xfrm>
            <a:off x="3657600" y="2438400"/>
            <a:ext cx="914400" cy="0"/>
          </a:xfrm>
          <a:prstGeom prst="line">
            <a:avLst/>
          </a:prstGeom>
          <a:noFill/>
          <a:ln w="28575">
            <a:solidFill>
              <a:schemeClr val="tx1"/>
            </a:solidFill>
            <a:round/>
            <a:headEnd/>
            <a:tailEnd type="triangle" w="med" len="med"/>
          </a:ln>
          <a:effectLst/>
        </p:spPr>
        <p:txBody>
          <a:bodyPr/>
          <a:lstStyle/>
          <a:p>
            <a:endParaRPr lang="en-US"/>
          </a:p>
        </p:txBody>
      </p:sp>
      <p:sp>
        <p:nvSpPr>
          <p:cNvPr id="946193" name="Line 17"/>
          <p:cNvSpPr>
            <a:spLocks noChangeShapeType="1"/>
          </p:cNvSpPr>
          <p:nvPr/>
        </p:nvSpPr>
        <p:spPr bwMode="auto">
          <a:xfrm>
            <a:off x="4191000" y="3124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946194" name="Line 18"/>
          <p:cNvSpPr>
            <a:spLocks noChangeShapeType="1"/>
          </p:cNvSpPr>
          <p:nvPr/>
        </p:nvSpPr>
        <p:spPr bwMode="auto">
          <a:xfrm>
            <a:off x="5257800" y="2133600"/>
            <a:ext cx="0" cy="609600"/>
          </a:xfrm>
          <a:prstGeom prst="line">
            <a:avLst/>
          </a:prstGeom>
          <a:noFill/>
          <a:ln w="28575">
            <a:solidFill>
              <a:schemeClr val="tx1"/>
            </a:solidFill>
            <a:round/>
            <a:headEnd/>
            <a:tailEnd/>
          </a:ln>
          <a:effectLst/>
        </p:spPr>
        <p:txBody>
          <a:bodyPr/>
          <a:lstStyle/>
          <a:p>
            <a:endParaRPr lang="en-US"/>
          </a:p>
        </p:txBody>
      </p:sp>
      <p:sp>
        <p:nvSpPr>
          <p:cNvPr id="946195" name="Line 19"/>
          <p:cNvSpPr>
            <a:spLocks noChangeShapeType="1"/>
          </p:cNvSpPr>
          <p:nvPr/>
        </p:nvSpPr>
        <p:spPr bwMode="auto">
          <a:xfrm>
            <a:off x="4953000" y="2743200"/>
            <a:ext cx="304800" cy="0"/>
          </a:xfrm>
          <a:prstGeom prst="line">
            <a:avLst/>
          </a:prstGeom>
          <a:noFill/>
          <a:ln w="28575">
            <a:solidFill>
              <a:schemeClr val="tx1"/>
            </a:solidFill>
            <a:round/>
            <a:headEnd/>
            <a:tailEnd/>
          </a:ln>
          <a:effectLst/>
        </p:spPr>
        <p:txBody>
          <a:bodyPr/>
          <a:lstStyle/>
          <a:p>
            <a:endParaRPr lang="en-US"/>
          </a:p>
        </p:txBody>
      </p:sp>
      <p:sp>
        <p:nvSpPr>
          <p:cNvPr id="946196" name="Text Box 20"/>
          <p:cNvSpPr txBox="1">
            <a:spLocks noChangeArrowheads="1"/>
          </p:cNvSpPr>
          <p:nvPr/>
        </p:nvSpPr>
        <p:spPr bwMode="auto">
          <a:xfrm>
            <a:off x="3810000" y="39624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946197" name="Text Box 21"/>
          <p:cNvSpPr txBox="1">
            <a:spLocks noChangeArrowheads="1"/>
          </p:cNvSpPr>
          <p:nvPr/>
        </p:nvSpPr>
        <p:spPr bwMode="auto">
          <a:xfrm>
            <a:off x="4572000" y="40386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46198" name="Text Box 22"/>
          <p:cNvSpPr txBox="1">
            <a:spLocks noChangeArrowheads="1"/>
          </p:cNvSpPr>
          <p:nvPr/>
        </p:nvSpPr>
        <p:spPr bwMode="auto">
          <a:xfrm>
            <a:off x="4114800" y="3505200"/>
            <a:ext cx="973138" cy="457200"/>
          </a:xfrm>
          <a:prstGeom prst="rect">
            <a:avLst/>
          </a:prstGeom>
          <a:noFill/>
          <a:ln w="12700">
            <a:noFill/>
            <a:miter lim="800000"/>
            <a:headEnd/>
            <a:tailEnd/>
          </a:ln>
          <a:effectLst/>
        </p:spPr>
        <p:txBody>
          <a:bodyPr wrap="none">
            <a:spAutoFit/>
          </a:bodyPr>
          <a:lstStyle/>
          <a:p>
            <a:pPr algn="ctr"/>
            <a:r>
              <a:rPr lang="en-US" sz="1200" b="1">
                <a:solidFill>
                  <a:schemeClr val="tx1"/>
                </a:solidFill>
              </a:rPr>
              <a:t>Instruction</a:t>
            </a:r>
          </a:p>
          <a:p>
            <a:pPr algn="ctr"/>
            <a:r>
              <a:rPr lang="en-US" sz="1200" b="1">
                <a:solidFill>
                  <a:schemeClr val="tx1"/>
                </a:solidFill>
              </a:rPr>
              <a:t>Memory</a:t>
            </a:r>
          </a:p>
        </p:txBody>
      </p:sp>
      <p:sp>
        <p:nvSpPr>
          <p:cNvPr id="946199" name="Text Box 23"/>
          <p:cNvSpPr txBox="1">
            <a:spLocks noChangeArrowheads="1"/>
          </p:cNvSpPr>
          <p:nvPr/>
        </p:nvSpPr>
        <p:spPr bwMode="auto">
          <a:xfrm>
            <a:off x="4572000" y="2667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946200" name="Text Box 24"/>
          <p:cNvSpPr txBox="1">
            <a:spLocks noChangeArrowheads="1"/>
          </p:cNvSpPr>
          <p:nvPr/>
        </p:nvSpPr>
        <p:spPr bwMode="auto">
          <a:xfrm>
            <a:off x="3276600" y="4038600"/>
            <a:ext cx="395288" cy="274638"/>
          </a:xfrm>
          <a:prstGeom prst="rect">
            <a:avLst/>
          </a:prstGeom>
          <a:noFill/>
          <a:ln w="12700">
            <a:noFill/>
            <a:miter lim="800000"/>
            <a:headEnd/>
            <a:tailEnd/>
          </a:ln>
          <a:effectLst/>
        </p:spPr>
        <p:txBody>
          <a:bodyPr wrap="none">
            <a:spAutoFit/>
          </a:bodyPr>
          <a:lstStyle/>
          <a:p>
            <a:r>
              <a:rPr lang="en-US" sz="1200" b="1">
                <a:solidFill>
                  <a:schemeClr val="tx1"/>
                </a:solidFill>
              </a:rPr>
              <a:t>PC</a:t>
            </a:r>
          </a:p>
        </p:txBody>
      </p:sp>
      <p:sp>
        <p:nvSpPr>
          <p:cNvPr id="946201" name="Line 25"/>
          <p:cNvSpPr>
            <a:spLocks noChangeShapeType="1"/>
          </p:cNvSpPr>
          <p:nvPr/>
        </p:nvSpPr>
        <p:spPr bwMode="auto">
          <a:xfrm>
            <a:off x="3048000" y="2133600"/>
            <a:ext cx="2209800" cy="0"/>
          </a:xfrm>
          <a:prstGeom prst="line">
            <a:avLst/>
          </a:prstGeom>
          <a:noFill/>
          <a:ln w="28575">
            <a:solidFill>
              <a:schemeClr val="tx1"/>
            </a:solidFill>
            <a:round/>
            <a:headEnd/>
            <a:tailEnd/>
          </a:ln>
          <a:effectLst/>
        </p:spPr>
        <p:txBody>
          <a:bodyPr/>
          <a:lstStyle/>
          <a:p>
            <a:endParaRPr lang="en-US"/>
          </a:p>
        </p:txBody>
      </p:sp>
      <p:sp>
        <p:nvSpPr>
          <p:cNvPr id="946202" name="Line 26"/>
          <p:cNvSpPr>
            <a:spLocks noChangeShapeType="1"/>
          </p:cNvSpPr>
          <p:nvPr/>
        </p:nvSpPr>
        <p:spPr bwMode="auto">
          <a:xfrm>
            <a:off x="3048000" y="2133600"/>
            <a:ext cx="0" cy="2057400"/>
          </a:xfrm>
          <a:prstGeom prst="line">
            <a:avLst/>
          </a:prstGeom>
          <a:noFill/>
          <a:ln w="28575">
            <a:solidFill>
              <a:schemeClr val="tx1"/>
            </a:solidFill>
            <a:round/>
            <a:headEnd/>
            <a:tailEnd/>
          </a:ln>
          <a:effectLst/>
        </p:spPr>
        <p:txBody>
          <a:bodyPr/>
          <a:lstStyle/>
          <a:p>
            <a:endParaRPr lang="en-US"/>
          </a:p>
        </p:txBody>
      </p:sp>
      <p:sp>
        <p:nvSpPr>
          <p:cNvPr id="946203" name="Line 27"/>
          <p:cNvSpPr>
            <a:spLocks noChangeShapeType="1"/>
          </p:cNvSpPr>
          <p:nvPr/>
        </p:nvSpPr>
        <p:spPr bwMode="auto">
          <a:xfrm>
            <a:off x="3048000" y="41910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46204" name="Line 28"/>
          <p:cNvSpPr>
            <a:spLocks noChangeShapeType="1"/>
          </p:cNvSpPr>
          <p:nvPr/>
        </p:nvSpPr>
        <p:spPr bwMode="auto">
          <a:xfrm>
            <a:off x="3657600" y="2438400"/>
            <a:ext cx="0" cy="1752600"/>
          </a:xfrm>
          <a:prstGeom prst="line">
            <a:avLst/>
          </a:prstGeom>
          <a:noFill/>
          <a:ln w="28575">
            <a:solidFill>
              <a:schemeClr val="tx1"/>
            </a:solidFill>
            <a:round/>
            <a:headEnd/>
            <a:tailEnd/>
          </a:ln>
          <a:effectLst/>
        </p:spPr>
        <p:txBody>
          <a:bodyPr/>
          <a:lstStyle/>
          <a:p>
            <a:endParaRPr lang="en-US"/>
          </a:p>
        </p:txBody>
      </p:sp>
      <p:sp>
        <p:nvSpPr>
          <p:cNvPr id="946205" name="Text Box 29"/>
          <p:cNvSpPr txBox="1">
            <a:spLocks noChangeArrowheads="1"/>
          </p:cNvSpPr>
          <p:nvPr/>
        </p:nvSpPr>
        <p:spPr bwMode="auto">
          <a:xfrm>
            <a:off x="3962400" y="2971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946206" name="Rectangle 30"/>
          <p:cNvSpPr>
            <a:spLocks noChangeArrowheads="1"/>
          </p:cNvSpPr>
          <p:nvPr/>
        </p:nvSpPr>
        <p:spPr bwMode="auto">
          <a:xfrm>
            <a:off x="685800" y="5029200"/>
            <a:ext cx="7848600" cy="1392238"/>
          </a:xfrm>
          <a:prstGeom prst="rect">
            <a:avLst/>
          </a:prstGeom>
          <a:noFill/>
          <a:ln w="12700">
            <a:noFill/>
            <a:miter lim="800000"/>
            <a:headEnd/>
            <a:tailEnd/>
          </a:ln>
          <a:effectLst/>
        </p:spPr>
        <p:txBody>
          <a:bodyPr lIns="63500" tIns="25400" rIns="63500" bIns="25400">
            <a:spAutoFit/>
          </a:bodyPr>
          <a:lstStyle/>
          <a:p>
            <a:pPr marL="741363" lvl="1" indent="-246063">
              <a:spcBef>
                <a:spcPct val="40000"/>
              </a:spcBef>
              <a:buClr>
                <a:schemeClr val="accent1"/>
              </a:buClr>
              <a:buSzPct val="75000"/>
              <a:buFont typeface="Monotype Sorts" pitchFamily="2" charset="2"/>
              <a:buChar char="l"/>
            </a:pPr>
            <a:r>
              <a:rPr lang="en-US" sz="2000">
                <a:solidFill>
                  <a:schemeClr val="tx1"/>
                </a:solidFill>
              </a:rPr>
              <a:t>PC is updated every cycle, so it does not need an explicit write control signal</a:t>
            </a:r>
          </a:p>
          <a:p>
            <a:pPr marL="741363" lvl="1" indent="-246063">
              <a:spcBef>
                <a:spcPct val="40000"/>
              </a:spcBef>
              <a:buClr>
                <a:schemeClr val="accent1"/>
              </a:buClr>
              <a:buSzPct val="75000"/>
              <a:buFont typeface="Monotype Sorts" pitchFamily="2" charset="2"/>
              <a:buChar char="l"/>
            </a:pPr>
            <a:r>
              <a:rPr lang="en-US" sz="2000">
                <a:solidFill>
                  <a:schemeClr val="tx1"/>
                </a:solidFill>
              </a:rPr>
              <a:t>Instruction Memory is read every cycle, so it doesn’t need an explicit read control signal</a:t>
            </a:r>
          </a:p>
        </p:txBody>
      </p:sp>
      <p:pic>
        <p:nvPicPr>
          <p:cNvPr id="32" name="Picture 31"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6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20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3" name="Rectangle 3"/>
          <p:cNvSpPr>
            <a:spLocks noGrp="1" noChangeArrowheads="1"/>
          </p:cNvSpPr>
          <p:nvPr>
            <p:ph type="body" sz="half" idx="4294967295"/>
          </p:nvPr>
        </p:nvSpPr>
        <p:spPr>
          <a:xfrm>
            <a:off x="0" y="1130300"/>
            <a:ext cx="7559675" cy="774700"/>
          </a:xfrm>
        </p:spPr>
        <p:txBody>
          <a:bodyPr>
            <a:normAutofit fontScale="70000" lnSpcReduction="20000"/>
          </a:bodyPr>
          <a:lstStyle/>
          <a:p>
            <a:pPr>
              <a:lnSpc>
                <a:spcPct val="100000"/>
              </a:lnSpc>
            </a:pPr>
            <a:r>
              <a:rPr lang="en-US"/>
              <a:t>Decoding instructions involves</a:t>
            </a:r>
          </a:p>
          <a:p>
            <a:pPr lvl="1">
              <a:lnSpc>
                <a:spcPct val="100000"/>
              </a:lnSpc>
            </a:pPr>
            <a:r>
              <a:rPr lang="en-US"/>
              <a:t>sending the fetched instruction’s opcode and function field bits to the control unit</a:t>
            </a:r>
          </a:p>
        </p:txBody>
      </p:sp>
      <p:sp>
        <p:nvSpPr>
          <p:cNvPr id="947202" name="Rectangle 2"/>
          <p:cNvSpPr>
            <a:spLocks noGrp="1" noChangeArrowheads="1"/>
          </p:cNvSpPr>
          <p:nvPr>
            <p:ph type="title" idx="4294967295"/>
          </p:nvPr>
        </p:nvSpPr>
        <p:spPr>
          <a:xfrm>
            <a:off x="0" y="274638"/>
            <a:ext cx="8229600" cy="1143000"/>
          </a:xfrm>
        </p:spPr>
        <p:txBody>
          <a:bodyPr/>
          <a:lstStyle/>
          <a:p>
            <a:r>
              <a:rPr lang="en-US"/>
              <a:t>Decoding Instructions</a:t>
            </a:r>
          </a:p>
        </p:txBody>
      </p:sp>
      <p:sp>
        <p:nvSpPr>
          <p:cNvPr id="947204" name="Line 4"/>
          <p:cNvSpPr>
            <a:spLocks noChangeShapeType="1"/>
          </p:cNvSpPr>
          <p:nvPr/>
        </p:nvSpPr>
        <p:spPr bwMode="auto">
          <a:xfrm>
            <a:off x="2590800" y="4267200"/>
            <a:ext cx="685800" cy="0"/>
          </a:xfrm>
          <a:prstGeom prst="line">
            <a:avLst/>
          </a:prstGeom>
          <a:noFill/>
          <a:ln w="28575">
            <a:solidFill>
              <a:schemeClr val="tx1"/>
            </a:solidFill>
            <a:round/>
            <a:headEnd/>
            <a:tailEnd/>
          </a:ln>
          <a:effectLst/>
        </p:spPr>
        <p:txBody>
          <a:bodyPr/>
          <a:lstStyle/>
          <a:p>
            <a:endParaRPr lang="en-US"/>
          </a:p>
        </p:txBody>
      </p:sp>
      <p:sp>
        <p:nvSpPr>
          <p:cNvPr id="947205" name="Line 5"/>
          <p:cNvSpPr>
            <a:spLocks noChangeShapeType="1"/>
          </p:cNvSpPr>
          <p:nvPr/>
        </p:nvSpPr>
        <p:spPr bwMode="auto">
          <a:xfrm>
            <a:off x="3276600" y="2743200"/>
            <a:ext cx="0" cy="1524000"/>
          </a:xfrm>
          <a:prstGeom prst="line">
            <a:avLst/>
          </a:prstGeom>
          <a:noFill/>
          <a:ln w="28575">
            <a:solidFill>
              <a:schemeClr val="tx1"/>
            </a:solidFill>
            <a:round/>
            <a:headEnd/>
            <a:tailEnd/>
          </a:ln>
          <a:effectLst/>
        </p:spPr>
        <p:txBody>
          <a:bodyPr/>
          <a:lstStyle/>
          <a:p>
            <a:endParaRPr lang="en-US"/>
          </a:p>
        </p:txBody>
      </p:sp>
      <p:sp>
        <p:nvSpPr>
          <p:cNvPr id="947206" name="Text Box 6"/>
          <p:cNvSpPr txBox="1">
            <a:spLocks noChangeArrowheads="1"/>
          </p:cNvSpPr>
          <p:nvPr/>
        </p:nvSpPr>
        <p:spPr bwMode="auto">
          <a:xfrm>
            <a:off x="1905000" y="39624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grpSp>
        <p:nvGrpSpPr>
          <p:cNvPr id="2" name="Group 7"/>
          <p:cNvGrpSpPr>
            <a:grpSpLocks/>
          </p:cNvGrpSpPr>
          <p:nvPr/>
        </p:nvGrpSpPr>
        <p:grpSpPr bwMode="auto">
          <a:xfrm>
            <a:off x="3276600" y="3352800"/>
            <a:ext cx="3810000" cy="1600200"/>
            <a:chOff x="2064" y="2208"/>
            <a:chExt cx="1440" cy="912"/>
          </a:xfrm>
        </p:grpSpPr>
        <p:sp>
          <p:nvSpPr>
            <p:cNvPr id="947208" name="Rectangle 8"/>
            <p:cNvSpPr>
              <a:spLocks noChangeArrowheads="1"/>
            </p:cNvSpPr>
            <p:nvPr/>
          </p:nvSpPr>
          <p:spPr bwMode="auto">
            <a:xfrm>
              <a:off x="2256" y="2208"/>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7209" name="Line 9"/>
            <p:cNvSpPr>
              <a:spLocks noChangeShapeType="1"/>
            </p:cNvSpPr>
            <p:nvPr/>
          </p:nvSpPr>
          <p:spPr bwMode="auto">
            <a:xfrm>
              <a:off x="2064" y="2544"/>
              <a:ext cx="192" cy="0"/>
            </a:xfrm>
            <a:prstGeom prst="line">
              <a:avLst/>
            </a:prstGeom>
            <a:noFill/>
            <a:ln w="19050">
              <a:solidFill>
                <a:schemeClr val="tx1"/>
              </a:solidFill>
              <a:round/>
              <a:headEnd/>
              <a:tailEnd type="triangle" w="med" len="med"/>
            </a:ln>
            <a:effectLst/>
          </p:spPr>
          <p:txBody>
            <a:bodyPr/>
            <a:lstStyle/>
            <a:p>
              <a:endParaRPr lang="en-US"/>
            </a:p>
          </p:txBody>
        </p:sp>
        <p:sp>
          <p:nvSpPr>
            <p:cNvPr id="947210" name="Line 10"/>
            <p:cNvSpPr>
              <a:spLocks noChangeShapeType="1"/>
            </p:cNvSpPr>
            <p:nvPr/>
          </p:nvSpPr>
          <p:spPr bwMode="auto">
            <a:xfrm>
              <a:off x="2064" y="2304"/>
              <a:ext cx="192" cy="0"/>
            </a:xfrm>
            <a:prstGeom prst="line">
              <a:avLst/>
            </a:prstGeom>
            <a:noFill/>
            <a:ln w="19050">
              <a:solidFill>
                <a:schemeClr val="tx1"/>
              </a:solidFill>
              <a:round/>
              <a:headEnd/>
              <a:tailEnd type="triangle" w="med" len="med"/>
            </a:ln>
            <a:effectLst/>
          </p:spPr>
          <p:txBody>
            <a:bodyPr/>
            <a:lstStyle/>
            <a:p>
              <a:endParaRPr lang="en-US"/>
            </a:p>
          </p:txBody>
        </p:sp>
        <p:sp>
          <p:nvSpPr>
            <p:cNvPr id="947211" name="Line 11"/>
            <p:cNvSpPr>
              <a:spLocks noChangeShapeType="1"/>
            </p:cNvSpPr>
            <p:nvPr/>
          </p:nvSpPr>
          <p:spPr bwMode="auto">
            <a:xfrm>
              <a:off x="3168" y="2448"/>
              <a:ext cx="336" cy="0"/>
            </a:xfrm>
            <a:prstGeom prst="line">
              <a:avLst/>
            </a:prstGeom>
            <a:noFill/>
            <a:ln w="28575">
              <a:solidFill>
                <a:schemeClr val="tx1"/>
              </a:solidFill>
              <a:round/>
              <a:headEnd/>
              <a:tailEnd type="triangle" w="med" len="med"/>
            </a:ln>
            <a:effectLst/>
          </p:spPr>
          <p:txBody>
            <a:bodyPr/>
            <a:lstStyle/>
            <a:p>
              <a:endParaRPr lang="en-US"/>
            </a:p>
          </p:txBody>
        </p:sp>
        <p:sp>
          <p:nvSpPr>
            <p:cNvPr id="947212" name="Line 12"/>
            <p:cNvSpPr>
              <a:spLocks noChangeShapeType="1"/>
            </p:cNvSpPr>
            <p:nvPr/>
          </p:nvSpPr>
          <p:spPr bwMode="auto">
            <a:xfrm>
              <a:off x="3168" y="2880"/>
              <a:ext cx="336" cy="0"/>
            </a:xfrm>
            <a:prstGeom prst="line">
              <a:avLst/>
            </a:prstGeom>
            <a:noFill/>
            <a:ln w="28575">
              <a:solidFill>
                <a:schemeClr val="tx1"/>
              </a:solidFill>
              <a:round/>
              <a:headEnd/>
              <a:tailEnd type="triangle" w="med" len="med"/>
            </a:ln>
            <a:effectLst/>
          </p:spPr>
          <p:txBody>
            <a:bodyPr/>
            <a:lstStyle/>
            <a:p>
              <a:endParaRPr lang="en-US"/>
            </a:p>
          </p:txBody>
        </p:sp>
        <p:sp>
          <p:nvSpPr>
            <p:cNvPr id="947213" name="Text Box 13"/>
            <p:cNvSpPr txBox="1">
              <a:spLocks noChangeArrowheads="1"/>
            </p:cNvSpPr>
            <p:nvPr/>
          </p:nvSpPr>
          <p:spPr bwMode="auto">
            <a:xfrm>
              <a:off x="2208" y="2928"/>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7214" name="Text Box 14"/>
            <p:cNvSpPr txBox="1">
              <a:spLocks noChangeArrowheads="1"/>
            </p:cNvSpPr>
            <p:nvPr/>
          </p:nvSpPr>
          <p:spPr bwMode="auto">
            <a:xfrm>
              <a:off x="2208" y="2208"/>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47215" name="Text Box 15"/>
            <p:cNvSpPr txBox="1">
              <a:spLocks noChangeArrowheads="1"/>
            </p:cNvSpPr>
            <p:nvPr/>
          </p:nvSpPr>
          <p:spPr bwMode="auto">
            <a:xfrm>
              <a:off x="2208" y="2448"/>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47216" name="Text Box 16"/>
            <p:cNvSpPr txBox="1">
              <a:spLocks noChangeArrowheads="1"/>
            </p:cNvSpPr>
            <p:nvPr/>
          </p:nvSpPr>
          <p:spPr bwMode="auto">
            <a:xfrm>
              <a:off x="2208" y="2688"/>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47217" name="Text Box 17"/>
            <p:cNvSpPr txBox="1">
              <a:spLocks noChangeArrowheads="1"/>
            </p:cNvSpPr>
            <p:nvPr/>
          </p:nvSpPr>
          <p:spPr bwMode="auto">
            <a:xfrm>
              <a:off x="2412" y="2352"/>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47218" name="Text Box 18"/>
            <p:cNvSpPr txBox="1">
              <a:spLocks noChangeArrowheads="1"/>
            </p:cNvSpPr>
            <p:nvPr/>
          </p:nvSpPr>
          <p:spPr bwMode="auto">
            <a:xfrm>
              <a:off x="2784" y="2304"/>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47219" name="Text Box 19"/>
            <p:cNvSpPr txBox="1">
              <a:spLocks noChangeArrowheads="1"/>
            </p:cNvSpPr>
            <p:nvPr/>
          </p:nvSpPr>
          <p:spPr bwMode="auto">
            <a:xfrm>
              <a:off x="2800" y="2736"/>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grpSp>
      <p:sp>
        <p:nvSpPr>
          <p:cNvPr id="947220" name="Oval 20"/>
          <p:cNvSpPr>
            <a:spLocks noChangeArrowheads="1"/>
          </p:cNvSpPr>
          <p:nvPr/>
        </p:nvSpPr>
        <p:spPr bwMode="auto">
          <a:xfrm>
            <a:off x="3581400" y="2057400"/>
            <a:ext cx="762000" cy="1219200"/>
          </a:xfrm>
          <a:prstGeom prst="ellipse">
            <a:avLst/>
          </a:prstGeom>
          <a:noFill/>
          <a:ln w="12700">
            <a:solidFill>
              <a:schemeClr val="accent1"/>
            </a:solidFill>
            <a:round/>
            <a:headEnd/>
            <a:tailEnd/>
          </a:ln>
          <a:effectLst/>
        </p:spPr>
        <p:txBody>
          <a:bodyPr wrap="none" anchor="ctr"/>
          <a:lstStyle/>
          <a:p>
            <a:endParaRPr lang="en-US"/>
          </a:p>
        </p:txBody>
      </p:sp>
      <p:sp>
        <p:nvSpPr>
          <p:cNvPr id="947221" name="Rectangle 21"/>
          <p:cNvSpPr>
            <a:spLocks noChangeArrowheads="1"/>
          </p:cNvSpPr>
          <p:nvPr/>
        </p:nvSpPr>
        <p:spPr bwMode="auto">
          <a:xfrm>
            <a:off x="3733800" y="2514600"/>
            <a:ext cx="533400" cy="457200"/>
          </a:xfrm>
          <a:prstGeom prst="rect">
            <a:avLst/>
          </a:prstGeom>
          <a:noFill/>
          <a:ln w="12700">
            <a:noFill/>
            <a:miter lim="800000"/>
            <a:headEnd/>
            <a:tailEnd/>
          </a:ln>
          <a:effectLst/>
        </p:spPr>
        <p:txBody>
          <a:bodyPr wrap="none" lIns="19050" tIns="26988" rIns="19050" bIns="26988"/>
          <a:lstStyle/>
          <a:p>
            <a:pPr algn="ctr"/>
            <a:r>
              <a:rPr lang="en-US" sz="1200" b="1"/>
              <a:t>Control</a:t>
            </a:r>
          </a:p>
          <a:p>
            <a:pPr algn="ctr"/>
            <a:r>
              <a:rPr lang="en-US" sz="1200" b="1"/>
              <a:t>Unit</a:t>
            </a:r>
          </a:p>
        </p:txBody>
      </p:sp>
      <p:sp>
        <p:nvSpPr>
          <p:cNvPr id="947222" name="Line 22"/>
          <p:cNvSpPr>
            <a:spLocks noChangeShapeType="1"/>
          </p:cNvSpPr>
          <p:nvPr/>
        </p:nvSpPr>
        <p:spPr bwMode="auto">
          <a:xfrm>
            <a:off x="3276600" y="27432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47223" name="Rectangle 23"/>
          <p:cNvSpPr>
            <a:spLocks noChangeArrowheads="1"/>
          </p:cNvSpPr>
          <p:nvPr/>
        </p:nvSpPr>
        <p:spPr bwMode="auto">
          <a:xfrm>
            <a:off x="762000" y="5486400"/>
            <a:ext cx="7848600" cy="611188"/>
          </a:xfrm>
          <a:prstGeom prst="rect">
            <a:avLst/>
          </a:prstGeom>
          <a:noFill/>
          <a:ln w="12700">
            <a:noFill/>
            <a:miter lim="800000"/>
            <a:headEnd/>
            <a:tailEnd/>
          </a:ln>
          <a:effectLst/>
        </p:spPr>
        <p:txBody>
          <a:bodyPr lIns="63500" tIns="25400" rIns="63500" bIns="25400">
            <a:spAutoFit/>
          </a:bodyPr>
          <a:lstStyle/>
          <a:p>
            <a:pPr marL="741363" lvl="1" indent="-246063">
              <a:lnSpc>
                <a:spcPct val="80000"/>
              </a:lnSpc>
              <a:spcBef>
                <a:spcPct val="40000"/>
              </a:spcBef>
              <a:buClr>
                <a:schemeClr val="accent1"/>
              </a:buClr>
              <a:buSzPct val="75000"/>
              <a:buFont typeface="Monotype Sorts" pitchFamily="2" charset="2"/>
              <a:buChar char="l"/>
            </a:pPr>
            <a:r>
              <a:rPr lang="en-US" sz="2000">
                <a:solidFill>
                  <a:schemeClr val="tx1"/>
                </a:solidFill>
              </a:rPr>
              <a:t>reading two values from the Register File</a:t>
            </a:r>
          </a:p>
          <a:p>
            <a:pPr marL="1146175" lvl="2" indent="-176213">
              <a:lnSpc>
                <a:spcPct val="75000"/>
              </a:lnSpc>
              <a:spcBef>
                <a:spcPct val="40000"/>
              </a:spcBef>
              <a:buClr>
                <a:schemeClr val="accent1"/>
              </a:buClr>
              <a:buSzPct val="100000"/>
              <a:buFontTx/>
              <a:buChar char="-"/>
            </a:pPr>
            <a:r>
              <a:rPr lang="en-US">
                <a:solidFill>
                  <a:schemeClr val="tx1"/>
                </a:solidFill>
              </a:rPr>
              <a:t>Register File addresses are contained in the instruction</a:t>
            </a:r>
          </a:p>
        </p:txBody>
      </p:sp>
      <p:pic>
        <p:nvPicPr>
          <p:cNvPr id="25" name="Picture 24"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72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7" name="Rectangle 3"/>
          <p:cNvSpPr>
            <a:spLocks noGrp="1" noChangeArrowheads="1"/>
          </p:cNvSpPr>
          <p:nvPr>
            <p:ph type="body" sz="half" idx="4294967295"/>
          </p:nvPr>
        </p:nvSpPr>
        <p:spPr>
          <a:xfrm>
            <a:off x="0" y="1130300"/>
            <a:ext cx="7559675" cy="774700"/>
          </a:xfrm>
        </p:spPr>
        <p:txBody>
          <a:bodyPr>
            <a:normAutofit fontScale="32500" lnSpcReduction="20000"/>
          </a:bodyPr>
          <a:lstStyle/>
          <a:p>
            <a:r>
              <a:rPr lang="en-US"/>
              <a:t>R format operations (</a:t>
            </a:r>
            <a:r>
              <a:rPr lang="en-US" b="1">
                <a:solidFill>
                  <a:schemeClr val="accent1"/>
                </a:solidFill>
                <a:latin typeface="Courier New" pitchFamily="49" charset="0"/>
              </a:rPr>
              <a:t>add, sub, slt, and, or</a:t>
            </a:r>
            <a:r>
              <a:rPr lang="en-US"/>
              <a:t>)</a:t>
            </a:r>
          </a:p>
          <a:p>
            <a:pPr lvl="1"/>
            <a:endParaRPr lang="en-US"/>
          </a:p>
          <a:p>
            <a:pPr lvl="1"/>
            <a:endParaRPr lang="en-US"/>
          </a:p>
          <a:p>
            <a:pPr lvl="2"/>
            <a:endParaRPr lang="en-US"/>
          </a:p>
          <a:p>
            <a:pPr lvl="1"/>
            <a:r>
              <a:rPr lang="en-US"/>
              <a:t>perform the (</a:t>
            </a:r>
            <a:r>
              <a:rPr lang="en-US">
                <a:solidFill>
                  <a:schemeClr val="accent1"/>
                </a:solidFill>
              </a:rPr>
              <a:t>op</a:t>
            </a:r>
            <a:r>
              <a:rPr lang="en-US"/>
              <a:t> and </a:t>
            </a:r>
            <a:r>
              <a:rPr lang="en-US">
                <a:solidFill>
                  <a:schemeClr val="accent1"/>
                </a:solidFill>
              </a:rPr>
              <a:t>funct</a:t>
            </a:r>
            <a:r>
              <a:rPr lang="en-US"/>
              <a:t>) operation on values in </a:t>
            </a:r>
            <a:r>
              <a:rPr lang="en-US">
                <a:solidFill>
                  <a:schemeClr val="accent1"/>
                </a:solidFill>
              </a:rPr>
              <a:t>rs</a:t>
            </a:r>
            <a:r>
              <a:rPr lang="en-US"/>
              <a:t> and </a:t>
            </a:r>
            <a:r>
              <a:rPr lang="en-US">
                <a:solidFill>
                  <a:schemeClr val="accent1"/>
                </a:solidFill>
              </a:rPr>
              <a:t>rt</a:t>
            </a:r>
          </a:p>
          <a:p>
            <a:pPr lvl="1"/>
            <a:r>
              <a:rPr lang="en-US"/>
              <a:t>store the result back into the Register File (into location </a:t>
            </a:r>
            <a:r>
              <a:rPr lang="en-US">
                <a:solidFill>
                  <a:schemeClr val="accent1"/>
                </a:solidFill>
              </a:rPr>
              <a:t>rd</a:t>
            </a:r>
            <a:r>
              <a:rPr lang="en-US"/>
              <a:t>)</a:t>
            </a:r>
          </a:p>
        </p:txBody>
      </p:sp>
      <p:sp>
        <p:nvSpPr>
          <p:cNvPr id="948226" name="Rectangle 2"/>
          <p:cNvSpPr>
            <a:spLocks noGrp="1" noChangeArrowheads="1"/>
          </p:cNvSpPr>
          <p:nvPr>
            <p:ph type="title" idx="4294967295"/>
          </p:nvPr>
        </p:nvSpPr>
        <p:spPr>
          <a:xfrm>
            <a:off x="0" y="274638"/>
            <a:ext cx="8229600" cy="1143000"/>
          </a:xfrm>
        </p:spPr>
        <p:txBody>
          <a:bodyPr/>
          <a:lstStyle/>
          <a:p>
            <a:r>
              <a:rPr lang="en-US"/>
              <a:t>Executing R Format Operations</a:t>
            </a:r>
          </a:p>
        </p:txBody>
      </p:sp>
      <p:sp>
        <p:nvSpPr>
          <p:cNvPr id="948228" name="Rectangle 4"/>
          <p:cNvSpPr>
            <a:spLocks noChangeArrowheads="1"/>
          </p:cNvSpPr>
          <p:nvPr/>
        </p:nvSpPr>
        <p:spPr bwMode="auto">
          <a:xfrm>
            <a:off x="3200400" y="3810000"/>
            <a:ext cx="1447800" cy="1447800"/>
          </a:xfrm>
          <a:prstGeom prst="rect">
            <a:avLst/>
          </a:prstGeom>
          <a:noFill/>
          <a:ln w="12700">
            <a:solidFill>
              <a:schemeClr val="tx1"/>
            </a:solidFill>
            <a:miter lim="800000"/>
            <a:headEnd/>
            <a:tailEnd/>
          </a:ln>
          <a:effectLst/>
        </p:spPr>
        <p:txBody>
          <a:bodyPr wrap="none" anchor="ctr"/>
          <a:lstStyle/>
          <a:p>
            <a:endParaRPr lang="en-US"/>
          </a:p>
        </p:txBody>
      </p:sp>
      <p:sp>
        <p:nvSpPr>
          <p:cNvPr id="948229" name="Line 5"/>
          <p:cNvSpPr>
            <a:spLocks noChangeShapeType="1"/>
          </p:cNvSpPr>
          <p:nvPr/>
        </p:nvSpPr>
        <p:spPr bwMode="auto">
          <a:xfrm>
            <a:off x="2209800" y="4572000"/>
            <a:ext cx="685800" cy="0"/>
          </a:xfrm>
          <a:prstGeom prst="line">
            <a:avLst/>
          </a:prstGeom>
          <a:noFill/>
          <a:ln w="28575">
            <a:solidFill>
              <a:schemeClr val="tx1"/>
            </a:solidFill>
            <a:round/>
            <a:headEnd/>
            <a:tailEnd/>
          </a:ln>
          <a:effectLst/>
        </p:spPr>
        <p:txBody>
          <a:bodyPr/>
          <a:lstStyle/>
          <a:p>
            <a:endParaRPr lang="en-US"/>
          </a:p>
        </p:txBody>
      </p:sp>
      <p:sp>
        <p:nvSpPr>
          <p:cNvPr id="948230" name="Line 6"/>
          <p:cNvSpPr>
            <a:spLocks noChangeShapeType="1"/>
          </p:cNvSpPr>
          <p:nvPr/>
        </p:nvSpPr>
        <p:spPr bwMode="auto">
          <a:xfrm>
            <a:off x="2895600" y="3962400"/>
            <a:ext cx="0" cy="762000"/>
          </a:xfrm>
          <a:prstGeom prst="line">
            <a:avLst/>
          </a:prstGeom>
          <a:noFill/>
          <a:ln w="28575">
            <a:solidFill>
              <a:schemeClr val="tx1"/>
            </a:solidFill>
            <a:round/>
            <a:headEnd/>
            <a:tailEnd/>
          </a:ln>
          <a:effectLst/>
        </p:spPr>
        <p:txBody>
          <a:bodyPr/>
          <a:lstStyle/>
          <a:p>
            <a:endParaRPr lang="en-US"/>
          </a:p>
        </p:txBody>
      </p:sp>
      <p:sp>
        <p:nvSpPr>
          <p:cNvPr id="948231" name="Line 7"/>
          <p:cNvSpPr>
            <a:spLocks noChangeShapeType="1"/>
          </p:cNvSpPr>
          <p:nvPr/>
        </p:nvSpPr>
        <p:spPr bwMode="auto">
          <a:xfrm>
            <a:off x="2895600" y="4343400"/>
            <a:ext cx="304800" cy="0"/>
          </a:xfrm>
          <a:prstGeom prst="line">
            <a:avLst/>
          </a:prstGeom>
          <a:noFill/>
          <a:ln w="19050">
            <a:solidFill>
              <a:schemeClr val="tx1"/>
            </a:solidFill>
            <a:round/>
            <a:headEnd/>
            <a:tailEnd type="triangle" w="med" len="med"/>
          </a:ln>
          <a:effectLst/>
        </p:spPr>
        <p:txBody>
          <a:bodyPr/>
          <a:lstStyle/>
          <a:p>
            <a:endParaRPr lang="en-US"/>
          </a:p>
        </p:txBody>
      </p:sp>
      <p:sp>
        <p:nvSpPr>
          <p:cNvPr id="948232" name="Line 8"/>
          <p:cNvSpPr>
            <a:spLocks noChangeShapeType="1"/>
          </p:cNvSpPr>
          <p:nvPr/>
        </p:nvSpPr>
        <p:spPr bwMode="auto">
          <a:xfrm>
            <a:off x="2895600" y="4724400"/>
            <a:ext cx="304800" cy="0"/>
          </a:xfrm>
          <a:prstGeom prst="line">
            <a:avLst/>
          </a:prstGeom>
          <a:noFill/>
          <a:ln w="19050">
            <a:solidFill>
              <a:schemeClr val="tx1"/>
            </a:solidFill>
            <a:round/>
            <a:headEnd/>
            <a:tailEnd type="triangle" w="med" len="med"/>
          </a:ln>
          <a:effectLst/>
        </p:spPr>
        <p:txBody>
          <a:bodyPr/>
          <a:lstStyle/>
          <a:p>
            <a:endParaRPr lang="en-US"/>
          </a:p>
        </p:txBody>
      </p:sp>
      <p:sp>
        <p:nvSpPr>
          <p:cNvPr id="948233" name="Line 9"/>
          <p:cNvSpPr>
            <a:spLocks noChangeShapeType="1"/>
          </p:cNvSpPr>
          <p:nvPr/>
        </p:nvSpPr>
        <p:spPr bwMode="auto">
          <a:xfrm>
            <a:off x="2895600" y="5105400"/>
            <a:ext cx="304800" cy="0"/>
          </a:xfrm>
          <a:prstGeom prst="line">
            <a:avLst/>
          </a:prstGeom>
          <a:noFill/>
          <a:ln w="28575">
            <a:solidFill>
              <a:schemeClr val="tx1"/>
            </a:solidFill>
            <a:round/>
            <a:headEnd/>
            <a:tailEnd type="triangle" w="med" len="med"/>
          </a:ln>
          <a:effectLst/>
        </p:spPr>
        <p:txBody>
          <a:bodyPr/>
          <a:lstStyle/>
          <a:p>
            <a:endParaRPr lang="en-US"/>
          </a:p>
        </p:txBody>
      </p:sp>
      <p:sp>
        <p:nvSpPr>
          <p:cNvPr id="948234" name="Line 10"/>
          <p:cNvSpPr>
            <a:spLocks noChangeShapeType="1"/>
          </p:cNvSpPr>
          <p:nvPr/>
        </p:nvSpPr>
        <p:spPr bwMode="auto">
          <a:xfrm>
            <a:off x="2895600" y="3962400"/>
            <a:ext cx="304800" cy="0"/>
          </a:xfrm>
          <a:prstGeom prst="line">
            <a:avLst/>
          </a:prstGeom>
          <a:noFill/>
          <a:ln w="19050">
            <a:solidFill>
              <a:schemeClr val="tx1"/>
            </a:solidFill>
            <a:round/>
            <a:headEnd/>
            <a:tailEnd type="triangle" w="med" len="med"/>
          </a:ln>
          <a:effectLst/>
        </p:spPr>
        <p:txBody>
          <a:bodyPr/>
          <a:lstStyle/>
          <a:p>
            <a:endParaRPr lang="en-US"/>
          </a:p>
        </p:txBody>
      </p:sp>
      <p:sp>
        <p:nvSpPr>
          <p:cNvPr id="948235" name="Line 11"/>
          <p:cNvSpPr>
            <a:spLocks noChangeShapeType="1"/>
          </p:cNvSpPr>
          <p:nvPr/>
        </p:nvSpPr>
        <p:spPr bwMode="auto">
          <a:xfrm>
            <a:off x="4648200" y="4191000"/>
            <a:ext cx="533400" cy="0"/>
          </a:xfrm>
          <a:prstGeom prst="line">
            <a:avLst/>
          </a:prstGeom>
          <a:noFill/>
          <a:ln w="28575">
            <a:solidFill>
              <a:schemeClr val="tx1"/>
            </a:solidFill>
            <a:round/>
            <a:headEnd/>
            <a:tailEnd type="triangle" w="med" len="med"/>
          </a:ln>
          <a:effectLst/>
        </p:spPr>
        <p:txBody>
          <a:bodyPr/>
          <a:lstStyle/>
          <a:p>
            <a:endParaRPr lang="en-US"/>
          </a:p>
        </p:txBody>
      </p:sp>
      <p:sp>
        <p:nvSpPr>
          <p:cNvPr id="948236" name="Line 12"/>
          <p:cNvSpPr>
            <a:spLocks noChangeShapeType="1"/>
          </p:cNvSpPr>
          <p:nvPr/>
        </p:nvSpPr>
        <p:spPr bwMode="auto">
          <a:xfrm>
            <a:off x="4648200" y="4876800"/>
            <a:ext cx="533400" cy="0"/>
          </a:xfrm>
          <a:prstGeom prst="line">
            <a:avLst/>
          </a:prstGeom>
          <a:noFill/>
          <a:ln w="28575">
            <a:solidFill>
              <a:schemeClr val="tx1"/>
            </a:solidFill>
            <a:round/>
            <a:headEnd/>
            <a:tailEnd type="triangle" w="med" len="med"/>
          </a:ln>
          <a:effectLst/>
        </p:spPr>
        <p:txBody>
          <a:bodyPr/>
          <a:lstStyle/>
          <a:p>
            <a:endParaRPr lang="en-US"/>
          </a:p>
        </p:txBody>
      </p:sp>
      <p:sp>
        <p:nvSpPr>
          <p:cNvPr id="948237" name="Line 13"/>
          <p:cNvSpPr>
            <a:spLocks noChangeShapeType="1"/>
          </p:cNvSpPr>
          <p:nvPr/>
        </p:nvSpPr>
        <p:spPr bwMode="auto">
          <a:xfrm>
            <a:off x="2895600" y="5105400"/>
            <a:ext cx="0" cy="457200"/>
          </a:xfrm>
          <a:prstGeom prst="line">
            <a:avLst/>
          </a:prstGeom>
          <a:noFill/>
          <a:ln w="28575">
            <a:solidFill>
              <a:schemeClr val="tx1"/>
            </a:solidFill>
            <a:round/>
            <a:headEnd/>
            <a:tailEnd/>
          </a:ln>
          <a:effectLst/>
        </p:spPr>
        <p:txBody>
          <a:bodyPr/>
          <a:lstStyle/>
          <a:p>
            <a:endParaRPr lang="en-US"/>
          </a:p>
        </p:txBody>
      </p:sp>
      <p:sp>
        <p:nvSpPr>
          <p:cNvPr id="948238" name="Line 14"/>
          <p:cNvSpPr>
            <a:spLocks noChangeShapeType="1"/>
          </p:cNvSpPr>
          <p:nvPr/>
        </p:nvSpPr>
        <p:spPr bwMode="auto">
          <a:xfrm>
            <a:off x="2895600" y="5562600"/>
            <a:ext cx="3124200" cy="0"/>
          </a:xfrm>
          <a:prstGeom prst="line">
            <a:avLst/>
          </a:prstGeom>
          <a:noFill/>
          <a:ln w="28575">
            <a:solidFill>
              <a:schemeClr val="tx1"/>
            </a:solidFill>
            <a:round/>
            <a:headEnd/>
            <a:tailEnd/>
          </a:ln>
          <a:effectLst/>
        </p:spPr>
        <p:txBody>
          <a:bodyPr/>
          <a:lstStyle/>
          <a:p>
            <a:endParaRPr lang="en-US"/>
          </a:p>
        </p:txBody>
      </p:sp>
      <p:sp>
        <p:nvSpPr>
          <p:cNvPr id="948239" name="Line 15"/>
          <p:cNvSpPr>
            <a:spLocks noChangeShapeType="1"/>
          </p:cNvSpPr>
          <p:nvPr/>
        </p:nvSpPr>
        <p:spPr bwMode="auto">
          <a:xfrm>
            <a:off x="5715000" y="4724400"/>
            <a:ext cx="304800" cy="0"/>
          </a:xfrm>
          <a:prstGeom prst="line">
            <a:avLst/>
          </a:prstGeom>
          <a:noFill/>
          <a:ln w="28575">
            <a:solidFill>
              <a:schemeClr val="tx1"/>
            </a:solidFill>
            <a:round/>
            <a:headEnd/>
            <a:tailEnd/>
          </a:ln>
          <a:effectLst/>
        </p:spPr>
        <p:txBody>
          <a:bodyPr/>
          <a:lstStyle/>
          <a:p>
            <a:endParaRPr lang="en-US"/>
          </a:p>
        </p:txBody>
      </p:sp>
      <p:sp>
        <p:nvSpPr>
          <p:cNvPr id="948240" name="Line 16"/>
          <p:cNvSpPr>
            <a:spLocks noChangeShapeType="1"/>
          </p:cNvSpPr>
          <p:nvPr/>
        </p:nvSpPr>
        <p:spPr bwMode="auto">
          <a:xfrm>
            <a:off x="6019800" y="4724400"/>
            <a:ext cx="0" cy="838200"/>
          </a:xfrm>
          <a:prstGeom prst="line">
            <a:avLst/>
          </a:prstGeom>
          <a:noFill/>
          <a:ln w="28575">
            <a:solidFill>
              <a:schemeClr val="tx1"/>
            </a:solidFill>
            <a:round/>
            <a:headEnd/>
            <a:tailEnd/>
          </a:ln>
          <a:effectLst/>
        </p:spPr>
        <p:txBody>
          <a:bodyPr/>
          <a:lstStyle/>
          <a:p>
            <a:endParaRPr lang="en-US"/>
          </a:p>
        </p:txBody>
      </p:sp>
      <p:sp>
        <p:nvSpPr>
          <p:cNvPr id="948241" name="Text Box 17"/>
          <p:cNvSpPr txBox="1">
            <a:spLocks noChangeArrowheads="1"/>
          </p:cNvSpPr>
          <p:nvPr/>
        </p:nvSpPr>
        <p:spPr bwMode="auto">
          <a:xfrm>
            <a:off x="1524000" y="4267200"/>
            <a:ext cx="885825" cy="274638"/>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48242" name="Text Box 18"/>
          <p:cNvSpPr txBox="1">
            <a:spLocks noChangeArrowheads="1"/>
          </p:cNvSpPr>
          <p:nvPr/>
        </p:nvSpPr>
        <p:spPr bwMode="auto">
          <a:xfrm>
            <a:off x="3124200" y="4953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8243" name="Text Box 19"/>
          <p:cNvSpPr txBox="1">
            <a:spLocks noChangeArrowheads="1"/>
          </p:cNvSpPr>
          <p:nvPr/>
        </p:nvSpPr>
        <p:spPr bwMode="auto">
          <a:xfrm>
            <a:off x="3124200" y="38100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48244" name="Text Box 20"/>
          <p:cNvSpPr txBox="1">
            <a:spLocks noChangeArrowheads="1"/>
          </p:cNvSpPr>
          <p:nvPr/>
        </p:nvSpPr>
        <p:spPr bwMode="auto">
          <a:xfrm>
            <a:off x="3124200" y="41910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48245" name="Text Box 21"/>
          <p:cNvSpPr txBox="1">
            <a:spLocks noChangeArrowheads="1"/>
          </p:cNvSpPr>
          <p:nvPr/>
        </p:nvSpPr>
        <p:spPr bwMode="auto">
          <a:xfrm>
            <a:off x="3124200" y="45720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48246" name="Text Box 22"/>
          <p:cNvSpPr txBox="1">
            <a:spLocks noChangeArrowheads="1"/>
          </p:cNvSpPr>
          <p:nvPr/>
        </p:nvSpPr>
        <p:spPr bwMode="auto">
          <a:xfrm>
            <a:off x="3448050" y="4038600"/>
            <a:ext cx="792163" cy="63976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48247" name="Text Box 23"/>
          <p:cNvSpPr txBox="1">
            <a:spLocks noChangeArrowheads="1"/>
          </p:cNvSpPr>
          <p:nvPr/>
        </p:nvSpPr>
        <p:spPr bwMode="auto">
          <a:xfrm>
            <a:off x="4038600" y="39624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48248" name="Text Box 24"/>
          <p:cNvSpPr txBox="1">
            <a:spLocks noChangeArrowheads="1"/>
          </p:cNvSpPr>
          <p:nvPr/>
        </p:nvSpPr>
        <p:spPr bwMode="auto">
          <a:xfrm>
            <a:off x="4064000" y="4648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48249" name="Freeform 25"/>
          <p:cNvSpPr>
            <a:spLocks/>
          </p:cNvSpPr>
          <p:nvPr/>
        </p:nvSpPr>
        <p:spPr bwMode="auto">
          <a:xfrm>
            <a:off x="5181600" y="3886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48250" name="Rectangle 26"/>
          <p:cNvSpPr>
            <a:spLocks noChangeArrowheads="1"/>
          </p:cNvSpPr>
          <p:nvPr/>
        </p:nvSpPr>
        <p:spPr bwMode="auto">
          <a:xfrm>
            <a:off x="5334000" y="4495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48251" name="Line 27"/>
          <p:cNvSpPr>
            <a:spLocks noChangeShapeType="1"/>
          </p:cNvSpPr>
          <p:nvPr/>
        </p:nvSpPr>
        <p:spPr bwMode="auto">
          <a:xfrm>
            <a:off x="5715000" y="45720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48252" name="Line 28"/>
          <p:cNvSpPr>
            <a:spLocks noChangeShapeType="1"/>
          </p:cNvSpPr>
          <p:nvPr/>
        </p:nvSpPr>
        <p:spPr bwMode="auto">
          <a:xfrm>
            <a:off x="5715000" y="4343400"/>
            <a:ext cx="304800" cy="0"/>
          </a:xfrm>
          <a:prstGeom prst="line">
            <a:avLst/>
          </a:prstGeom>
          <a:noFill/>
          <a:ln w="12700">
            <a:solidFill>
              <a:schemeClr val="tx1"/>
            </a:solidFill>
            <a:round/>
            <a:headEnd/>
            <a:tailEnd type="triangle" w="med" len="med"/>
          </a:ln>
          <a:effectLst/>
        </p:spPr>
        <p:txBody>
          <a:bodyPr/>
          <a:lstStyle/>
          <a:p>
            <a:endParaRPr lang="en-US"/>
          </a:p>
        </p:txBody>
      </p:sp>
      <p:sp>
        <p:nvSpPr>
          <p:cNvPr id="948253" name="Rectangle 29"/>
          <p:cNvSpPr>
            <a:spLocks noChangeArrowheads="1"/>
          </p:cNvSpPr>
          <p:nvPr/>
        </p:nvSpPr>
        <p:spPr bwMode="auto">
          <a:xfrm>
            <a:off x="6096000" y="4191000"/>
            <a:ext cx="10668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overflow</a:t>
            </a:r>
          </a:p>
        </p:txBody>
      </p:sp>
      <p:sp>
        <p:nvSpPr>
          <p:cNvPr id="948254" name="Rectangle 30"/>
          <p:cNvSpPr>
            <a:spLocks noChangeArrowheads="1"/>
          </p:cNvSpPr>
          <p:nvPr/>
        </p:nvSpPr>
        <p:spPr bwMode="auto">
          <a:xfrm>
            <a:off x="6096000" y="4419600"/>
            <a:ext cx="533400" cy="30480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48255" name="Rectangle 31"/>
          <p:cNvSpPr>
            <a:spLocks noChangeArrowheads="1"/>
          </p:cNvSpPr>
          <p:nvPr/>
        </p:nvSpPr>
        <p:spPr bwMode="auto">
          <a:xfrm>
            <a:off x="5181600" y="31242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48256" name="Line 32"/>
          <p:cNvSpPr>
            <a:spLocks noChangeShapeType="1"/>
          </p:cNvSpPr>
          <p:nvPr/>
        </p:nvSpPr>
        <p:spPr bwMode="auto">
          <a:xfrm>
            <a:off x="5562600" y="3505200"/>
            <a:ext cx="0" cy="609600"/>
          </a:xfrm>
          <a:prstGeom prst="line">
            <a:avLst/>
          </a:prstGeom>
          <a:noFill/>
          <a:ln w="19050">
            <a:solidFill>
              <a:schemeClr val="accent1"/>
            </a:solidFill>
            <a:round/>
            <a:headEnd/>
            <a:tailEnd type="triangle" w="med" len="med"/>
          </a:ln>
          <a:effectLst/>
        </p:spPr>
        <p:txBody>
          <a:bodyPr/>
          <a:lstStyle/>
          <a:p>
            <a:endParaRPr lang="en-US"/>
          </a:p>
        </p:txBody>
      </p:sp>
      <p:sp>
        <p:nvSpPr>
          <p:cNvPr id="948257" name="Line 33"/>
          <p:cNvSpPr>
            <a:spLocks noChangeShapeType="1"/>
          </p:cNvSpPr>
          <p:nvPr/>
        </p:nvSpPr>
        <p:spPr bwMode="auto">
          <a:xfrm>
            <a:off x="3886200" y="3505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948258" name="Rectangle 34"/>
          <p:cNvSpPr>
            <a:spLocks noChangeArrowheads="1"/>
          </p:cNvSpPr>
          <p:nvPr/>
        </p:nvSpPr>
        <p:spPr bwMode="auto">
          <a:xfrm>
            <a:off x="3581400" y="3124200"/>
            <a:ext cx="925513" cy="32702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grpSp>
        <p:nvGrpSpPr>
          <p:cNvPr id="2" name="Group 35"/>
          <p:cNvGrpSpPr>
            <a:grpSpLocks/>
          </p:cNvGrpSpPr>
          <p:nvPr/>
        </p:nvGrpSpPr>
        <p:grpSpPr bwMode="auto">
          <a:xfrm>
            <a:off x="381000" y="1219200"/>
            <a:ext cx="8229600" cy="1905000"/>
            <a:chOff x="720" y="672"/>
            <a:chExt cx="3698" cy="517"/>
          </a:xfrm>
        </p:grpSpPr>
        <p:sp>
          <p:nvSpPr>
            <p:cNvPr id="948260" name="Rectangle 36"/>
            <p:cNvSpPr>
              <a:spLocks noChangeArrowheads="1"/>
            </p:cNvSpPr>
            <p:nvPr/>
          </p:nvSpPr>
          <p:spPr bwMode="auto">
            <a:xfrm>
              <a:off x="720" y="912"/>
              <a:ext cx="610" cy="229"/>
            </a:xfrm>
            <a:prstGeom prst="rect">
              <a:avLst/>
            </a:prstGeom>
            <a:noFill/>
            <a:ln w="12700">
              <a:noFill/>
              <a:miter lim="800000"/>
              <a:headEnd/>
              <a:tailEnd/>
            </a:ln>
            <a:effectLst/>
          </p:spPr>
          <p:txBody>
            <a:bodyPr wrap="none" lIns="90488" tIns="44450" rIns="90488" bIns="44450">
              <a:spAutoFit/>
            </a:bodyPr>
            <a:lstStyle/>
            <a:p>
              <a:r>
                <a:rPr lang="en-US" b="1"/>
                <a:t>R-type:</a:t>
              </a:r>
              <a:endParaRPr lang="en-US"/>
            </a:p>
          </p:txBody>
        </p:sp>
        <p:grpSp>
          <p:nvGrpSpPr>
            <p:cNvPr id="3" name="Group 37"/>
            <p:cNvGrpSpPr>
              <a:grpSpLocks/>
            </p:cNvGrpSpPr>
            <p:nvPr/>
          </p:nvGrpSpPr>
          <p:grpSpPr bwMode="auto">
            <a:xfrm>
              <a:off x="1317" y="890"/>
              <a:ext cx="560" cy="272"/>
              <a:chOff x="1016" y="728"/>
              <a:chExt cx="560" cy="272"/>
            </a:xfrm>
          </p:grpSpPr>
          <p:sp>
            <p:nvSpPr>
              <p:cNvPr id="948262" name="Rectangle 38"/>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48263" name="Line 39"/>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48264" name="Line 40"/>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48265" name="Line 41"/>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48266" name="Line 42"/>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48267" name="Line 43"/>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4" name="Group 44"/>
            <p:cNvGrpSpPr>
              <a:grpSpLocks/>
            </p:cNvGrpSpPr>
            <p:nvPr/>
          </p:nvGrpSpPr>
          <p:grpSpPr bwMode="auto">
            <a:xfrm>
              <a:off x="1893" y="890"/>
              <a:ext cx="464" cy="272"/>
              <a:chOff x="1592" y="728"/>
              <a:chExt cx="464" cy="272"/>
            </a:xfrm>
          </p:grpSpPr>
          <p:sp>
            <p:nvSpPr>
              <p:cNvPr id="948269" name="Rectangle 45"/>
              <p:cNvSpPr>
                <a:spLocks noChangeArrowheads="1"/>
              </p:cNvSpPr>
              <p:nvPr/>
            </p:nvSpPr>
            <p:spPr bwMode="auto">
              <a:xfrm>
                <a:off x="159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48270" name="Line 46"/>
              <p:cNvSpPr>
                <a:spLocks noChangeShapeType="1"/>
              </p:cNvSpPr>
              <p:nvPr/>
            </p:nvSpPr>
            <p:spPr bwMode="auto">
              <a:xfrm>
                <a:off x="1776" y="728"/>
                <a:ext cx="0" cy="32"/>
              </a:xfrm>
              <a:prstGeom prst="line">
                <a:avLst/>
              </a:prstGeom>
              <a:noFill/>
              <a:ln w="25400">
                <a:solidFill>
                  <a:schemeClr val="tx1"/>
                </a:solidFill>
                <a:round/>
                <a:headEnd/>
                <a:tailEnd/>
              </a:ln>
              <a:effectLst/>
            </p:spPr>
            <p:txBody>
              <a:bodyPr wrap="none" anchor="ctr"/>
              <a:lstStyle/>
              <a:p>
                <a:endParaRPr lang="en-US"/>
              </a:p>
            </p:txBody>
          </p:sp>
          <p:sp>
            <p:nvSpPr>
              <p:cNvPr id="948271" name="Line 47"/>
              <p:cNvSpPr>
                <a:spLocks noChangeShapeType="1"/>
              </p:cNvSpPr>
              <p:nvPr/>
            </p:nvSpPr>
            <p:spPr bwMode="auto">
              <a:xfrm>
                <a:off x="1680" y="728"/>
                <a:ext cx="0" cy="32"/>
              </a:xfrm>
              <a:prstGeom prst="line">
                <a:avLst/>
              </a:prstGeom>
              <a:noFill/>
              <a:ln w="25400">
                <a:solidFill>
                  <a:schemeClr val="tx1"/>
                </a:solidFill>
                <a:round/>
                <a:headEnd/>
                <a:tailEnd/>
              </a:ln>
              <a:effectLst/>
            </p:spPr>
            <p:txBody>
              <a:bodyPr wrap="none" anchor="ctr"/>
              <a:lstStyle/>
              <a:p>
                <a:endParaRPr lang="en-US"/>
              </a:p>
            </p:txBody>
          </p:sp>
          <p:sp>
            <p:nvSpPr>
              <p:cNvPr id="948272" name="Line 48"/>
              <p:cNvSpPr>
                <a:spLocks noChangeShapeType="1"/>
              </p:cNvSpPr>
              <p:nvPr/>
            </p:nvSpPr>
            <p:spPr bwMode="auto">
              <a:xfrm>
                <a:off x="1872" y="728"/>
                <a:ext cx="0" cy="32"/>
              </a:xfrm>
              <a:prstGeom prst="line">
                <a:avLst/>
              </a:prstGeom>
              <a:noFill/>
              <a:ln w="25400">
                <a:solidFill>
                  <a:schemeClr val="tx1"/>
                </a:solidFill>
                <a:round/>
                <a:headEnd/>
                <a:tailEnd/>
              </a:ln>
              <a:effectLst/>
            </p:spPr>
            <p:txBody>
              <a:bodyPr wrap="none" anchor="ctr"/>
              <a:lstStyle/>
              <a:p>
                <a:endParaRPr lang="en-US"/>
              </a:p>
            </p:txBody>
          </p:sp>
          <p:sp>
            <p:nvSpPr>
              <p:cNvPr id="948273" name="Line 49"/>
              <p:cNvSpPr>
                <a:spLocks noChangeShapeType="1"/>
              </p:cNvSpPr>
              <p:nvPr/>
            </p:nvSpPr>
            <p:spPr bwMode="auto">
              <a:xfrm>
                <a:off x="196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5" name="Group 50"/>
            <p:cNvGrpSpPr>
              <a:grpSpLocks/>
            </p:cNvGrpSpPr>
            <p:nvPr/>
          </p:nvGrpSpPr>
          <p:grpSpPr bwMode="auto">
            <a:xfrm>
              <a:off x="2373" y="890"/>
              <a:ext cx="464" cy="272"/>
              <a:chOff x="2072" y="728"/>
              <a:chExt cx="464" cy="272"/>
            </a:xfrm>
          </p:grpSpPr>
          <p:sp>
            <p:nvSpPr>
              <p:cNvPr id="948275" name="Rectangle 51"/>
              <p:cNvSpPr>
                <a:spLocks noChangeArrowheads="1"/>
              </p:cNvSpPr>
              <p:nvPr/>
            </p:nvSpPr>
            <p:spPr bwMode="auto">
              <a:xfrm>
                <a:off x="207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48276" name="Line 52"/>
              <p:cNvSpPr>
                <a:spLocks noChangeShapeType="1"/>
              </p:cNvSpPr>
              <p:nvPr/>
            </p:nvSpPr>
            <p:spPr bwMode="auto">
              <a:xfrm>
                <a:off x="2256" y="728"/>
                <a:ext cx="0" cy="32"/>
              </a:xfrm>
              <a:prstGeom prst="line">
                <a:avLst/>
              </a:prstGeom>
              <a:noFill/>
              <a:ln w="25400">
                <a:solidFill>
                  <a:schemeClr val="tx1"/>
                </a:solidFill>
                <a:round/>
                <a:headEnd/>
                <a:tailEnd/>
              </a:ln>
              <a:effectLst/>
            </p:spPr>
            <p:txBody>
              <a:bodyPr wrap="none" anchor="ctr"/>
              <a:lstStyle/>
              <a:p>
                <a:endParaRPr lang="en-US"/>
              </a:p>
            </p:txBody>
          </p:sp>
          <p:sp>
            <p:nvSpPr>
              <p:cNvPr id="948277" name="Line 53"/>
              <p:cNvSpPr>
                <a:spLocks noChangeShapeType="1"/>
              </p:cNvSpPr>
              <p:nvPr/>
            </p:nvSpPr>
            <p:spPr bwMode="auto">
              <a:xfrm>
                <a:off x="2160" y="728"/>
                <a:ext cx="0" cy="32"/>
              </a:xfrm>
              <a:prstGeom prst="line">
                <a:avLst/>
              </a:prstGeom>
              <a:noFill/>
              <a:ln w="25400">
                <a:solidFill>
                  <a:schemeClr val="tx1"/>
                </a:solidFill>
                <a:round/>
                <a:headEnd/>
                <a:tailEnd/>
              </a:ln>
              <a:effectLst/>
            </p:spPr>
            <p:txBody>
              <a:bodyPr wrap="none" anchor="ctr"/>
              <a:lstStyle/>
              <a:p>
                <a:endParaRPr lang="en-US"/>
              </a:p>
            </p:txBody>
          </p:sp>
          <p:sp>
            <p:nvSpPr>
              <p:cNvPr id="948278" name="Line 54"/>
              <p:cNvSpPr>
                <a:spLocks noChangeShapeType="1"/>
              </p:cNvSpPr>
              <p:nvPr/>
            </p:nvSpPr>
            <p:spPr bwMode="auto">
              <a:xfrm>
                <a:off x="2352" y="728"/>
                <a:ext cx="0" cy="32"/>
              </a:xfrm>
              <a:prstGeom prst="line">
                <a:avLst/>
              </a:prstGeom>
              <a:noFill/>
              <a:ln w="25400">
                <a:solidFill>
                  <a:schemeClr val="tx1"/>
                </a:solidFill>
                <a:round/>
                <a:headEnd/>
                <a:tailEnd/>
              </a:ln>
              <a:effectLst/>
            </p:spPr>
            <p:txBody>
              <a:bodyPr wrap="none" anchor="ctr"/>
              <a:lstStyle/>
              <a:p>
                <a:endParaRPr lang="en-US"/>
              </a:p>
            </p:txBody>
          </p:sp>
          <p:sp>
            <p:nvSpPr>
              <p:cNvPr id="948279" name="Line 55"/>
              <p:cNvSpPr>
                <a:spLocks noChangeShapeType="1"/>
              </p:cNvSpPr>
              <p:nvPr/>
            </p:nvSpPr>
            <p:spPr bwMode="auto">
              <a:xfrm>
                <a:off x="244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6" name="Group 56"/>
            <p:cNvGrpSpPr>
              <a:grpSpLocks/>
            </p:cNvGrpSpPr>
            <p:nvPr/>
          </p:nvGrpSpPr>
          <p:grpSpPr bwMode="auto">
            <a:xfrm>
              <a:off x="2853" y="890"/>
              <a:ext cx="464" cy="272"/>
              <a:chOff x="2552" y="728"/>
              <a:chExt cx="464" cy="272"/>
            </a:xfrm>
          </p:grpSpPr>
          <p:sp>
            <p:nvSpPr>
              <p:cNvPr id="948281" name="Rectangle 57"/>
              <p:cNvSpPr>
                <a:spLocks noChangeArrowheads="1"/>
              </p:cNvSpPr>
              <p:nvPr/>
            </p:nvSpPr>
            <p:spPr bwMode="auto">
              <a:xfrm>
                <a:off x="255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48282" name="Line 58"/>
              <p:cNvSpPr>
                <a:spLocks noChangeShapeType="1"/>
              </p:cNvSpPr>
              <p:nvPr/>
            </p:nvSpPr>
            <p:spPr bwMode="auto">
              <a:xfrm>
                <a:off x="2736" y="728"/>
                <a:ext cx="0" cy="32"/>
              </a:xfrm>
              <a:prstGeom prst="line">
                <a:avLst/>
              </a:prstGeom>
              <a:noFill/>
              <a:ln w="25400">
                <a:solidFill>
                  <a:schemeClr val="tx1"/>
                </a:solidFill>
                <a:round/>
                <a:headEnd/>
                <a:tailEnd/>
              </a:ln>
              <a:effectLst/>
            </p:spPr>
            <p:txBody>
              <a:bodyPr wrap="none" anchor="ctr"/>
              <a:lstStyle/>
              <a:p>
                <a:endParaRPr lang="en-US"/>
              </a:p>
            </p:txBody>
          </p:sp>
          <p:sp>
            <p:nvSpPr>
              <p:cNvPr id="948283" name="Line 59"/>
              <p:cNvSpPr>
                <a:spLocks noChangeShapeType="1"/>
              </p:cNvSpPr>
              <p:nvPr/>
            </p:nvSpPr>
            <p:spPr bwMode="auto">
              <a:xfrm>
                <a:off x="2640" y="728"/>
                <a:ext cx="0" cy="32"/>
              </a:xfrm>
              <a:prstGeom prst="line">
                <a:avLst/>
              </a:prstGeom>
              <a:noFill/>
              <a:ln w="25400">
                <a:solidFill>
                  <a:schemeClr val="tx1"/>
                </a:solidFill>
                <a:round/>
                <a:headEnd/>
                <a:tailEnd/>
              </a:ln>
              <a:effectLst/>
            </p:spPr>
            <p:txBody>
              <a:bodyPr wrap="none" anchor="ctr"/>
              <a:lstStyle/>
              <a:p>
                <a:endParaRPr lang="en-US"/>
              </a:p>
            </p:txBody>
          </p:sp>
          <p:sp>
            <p:nvSpPr>
              <p:cNvPr id="948284" name="Line 60"/>
              <p:cNvSpPr>
                <a:spLocks noChangeShapeType="1"/>
              </p:cNvSpPr>
              <p:nvPr/>
            </p:nvSpPr>
            <p:spPr bwMode="auto">
              <a:xfrm>
                <a:off x="2832" y="728"/>
                <a:ext cx="0" cy="32"/>
              </a:xfrm>
              <a:prstGeom prst="line">
                <a:avLst/>
              </a:prstGeom>
              <a:noFill/>
              <a:ln w="25400">
                <a:solidFill>
                  <a:schemeClr val="tx1"/>
                </a:solidFill>
                <a:round/>
                <a:headEnd/>
                <a:tailEnd/>
              </a:ln>
              <a:effectLst/>
            </p:spPr>
            <p:txBody>
              <a:bodyPr wrap="none" anchor="ctr"/>
              <a:lstStyle/>
              <a:p>
                <a:endParaRPr lang="en-US"/>
              </a:p>
            </p:txBody>
          </p:sp>
          <p:sp>
            <p:nvSpPr>
              <p:cNvPr id="948285" name="Line 61"/>
              <p:cNvSpPr>
                <a:spLocks noChangeShapeType="1"/>
              </p:cNvSpPr>
              <p:nvPr/>
            </p:nvSpPr>
            <p:spPr bwMode="auto">
              <a:xfrm>
                <a:off x="2928"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48286" name="Rectangle 62"/>
            <p:cNvSpPr>
              <a:spLocks noChangeArrowheads="1"/>
            </p:cNvSpPr>
            <p:nvPr/>
          </p:nvSpPr>
          <p:spPr bwMode="auto">
            <a:xfrm>
              <a:off x="3333" y="89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48287" name="Rectangle 63"/>
            <p:cNvSpPr>
              <a:spLocks noChangeArrowheads="1"/>
            </p:cNvSpPr>
            <p:nvPr/>
          </p:nvSpPr>
          <p:spPr bwMode="auto">
            <a:xfrm>
              <a:off x="3813" y="890"/>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48288" name="Line 64"/>
            <p:cNvSpPr>
              <a:spLocks noChangeShapeType="1"/>
            </p:cNvSpPr>
            <p:nvPr/>
          </p:nvSpPr>
          <p:spPr bwMode="auto">
            <a:xfrm>
              <a:off x="4189" y="890"/>
              <a:ext cx="0" cy="32"/>
            </a:xfrm>
            <a:prstGeom prst="line">
              <a:avLst/>
            </a:prstGeom>
            <a:noFill/>
            <a:ln w="25400">
              <a:solidFill>
                <a:schemeClr val="tx1"/>
              </a:solidFill>
              <a:round/>
              <a:headEnd/>
              <a:tailEnd/>
            </a:ln>
            <a:effectLst/>
          </p:spPr>
          <p:txBody>
            <a:bodyPr wrap="none" anchor="ctr"/>
            <a:lstStyle/>
            <a:p>
              <a:endParaRPr lang="en-US"/>
            </a:p>
          </p:txBody>
        </p:sp>
        <p:sp>
          <p:nvSpPr>
            <p:cNvPr id="948289" name="Line 65"/>
            <p:cNvSpPr>
              <a:spLocks noChangeShapeType="1"/>
            </p:cNvSpPr>
            <p:nvPr/>
          </p:nvSpPr>
          <p:spPr bwMode="auto">
            <a:xfrm>
              <a:off x="4093" y="890"/>
              <a:ext cx="0" cy="32"/>
            </a:xfrm>
            <a:prstGeom prst="line">
              <a:avLst/>
            </a:prstGeom>
            <a:noFill/>
            <a:ln w="25400">
              <a:solidFill>
                <a:schemeClr val="tx1"/>
              </a:solidFill>
              <a:round/>
              <a:headEnd/>
              <a:tailEnd/>
            </a:ln>
            <a:effectLst/>
          </p:spPr>
          <p:txBody>
            <a:bodyPr wrap="none" anchor="ctr"/>
            <a:lstStyle/>
            <a:p>
              <a:endParaRPr lang="en-US"/>
            </a:p>
          </p:txBody>
        </p:sp>
        <p:sp>
          <p:nvSpPr>
            <p:cNvPr id="948290" name="Line 66"/>
            <p:cNvSpPr>
              <a:spLocks noChangeShapeType="1"/>
            </p:cNvSpPr>
            <p:nvPr/>
          </p:nvSpPr>
          <p:spPr bwMode="auto">
            <a:xfrm>
              <a:off x="3408" y="912"/>
              <a:ext cx="0" cy="32"/>
            </a:xfrm>
            <a:prstGeom prst="line">
              <a:avLst/>
            </a:prstGeom>
            <a:noFill/>
            <a:ln w="25400">
              <a:solidFill>
                <a:schemeClr val="tx1"/>
              </a:solidFill>
              <a:round/>
              <a:headEnd/>
              <a:tailEnd/>
            </a:ln>
            <a:effectLst/>
          </p:spPr>
          <p:txBody>
            <a:bodyPr wrap="none" anchor="ctr"/>
            <a:lstStyle/>
            <a:p>
              <a:endParaRPr lang="en-US"/>
            </a:p>
          </p:txBody>
        </p:sp>
        <p:sp>
          <p:nvSpPr>
            <p:cNvPr id="948291" name="Line 67"/>
            <p:cNvSpPr>
              <a:spLocks noChangeShapeType="1"/>
            </p:cNvSpPr>
            <p:nvPr/>
          </p:nvSpPr>
          <p:spPr bwMode="auto">
            <a:xfrm>
              <a:off x="3997" y="890"/>
              <a:ext cx="0" cy="32"/>
            </a:xfrm>
            <a:prstGeom prst="line">
              <a:avLst/>
            </a:prstGeom>
            <a:noFill/>
            <a:ln w="25400">
              <a:solidFill>
                <a:schemeClr val="tx1"/>
              </a:solidFill>
              <a:round/>
              <a:headEnd/>
              <a:tailEnd/>
            </a:ln>
            <a:effectLst/>
          </p:spPr>
          <p:txBody>
            <a:bodyPr wrap="none" anchor="ctr"/>
            <a:lstStyle/>
            <a:p>
              <a:endParaRPr lang="en-US"/>
            </a:p>
          </p:txBody>
        </p:sp>
        <p:sp>
          <p:nvSpPr>
            <p:cNvPr id="948292" name="Line 68"/>
            <p:cNvSpPr>
              <a:spLocks noChangeShapeType="1"/>
            </p:cNvSpPr>
            <p:nvPr/>
          </p:nvSpPr>
          <p:spPr bwMode="auto">
            <a:xfrm>
              <a:off x="3901" y="890"/>
              <a:ext cx="0" cy="32"/>
            </a:xfrm>
            <a:prstGeom prst="line">
              <a:avLst/>
            </a:prstGeom>
            <a:noFill/>
            <a:ln w="25400">
              <a:solidFill>
                <a:schemeClr val="tx1"/>
              </a:solidFill>
              <a:round/>
              <a:headEnd/>
              <a:tailEnd/>
            </a:ln>
            <a:effectLst/>
          </p:spPr>
          <p:txBody>
            <a:bodyPr wrap="none" anchor="ctr"/>
            <a:lstStyle/>
            <a:p>
              <a:endParaRPr lang="en-US"/>
            </a:p>
          </p:txBody>
        </p:sp>
        <p:sp>
          <p:nvSpPr>
            <p:cNvPr id="948293" name="Rectangle 69"/>
            <p:cNvSpPr>
              <a:spLocks noChangeArrowheads="1"/>
            </p:cNvSpPr>
            <p:nvPr/>
          </p:nvSpPr>
          <p:spPr bwMode="auto">
            <a:xfrm>
              <a:off x="1248"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48294" name="Rectangle 70"/>
            <p:cNvSpPr>
              <a:spLocks noChangeArrowheads="1"/>
            </p:cNvSpPr>
            <p:nvPr/>
          </p:nvSpPr>
          <p:spPr bwMode="auto">
            <a:xfrm>
              <a:off x="182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48295" name="Rectangle 71"/>
            <p:cNvSpPr>
              <a:spLocks noChangeArrowheads="1"/>
            </p:cNvSpPr>
            <p:nvPr/>
          </p:nvSpPr>
          <p:spPr bwMode="auto">
            <a:xfrm>
              <a:off x="230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48296" name="Rectangle 72"/>
            <p:cNvSpPr>
              <a:spLocks noChangeArrowheads="1"/>
            </p:cNvSpPr>
            <p:nvPr/>
          </p:nvSpPr>
          <p:spPr bwMode="auto">
            <a:xfrm>
              <a:off x="278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48297" name="Rectangle 73"/>
            <p:cNvSpPr>
              <a:spLocks noChangeArrowheads="1"/>
            </p:cNvSpPr>
            <p:nvPr/>
          </p:nvSpPr>
          <p:spPr bwMode="auto">
            <a:xfrm>
              <a:off x="3744" y="67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5</a:t>
              </a:r>
              <a:endParaRPr lang="en-US"/>
            </a:p>
          </p:txBody>
        </p:sp>
        <p:sp>
          <p:nvSpPr>
            <p:cNvPr id="948298" name="Rectangle 74"/>
            <p:cNvSpPr>
              <a:spLocks noChangeArrowheads="1"/>
            </p:cNvSpPr>
            <p:nvPr/>
          </p:nvSpPr>
          <p:spPr bwMode="auto">
            <a:xfrm>
              <a:off x="4224" y="67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48299" name="Rectangle 75"/>
            <p:cNvSpPr>
              <a:spLocks noChangeArrowheads="1"/>
            </p:cNvSpPr>
            <p:nvPr/>
          </p:nvSpPr>
          <p:spPr bwMode="auto">
            <a:xfrm>
              <a:off x="1344" y="960"/>
              <a:ext cx="290" cy="229"/>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48300" name="Rectangle 76"/>
            <p:cNvSpPr>
              <a:spLocks noChangeArrowheads="1"/>
            </p:cNvSpPr>
            <p:nvPr/>
          </p:nvSpPr>
          <p:spPr bwMode="auto">
            <a:xfrm>
              <a:off x="1920" y="960"/>
              <a:ext cx="250" cy="229"/>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48301" name="Rectangle 77"/>
            <p:cNvSpPr>
              <a:spLocks noChangeArrowheads="1"/>
            </p:cNvSpPr>
            <p:nvPr/>
          </p:nvSpPr>
          <p:spPr bwMode="auto">
            <a:xfrm>
              <a:off x="2400" y="960"/>
              <a:ext cx="218" cy="229"/>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48302" name="Rectangle 78"/>
            <p:cNvSpPr>
              <a:spLocks noChangeArrowheads="1"/>
            </p:cNvSpPr>
            <p:nvPr/>
          </p:nvSpPr>
          <p:spPr bwMode="auto">
            <a:xfrm>
              <a:off x="2832" y="960"/>
              <a:ext cx="258" cy="229"/>
            </a:xfrm>
            <a:prstGeom prst="rect">
              <a:avLst/>
            </a:prstGeom>
            <a:noFill/>
            <a:ln w="12700">
              <a:noFill/>
              <a:miter lim="800000"/>
              <a:headEnd/>
              <a:tailEnd/>
            </a:ln>
            <a:effectLst/>
          </p:spPr>
          <p:txBody>
            <a:bodyPr wrap="none" lIns="90488" tIns="44450" rIns="90488" bIns="44450">
              <a:spAutoFit/>
            </a:bodyPr>
            <a:lstStyle/>
            <a:p>
              <a:r>
                <a:rPr lang="en-US" b="1"/>
                <a:t>rd</a:t>
              </a:r>
              <a:endParaRPr lang="en-US"/>
            </a:p>
          </p:txBody>
        </p:sp>
        <p:sp>
          <p:nvSpPr>
            <p:cNvPr id="948303" name="Rectangle 79"/>
            <p:cNvSpPr>
              <a:spLocks noChangeArrowheads="1"/>
            </p:cNvSpPr>
            <p:nvPr/>
          </p:nvSpPr>
          <p:spPr bwMode="auto">
            <a:xfrm>
              <a:off x="3840" y="960"/>
              <a:ext cx="466" cy="229"/>
            </a:xfrm>
            <a:prstGeom prst="rect">
              <a:avLst/>
            </a:prstGeom>
            <a:noFill/>
            <a:ln w="12700">
              <a:noFill/>
              <a:miter lim="800000"/>
              <a:headEnd/>
              <a:tailEnd/>
            </a:ln>
            <a:effectLst/>
          </p:spPr>
          <p:txBody>
            <a:bodyPr wrap="none" lIns="90488" tIns="44450" rIns="90488" bIns="44450">
              <a:spAutoFit/>
            </a:bodyPr>
            <a:lstStyle/>
            <a:p>
              <a:r>
                <a:rPr lang="en-US" b="1"/>
                <a:t>funct</a:t>
              </a:r>
              <a:endParaRPr lang="en-US"/>
            </a:p>
          </p:txBody>
        </p:sp>
        <p:sp>
          <p:nvSpPr>
            <p:cNvPr id="948304" name="Rectangle 80"/>
            <p:cNvSpPr>
              <a:spLocks noChangeArrowheads="1"/>
            </p:cNvSpPr>
            <p:nvPr/>
          </p:nvSpPr>
          <p:spPr bwMode="auto">
            <a:xfrm>
              <a:off x="3312" y="960"/>
              <a:ext cx="538" cy="229"/>
            </a:xfrm>
            <a:prstGeom prst="rect">
              <a:avLst/>
            </a:prstGeom>
            <a:noFill/>
            <a:ln w="12700">
              <a:noFill/>
              <a:miter lim="800000"/>
              <a:headEnd/>
              <a:tailEnd/>
            </a:ln>
            <a:effectLst/>
          </p:spPr>
          <p:txBody>
            <a:bodyPr wrap="none" lIns="90488" tIns="44450" rIns="90488" bIns="44450">
              <a:spAutoFit/>
            </a:bodyPr>
            <a:lstStyle/>
            <a:p>
              <a:r>
                <a:rPr lang="en-US" b="1"/>
                <a:t>shamt</a:t>
              </a:r>
              <a:endParaRPr lang="en-US"/>
            </a:p>
          </p:txBody>
        </p:sp>
        <p:sp>
          <p:nvSpPr>
            <p:cNvPr id="948305" name="Line 81"/>
            <p:cNvSpPr>
              <a:spLocks noChangeShapeType="1"/>
            </p:cNvSpPr>
            <p:nvPr/>
          </p:nvSpPr>
          <p:spPr bwMode="auto">
            <a:xfrm>
              <a:off x="3504" y="912"/>
              <a:ext cx="0" cy="32"/>
            </a:xfrm>
            <a:prstGeom prst="line">
              <a:avLst/>
            </a:prstGeom>
            <a:noFill/>
            <a:ln w="25400">
              <a:solidFill>
                <a:schemeClr val="tx1"/>
              </a:solidFill>
              <a:round/>
              <a:headEnd/>
              <a:tailEnd/>
            </a:ln>
            <a:effectLst/>
          </p:spPr>
          <p:txBody>
            <a:bodyPr wrap="none" anchor="ctr"/>
            <a:lstStyle/>
            <a:p>
              <a:endParaRPr lang="en-US"/>
            </a:p>
          </p:txBody>
        </p:sp>
        <p:sp>
          <p:nvSpPr>
            <p:cNvPr id="948306" name="Line 82"/>
            <p:cNvSpPr>
              <a:spLocks noChangeShapeType="1"/>
            </p:cNvSpPr>
            <p:nvPr/>
          </p:nvSpPr>
          <p:spPr bwMode="auto">
            <a:xfrm>
              <a:off x="3600" y="912"/>
              <a:ext cx="0" cy="32"/>
            </a:xfrm>
            <a:prstGeom prst="line">
              <a:avLst/>
            </a:prstGeom>
            <a:noFill/>
            <a:ln w="25400">
              <a:solidFill>
                <a:schemeClr val="tx1"/>
              </a:solidFill>
              <a:round/>
              <a:headEnd/>
              <a:tailEnd/>
            </a:ln>
            <a:effectLst/>
          </p:spPr>
          <p:txBody>
            <a:bodyPr wrap="none" anchor="ctr"/>
            <a:lstStyle/>
            <a:p>
              <a:endParaRPr lang="en-US"/>
            </a:p>
          </p:txBody>
        </p:sp>
        <p:sp>
          <p:nvSpPr>
            <p:cNvPr id="948307" name="Line 83"/>
            <p:cNvSpPr>
              <a:spLocks noChangeShapeType="1"/>
            </p:cNvSpPr>
            <p:nvPr/>
          </p:nvSpPr>
          <p:spPr bwMode="auto">
            <a:xfrm>
              <a:off x="3696" y="912"/>
              <a:ext cx="0" cy="32"/>
            </a:xfrm>
            <a:prstGeom prst="line">
              <a:avLst/>
            </a:prstGeom>
            <a:noFill/>
            <a:ln w="25400">
              <a:solidFill>
                <a:schemeClr val="tx1"/>
              </a:solidFill>
              <a:round/>
              <a:headEnd/>
              <a:tailEnd/>
            </a:ln>
            <a:effectLst/>
          </p:spPr>
          <p:txBody>
            <a:bodyPr wrap="none" anchor="ctr"/>
            <a:lstStyle/>
            <a:p>
              <a:endParaRPr lang="en-US"/>
            </a:p>
          </p:txBody>
        </p:sp>
        <p:sp>
          <p:nvSpPr>
            <p:cNvPr id="948308" name="Line 84"/>
            <p:cNvSpPr>
              <a:spLocks noChangeShapeType="1"/>
            </p:cNvSpPr>
            <p:nvPr/>
          </p:nvSpPr>
          <p:spPr bwMode="auto">
            <a:xfrm>
              <a:off x="4272" y="912"/>
              <a:ext cx="0" cy="32"/>
            </a:xfrm>
            <a:prstGeom prst="line">
              <a:avLst/>
            </a:prstGeom>
            <a:noFill/>
            <a:ln w="25400">
              <a:solidFill>
                <a:schemeClr val="tx1"/>
              </a:solidFill>
              <a:round/>
              <a:headEnd/>
              <a:tailEnd/>
            </a:ln>
            <a:effectLst/>
          </p:spPr>
          <p:txBody>
            <a:bodyPr wrap="none" anchor="ctr"/>
            <a:lstStyle/>
            <a:p>
              <a:endParaRPr lang="en-US"/>
            </a:p>
          </p:txBody>
        </p:sp>
        <p:sp>
          <p:nvSpPr>
            <p:cNvPr id="948309" name="Rectangle 85"/>
            <p:cNvSpPr>
              <a:spLocks noChangeArrowheads="1"/>
            </p:cNvSpPr>
            <p:nvPr/>
          </p:nvSpPr>
          <p:spPr bwMode="auto">
            <a:xfrm>
              <a:off x="3264" y="67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10</a:t>
              </a:r>
              <a:endParaRPr lang="en-US"/>
            </a:p>
          </p:txBody>
        </p:sp>
      </p:grpSp>
      <p:sp>
        <p:nvSpPr>
          <p:cNvPr id="948310" name="Rectangle 86"/>
          <p:cNvSpPr>
            <a:spLocks noChangeArrowheads="1"/>
          </p:cNvSpPr>
          <p:nvPr/>
        </p:nvSpPr>
        <p:spPr bwMode="auto">
          <a:xfrm>
            <a:off x="457200" y="5791200"/>
            <a:ext cx="8382000" cy="660400"/>
          </a:xfrm>
          <a:prstGeom prst="rect">
            <a:avLst/>
          </a:prstGeom>
          <a:noFill/>
          <a:ln w="12700">
            <a:noFill/>
            <a:miter lim="800000"/>
            <a:headEnd/>
            <a:tailEnd/>
          </a:ln>
          <a:effectLst/>
        </p:spPr>
        <p:txBody>
          <a:bodyPr lIns="63500" tIns="25400" rIns="63500" bIns="25400">
            <a:spAutoFit/>
          </a:bodyPr>
          <a:lstStyle/>
          <a:p>
            <a:pPr marL="741363" lvl="1" indent="-246063">
              <a:spcBef>
                <a:spcPct val="40000"/>
              </a:spcBef>
              <a:buClr>
                <a:schemeClr val="accent1"/>
              </a:buClr>
              <a:buSzPct val="75000"/>
              <a:buFont typeface="Monotype Sorts" pitchFamily="2" charset="2"/>
              <a:buChar char="l"/>
            </a:pPr>
            <a:r>
              <a:rPr lang="en-US" sz="2000">
                <a:solidFill>
                  <a:schemeClr val="tx1"/>
                </a:solidFill>
              </a:rPr>
              <a:t>The Register File is not written every cycle (e.g. </a:t>
            </a:r>
            <a:r>
              <a:rPr lang="en-US" sz="2000" b="1">
                <a:latin typeface="Courier New" pitchFamily="49" charset="0"/>
              </a:rPr>
              <a:t>sw</a:t>
            </a:r>
            <a:r>
              <a:rPr lang="en-US" sz="2000">
                <a:solidFill>
                  <a:schemeClr val="tx1"/>
                </a:solidFill>
              </a:rPr>
              <a:t>), so we need an explicit write control signal for the Register File</a:t>
            </a:r>
          </a:p>
        </p:txBody>
      </p:sp>
      <p:pic>
        <p:nvPicPr>
          <p:cNvPr id="88" name="Picture 87"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8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3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1" name="Rectangle 3"/>
          <p:cNvSpPr>
            <a:spLocks noGrp="1" noChangeArrowheads="1"/>
          </p:cNvSpPr>
          <p:nvPr>
            <p:ph type="body" sz="half" idx="4294967295"/>
          </p:nvPr>
        </p:nvSpPr>
        <p:spPr>
          <a:xfrm>
            <a:off x="0" y="1130300"/>
            <a:ext cx="8686800" cy="1612900"/>
          </a:xfrm>
        </p:spPr>
        <p:txBody>
          <a:bodyPr>
            <a:normAutofit fontScale="77500" lnSpcReduction="20000"/>
          </a:bodyPr>
          <a:lstStyle/>
          <a:p>
            <a:pPr>
              <a:lnSpc>
                <a:spcPct val="100000"/>
              </a:lnSpc>
              <a:spcBef>
                <a:spcPct val="20000"/>
              </a:spcBef>
            </a:pPr>
            <a:r>
              <a:rPr lang="en-US" dirty="0"/>
              <a:t>Load and store operations involves</a:t>
            </a:r>
            <a:endParaRPr lang="en-US" sz="2800" dirty="0"/>
          </a:p>
          <a:p>
            <a:pPr lvl="1">
              <a:lnSpc>
                <a:spcPct val="100000"/>
              </a:lnSpc>
              <a:spcBef>
                <a:spcPct val="20000"/>
              </a:spcBef>
            </a:pPr>
            <a:r>
              <a:rPr lang="en-US" dirty="0"/>
              <a:t>compute memory address by adding the base register (read from the Register File during decode) to the 16-bit signed-extended offset field in the instruction</a:t>
            </a:r>
          </a:p>
          <a:p>
            <a:pPr lvl="1">
              <a:lnSpc>
                <a:spcPct val="100000"/>
              </a:lnSpc>
              <a:spcBef>
                <a:spcPct val="20000"/>
              </a:spcBef>
            </a:pPr>
            <a:r>
              <a:rPr lang="en-US" dirty="0">
                <a:solidFill>
                  <a:schemeClr val="accent1"/>
                </a:solidFill>
              </a:rPr>
              <a:t>store</a:t>
            </a:r>
            <a:r>
              <a:rPr lang="en-US" dirty="0"/>
              <a:t> value (read from the Register File during decode) written to the Data Memory</a:t>
            </a:r>
          </a:p>
          <a:p>
            <a:pPr lvl="1">
              <a:lnSpc>
                <a:spcPct val="100000"/>
              </a:lnSpc>
              <a:spcBef>
                <a:spcPct val="20000"/>
              </a:spcBef>
            </a:pPr>
            <a:r>
              <a:rPr lang="en-US" dirty="0">
                <a:solidFill>
                  <a:schemeClr val="accent1"/>
                </a:solidFill>
              </a:rPr>
              <a:t>load </a:t>
            </a:r>
            <a:r>
              <a:rPr lang="en-US" dirty="0"/>
              <a:t>value, read from the Data Memory, written to the Register File</a:t>
            </a:r>
          </a:p>
        </p:txBody>
      </p:sp>
      <p:sp>
        <p:nvSpPr>
          <p:cNvPr id="949250" name="Rectangle 2"/>
          <p:cNvSpPr>
            <a:spLocks noGrp="1" noChangeArrowheads="1"/>
          </p:cNvSpPr>
          <p:nvPr>
            <p:ph type="title" idx="4294967295"/>
          </p:nvPr>
        </p:nvSpPr>
        <p:spPr>
          <a:xfrm>
            <a:off x="0" y="274638"/>
            <a:ext cx="8229600" cy="1143000"/>
          </a:xfrm>
        </p:spPr>
        <p:txBody>
          <a:bodyPr>
            <a:normAutofit/>
          </a:bodyPr>
          <a:lstStyle/>
          <a:p>
            <a:r>
              <a:rPr lang="en-US"/>
              <a:t>Executing Load and Store Operations</a:t>
            </a:r>
          </a:p>
        </p:txBody>
      </p:sp>
      <p:grpSp>
        <p:nvGrpSpPr>
          <p:cNvPr id="2" name="Group 120"/>
          <p:cNvGrpSpPr>
            <a:grpSpLocks/>
          </p:cNvGrpSpPr>
          <p:nvPr/>
        </p:nvGrpSpPr>
        <p:grpSpPr bwMode="auto">
          <a:xfrm>
            <a:off x="1066800" y="3124200"/>
            <a:ext cx="6705600" cy="3200400"/>
            <a:chOff x="672" y="1104"/>
            <a:chExt cx="4224" cy="2016"/>
          </a:xfrm>
        </p:grpSpPr>
        <p:sp>
          <p:nvSpPr>
            <p:cNvPr id="949369" name="Rectangle 121"/>
            <p:cNvSpPr>
              <a:spLocks noChangeArrowheads="1"/>
            </p:cNvSpPr>
            <p:nvPr/>
          </p:nvSpPr>
          <p:spPr bwMode="auto">
            <a:xfrm>
              <a:off x="1728" y="153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9370" name="Line 122"/>
            <p:cNvSpPr>
              <a:spLocks noChangeShapeType="1"/>
            </p:cNvSpPr>
            <p:nvPr/>
          </p:nvSpPr>
          <p:spPr bwMode="auto">
            <a:xfrm>
              <a:off x="1152" y="2016"/>
              <a:ext cx="240" cy="0"/>
            </a:xfrm>
            <a:prstGeom prst="line">
              <a:avLst/>
            </a:prstGeom>
            <a:noFill/>
            <a:ln w="28575">
              <a:solidFill>
                <a:schemeClr val="tx1"/>
              </a:solidFill>
              <a:round/>
              <a:headEnd/>
              <a:tailEnd/>
            </a:ln>
            <a:effectLst/>
          </p:spPr>
          <p:txBody>
            <a:bodyPr/>
            <a:lstStyle/>
            <a:p>
              <a:endParaRPr lang="en-US"/>
            </a:p>
          </p:txBody>
        </p:sp>
        <p:sp>
          <p:nvSpPr>
            <p:cNvPr id="949371" name="Line 123"/>
            <p:cNvSpPr>
              <a:spLocks noChangeShapeType="1"/>
            </p:cNvSpPr>
            <p:nvPr/>
          </p:nvSpPr>
          <p:spPr bwMode="auto">
            <a:xfrm>
              <a:off x="1392" y="1632"/>
              <a:ext cx="0" cy="480"/>
            </a:xfrm>
            <a:prstGeom prst="line">
              <a:avLst/>
            </a:prstGeom>
            <a:noFill/>
            <a:ln w="28575">
              <a:solidFill>
                <a:schemeClr val="tx1"/>
              </a:solidFill>
              <a:round/>
              <a:headEnd/>
              <a:tailEnd/>
            </a:ln>
            <a:effectLst/>
          </p:spPr>
          <p:txBody>
            <a:bodyPr/>
            <a:lstStyle/>
            <a:p>
              <a:endParaRPr lang="en-US"/>
            </a:p>
          </p:txBody>
        </p:sp>
        <p:sp>
          <p:nvSpPr>
            <p:cNvPr id="949372" name="Line 124"/>
            <p:cNvSpPr>
              <a:spLocks noChangeShapeType="1"/>
            </p:cNvSpPr>
            <p:nvPr/>
          </p:nvSpPr>
          <p:spPr bwMode="auto">
            <a:xfrm>
              <a:off x="1392" y="187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3" name="Line 125"/>
            <p:cNvSpPr>
              <a:spLocks noChangeShapeType="1"/>
            </p:cNvSpPr>
            <p:nvPr/>
          </p:nvSpPr>
          <p:spPr bwMode="auto">
            <a:xfrm>
              <a:off x="1392" y="211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4" name="Line 126"/>
            <p:cNvSpPr>
              <a:spLocks noChangeShapeType="1"/>
            </p:cNvSpPr>
            <p:nvPr/>
          </p:nvSpPr>
          <p:spPr bwMode="auto">
            <a:xfrm>
              <a:off x="1392" y="1632"/>
              <a:ext cx="336" cy="0"/>
            </a:xfrm>
            <a:prstGeom prst="line">
              <a:avLst/>
            </a:prstGeom>
            <a:noFill/>
            <a:ln w="19050">
              <a:solidFill>
                <a:schemeClr val="tx1"/>
              </a:solidFill>
              <a:round/>
              <a:headEnd/>
              <a:tailEnd type="triangle" w="med" len="med"/>
            </a:ln>
            <a:effectLst/>
          </p:spPr>
          <p:txBody>
            <a:bodyPr/>
            <a:lstStyle/>
            <a:p>
              <a:endParaRPr lang="en-US"/>
            </a:p>
          </p:txBody>
        </p:sp>
        <p:sp>
          <p:nvSpPr>
            <p:cNvPr id="949375" name="Text Box 127"/>
            <p:cNvSpPr txBox="1">
              <a:spLocks noChangeArrowheads="1"/>
            </p:cNvSpPr>
            <p:nvPr/>
          </p:nvSpPr>
          <p:spPr bwMode="auto">
            <a:xfrm>
              <a:off x="672" y="1824"/>
              <a:ext cx="558" cy="173"/>
            </a:xfrm>
            <a:prstGeom prst="rect">
              <a:avLst/>
            </a:prstGeom>
            <a:noFill/>
            <a:ln w="12700">
              <a:noFill/>
              <a:miter lim="800000"/>
              <a:headEnd/>
              <a:tailEnd/>
            </a:ln>
            <a:effectLst/>
          </p:spPr>
          <p:txBody>
            <a:bodyPr wrap="none">
              <a:spAutoFit/>
            </a:bodyPr>
            <a:lstStyle/>
            <a:p>
              <a:r>
                <a:rPr lang="en-US" sz="1200">
                  <a:solidFill>
                    <a:schemeClr val="tx1"/>
                  </a:solidFill>
                </a:rPr>
                <a:t>Instruction</a:t>
              </a:r>
            </a:p>
          </p:txBody>
        </p:sp>
        <p:sp>
          <p:nvSpPr>
            <p:cNvPr id="949376" name="Text Box 128"/>
            <p:cNvSpPr txBox="1">
              <a:spLocks noChangeArrowheads="1"/>
            </p:cNvSpPr>
            <p:nvPr/>
          </p:nvSpPr>
          <p:spPr bwMode="auto">
            <a:xfrm>
              <a:off x="1680" y="2256"/>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9377" name="Text Box 129"/>
            <p:cNvSpPr txBox="1">
              <a:spLocks noChangeArrowheads="1"/>
            </p:cNvSpPr>
            <p:nvPr/>
          </p:nvSpPr>
          <p:spPr bwMode="auto">
            <a:xfrm>
              <a:off x="1680" y="1536"/>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949378" name="Text Box 130"/>
            <p:cNvSpPr txBox="1">
              <a:spLocks noChangeArrowheads="1"/>
            </p:cNvSpPr>
            <p:nvPr/>
          </p:nvSpPr>
          <p:spPr bwMode="auto">
            <a:xfrm>
              <a:off x="1680" y="1776"/>
              <a:ext cx="653" cy="173"/>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949379" name="Text Box 131"/>
            <p:cNvSpPr txBox="1">
              <a:spLocks noChangeArrowheads="1"/>
            </p:cNvSpPr>
            <p:nvPr/>
          </p:nvSpPr>
          <p:spPr bwMode="auto">
            <a:xfrm>
              <a:off x="1680" y="2016"/>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949380" name="Text Box 132"/>
            <p:cNvSpPr txBox="1">
              <a:spLocks noChangeArrowheads="1"/>
            </p:cNvSpPr>
            <p:nvPr/>
          </p:nvSpPr>
          <p:spPr bwMode="auto">
            <a:xfrm>
              <a:off x="1884" y="1680"/>
              <a:ext cx="499" cy="403"/>
            </a:xfrm>
            <a:prstGeom prst="rect">
              <a:avLst/>
            </a:prstGeom>
            <a:noFill/>
            <a:ln w="12700">
              <a:noFill/>
              <a:miter lim="800000"/>
              <a:headEnd/>
              <a:tailEnd/>
            </a:ln>
            <a:effectLst/>
          </p:spPr>
          <p:txBody>
            <a:bodyPr wrap="none">
              <a:spAutoFit/>
            </a:bodyPr>
            <a:lstStyle/>
            <a:p>
              <a:pPr algn="ctr"/>
              <a:r>
                <a:rPr lang="en-US" sz="1200" b="1">
                  <a:solidFill>
                    <a:schemeClr val="tx1"/>
                  </a:solidFill>
                </a:rPr>
                <a:t>Register</a:t>
              </a:r>
            </a:p>
            <a:p>
              <a:pPr algn="ctr"/>
              <a:endParaRPr lang="en-US" sz="1200" b="1">
                <a:solidFill>
                  <a:schemeClr val="tx1"/>
                </a:solidFill>
              </a:endParaRPr>
            </a:p>
            <a:p>
              <a:pPr algn="ctr"/>
              <a:r>
                <a:rPr lang="en-US" sz="1200" b="1">
                  <a:solidFill>
                    <a:schemeClr val="tx1"/>
                  </a:solidFill>
                </a:rPr>
                <a:t>File</a:t>
              </a:r>
            </a:p>
          </p:txBody>
        </p:sp>
        <p:sp>
          <p:nvSpPr>
            <p:cNvPr id="949381" name="Text Box 133"/>
            <p:cNvSpPr txBox="1">
              <a:spLocks noChangeArrowheads="1"/>
            </p:cNvSpPr>
            <p:nvPr/>
          </p:nvSpPr>
          <p:spPr bwMode="auto">
            <a:xfrm>
              <a:off x="2256" y="1632"/>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949382" name="Text Box 134"/>
            <p:cNvSpPr txBox="1">
              <a:spLocks noChangeArrowheads="1"/>
            </p:cNvSpPr>
            <p:nvPr/>
          </p:nvSpPr>
          <p:spPr bwMode="auto">
            <a:xfrm>
              <a:off x="2272" y="2064"/>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949383" name="Freeform 135"/>
            <p:cNvSpPr>
              <a:spLocks/>
            </p:cNvSpPr>
            <p:nvPr/>
          </p:nvSpPr>
          <p:spPr bwMode="auto">
            <a:xfrm>
              <a:off x="2976" y="1584"/>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49384" name="Rectangle 136"/>
            <p:cNvSpPr>
              <a:spLocks noChangeArrowheads="1"/>
            </p:cNvSpPr>
            <p:nvPr/>
          </p:nvSpPr>
          <p:spPr bwMode="auto">
            <a:xfrm>
              <a:off x="3072" y="1968"/>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949385" name="Rectangle 137"/>
            <p:cNvSpPr>
              <a:spLocks noChangeArrowheads="1"/>
            </p:cNvSpPr>
            <p:nvPr/>
          </p:nvSpPr>
          <p:spPr bwMode="auto">
            <a:xfrm>
              <a:off x="3072" y="1344"/>
              <a:ext cx="672"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overflow</a:t>
              </a:r>
            </a:p>
          </p:txBody>
        </p:sp>
        <p:sp>
          <p:nvSpPr>
            <p:cNvPr id="949386" name="Rectangle 138"/>
            <p:cNvSpPr>
              <a:spLocks noChangeArrowheads="1"/>
            </p:cNvSpPr>
            <p:nvPr/>
          </p:nvSpPr>
          <p:spPr bwMode="auto">
            <a:xfrm>
              <a:off x="3216" y="148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solidFill>
                    <a:srgbClr val="000000"/>
                  </a:solidFill>
                </a:rPr>
                <a:t>zero</a:t>
              </a:r>
            </a:p>
          </p:txBody>
        </p:sp>
        <p:sp>
          <p:nvSpPr>
            <p:cNvPr id="949387" name="Rectangle 139"/>
            <p:cNvSpPr>
              <a:spLocks noChangeArrowheads="1"/>
            </p:cNvSpPr>
            <p:nvPr/>
          </p:nvSpPr>
          <p:spPr bwMode="auto">
            <a:xfrm>
              <a:off x="2784"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ALU control</a:t>
              </a:r>
            </a:p>
          </p:txBody>
        </p:sp>
        <p:sp>
          <p:nvSpPr>
            <p:cNvPr id="949388" name="Line 140"/>
            <p:cNvSpPr>
              <a:spLocks noChangeShapeType="1"/>
            </p:cNvSpPr>
            <p:nvPr/>
          </p:nvSpPr>
          <p:spPr bwMode="auto">
            <a:xfrm>
              <a:off x="3024" y="1344"/>
              <a:ext cx="0" cy="288"/>
            </a:xfrm>
            <a:prstGeom prst="line">
              <a:avLst/>
            </a:prstGeom>
            <a:noFill/>
            <a:ln w="19050">
              <a:solidFill>
                <a:schemeClr val="accent1"/>
              </a:solidFill>
              <a:round/>
              <a:headEnd/>
              <a:tailEnd type="triangle" w="med" len="med"/>
            </a:ln>
            <a:effectLst/>
          </p:spPr>
          <p:txBody>
            <a:bodyPr/>
            <a:lstStyle/>
            <a:p>
              <a:endParaRPr lang="en-US"/>
            </a:p>
          </p:txBody>
        </p:sp>
        <p:sp>
          <p:nvSpPr>
            <p:cNvPr id="949389" name="Line 141"/>
            <p:cNvSpPr>
              <a:spLocks noChangeShapeType="1"/>
            </p:cNvSpPr>
            <p:nvPr/>
          </p:nvSpPr>
          <p:spPr bwMode="auto">
            <a:xfrm>
              <a:off x="2160" y="1344"/>
              <a:ext cx="0" cy="192"/>
            </a:xfrm>
            <a:prstGeom prst="line">
              <a:avLst/>
            </a:prstGeom>
            <a:noFill/>
            <a:ln w="12700">
              <a:solidFill>
                <a:schemeClr val="accent1"/>
              </a:solidFill>
              <a:round/>
              <a:headEnd/>
              <a:tailEnd type="triangle" w="med" len="med"/>
            </a:ln>
            <a:effectLst/>
          </p:spPr>
          <p:txBody>
            <a:bodyPr/>
            <a:lstStyle/>
            <a:p>
              <a:endParaRPr lang="en-US"/>
            </a:p>
          </p:txBody>
        </p:sp>
        <p:sp>
          <p:nvSpPr>
            <p:cNvPr id="949390" name="Rectangle 142"/>
            <p:cNvSpPr>
              <a:spLocks noChangeArrowheads="1"/>
            </p:cNvSpPr>
            <p:nvPr/>
          </p:nvSpPr>
          <p:spPr bwMode="auto">
            <a:xfrm>
              <a:off x="1968"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RegWrite</a:t>
              </a:r>
            </a:p>
          </p:txBody>
        </p:sp>
        <p:sp>
          <p:nvSpPr>
            <p:cNvPr id="949391" name="Rectangle 143"/>
            <p:cNvSpPr>
              <a:spLocks noChangeArrowheads="1"/>
            </p:cNvSpPr>
            <p:nvPr/>
          </p:nvSpPr>
          <p:spPr bwMode="auto">
            <a:xfrm>
              <a:off x="3792" y="1536"/>
              <a:ext cx="912" cy="912"/>
            </a:xfrm>
            <a:prstGeom prst="rect">
              <a:avLst/>
            </a:prstGeom>
            <a:noFill/>
            <a:ln w="12700">
              <a:solidFill>
                <a:schemeClr val="tx1"/>
              </a:solidFill>
              <a:miter lim="800000"/>
              <a:headEnd/>
              <a:tailEnd/>
            </a:ln>
            <a:effectLst/>
          </p:spPr>
          <p:txBody>
            <a:bodyPr wrap="none" anchor="ctr"/>
            <a:lstStyle/>
            <a:p>
              <a:endParaRPr lang="en-US"/>
            </a:p>
          </p:txBody>
        </p:sp>
        <p:sp>
          <p:nvSpPr>
            <p:cNvPr id="949392" name="Line 144"/>
            <p:cNvSpPr>
              <a:spLocks noChangeShapeType="1"/>
            </p:cNvSpPr>
            <p:nvPr/>
          </p:nvSpPr>
          <p:spPr bwMode="auto">
            <a:xfrm>
              <a:off x="4704" y="2016"/>
              <a:ext cx="192" cy="0"/>
            </a:xfrm>
            <a:prstGeom prst="line">
              <a:avLst/>
            </a:prstGeom>
            <a:noFill/>
            <a:ln w="28575">
              <a:solidFill>
                <a:schemeClr val="tx1"/>
              </a:solidFill>
              <a:round/>
              <a:headEnd/>
              <a:tailEnd/>
            </a:ln>
            <a:effectLst/>
          </p:spPr>
          <p:txBody>
            <a:bodyPr/>
            <a:lstStyle/>
            <a:p>
              <a:endParaRPr lang="en-US"/>
            </a:p>
          </p:txBody>
        </p:sp>
        <p:sp>
          <p:nvSpPr>
            <p:cNvPr id="949393" name="Text Box 145"/>
            <p:cNvSpPr txBox="1">
              <a:spLocks noChangeArrowheads="1"/>
            </p:cNvSpPr>
            <p:nvPr/>
          </p:nvSpPr>
          <p:spPr bwMode="auto">
            <a:xfrm>
              <a:off x="3744" y="1824"/>
              <a:ext cx="483" cy="288"/>
            </a:xfrm>
            <a:prstGeom prst="rect">
              <a:avLst/>
            </a:prstGeom>
            <a:noFill/>
            <a:ln w="12700">
              <a:noFill/>
              <a:miter lim="800000"/>
              <a:headEnd/>
              <a:tailEnd/>
            </a:ln>
            <a:effectLst/>
          </p:spPr>
          <p:txBody>
            <a:bodyPr wrap="none">
              <a:spAutoFit/>
            </a:bodyPr>
            <a:lstStyle/>
            <a:p>
              <a:pPr algn="ctr"/>
              <a:r>
                <a:rPr lang="en-US" sz="1200" b="1">
                  <a:solidFill>
                    <a:schemeClr val="tx1"/>
                  </a:solidFill>
                </a:rPr>
                <a:t>Data</a:t>
              </a:r>
            </a:p>
            <a:p>
              <a:pPr algn="ctr"/>
              <a:r>
                <a:rPr lang="en-US" sz="1200" b="1">
                  <a:solidFill>
                    <a:schemeClr val="tx1"/>
                  </a:solidFill>
                </a:rPr>
                <a:t>Memory</a:t>
              </a:r>
            </a:p>
          </p:txBody>
        </p:sp>
        <p:sp>
          <p:nvSpPr>
            <p:cNvPr id="949394" name="Text Box 146"/>
            <p:cNvSpPr txBox="1">
              <a:spLocks noChangeArrowheads="1"/>
            </p:cNvSpPr>
            <p:nvPr/>
          </p:nvSpPr>
          <p:spPr bwMode="auto">
            <a:xfrm>
              <a:off x="3744" y="1632"/>
              <a:ext cx="467" cy="173"/>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949395" name="Text Box 147"/>
            <p:cNvSpPr txBox="1">
              <a:spLocks noChangeArrowheads="1"/>
            </p:cNvSpPr>
            <p:nvPr/>
          </p:nvSpPr>
          <p:spPr bwMode="auto">
            <a:xfrm>
              <a:off x="3744" y="2160"/>
              <a:ext cx="569" cy="173"/>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949396" name="Text Box 148"/>
            <p:cNvSpPr txBox="1">
              <a:spLocks noChangeArrowheads="1"/>
            </p:cNvSpPr>
            <p:nvPr/>
          </p:nvSpPr>
          <p:spPr bwMode="auto">
            <a:xfrm>
              <a:off x="4176" y="1920"/>
              <a:ext cx="573" cy="173"/>
            </a:xfrm>
            <a:prstGeom prst="rect">
              <a:avLst/>
            </a:prstGeom>
            <a:noFill/>
            <a:ln w="12700">
              <a:noFill/>
              <a:miter lim="800000"/>
              <a:headEnd/>
              <a:tailEnd/>
            </a:ln>
            <a:effectLst/>
          </p:spPr>
          <p:txBody>
            <a:bodyPr wrap="none">
              <a:spAutoFit/>
            </a:bodyPr>
            <a:lstStyle/>
            <a:p>
              <a:r>
                <a:rPr lang="en-US" sz="1200">
                  <a:solidFill>
                    <a:schemeClr val="tx1"/>
                  </a:solidFill>
                </a:rPr>
                <a:t>Read Data</a:t>
              </a:r>
            </a:p>
          </p:txBody>
        </p:sp>
        <p:sp>
          <p:nvSpPr>
            <p:cNvPr id="949397" name="Line 149"/>
            <p:cNvSpPr>
              <a:spLocks noChangeShapeType="1"/>
            </p:cNvSpPr>
            <p:nvPr/>
          </p:nvSpPr>
          <p:spPr bwMode="auto">
            <a:xfrm flipV="1">
              <a:off x="3168" y="1488"/>
              <a:ext cx="0" cy="240"/>
            </a:xfrm>
            <a:prstGeom prst="line">
              <a:avLst/>
            </a:prstGeom>
            <a:noFill/>
            <a:ln w="12700">
              <a:solidFill>
                <a:schemeClr val="tx1"/>
              </a:solidFill>
              <a:round/>
              <a:headEnd/>
              <a:tailEnd type="triangle" w="med" len="med"/>
            </a:ln>
            <a:effectLst/>
          </p:spPr>
          <p:txBody>
            <a:bodyPr/>
            <a:lstStyle/>
            <a:p>
              <a:endParaRPr lang="en-US"/>
            </a:p>
          </p:txBody>
        </p:sp>
        <p:sp>
          <p:nvSpPr>
            <p:cNvPr id="949398" name="Line 150"/>
            <p:cNvSpPr>
              <a:spLocks noChangeShapeType="1"/>
            </p:cNvSpPr>
            <p:nvPr/>
          </p:nvSpPr>
          <p:spPr bwMode="auto">
            <a:xfrm flipV="1">
              <a:off x="3264" y="1632"/>
              <a:ext cx="0" cy="144"/>
            </a:xfrm>
            <a:prstGeom prst="line">
              <a:avLst/>
            </a:prstGeom>
            <a:noFill/>
            <a:ln w="12700">
              <a:solidFill>
                <a:schemeClr val="tx1"/>
              </a:solidFill>
              <a:round/>
              <a:headEnd/>
              <a:tailEnd type="triangle" w="med" len="med"/>
            </a:ln>
            <a:effectLst/>
          </p:spPr>
          <p:txBody>
            <a:bodyPr/>
            <a:lstStyle/>
            <a:p>
              <a:endParaRPr lang="en-US"/>
            </a:p>
          </p:txBody>
        </p:sp>
        <p:sp>
          <p:nvSpPr>
            <p:cNvPr id="949399" name="Oval 151"/>
            <p:cNvSpPr>
              <a:spLocks noChangeArrowheads="1"/>
            </p:cNvSpPr>
            <p:nvPr/>
          </p:nvSpPr>
          <p:spPr bwMode="auto">
            <a:xfrm>
              <a:off x="2112" y="2544"/>
              <a:ext cx="384" cy="576"/>
            </a:xfrm>
            <a:prstGeom prst="ellipse">
              <a:avLst/>
            </a:prstGeom>
            <a:noFill/>
            <a:ln w="12700">
              <a:solidFill>
                <a:schemeClr val="tx1"/>
              </a:solidFill>
              <a:round/>
              <a:headEnd/>
              <a:tailEnd/>
            </a:ln>
            <a:effectLst/>
          </p:spPr>
          <p:txBody>
            <a:bodyPr wrap="none" anchor="ctr"/>
            <a:lstStyle/>
            <a:p>
              <a:endParaRPr lang="en-US"/>
            </a:p>
          </p:txBody>
        </p:sp>
        <p:sp>
          <p:nvSpPr>
            <p:cNvPr id="949400" name="Rectangle 152"/>
            <p:cNvSpPr>
              <a:spLocks noChangeArrowheads="1"/>
            </p:cNvSpPr>
            <p:nvPr/>
          </p:nvSpPr>
          <p:spPr bwMode="auto">
            <a:xfrm>
              <a:off x="2160" y="2688"/>
              <a:ext cx="336"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Sign</a:t>
              </a:r>
            </a:p>
            <a:p>
              <a:pPr algn="ctr" defTabSz="904875">
                <a:lnSpc>
                  <a:spcPts val="1600"/>
                </a:lnSpc>
                <a:tabLst>
                  <a:tab pos="452438" algn="l"/>
                  <a:tab pos="904875" algn="l"/>
                  <a:tab pos="1357313" algn="l"/>
                </a:tabLst>
              </a:pPr>
              <a:r>
                <a:rPr lang="en-US" sz="1200" b="1">
                  <a:solidFill>
                    <a:srgbClr val="000000"/>
                  </a:solidFill>
                </a:rPr>
                <a:t>Extend</a:t>
              </a:r>
            </a:p>
          </p:txBody>
        </p:sp>
        <p:sp>
          <p:nvSpPr>
            <p:cNvPr id="949401" name="Line 153"/>
            <p:cNvSpPr>
              <a:spLocks noChangeShapeType="1"/>
            </p:cNvSpPr>
            <p:nvPr/>
          </p:nvSpPr>
          <p:spPr bwMode="auto">
            <a:xfrm>
              <a:off x="4224" y="1344"/>
              <a:ext cx="0" cy="192"/>
            </a:xfrm>
            <a:prstGeom prst="line">
              <a:avLst/>
            </a:prstGeom>
            <a:noFill/>
            <a:ln w="12700">
              <a:solidFill>
                <a:schemeClr val="accent1"/>
              </a:solidFill>
              <a:round/>
              <a:headEnd/>
              <a:tailEnd type="triangle" w="med" len="med"/>
            </a:ln>
            <a:effectLst/>
          </p:spPr>
          <p:txBody>
            <a:bodyPr/>
            <a:lstStyle/>
            <a:p>
              <a:endParaRPr lang="en-US"/>
            </a:p>
          </p:txBody>
        </p:sp>
        <p:sp>
          <p:nvSpPr>
            <p:cNvPr id="949402" name="Rectangle 154"/>
            <p:cNvSpPr>
              <a:spLocks noChangeArrowheads="1"/>
            </p:cNvSpPr>
            <p:nvPr/>
          </p:nvSpPr>
          <p:spPr bwMode="auto">
            <a:xfrm>
              <a:off x="3936" y="1104"/>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MemWrite</a:t>
              </a:r>
            </a:p>
          </p:txBody>
        </p:sp>
        <p:sp>
          <p:nvSpPr>
            <p:cNvPr id="949403" name="Rectangle 155"/>
            <p:cNvSpPr>
              <a:spLocks noChangeArrowheads="1"/>
            </p:cNvSpPr>
            <p:nvPr/>
          </p:nvSpPr>
          <p:spPr bwMode="auto">
            <a:xfrm>
              <a:off x="3984" y="2640"/>
              <a:ext cx="583" cy="206"/>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400"/>
                <a:t>MemRead</a:t>
              </a:r>
            </a:p>
          </p:txBody>
        </p:sp>
        <p:sp>
          <p:nvSpPr>
            <p:cNvPr id="949404" name="Line 156"/>
            <p:cNvSpPr>
              <a:spLocks noChangeShapeType="1"/>
            </p:cNvSpPr>
            <p:nvPr/>
          </p:nvSpPr>
          <p:spPr bwMode="auto">
            <a:xfrm>
              <a:off x="4224" y="2448"/>
              <a:ext cx="0" cy="192"/>
            </a:xfrm>
            <a:prstGeom prst="line">
              <a:avLst/>
            </a:prstGeom>
            <a:noFill/>
            <a:ln w="12700">
              <a:solidFill>
                <a:schemeClr val="accent1"/>
              </a:solidFill>
              <a:round/>
              <a:headEnd type="triangle" w="med" len="med"/>
              <a:tailEnd/>
            </a:ln>
            <a:effectLst/>
          </p:spPr>
          <p:txBody>
            <a:bodyPr/>
            <a:lstStyle/>
            <a:p>
              <a:endParaRPr lang="en-US"/>
            </a:p>
          </p:txBody>
        </p:sp>
        <p:sp>
          <p:nvSpPr>
            <p:cNvPr id="949405" name="Line 157"/>
            <p:cNvSpPr>
              <a:spLocks noChangeShapeType="1"/>
            </p:cNvSpPr>
            <p:nvPr/>
          </p:nvSpPr>
          <p:spPr bwMode="auto">
            <a:xfrm>
              <a:off x="3312" y="2016"/>
              <a:ext cx="192" cy="0"/>
            </a:xfrm>
            <a:prstGeom prst="line">
              <a:avLst/>
            </a:prstGeom>
            <a:noFill/>
            <a:ln w="28575">
              <a:solidFill>
                <a:schemeClr val="tx1"/>
              </a:solidFill>
              <a:round/>
              <a:headEnd/>
              <a:tailEnd/>
            </a:ln>
            <a:effectLst/>
          </p:spPr>
          <p:txBody>
            <a:bodyPr/>
            <a:lstStyle/>
            <a:p>
              <a:endParaRPr lang="en-US"/>
            </a:p>
          </p:txBody>
        </p:sp>
        <p:sp>
          <p:nvSpPr>
            <p:cNvPr id="949406" name="Line 158"/>
            <p:cNvSpPr>
              <a:spLocks noChangeShapeType="1"/>
            </p:cNvSpPr>
            <p:nvPr/>
          </p:nvSpPr>
          <p:spPr bwMode="auto">
            <a:xfrm>
              <a:off x="2640" y="2256"/>
              <a:ext cx="96" cy="0"/>
            </a:xfrm>
            <a:prstGeom prst="line">
              <a:avLst/>
            </a:prstGeom>
            <a:noFill/>
            <a:ln w="28575">
              <a:solidFill>
                <a:schemeClr val="tx1"/>
              </a:solidFill>
              <a:round/>
              <a:headEnd/>
              <a:tailEnd/>
            </a:ln>
            <a:effectLst/>
          </p:spPr>
          <p:txBody>
            <a:bodyPr/>
            <a:lstStyle/>
            <a:p>
              <a:endParaRPr lang="en-US"/>
            </a:p>
          </p:txBody>
        </p:sp>
        <p:sp>
          <p:nvSpPr>
            <p:cNvPr id="949407" name="Line 159"/>
            <p:cNvSpPr>
              <a:spLocks noChangeShapeType="1"/>
            </p:cNvSpPr>
            <p:nvPr/>
          </p:nvSpPr>
          <p:spPr bwMode="auto">
            <a:xfrm>
              <a:off x="1536" y="2352"/>
              <a:ext cx="192" cy="0"/>
            </a:xfrm>
            <a:prstGeom prst="line">
              <a:avLst/>
            </a:prstGeom>
            <a:noFill/>
            <a:ln w="28575">
              <a:solidFill>
                <a:schemeClr val="tx1"/>
              </a:solidFill>
              <a:round/>
              <a:headEnd/>
              <a:tailEnd type="triangle" w="med" len="med"/>
            </a:ln>
            <a:effectLst/>
          </p:spPr>
          <p:txBody>
            <a:bodyPr/>
            <a:lstStyle/>
            <a:p>
              <a:endParaRPr lang="en-US"/>
            </a:p>
          </p:txBody>
        </p:sp>
        <p:sp>
          <p:nvSpPr>
            <p:cNvPr id="949408" name="Line 160"/>
            <p:cNvSpPr>
              <a:spLocks noChangeShapeType="1"/>
            </p:cNvSpPr>
            <p:nvPr/>
          </p:nvSpPr>
          <p:spPr bwMode="auto">
            <a:xfrm>
              <a:off x="1920" y="2832"/>
              <a:ext cx="192" cy="0"/>
            </a:xfrm>
            <a:prstGeom prst="line">
              <a:avLst/>
            </a:prstGeom>
            <a:noFill/>
            <a:ln w="28575">
              <a:solidFill>
                <a:schemeClr val="tx1"/>
              </a:solidFill>
              <a:round/>
              <a:headEnd/>
              <a:tailEnd/>
            </a:ln>
            <a:effectLst/>
          </p:spPr>
          <p:txBody>
            <a:bodyPr/>
            <a:lstStyle/>
            <a:p>
              <a:endParaRPr lang="en-US"/>
            </a:p>
          </p:txBody>
        </p:sp>
        <p:sp>
          <p:nvSpPr>
            <p:cNvPr id="949409" name="Line 161"/>
            <p:cNvSpPr>
              <a:spLocks noChangeShapeType="1"/>
            </p:cNvSpPr>
            <p:nvPr/>
          </p:nvSpPr>
          <p:spPr bwMode="auto">
            <a:xfrm>
              <a:off x="2496" y="2832"/>
              <a:ext cx="192" cy="0"/>
            </a:xfrm>
            <a:prstGeom prst="line">
              <a:avLst/>
            </a:prstGeom>
            <a:noFill/>
            <a:ln w="28575">
              <a:solidFill>
                <a:schemeClr val="tx1"/>
              </a:solidFill>
              <a:round/>
              <a:headEnd/>
              <a:tailEnd/>
            </a:ln>
            <a:effectLst/>
          </p:spPr>
          <p:txBody>
            <a:bodyPr/>
            <a:lstStyle/>
            <a:p>
              <a:endParaRPr lang="en-US"/>
            </a:p>
          </p:txBody>
        </p:sp>
        <p:sp>
          <p:nvSpPr>
            <p:cNvPr id="949410" name="Line 162"/>
            <p:cNvSpPr>
              <a:spLocks noChangeShapeType="1"/>
            </p:cNvSpPr>
            <p:nvPr/>
          </p:nvSpPr>
          <p:spPr bwMode="auto">
            <a:xfrm>
              <a:off x="2640" y="1728"/>
              <a:ext cx="96" cy="0"/>
            </a:xfrm>
            <a:prstGeom prst="line">
              <a:avLst/>
            </a:prstGeom>
            <a:noFill/>
            <a:ln w="28575">
              <a:solidFill>
                <a:schemeClr val="tx1"/>
              </a:solidFill>
              <a:round/>
              <a:headEnd/>
              <a:tailEnd/>
            </a:ln>
            <a:effectLst/>
          </p:spPr>
          <p:txBody>
            <a:bodyPr/>
            <a:lstStyle/>
            <a:p>
              <a:endParaRPr lang="en-US"/>
            </a:p>
          </p:txBody>
        </p:sp>
        <p:sp>
          <p:nvSpPr>
            <p:cNvPr id="949411" name="Line 163"/>
            <p:cNvSpPr>
              <a:spLocks noChangeShapeType="1"/>
            </p:cNvSpPr>
            <p:nvPr/>
          </p:nvSpPr>
          <p:spPr bwMode="auto">
            <a:xfrm>
              <a:off x="2832" y="1728"/>
              <a:ext cx="144" cy="0"/>
            </a:xfrm>
            <a:prstGeom prst="line">
              <a:avLst/>
            </a:prstGeom>
            <a:noFill/>
            <a:ln w="28575">
              <a:solidFill>
                <a:schemeClr val="tx1"/>
              </a:solidFill>
              <a:round/>
              <a:headEnd/>
              <a:tailEnd type="triangle" w="med" len="med"/>
            </a:ln>
            <a:effectLst/>
          </p:spPr>
          <p:txBody>
            <a:bodyPr/>
            <a:lstStyle/>
            <a:p>
              <a:endParaRPr lang="en-US"/>
            </a:p>
          </p:txBody>
        </p:sp>
        <p:sp>
          <p:nvSpPr>
            <p:cNvPr id="949412" name="Line 164"/>
            <p:cNvSpPr>
              <a:spLocks noChangeShapeType="1"/>
            </p:cNvSpPr>
            <p:nvPr/>
          </p:nvSpPr>
          <p:spPr bwMode="auto">
            <a:xfrm>
              <a:off x="2832" y="2256"/>
              <a:ext cx="144" cy="0"/>
            </a:xfrm>
            <a:prstGeom prst="line">
              <a:avLst/>
            </a:prstGeom>
            <a:noFill/>
            <a:ln w="28575">
              <a:solidFill>
                <a:schemeClr val="tx1"/>
              </a:solidFill>
              <a:round/>
              <a:headEnd/>
              <a:tailEnd type="triangle" w="med" len="med"/>
            </a:ln>
            <a:effectLst/>
          </p:spPr>
          <p:txBody>
            <a:bodyPr/>
            <a:lstStyle/>
            <a:p>
              <a:endParaRPr lang="en-US"/>
            </a:p>
          </p:txBody>
        </p:sp>
        <p:sp>
          <p:nvSpPr>
            <p:cNvPr id="949413" name="Line 165"/>
            <p:cNvSpPr>
              <a:spLocks noChangeShapeType="1"/>
            </p:cNvSpPr>
            <p:nvPr/>
          </p:nvSpPr>
          <p:spPr bwMode="auto">
            <a:xfrm>
              <a:off x="3648" y="1728"/>
              <a:ext cx="144" cy="0"/>
            </a:xfrm>
            <a:prstGeom prst="line">
              <a:avLst/>
            </a:prstGeom>
            <a:noFill/>
            <a:ln w="28575">
              <a:solidFill>
                <a:schemeClr val="tx1"/>
              </a:solidFill>
              <a:round/>
              <a:headEnd/>
              <a:tailEnd type="triangle" w="med" len="med"/>
            </a:ln>
            <a:effectLst/>
          </p:spPr>
          <p:txBody>
            <a:bodyPr/>
            <a:lstStyle/>
            <a:p>
              <a:endParaRPr lang="en-US"/>
            </a:p>
          </p:txBody>
        </p:sp>
        <p:sp>
          <p:nvSpPr>
            <p:cNvPr id="949414" name="Line 166"/>
            <p:cNvSpPr>
              <a:spLocks noChangeShapeType="1"/>
            </p:cNvSpPr>
            <p:nvPr/>
          </p:nvSpPr>
          <p:spPr bwMode="auto">
            <a:xfrm>
              <a:off x="3648" y="2256"/>
              <a:ext cx="144" cy="0"/>
            </a:xfrm>
            <a:prstGeom prst="line">
              <a:avLst/>
            </a:prstGeom>
            <a:noFill/>
            <a:ln w="28575">
              <a:solidFill>
                <a:schemeClr val="tx1"/>
              </a:solidFill>
              <a:round/>
              <a:headEnd/>
              <a:tailEnd type="triangle" w="med" len="med"/>
            </a:ln>
            <a:effectLst/>
          </p:spPr>
          <p:txBody>
            <a:bodyPr/>
            <a:lstStyle/>
            <a:p>
              <a:endParaRPr lang="en-US"/>
            </a:p>
          </p:txBody>
        </p:sp>
      </p:grpSp>
      <p:sp>
        <p:nvSpPr>
          <p:cNvPr id="949415" name="Line 167"/>
          <p:cNvSpPr>
            <a:spLocks noChangeShapeType="1"/>
          </p:cNvSpPr>
          <p:nvPr/>
        </p:nvSpPr>
        <p:spPr bwMode="auto">
          <a:xfrm>
            <a:off x="4343400" y="4114800"/>
            <a:ext cx="152400" cy="0"/>
          </a:xfrm>
          <a:prstGeom prst="line">
            <a:avLst/>
          </a:prstGeom>
          <a:noFill/>
          <a:ln w="28575">
            <a:solidFill>
              <a:schemeClr val="accent1"/>
            </a:solidFill>
            <a:round/>
            <a:headEnd/>
            <a:tailEnd/>
          </a:ln>
          <a:effectLst/>
        </p:spPr>
        <p:txBody>
          <a:bodyPr/>
          <a:lstStyle/>
          <a:p>
            <a:endParaRPr lang="en-US"/>
          </a:p>
        </p:txBody>
      </p:sp>
      <p:grpSp>
        <p:nvGrpSpPr>
          <p:cNvPr id="3" name="Group 168"/>
          <p:cNvGrpSpPr>
            <a:grpSpLocks/>
          </p:cNvGrpSpPr>
          <p:nvPr/>
        </p:nvGrpSpPr>
        <p:grpSpPr bwMode="auto">
          <a:xfrm>
            <a:off x="5562600" y="4114800"/>
            <a:ext cx="228600" cy="457200"/>
            <a:chOff x="3504" y="1728"/>
            <a:chExt cx="144" cy="288"/>
          </a:xfrm>
        </p:grpSpPr>
        <p:sp>
          <p:nvSpPr>
            <p:cNvPr id="949417" name="Line 169"/>
            <p:cNvSpPr>
              <a:spLocks noChangeShapeType="1"/>
            </p:cNvSpPr>
            <p:nvPr/>
          </p:nvSpPr>
          <p:spPr bwMode="auto">
            <a:xfrm>
              <a:off x="3504" y="1728"/>
              <a:ext cx="0" cy="288"/>
            </a:xfrm>
            <a:prstGeom prst="line">
              <a:avLst/>
            </a:prstGeom>
            <a:noFill/>
            <a:ln w="28575">
              <a:solidFill>
                <a:schemeClr val="accent1"/>
              </a:solidFill>
              <a:round/>
              <a:headEnd/>
              <a:tailEnd/>
            </a:ln>
            <a:effectLst/>
          </p:spPr>
          <p:txBody>
            <a:bodyPr/>
            <a:lstStyle/>
            <a:p>
              <a:endParaRPr lang="en-US"/>
            </a:p>
          </p:txBody>
        </p:sp>
        <p:sp>
          <p:nvSpPr>
            <p:cNvPr id="949418" name="Line 170"/>
            <p:cNvSpPr>
              <a:spLocks noChangeShapeType="1"/>
            </p:cNvSpPr>
            <p:nvPr/>
          </p:nvSpPr>
          <p:spPr bwMode="auto">
            <a:xfrm>
              <a:off x="3504" y="1728"/>
              <a:ext cx="144" cy="0"/>
            </a:xfrm>
            <a:prstGeom prst="line">
              <a:avLst/>
            </a:prstGeom>
            <a:noFill/>
            <a:ln w="28575">
              <a:solidFill>
                <a:schemeClr val="accent1"/>
              </a:solidFill>
              <a:round/>
              <a:headEnd/>
              <a:tailEnd/>
            </a:ln>
            <a:effectLst/>
          </p:spPr>
          <p:txBody>
            <a:bodyPr/>
            <a:lstStyle/>
            <a:p>
              <a:endParaRPr lang="en-US"/>
            </a:p>
          </p:txBody>
        </p:sp>
      </p:grpSp>
      <p:grpSp>
        <p:nvGrpSpPr>
          <p:cNvPr id="4" name="Group 171"/>
          <p:cNvGrpSpPr>
            <a:grpSpLocks/>
          </p:cNvGrpSpPr>
          <p:nvPr/>
        </p:nvGrpSpPr>
        <p:grpSpPr bwMode="auto">
          <a:xfrm>
            <a:off x="4343400" y="4953000"/>
            <a:ext cx="1524000" cy="381000"/>
            <a:chOff x="2736" y="2256"/>
            <a:chExt cx="960" cy="240"/>
          </a:xfrm>
        </p:grpSpPr>
        <p:sp>
          <p:nvSpPr>
            <p:cNvPr id="949420" name="Line 172"/>
            <p:cNvSpPr>
              <a:spLocks noChangeShapeType="1"/>
            </p:cNvSpPr>
            <p:nvPr/>
          </p:nvSpPr>
          <p:spPr bwMode="auto">
            <a:xfrm>
              <a:off x="2736" y="2256"/>
              <a:ext cx="0" cy="240"/>
            </a:xfrm>
            <a:prstGeom prst="line">
              <a:avLst/>
            </a:prstGeom>
            <a:noFill/>
            <a:ln w="28575">
              <a:solidFill>
                <a:schemeClr val="accent1"/>
              </a:solidFill>
              <a:round/>
              <a:headEnd/>
              <a:tailEnd/>
            </a:ln>
            <a:effectLst/>
          </p:spPr>
          <p:txBody>
            <a:bodyPr/>
            <a:lstStyle/>
            <a:p>
              <a:endParaRPr lang="en-US"/>
            </a:p>
          </p:txBody>
        </p:sp>
        <p:sp>
          <p:nvSpPr>
            <p:cNvPr id="949421" name="Line 173"/>
            <p:cNvSpPr>
              <a:spLocks noChangeShapeType="1"/>
            </p:cNvSpPr>
            <p:nvPr/>
          </p:nvSpPr>
          <p:spPr bwMode="auto">
            <a:xfrm>
              <a:off x="2736" y="2496"/>
              <a:ext cx="864" cy="0"/>
            </a:xfrm>
            <a:prstGeom prst="line">
              <a:avLst/>
            </a:prstGeom>
            <a:noFill/>
            <a:ln w="28575">
              <a:solidFill>
                <a:schemeClr val="accent1"/>
              </a:solidFill>
              <a:round/>
              <a:headEnd/>
              <a:tailEnd/>
            </a:ln>
            <a:effectLst/>
          </p:spPr>
          <p:txBody>
            <a:bodyPr/>
            <a:lstStyle/>
            <a:p>
              <a:endParaRPr lang="en-US"/>
            </a:p>
          </p:txBody>
        </p:sp>
        <p:sp>
          <p:nvSpPr>
            <p:cNvPr id="949422" name="Line 174"/>
            <p:cNvSpPr>
              <a:spLocks noChangeShapeType="1"/>
            </p:cNvSpPr>
            <p:nvPr/>
          </p:nvSpPr>
          <p:spPr bwMode="auto">
            <a:xfrm>
              <a:off x="3600" y="2256"/>
              <a:ext cx="0" cy="240"/>
            </a:xfrm>
            <a:prstGeom prst="line">
              <a:avLst/>
            </a:prstGeom>
            <a:noFill/>
            <a:ln w="28575">
              <a:solidFill>
                <a:schemeClr val="accent1"/>
              </a:solidFill>
              <a:round/>
              <a:headEnd/>
              <a:tailEnd/>
            </a:ln>
            <a:effectLst/>
          </p:spPr>
          <p:txBody>
            <a:bodyPr/>
            <a:lstStyle/>
            <a:p>
              <a:endParaRPr lang="en-US"/>
            </a:p>
          </p:txBody>
        </p:sp>
        <p:sp>
          <p:nvSpPr>
            <p:cNvPr id="949423" name="Line 175"/>
            <p:cNvSpPr>
              <a:spLocks noChangeShapeType="1"/>
            </p:cNvSpPr>
            <p:nvPr/>
          </p:nvSpPr>
          <p:spPr bwMode="auto">
            <a:xfrm>
              <a:off x="3600" y="2256"/>
              <a:ext cx="96" cy="0"/>
            </a:xfrm>
            <a:prstGeom prst="line">
              <a:avLst/>
            </a:prstGeom>
            <a:noFill/>
            <a:ln w="28575">
              <a:solidFill>
                <a:schemeClr val="accent1"/>
              </a:solidFill>
              <a:round/>
              <a:headEnd/>
              <a:tailEnd/>
            </a:ln>
            <a:effectLst/>
          </p:spPr>
          <p:txBody>
            <a:bodyPr/>
            <a:lstStyle/>
            <a:p>
              <a:endParaRPr lang="en-US"/>
            </a:p>
          </p:txBody>
        </p:sp>
      </p:grpSp>
      <p:grpSp>
        <p:nvGrpSpPr>
          <p:cNvPr id="5" name="Group 176"/>
          <p:cNvGrpSpPr>
            <a:grpSpLocks/>
          </p:cNvGrpSpPr>
          <p:nvPr/>
        </p:nvGrpSpPr>
        <p:grpSpPr bwMode="auto">
          <a:xfrm>
            <a:off x="2438400" y="4572000"/>
            <a:ext cx="5334000" cy="1905000"/>
            <a:chOff x="1536" y="2016"/>
            <a:chExt cx="3360" cy="1200"/>
          </a:xfrm>
        </p:grpSpPr>
        <p:sp>
          <p:nvSpPr>
            <p:cNvPr id="949425" name="Line 177"/>
            <p:cNvSpPr>
              <a:spLocks noChangeShapeType="1"/>
            </p:cNvSpPr>
            <p:nvPr/>
          </p:nvSpPr>
          <p:spPr bwMode="auto">
            <a:xfrm>
              <a:off x="1536" y="2352"/>
              <a:ext cx="0" cy="864"/>
            </a:xfrm>
            <a:prstGeom prst="line">
              <a:avLst/>
            </a:prstGeom>
            <a:noFill/>
            <a:ln w="28575">
              <a:solidFill>
                <a:schemeClr val="accent1"/>
              </a:solidFill>
              <a:round/>
              <a:headEnd/>
              <a:tailEnd/>
            </a:ln>
            <a:effectLst/>
          </p:spPr>
          <p:txBody>
            <a:bodyPr/>
            <a:lstStyle/>
            <a:p>
              <a:endParaRPr lang="en-US"/>
            </a:p>
          </p:txBody>
        </p:sp>
        <p:sp>
          <p:nvSpPr>
            <p:cNvPr id="949426" name="Line 178"/>
            <p:cNvSpPr>
              <a:spLocks noChangeShapeType="1"/>
            </p:cNvSpPr>
            <p:nvPr/>
          </p:nvSpPr>
          <p:spPr bwMode="auto">
            <a:xfrm>
              <a:off x="1536" y="3216"/>
              <a:ext cx="3360" cy="0"/>
            </a:xfrm>
            <a:prstGeom prst="line">
              <a:avLst/>
            </a:prstGeom>
            <a:noFill/>
            <a:ln w="28575">
              <a:solidFill>
                <a:schemeClr val="accent1"/>
              </a:solidFill>
              <a:round/>
              <a:headEnd/>
              <a:tailEnd/>
            </a:ln>
            <a:effectLst/>
          </p:spPr>
          <p:txBody>
            <a:bodyPr/>
            <a:lstStyle/>
            <a:p>
              <a:endParaRPr lang="en-US"/>
            </a:p>
          </p:txBody>
        </p:sp>
        <p:sp>
          <p:nvSpPr>
            <p:cNvPr id="949427" name="Line 179"/>
            <p:cNvSpPr>
              <a:spLocks noChangeShapeType="1"/>
            </p:cNvSpPr>
            <p:nvPr/>
          </p:nvSpPr>
          <p:spPr bwMode="auto">
            <a:xfrm>
              <a:off x="4896" y="2016"/>
              <a:ext cx="0" cy="1200"/>
            </a:xfrm>
            <a:prstGeom prst="line">
              <a:avLst/>
            </a:prstGeom>
            <a:noFill/>
            <a:ln w="28575">
              <a:solidFill>
                <a:schemeClr val="accent1"/>
              </a:solidFill>
              <a:round/>
              <a:headEnd/>
              <a:tailEnd/>
            </a:ln>
            <a:effectLst/>
          </p:spPr>
          <p:txBody>
            <a:bodyPr/>
            <a:lstStyle/>
            <a:p>
              <a:endParaRPr lang="en-US"/>
            </a:p>
          </p:txBody>
        </p:sp>
      </p:grpSp>
      <p:grpSp>
        <p:nvGrpSpPr>
          <p:cNvPr id="6" name="Group 180"/>
          <p:cNvGrpSpPr>
            <a:grpSpLocks/>
          </p:cNvGrpSpPr>
          <p:nvPr/>
        </p:nvGrpSpPr>
        <p:grpSpPr bwMode="auto">
          <a:xfrm>
            <a:off x="2209800" y="4724400"/>
            <a:ext cx="2333625" cy="1417638"/>
            <a:chOff x="1392" y="2112"/>
            <a:chExt cx="1470" cy="893"/>
          </a:xfrm>
        </p:grpSpPr>
        <p:sp>
          <p:nvSpPr>
            <p:cNvPr id="949429" name="Line 181"/>
            <p:cNvSpPr>
              <a:spLocks noChangeShapeType="1"/>
            </p:cNvSpPr>
            <p:nvPr/>
          </p:nvSpPr>
          <p:spPr bwMode="auto">
            <a:xfrm>
              <a:off x="1872" y="2784"/>
              <a:ext cx="48" cy="96"/>
            </a:xfrm>
            <a:prstGeom prst="line">
              <a:avLst/>
            </a:prstGeom>
            <a:noFill/>
            <a:ln w="12700">
              <a:solidFill>
                <a:schemeClr val="tx1"/>
              </a:solidFill>
              <a:round/>
              <a:headEnd/>
              <a:tailEnd/>
            </a:ln>
            <a:effectLst/>
          </p:spPr>
          <p:txBody>
            <a:bodyPr/>
            <a:lstStyle/>
            <a:p>
              <a:endParaRPr lang="en-US"/>
            </a:p>
          </p:txBody>
        </p:sp>
        <p:sp>
          <p:nvSpPr>
            <p:cNvPr id="949430" name="Text Box 182"/>
            <p:cNvSpPr txBox="1">
              <a:spLocks noChangeArrowheads="1"/>
            </p:cNvSpPr>
            <p:nvPr/>
          </p:nvSpPr>
          <p:spPr bwMode="auto">
            <a:xfrm>
              <a:off x="1872" y="2832"/>
              <a:ext cx="222" cy="173"/>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949431" name="Line 183"/>
            <p:cNvSpPr>
              <a:spLocks noChangeShapeType="1"/>
            </p:cNvSpPr>
            <p:nvPr/>
          </p:nvSpPr>
          <p:spPr bwMode="auto">
            <a:xfrm>
              <a:off x="1392" y="2112"/>
              <a:ext cx="0" cy="720"/>
            </a:xfrm>
            <a:prstGeom prst="line">
              <a:avLst/>
            </a:prstGeom>
            <a:noFill/>
            <a:ln w="28575">
              <a:solidFill>
                <a:schemeClr val="accent1"/>
              </a:solidFill>
              <a:round/>
              <a:headEnd/>
              <a:tailEnd/>
            </a:ln>
            <a:effectLst/>
          </p:spPr>
          <p:txBody>
            <a:bodyPr/>
            <a:lstStyle/>
            <a:p>
              <a:endParaRPr lang="en-US"/>
            </a:p>
          </p:txBody>
        </p:sp>
        <p:sp>
          <p:nvSpPr>
            <p:cNvPr id="949432" name="Line 184"/>
            <p:cNvSpPr>
              <a:spLocks noChangeShapeType="1"/>
            </p:cNvSpPr>
            <p:nvPr/>
          </p:nvSpPr>
          <p:spPr bwMode="auto">
            <a:xfrm>
              <a:off x="1392" y="2832"/>
              <a:ext cx="720" cy="0"/>
            </a:xfrm>
            <a:prstGeom prst="line">
              <a:avLst/>
            </a:prstGeom>
            <a:noFill/>
            <a:ln w="28575">
              <a:solidFill>
                <a:schemeClr val="accent1"/>
              </a:solidFill>
              <a:round/>
              <a:headEnd/>
              <a:tailEnd/>
            </a:ln>
            <a:effectLst/>
          </p:spPr>
          <p:txBody>
            <a:bodyPr/>
            <a:lstStyle/>
            <a:p>
              <a:endParaRPr lang="en-US"/>
            </a:p>
          </p:txBody>
        </p:sp>
        <p:sp>
          <p:nvSpPr>
            <p:cNvPr id="949433" name="Line 185"/>
            <p:cNvSpPr>
              <a:spLocks noChangeShapeType="1"/>
            </p:cNvSpPr>
            <p:nvPr/>
          </p:nvSpPr>
          <p:spPr bwMode="auto">
            <a:xfrm>
              <a:off x="2832" y="2256"/>
              <a:ext cx="0" cy="576"/>
            </a:xfrm>
            <a:prstGeom prst="line">
              <a:avLst/>
            </a:prstGeom>
            <a:noFill/>
            <a:ln w="28575">
              <a:solidFill>
                <a:schemeClr val="accent1"/>
              </a:solidFill>
              <a:round/>
              <a:headEnd/>
              <a:tailEnd/>
            </a:ln>
            <a:effectLst/>
          </p:spPr>
          <p:txBody>
            <a:bodyPr/>
            <a:lstStyle/>
            <a:p>
              <a:endParaRPr lang="en-US"/>
            </a:p>
          </p:txBody>
        </p:sp>
        <p:sp>
          <p:nvSpPr>
            <p:cNvPr id="949434" name="Line 186"/>
            <p:cNvSpPr>
              <a:spLocks noChangeShapeType="1"/>
            </p:cNvSpPr>
            <p:nvPr/>
          </p:nvSpPr>
          <p:spPr bwMode="auto">
            <a:xfrm>
              <a:off x="2496" y="2832"/>
              <a:ext cx="336" cy="0"/>
            </a:xfrm>
            <a:prstGeom prst="line">
              <a:avLst/>
            </a:prstGeom>
            <a:noFill/>
            <a:ln w="28575">
              <a:solidFill>
                <a:schemeClr val="accent1"/>
              </a:solidFill>
              <a:round/>
              <a:headEnd/>
              <a:tailEnd/>
            </a:ln>
            <a:effectLst/>
          </p:spPr>
          <p:txBody>
            <a:bodyPr/>
            <a:lstStyle/>
            <a:p>
              <a:endParaRPr lang="en-US"/>
            </a:p>
          </p:txBody>
        </p:sp>
        <p:sp>
          <p:nvSpPr>
            <p:cNvPr id="949435" name="Line 187"/>
            <p:cNvSpPr>
              <a:spLocks noChangeShapeType="1"/>
            </p:cNvSpPr>
            <p:nvPr/>
          </p:nvSpPr>
          <p:spPr bwMode="auto">
            <a:xfrm>
              <a:off x="2640" y="2784"/>
              <a:ext cx="48" cy="96"/>
            </a:xfrm>
            <a:prstGeom prst="line">
              <a:avLst/>
            </a:prstGeom>
            <a:noFill/>
            <a:ln w="12700">
              <a:solidFill>
                <a:schemeClr val="tx1"/>
              </a:solidFill>
              <a:round/>
              <a:headEnd/>
              <a:tailEnd/>
            </a:ln>
            <a:effectLst/>
          </p:spPr>
          <p:txBody>
            <a:bodyPr/>
            <a:lstStyle/>
            <a:p>
              <a:endParaRPr lang="en-US"/>
            </a:p>
          </p:txBody>
        </p:sp>
        <p:sp>
          <p:nvSpPr>
            <p:cNvPr id="949436" name="Text Box 188"/>
            <p:cNvSpPr txBox="1">
              <a:spLocks noChangeArrowheads="1"/>
            </p:cNvSpPr>
            <p:nvPr/>
          </p:nvSpPr>
          <p:spPr bwMode="auto">
            <a:xfrm>
              <a:off x="2640" y="2832"/>
              <a:ext cx="222" cy="173"/>
            </a:xfrm>
            <a:prstGeom prst="rect">
              <a:avLst/>
            </a:prstGeom>
            <a:noFill/>
            <a:ln w="12700">
              <a:noFill/>
              <a:miter lim="800000"/>
              <a:headEnd/>
              <a:tailEnd/>
            </a:ln>
            <a:effectLst/>
          </p:spPr>
          <p:txBody>
            <a:bodyPr wrap="none">
              <a:spAutoFit/>
            </a:bodyPr>
            <a:lstStyle/>
            <a:p>
              <a:r>
                <a:rPr lang="en-US" sz="1200">
                  <a:solidFill>
                    <a:schemeClr val="tx1"/>
                  </a:solidFill>
                </a:rPr>
                <a:t>32</a:t>
              </a:r>
            </a:p>
          </p:txBody>
        </p:sp>
      </p:grpSp>
      <p:pic>
        <p:nvPicPr>
          <p:cNvPr id="74" name="Picture 7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9415"/>
                                        </p:tgtEl>
                                        <p:attrNameLst>
                                          <p:attrName>style.visibility</p:attrName>
                                        </p:attrNameLst>
                                      </p:cBhvr>
                                      <p:to>
                                        <p:strVal val="visible"/>
                                      </p:to>
                                    </p:set>
                                    <p:animEffect transition="in" filter="wipe(left)">
                                      <p:cBhvr>
                                        <p:cTn id="7" dur="500"/>
                                        <p:tgtEl>
                                          <p:spTgt spid="9494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4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Grp="1" noChangeArrowheads="1"/>
          </p:cNvSpPr>
          <p:nvPr>
            <p:ph type="body" sz="half" idx="4294967295"/>
          </p:nvPr>
        </p:nvSpPr>
        <p:spPr>
          <a:xfrm>
            <a:off x="228600" y="1130300"/>
            <a:ext cx="8534400" cy="4965700"/>
          </a:xfrm>
        </p:spPr>
        <p:txBody>
          <a:bodyPr>
            <a:normAutofit lnSpcReduction="10000"/>
          </a:bodyPr>
          <a:lstStyle/>
          <a:p>
            <a:pPr>
              <a:lnSpc>
                <a:spcPct val="100000"/>
              </a:lnSpc>
              <a:spcBef>
                <a:spcPct val="30000"/>
              </a:spcBef>
            </a:pPr>
            <a:r>
              <a:rPr lang="en-US" dirty="0"/>
              <a:t>Assemble the </a:t>
            </a:r>
            <a:r>
              <a:rPr lang="en-US" dirty="0" err="1"/>
              <a:t>datapath</a:t>
            </a:r>
            <a:r>
              <a:rPr lang="en-US" dirty="0"/>
              <a:t> segments and add control lines and multiplexors as needed</a:t>
            </a:r>
          </a:p>
          <a:p>
            <a:pPr>
              <a:lnSpc>
                <a:spcPct val="100000"/>
              </a:lnSpc>
              <a:spcBef>
                <a:spcPct val="30000"/>
              </a:spcBef>
            </a:pPr>
            <a:r>
              <a:rPr lang="en-US" dirty="0">
                <a:solidFill>
                  <a:schemeClr val="accent1"/>
                </a:solidFill>
              </a:rPr>
              <a:t>Single cycle</a:t>
            </a:r>
            <a:r>
              <a:rPr lang="en-US" dirty="0"/>
              <a:t> design – fetch, decode and execute each instructions in </a:t>
            </a:r>
            <a:r>
              <a:rPr lang="en-US" dirty="0">
                <a:solidFill>
                  <a:schemeClr val="accent1"/>
                </a:solidFill>
              </a:rPr>
              <a:t>one</a:t>
            </a:r>
            <a:r>
              <a:rPr lang="en-US" dirty="0"/>
              <a:t> clock cycle</a:t>
            </a:r>
          </a:p>
          <a:p>
            <a:pPr lvl="1">
              <a:lnSpc>
                <a:spcPct val="100000"/>
              </a:lnSpc>
              <a:spcBef>
                <a:spcPct val="30000"/>
              </a:spcBef>
            </a:pPr>
            <a:r>
              <a:rPr lang="en-US" dirty="0"/>
              <a:t>no </a:t>
            </a:r>
            <a:r>
              <a:rPr lang="en-US" dirty="0" err="1"/>
              <a:t>datapath</a:t>
            </a:r>
            <a:r>
              <a:rPr lang="en-US" dirty="0"/>
              <a:t> resource can be used more than once per instruction, so some must be duplicated (e.g., separate Instruction Memory and Data Memory, several adders)</a:t>
            </a:r>
          </a:p>
          <a:p>
            <a:pPr lvl="1">
              <a:lnSpc>
                <a:spcPct val="100000"/>
              </a:lnSpc>
              <a:spcBef>
                <a:spcPct val="30000"/>
              </a:spcBef>
            </a:pPr>
            <a:r>
              <a:rPr lang="en-US" dirty="0">
                <a:solidFill>
                  <a:schemeClr val="accent1"/>
                </a:solidFill>
              </a:rPr>
              <a:t>multiplexors</a:t>
            </a:r>
            <a:r>
              <a:rPr lang="en-US" dirty="0"/>
              <a:t> needed at the input of shared elements with control lines to do the selection</a:t>
            </a:r>
          </a:p>
          <a:p>
            <a:pPr lvl="1">
              <a:lnSpc>
                <a:spcPct val="100000"/>
              </a:lnSpc>
              <a:spcBef>
                <a:spcPct val="30000"/>
              </a:spcBef>
            </a:pPr>
            <a:r>
              <a:rPr lang="en-US" dirty="0"/>
              <a:t>write signals to control writing to the Register File and Data Memory</a:t>
            </a:r>
          </a:p>
          <a:p>
            <a:pPr lvl="1">
              <a:lnSpc>
                <a:spcPct val="100000"/>
              </a:lnSpc>
              <a:spcBef>
                <a:spcPct val="30000"/>
              </a:spcBef>
            </a:pPr>
            <a:endParaRPr lang="en-US" dirty="0"/>
          </a:p>
          <a:p>
            <a:pPr>
              <a:lnSpc>
                <a:spcPct val="100000"/>
              </a:lnSpc>
              <a:spcBef>
                <a:spcPct val="30000"/>
              </a:spcBef>
            </a:pPr>
            <a:r>
              <a:rPr lang="en-US" dirty="0">
                <a:cs typeface="Arial" charset="0"/>
              </a:rPr>
              <a:t>Cycle time is determined by length of the longest path</a:t>
            </a:r>
          </a:p>
        </p:txBody>
      </p:sp>
      <p:sp>
        <p:nvSpPr>
          <p:cNvPr id="967682" name="Rectangle 2"/>
          <p:cNvSpPr>
            <a:spLocks noGrp="1" noChangeArrowheads="1"/>
          </p:cNvSpPr>
          <p:nvPr>
            <p:ph type="title" idx="4294967295"/>
          </p:nvPr>
        </p:nvSpPr>
        <p:spPr>
          <a:xfrm>
            <a:off x="0" y="274638"/>
            <a:ext cx="8229600" cy="1143000"/>
          </a:xfrm>
        </p:spPr>
        <p:txBody>
          <a:bodyPr>
            <a:normAutofit/>
          </a:bodyPr>
          <a:lstStyle/>
          <a:p>
            <a:r>
              <a:rPr lang="en-US"/>
              <a:t>Creating a Single Datapath from the Parts</a:t>
            </a:r>
          </a:p>
        </p:txBody>
      </p:sp>
      <p:pic>
        <p:nvPicPr>
          <p:cNvPr id="5" name="Picture 4"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3" name="Rectangle 3"/>
          <p:cNvSpPr>
            <a:spLocks noGrp="1" noChangeArrowheads="1"/>
          </p:cNvSpPr>
          <p:nvPr>
            <p:ph type="body" sz="half" idx="4294967295"/>
          </p:nvPr>
        </p:nvSpPr>
        <p:spPr>
          <a:xfrm>
            <a:off x="0" y="1130300"/>
            <a:ext cx="7559675" cy="774700"/>
          </a:xfrm>
          <a:noFill/>
          <a:ln/>
        </p:spPr>
        <p:txBody>
          <a:bodyPr lIns="90488" tIns="44450" rIns="90488" bIns="44450">
            <a:normAutofit fontScale="70000" lnSpcReduction="20000"/>
          </a:bodyPr>
          <a:lstStyle/>
          <a:p>
            <a:pPr marL="342900" indent="-342900">
              <a:lnSpc>
                <a:spcPct val="100000"/>
              </a:lnSpc>
              <a:spcBef>
                <a:spcPct val="30000"/>
              </a:spcBef>
            </a:pPr>
            <a:r>
              <a:rPr lang="en-US"/>
              <a:t>Selecting the operations to perform (ALU, Register File and Memory read/write)</a:t>
            </a:r>
          </a:p>
          <a:p>
            <a:pPr marL="342900" indent="-342900">
              <a:lnSpc>
                <a:spcPct val="100000"/>
              </a:lnSpc>
              <a:spcBef>
                <a:spcPct val="30000"/>
              </a:spcBef>
            </a:pPr>
            <a:r>
              <a:rPr lang="en-US"/>
              <a:t>Controlling the flow of data (multiplexor inputs)</a:t>
            </a:r>
          </a:p>
        </p:txBody>
      </p:sp>
      <p:sp>
        <p:nvSpPr>
          <p:cNvPr id="972802" name="Rectangle 2"/>
          <p:cNvSpPr>
            <a:spLocks noGrp="1" noChangeArrowheads="1"/>
          </p:cNvSpPr>
          <p:nvPr>
            <p:ph type="title" idx="4294967295"/>
          </p:nvPr>
        </p:nvSpPr>
        <p:spPr>
          <a:xfrm>
            <a:off x="0" y="274638"/>
            <a:ext cx="8229600" cy="1143000"/>
          </a:xfrm>
          <a:noFill/>
          <a:ln/>
        </p:spPr>
        <p:txBody>
          <a:bodyPr lIns="90488" tIns="44450" rIns="90488" bIns="44450" anchor="ctr"/>
          <a:lstStyle/>
          <a:p>
            <a:r>
              <a:rPr lang="en-US"/>
              <a:t>Adding the Control</a:t>
            </a:r>
          </a:p>
        </p:txBody>
      </p:sp>
      <p:grpSp>
        <p:nvGrpSpPr>
          <p:cNvPr id="2" name="Group 5"/>
          <p:cNvGrpSpPr>
            <a:grpSpLocks/>
          </p:cNvGrpSpPr>
          <p:nvPr/>
        </p:nvGrpSpPr>
        <p:grpSpPr bwMode="auto">
          <a:xfrm>
            <a:off x="6434138" y="3106738"/>
            <a:ext cx="2413000" cy="431800"/>
            <a:chOff x="2552" y="1160"/>
            <a:chExt cx="1520" cy="272"/>
          </a:xfrm>
        </p:grpSpPr>
        <p:sp>
          <p:nvSpPr>
            <p:cNvPr id="972806" name="Line 6"/>
            <p:cNvSpPr>
              <a:spLocks noChangeShapeType="1"/>
            </p:cNvSpPr>
            <p:nvPr/>
          </p:nvSpPr>
          <p:spPr bwMode="auto">
            <a:xfrm>
              <a:off x="2832" y="1160"/>
              <a:ext cx="0" cy="32"/>
            </a:xfrm>
            <a:prstGeom prst="line">
              <a:avLst/>
            </a:prstGeom>
            <a:noFill/>
            <a:ln w="25400">
              <a:solidFill>
                <a:schemeClr val="tx1"/>
              </a:solidFill>
              <a:round/>
              <a:headEnd/>
              <a:tailEnd/>
            </a:ln>
            <a:effectLst/>
          </p:spPr>
          <p:txBody>
            <a:bodyPr wrap="none" anchor="ctr"/>
            <a:lstStyle/>
            <a:p>
              <a:endParaRPr lang="en-US"/>
            </a:p>
          </p:txBody>
        </p:sp>
        <p:sp>
          <p:nvSpPr>
            <p:cNvPr id="972807" name="Line 7"/>
            <p:cNvSpPr>
              <a:spLocks noChangeShapeType="1"/>
            </p:cNvSpPr>
            <p:nvPr/>
          </p:nvSpPr>
          <p:spPr bwMode="auto">
            <a:xfrm>
              <a:off x="2736" y="1160"/>
              <a:ext cx="0" cy="32"/>
            </a:xfrm>
            <a:prstGeom prst="line">
              <a:avLst/>
            </a:prstGeom>
            <a:noFill/>
            <a:ln w="25400">
              <a:solidFill>
                <a:schemeClr val="tx1"/>
              </a:solidFill>
              <a:round/>
              <a:headEnd/>
              <a:tailEnd/>
            </a:ln>
            <a:effectLst/>
          </p:spPr>
          <p:txBody>
            <a:bodyPr wrap="none" anchor="ctr"/>
            <a:lstStyle/>
            <a:p>
              <a:endParaRPr lang="en-US"/>
            </a:p>
          </p:txBody>
        </p:sp>
        <p:sp>
          <p:nvSpPr>
            <p:cNvPr id="972808" name="Line 8"/>
            <p:cNvSpPr>
              <a:spLocks noChangeShapeType="1"/>
            </p:cNvSpPr>
            <p:nvPr/>
          </p:nvSpPr>
          <p:spPr bwMode="auto">
            <a:xfrm>
              <a:off x="2928" y="1160"/>
              <a:ext cx="0" cy="32"/>
            </a:xfrm>
            <a:prstGeom prst="line">
              <a:avLst/>
            </a:prstGeom>
            <a:noFill/>
            <a:ln w="25400">
              <a:solidFill>
                <a:schemeClr val="tx1"/>
              </a:solidFill>
              <a:round/>
              <a:headEnd/>
              <a:tailEnd/>
            </a:ln>
            <a:effectLst/>
          </p:spPr>
          <p:txBody>
            <a:bodyPr wrap="none" anchor="ctr"/>
            <a:lstStyle/>
            <a:p>
              <a:endParaRPr lang="en-US"/>
            </a:p>
          </p:txBody>
        </p:sp>
        <p:sp>
          <p:nvSpPr>
            <p:cNvPr id="972809" name="Line 9"/>
            <p:cNvSpPr>
              <a:spLocks noChangeShapeType="1"/>
            </p:cNvSpPr>
            <p:nvPr/>
          </p:nvSpPr>
          <p:spPr bwMode="auto">
            <a:xfrm>
              <a:off x="3024" y="1160"/>
              <a:ext cx="0" cy="32"/>
            </a:xfrm>
            <a:prstGeom prst="line">
              <a:avLst/>
            </a:prstGeom>
            <a:noFill/>
            <a:ln w="25400">
              <a:solidFill>
                <a:schemeClr val="tx1"/>
              </a:solidFill>
              <a:round/>
              <a:headEnd/>
              <a:tailEnd/>
            </a:ln>
            <a:effectLst/>
          </p:spPr>
          <p:txBody>
            <a:bodyPr wrap="none" anchor="ctr"/>
            <a:lstStyle/>
            <a:p>
              <a:endParaRPr lang="en-US"/>
            </a:p>
          </p:txBody>
        </p:sp>
        <p:sp>
          <p:nvSpPr>
            <p:cNvPr id="972810" name="Line 10"/>
            <p:cNvSpPr>
              <a:spLocks noChangeShapeType="1"/>
            </p:cNvSpPr>
            <p:nvPr/>
          </p:nvSpPr>
          <p:spPr bwMode="auto">
            <a:xfrm>
              <a:off x="3312" y="1160"/>
              <a:ext cx="0" cy="32"/>
            </a:xfrm>
            <a:prstGeom prst="line">
              <a:avLst/>
            </a:prstGeom>
            <a:noFill/>
            <a:ln w="25400">
              <a:solidFill>
                <a:schemeClr val="tx1"/>
              </a:solidFill>
              <a:round/>
              <a:headEnd/>
              <a:tailEnd/>
            </a:ln>
            <a:effectLst/>
          </p:spPr>
          <p:txBody>
            <a:bodyPr wrap="none" anchor="ctr"/>
            <a:lstStyle/>
            <a:p>
              <a:endParaRPr lang="en-US"/>
            </a:p>
          </p:txBody>
        </p:sp>
        <p:sp>
          <p:nvSpPr>
            <p:cNvPr id="972811" name="Line 11"/>
            <p:cNvSpPr>
              <a:spLocks noChangeShapeType="1"/>
            </p:cNvSpPr>
            <p:nvPr/>
          </p:nvSpPr>
          <p:spPr bwMode="auto">
            <a:xfrm>
              <a:off x="3216" y="1160"/>
              <a:ext cx="0" cy="32"/>
            </a:xfrm>
            <a:prstGeom prst="line">
              <a:avLst/>
            </a:prstGeom>
            <a:noFill/>
            <a:ln w="25400">
              <a:solidFill>
                <a:schemeClr val="tx1"/>
              </a:solidFill>
              <a:round/>
              <a:headEnd/>
              <a:tailEnd/>
            </a:ln>
            <a:effectLst/>
          </p:spPr>
          <p:txBody>
            <a:bodyPr wrap="none" anchor="ctr"/>
            <a:lstStyle/>
            <a:p>
              <a:endParaRPr lang="en-US"/>
            </a:p>
          </p:txBody>
        </p:sp>
        <p:sp>
          <p:nvSpPr>
            <p:cNvPr id="972812" name="Line 12"/>
            <p:cNvSpPr>
              <a:spLocks noChangeShapeType="1"/>
            </p:cNvSpPr>
            <p:nvPr/>
          </p:nvSpPr>
          <p:spPr bwMode="auto">
            <a:xfrm>
              <a:off x="3408" y="1160"/>
              <a:ext cx="0" cy="32"/>
            </a:xfrm>
            <a:prstGeom prst="line">
              <a:avLst/>
            </a:prstGeom>
            <a:noFill/>
            <a:ln w="25400">
              <a:solidFill>
                <a:schemeClr val="tx1"/>
              </a:solidFill>
              <a:round/>
              <a:headEnd/>
              <a:tailEnd/>
            </a:ln>
            <a:effectLst/>
          </p:spPr>
          <p:txBody>
            <a:bodyPr wrap="none" anchor="ctr"/>
            <a:lstStyle/>
            <a:p>
              <a:endParaRPr lang="en-US"/>
            </a:p>
          </p:txBody>
        </p:sp>
        <p:sp>
          <p:nvSpPr>
            <p:cNvPr id="972813" name="Line 13"/>
            <p:cNvSpPr>
              <a:spLocks noChangeShapeType="1"/>
            </p:cNvSpPr>
            <p:nvPr/>
          </p:nvSpPr>
          <p:spPr bwMode="auto">
            <a:xfrm>
              <a:off x="3504" y="1160"/>
              <a:ext cx="0" cy="32"/>
            </a:xfrm>
            <a:prstGeom prst="line">
              <a:avLst/>
            </a:prstGeom>
            <a:noFill/>
            <a:ln w="25400">
              <a:solidFill>
                <a:schemeClr val="tx1"/>
              </a:solidFill>
              <a:round/>
              <a:headEnd/>
              <a:tailEnd/>
            </a:ln>
            <a:effectLst/>
          </p:spPr>
          <p:txBody>
            <a:bodyPr wrap="none" anchor="ctr"/>
            <a:lstStyle/>
            <a:p>
              <a:endParaRPr lang="en-US"/>
            </a:p>
          </p:txBody>
        </p:sp>
        <p:sp>
          <p:nvSpPr>
            <p:cNvPr id="972814" name="Line 14"/>
            <p:cNvSpPr>
              <a:spLocks noChangeShapeType="1"/>
            </p:cNvSpPr>
            <p:nvPr/>
          </p:nvSpPr>
          <p:spPr bwMode="auto">
            <a:xfrm>
              <a:off x="3792" y="1160"/>
              <a:ext cx="0" cy="32"/>
            </a:xfrm>
            <a:prstGeom prst="line">
              <a:avLst/>
            </a:prstGeom>
            <a:noFill/>
            <a:ln w="25400">
              <a:solidFill>
                <a:schemeClr val="tx1"/>
              </a:solidFill>
              <a:round/>
              <a:headEnd/>
              <a:tailEnd/>
            </a:ln>
            <a:effectLst/>
          </p:spPr>
          <p:txBody>
            <a:bodyPr wrap="none" anchor="ctr"/>
            <a:lstStyle/>
            <a:p>
              <a:endParaRPr lang="en-US"/>
            </a:p>
          </p:txBody>
        </p:sp>
        <p:sp>
          <p:nvSpPr>
            <p:cNvPr id="972815" name="Line 15"/>
            <p:cNvSpPr>
              <a:spLocks noChangeShapeType="1"/>
            </p:cNvSpPr>
            <p:nvPr/>
          </p:nvSpPr>
          <p:spPr bwMode="auto">
            <a:xfrm>
              <a:off x="3696" y="1160"/>
              <a:ext cx="0" cy="32"/>
            </a:xfrm>
            <a:prstGeom prst="line">
              <a:avLst/>
            </a:prstGeom>
            <a:noFill/>
            <a:ln w="25400">
              <a:solidFill>
                <a:schemeClr val="tx1"/>
              </a:solidFill>
              <a:round/>
              <a:headEnd/>
              <a:tailEnd/>
            </a:ln>
            <a:effectLst/>
          </p:spPr>
          <p:txBody>
            <a:bodyPr wrap="none" anchor="ctr"/>
            <a:lstStyle/>
            <a:p>
              <a:endParaRPr lang="en-US"/>
            </a:p>
          </p:txBody>
        </p:sp>
        <p:sp>
          <p:nvSpPr>
            <p:cNvPr id="972816" name="Line 16"/>
            <p:cNvSpPr>
              <a:spLocks noChangeShapeType="1"/>
            </p:cNvSpPr>
            <p:nvPr/>
          </p:nvSpPr>
          <p:spPr bwMode="auto">
            <a:xfrm>
              <a:off x="3888" y="1160"/>
              <a:ext cx="0" cy="32"/>
            </a:xfrm>
            <a:prstGeom prst="line">
              <a:avLst/>
            </a:prstGeom>
            <a:noFill/>
            <a:ln w="25400">
              <a:solidFill>
                <a:schemeClr val="tx1"/>
              </a:solidFill>
              <a:round/>
              <a:headEnd/>
              <a:tailEnd/>
            </a:ln>
            <a:effectLst/>
          </p:spPr>
          <p:txBody>
            <a:bodyPr wrap="none" anchor="ctr"/>
            <a:lstStyle/>
            <a:p>
              <a:endParaRPr lang="en-US"/>
            </a:p>
          </p:txBody>
        </p:sp>
        <p:sp>
          <p:nvSpPr>
            <p:cNvPr id="972817" name="Line 17"/>
            <p:cNvSpPr>
              <a:spLocks noChangeShapeType="1"/>
            </p:cNvSpPr>
            <p:nvPr/>
          </p:nvSpPr>
          <p:spPr bwMode="auto">
            <a:xfrm>
              <a:off x="3984" y="1160"/>
              <a:ext cx="0" cy="32"/>
            </a:xfrm>
            <a:prstGeom prst="line">
              <a:avLst/>
            </a:prstGeom>
            <a:noFill/>
            <a:ln w="25400">
              <a:solidFill>
                <a:schemeClr val="tx1"/>
              </a:solidFill>
              <a:round/>
              <a:headEnd/>
              <a:tailEnd/>
            </a:ln>
            <a:effectLst/>
          </p:spPr>
          <p:txBody>
            <a:bodyPr wrap="none" anchor="ctr"/>
            <a:lstStyle/>
            <a:p>
              <a:endParaRPr lang="en-US"/>
            </a:p>
          </p:txBody>
        </p:sp>
        <p:sp>
          <p:nvSpPr>
            <p:cNvPr id="972818" name="Rectangle 18"/>
            <p:cNvSpPr>
              <a:spLocks noChangeArrowheads="1"/>
            </p:cNvSpPr>
            <p:nvPr/>
          </p:nvSpPr>
          <p:spPr bwMode="auto">
            <a:xfrm>
              <a:off x="2552" y="1160"/>
              <a:ext cx="1520" cy="272"/>
            </a:xfrm>
            <a:prstGeom prst="rect">
              <a:avLst/>
            </a:prstGeom>
            <a:noFill/>
            <a:ln w="25400">
              <a:solidFill>
                <a:schemeClr val="tx1"/>
              </a:solidFill>
              <a:miter lim="800000"/>
              <a:headEnd/>
              <a:tailEnd/>
            </a:ln>
            <a:effectLst/>
          </p:spPr>
          <p:txBody>
            <a:bodyPr wrap="none" anchor="ctr"/>
            <a:lstStyle/>
            <a:p>
              <a:endParaRPr lang="en-US"/>
            </a:p>
          </p:txBody>
        </p:sp>
        <p:sp>
          <p:nvSpPr>
            <p:cNvPr id="972819" name="Line 19"/>
            <p:cNvSpPr>
              <a:spLocks noChangeShapeType="1"/>
            </p:cNvSpPr>
            <p:nvPr/>
          </p:nvSpPr>
          <p:spPr bwMode="auto">
            <a:xfrm>
              <a:off x="2640" y="1160"/>
              <a:ext cx="0" cy="32"/>
            </a:xfrm>
            <a:prstGeom prst="line">
              <a:avLst/>
            </a:prstGeom>
            <a:noFill/>
            <a:ln w="25400">
              <a:solidFill>
                <a:schemeClr val="tx1"/>
              </a:solidFill>
              <a:round/>
              <a:headEnd/>
              <a:tailEnd/>
            </a:ln>
            <a:effectLst/>
          </p:spPr>
          <p:txBody>
            <a:bodyPr wrap="none" anchor="ctr"/>
            <a:lstStyle/>
            <a:p>
              <a:endParaRPr lang="en-US"/>
            </a:p>
          </p:txBody>
        </p:sp>
        <p:sp>
          <p:nvSpPr>
            <p:cNvPr id="972820" name="Line 20"/>
            <p:cNvSpPr>
              <a:spLocks noChangeShapeType="1"/>
            </p:cNvSpPr>
            <p:nvPr/>
          </p:nvSpPr>
          <p:spPr bwMode="auto">
            <a:xfrm>
              <a:off x="3120" y="1160"/>
              <a:ext cx="0" cy="32"/>
            </a:xfrm>
            <a:prstGeom prst="line">
              <a:avLst/>
            </a:prstGeom>
            <a:noFill/>
            <a:ln w="25400">
              <a:solidFill>
                <a:schemeClr val="tx1"/>
              </a:solidFill>
              <a:round/>
              <a:headEnd/>
              <a:tailEnd/>
            </a:ln>
            <a:effectLst/>
          </p:spPr>
          <p:txBody>
            <a:bodyPr wrap="none" anchor="ctr"/>
            <a:lstStyle/>
            <a:p>
              <a:endParaRPr lang="en-US"/>
            </a:p>
          </p:txBody>
        </p:sp>
        <p:sp>
          <p:nvSpPr>
            <p:cNvPr id="972821" name="Line 21"/>
            <p:cNvSpPr>
              <a:spLocks noChangeShapeType="1"/>
            </p:cNvSpPr>
            <p:nvPr/>
          </p:nvSpPr>
          <p:spPr bwMode="auto">
            <a:xfrm>
              <a:off x="3600" y="1160"/>
              <a:ext cx="0" cy="32"/>
            </a:xfrm>
            <a:prstGeom prst="line">
              <a:avLst/>
            </a:prstGeom>
            <a:noFill/>
            <a:ln w="25400">
              <a:solidFill>
                <a:schemeClr val="tx1"/>
              </a:solidFill>
              <a:round/>
              <a:headEnd/>
              <a:tailEnd/>
            </a:ln>
            <a:effectLst/>
          </p:spPr>
          <p:txBody>
            <a:bodyPr wrap="none" anchor="ctr"/>
            <a:lstStyle/>
            <a:p>
              <a:endParaRPr lang="en-US"/>
            </a:p>
          </p:txBody>
        </p:sp>
      </p:grpSp>
      <p:sp>
        <p:nvSpPr>
          <p:cNvPr id="972822" name="Rectangle 22"/>
          <p:cNvSpPr>
            <a:spLocks noChangeArrowheads="1"/>
          </p:cNvSpPr>
          <p:nvPr/>
        </p:nvSpPr>
        <p:spPr bwMode="auto">
          <a:xfrm>
            <a:off x="3995738" y="3106738"/>
            <a:ext cx="889000" cy="431800"/>
          </a:xfrm>
          <a:prstGeom prst="rect">
            <a:avLst/>
          </a:prstGeom>
          <a:noFill/>
          <a:ln w="25400">
            <a:solidFill>
              <a:schemeClr val="tx1"/>
            </a:solidFill>
            <a:miter lim="800000"/>
            <a:headEnd/>
            <a:tailEnd/>
          </a:ln>
          <a:effectLst/>
        </p:spPr>
        <p:txBody>
          <a:bodyPr wrap="none" anchor="ctr"/>
          <a:lstStyle/>
          <a:p>
            <a:endParaRPr lang="en-US"/>
          </a:p>
        </p:txBody>
      </p:sp>
      <p:sp>
        <p:nvSpPr>
          <p:cNvPr id="972823" name="Line 23"/>
          <p:cNvSpPr>
            <a:spLocks noChangeShapeType="1"/>
          </p:cNvSpPr>
          <p:nvPr/>
        </p:nvSpPr>
        <p:spPr bwMode="auto">
          <a:xfrm>
            <a:off x="45926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4" name="Line 24"/>
          <p:cNvSpPr>
            <a:spLocks noChangeShapeType="1"/>
          </p:cNvSpPr>
          <p:nvPr/>
        </p:nvSpPr>
        <p:spPr bwMode="auto">
          <a:xfrm>
            <a:off x="44402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5" name="Line 25"/>
          <p:cNvSpPr>
            <a:spLocks noChangeShapeType="1"/>
          </p:cNvSpPr>
          <p:nvPr/>
        </p:nvSpPr>
        <p:spPr bwMode="auto">
          <a:xfrm>
            <a:off x="47450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6" name="Line 26"/>
          <p:cNvSpPr>
            <a:spLocks noChangeShapeType="1"/>
          </p:cNvSpPr>
          <p:nvPr/>
        </p:nvSpPr>
        <p:spPr bwMode="auto">
          <a:xfrm>
            <a:off x="4287838" y="3106738"/>
            <a:ext cx="0" cy="50800"/>
          </a:xfrm>
          <a:prstGeom prst="line">
            <a:avLst/>
          </a:prstGeom>
          <a:noFill/>
          <a:ln w="25400">
            <a:solidFill>
              <a:schemeClr val="tx1"/>
            </a:solidFill>
            <a:round/>
            <a:headEnd/>
            <a:tailEnd/>
          </a:ln>
          <a:effectLst/>
        </p:spPr>
        <p:txBody>
          <a:bodyPr wrap="none" anchor="ctr"/>
          <a:lstStyle/>
          <a:p>
            <a:endParaRPr lang="en-US"/>
          </a:p>
        </p:txBody>
      </p:sp>
      <p:sp>
        <p:nvSpPr>
          <p:cNvPr id="972827" name="Line 27"/>
          <p:cNvSpPr>
            <a:spLocks noChangeShapeType="1"/>
          </p:cNvSpPr>
          <p:nvPr/>
        </p:nvSpPr>
        <p:spPr bwMode="auto">
          <a:xfrm>
            <a:off x="4135438" y="3106738"/>
            <a:ext cx="0" cy="50800"/>
          </a:xfrm>
          <a:prstGeom prst="line">
            <a:avLst/>
          </a:prstGeom>
          <a:noFill/>
          <a:ln w="25400">
            <a:solidFill>
              <a:schemeClr val="tx1"/>
            </a:solidFill>
            <a:round/>
            <a:headEnd/>
            <a:tailEnd/>
          </a:ln>
          <a:effectLst/>
        </p:spPr>
        <p:txBody>
          <a:bodyPr wrap="none" anchor="ctr"/>
          <a:lstStyle/>
          <a:p>
            <a:endParaRPr lang="en-US"/>
          </a:p>
        </p:txBody>
      </p:sp>
      <p:grpSp>
        <p:nvGrpSpPr>
          <p:cNvPr id="3" name="Group 28"/>
          <p:cNvGrpSpPr>
            <a:grpSpLocks/>
          </p:cNvGrpSpPr>
          <p:nvPr/>
        </p:nvGrpSpPr>
        <p:grpSpPr bwMode="auto">
          <a:xfrm>
            <a:off x="4910138" y="3106738"/>
            <a:ext cx="736600" cy="431800"/>
            <a:chOff x="1592" y="1160"/>
            <a:chExt cx="464" cy="272"/>
          </a:xfrm>
        </p:grpSpPr>
        <p:sp>
          <p:nvSpPr>
            <p:cNvPr id="972829" name="Rectangle 29"/>
            <p:cNvSpPr>
              <a:spLocks noChangeArrowheads="1"/>
            </p:cNvSpPr>
            <p:nvPr/>
          </p:nvSpPr>
          <p:spPr bwMode="auto">
            <a:xfrm>
              <a:off x="1592" y="116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30" name="Line 30"/>
            <p:cNvSpPr>
              <a:spLocks noChangeShapeType="1"/>
            </p:cNvSpPr>
            <p:nvPr/>
          </p:nvSpPr>
          <p:spPr bwMode="auto">
            <a:xfrm>
              <a:off x="1776" y="1160"/>
              <a:ext cx="0" cy="32"/>
            </a:xfrm>
            <a:prstGeom prst="line">
              <a:avLst/>
            </a:prstGeom>
            <a:noFill/>
            <a:ln w="25400">
              <a:solidFill>
                <a:schemeClr val="tx1"/>
              </a:solidFill>
              <a:round/>
              <a:headEnd/>
              <a:tailEnd/>
            </a:ln>
            <a:effectLst/>
          </p:spPr>
          <p:txBody>
            <a:bodyPr wrap="none" anchor="ctr"/>
            <a:lstStyle/>
            <a:p>
              <a:endParaRPr lang="en-US"/>
            </a:p>
          </p:txBody>
        </p:sp>
        <p:sp>
          <p:nvSpPr>
            <p:cNvPr id="972831" name="Line 31"/>
            <p:cNvSpPr>
              <a:spLocks noChangeShapeType="1"/>
            </p:cNvSpPr>
            <p:nvPr/>
          </p:nvSpPr>
          <p:spPr bwMode="auto">
            <a:xfrm>
              <a:off x="1680" y="1160"/>
              <a:ext cx="0" cy="32"/>
            </a:xfrm>
            <a:prstGeom prst="line">
              <a:avLst/>
            </a:prstGeom>
            <a:noFill/>
            <a:ln w="25400">
              <a:solidFill>
                <a:schemeClr val="tx1"/>
              </a:solidFill>
              <a:round/>
              <a:headEnd/>
              <a:tailEnd/>
            </a:ln>
            <a:effectLst/>
          </p:spPr>
          <p:txBody>
            <a:bodyPr wrap="none" anchor="ctr"/>
            <a:lstStyle/>
            <a:p>
              <a:endParaRPr lang="en-US"/>
            </a:p>
          </p:txBody>
        </p:sp>
        <p:sp>
          <p:nvSpPr>
            <p:cNvPr id="972832" name="Line 32"/>
            <p:cNvSpPr>
              <a:spLocks noChangeShapeType="1"/>
            </p:cNvSpPr>
            <p:nvPr/>
          </p:nvSpPr>
          <p:spPr bwMode="auto">
            <a:xfrm>
              <a:off x="1872" y="1160"/>
              <a:ext cx="0" cy="32"/>
            </a:xfrm>
            <a:prstGeom prst="line">
              <a:avLst/>
            </a:prstGeom>
            <a:noFill/>
            <a:ln w="25400">
              <a:solidFill>
                <a:schemeClr val="tx1"/>
              </a:solidFill>
              <a:round/>
              <a:headEnd/>
              <a:tailEnd/>
            </a:ln>
            <a:effectLst/>
          </p:spPr>
          <p:txBody>
            <a:bodyPr wrap="none" anchor="ctr"/>
            <a:lstStyle/>
            <a:p>
              <a:endParaRPr lang="en-US"/>
            </a:p>
          </p:txBody>
        </p:sp>
        <p:sp>
          <p:nvSpPr>
            <p:cNvPr id="972833" name="Line 33"/>
            <p:cNvSpPr>
              <a:spLocks noChangeShapeType="1"/>
            </p:cNvSpPr>
            <p:nvPr/>
          </p:nvSpPr>
          <p:spPr bwMode="auto">
            <a:xfrm>
              <a:off x="1968" y="1160"/>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4" name="Group 34"/>
          <p:cNvGrpSpPr>
            <a:grpSpLocks/>
          </p:cNvGrpSpPr>
          <p:nvPr/>
        </p:nvGrpSpPr>
        <p:grpSpPr bwMode="auto">
          <a:xfrm>
            <a:off x="5672138" y="3106738"/>
            <a:ext cx="736600" cy="431800"/>
            <a:chOff x="2072" y="1160"/>
            <a:chExt cx="464" cy="272"/>
          </a:xfrm>
        </p:grpSpPr>
        <p:sp>
          <p:nvSpPr>
            <p:cNvPr id="972835" name="Rectangle 35"/>
            <p:cNvSpPr>
              <a:spLocks noChangeArrowheads="1"/>
            </p:cNvSpPr>
            <p:nvPr/>
          </p:nvSpPr>
          <p:spPr bwMode="auto">
            <a:xfrm>
              <a:off x="2072" y="1160"/>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36" name="Line 36"/>
            <p:cNvSpPr>
              <a:spLocks noChangeShapeType="1"/>
            </p:cNvSpPr>
            <p:nvPr/>
          </p:nvSpPr>
          <p:spPr bwMode="auto">
            <a:xfrm>
              <a:off x="2256" y="1160"/>
              <a:ext cx="0" cy="32"/>
            </a:xfrm>
            <a:prstGeom prst="line">
              <a:avLst/>
            </a:prstGeom>
            <a:noFill/>
            <a:ln w="25400">
              <a:solidFill>
                <a:schemeClr val="tx1"/>
              </a:solidFill>
              <a:round/>
              <a:headEnd/>
              <a:tailEnd/>
            </a:ln>
            <a:effectLst/>
          </p:spPr>
          <p:txBody>
            <a:bodyPr wrap="none" anchor="ctr"/>
            <a:lstStyle/>
            <a:p>
              <a:endParaRPr lang="en-US"/>
            </a:p>
          </p:txBody>
        </p:sp>
        <p:sp>
          <p:nvSpPr>
            <p:cNvPr id="972837" name="Line 37"/>
            <p:cNvSpPr>
              <a:spLocks noChangeShapeType="1"/>
            </p:cNvSpPr>
            <p:nvPr/>
          </p:nvSpPr>
          <p:spPr bwMode="auto">
            <a:xfrm>
              <a:off x="2160" y="1160"/>
              <a:ext cx="0" cy="32"/>
            </a:xfrm>
            <a:prstGeom prst="line">
              <a:avLst/>
            </a:prstGeom>
            <a:noFill/>
            <a:ln w="25400">
              <a:solidFill>
                <a:schemeClr val="tx1"/>
              </a:solidFill>
              <a:round/>
              <a:headEnd/>
              <a:tailEnd/>
            </a:ln>
            <a:effectLst/>
          </p:spPr>
          <p:txBody>
            <a:bodyPr wrap="none" anchor="ctr"/>
            <a:lstStyle/>
            <a:p>
              <a:endParaRPr lang="en-US"/>
            </a:p>
          </p:txBody>
        </p:sp>
        <p:sp>
          <p:nvSpPr>
            <p:cNvPr id="972838" name="Line 38"/>
            <p:cNvSpPr>
              <a:spLocks noChangeShapeType="1"/>
            </p:cNvSpPr>
            <p:nvPr/>
          </p:nvSpPr>
          <p:spPr bwMode="auto">
            <a:xfrm>
              <a:off x="2352" y="1160"/>
              <a:ext cx="0" cy="32"/>
            </a:xfrm>
            <a:prstGeom prst="line">
              <a:avLst/>
            </a:prstGeom>
            <a:noFill/>
            <a:ln w="25400">
              <a:solidFill>
                <a:schemeClr val="tx1"/>
              </a:solidFill>
              <a:round/>
              <a:headEnd/>
              <a:tailEnd/>
            </a:ln>
            <a:effectLst/>
          </p:spPr>
          <p:txBody>
            <a:bodyPr wrap="none" anchor="ctr"/>
            <a:lstStyle/>
            <a:p>
              <a:endParaRPr lang="en-US"/>
            </a:p>
          </p:txBody>
        </p:sp>
        <p:sp>
          <p:nvSpPr>
            <p:cNvPr id="972839" name="Line 39"/>
            <p:cNvSpPr>
              <a:spLocks noChangeShapeType="1"/>
            </p:cNvSpPr>
            <p:nvPr/>
          </p:nvSpPr>
          <p:spPr bwMode="auto">
            <a:xfrm>
              <a:off x="2448" y="1160"/>
              <a:ext cx="0" cy="32"/>
            </a:xfrm>
            <a:prstGeom prst="line">
              <a:avLst/>
            </a:prstGeom>
            <a:noFill/>
            <a:ln w="25400">
              <a:solidFill>
                <a:schemeClr val="tx1"/>
              </a:solidFill>
              <a:round/>
              <a:headEnd/>
              <a:tailEnd/>
            </a:ln>
            <a:effectLst/>
          </p:spPr>
          <p:txBody>
            <a:bodyPr wrap="none" anchor="ctr"/>
            <a:lstStyle/>
            <a:p>
              <a:endParaRPr lang="en-US"/>
            </a:p>
          </p:txBody>
        </p:sp>
      </p:grpSp>
      <p:sp>
        <p:nvSpPr>
          <p:cNvPr id="972840" name="Rectangle 40"/>
          <p:cNvSpPr>
            <a:spLocks noChangeArrowheads="1"/>
          </p:cNvSpPr>
          <p:nvPr/>
        </p:nvSpPr>
        <p:spPr bwMode="auto">
          <a:xfrm>
            <a:off x="3048000" y="3141663"/>
            <a:ext cx="930275" cy="363537"/>
          </a:xfrm>
          <a:prstGeom prst="rect">
            <a:avLst/>
          </a:prstGeom>
          <a:noFill/>
          <a:ln w="12700">
            <a:noFill/>
            <a:miter lim="800000"/>
            <a:headEnd/>
            <a:tailEnd/>
          </a:ln>
          <a:effectLst/>
        </p:spPr>
        <p:txBody>
          <a:bodyPr wrap="none" lIns="90488" tIns="44450" rIns="90488" bIns="44450">
            <a:spAutoFit/>
          </a:bodyPr>
          <a:lstStyle/>
          <a:p>
            <a:r>
              <a:rPr lang="en-US" b="1"/>
              <a:t>I-Type:</a:t>
            </a:r>
            <a:endParaRPr lang="en-US"/>
          </a:p>
        </p:txBody>
      </p:sp>
      <p:sp>
        <p:nvSpPr>
          <p:cNvPr id="972841" name="Rectangle 41"/>
          <p:cNvSpPr>
            <a:spLocks noChangeArrowheads="1"/>
          </p:cNvSpPr>
          <p:nvPr/>
        </p:nvSpPr>
        <p:spPr bwMode="auto">
          <a:xfrm>
            <a:off x="4038600" y="3217863"/>
            <a:ext cx="460375" cy="363537"/>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842" name="Rectangle 42"/>
          <p:cNvSpPr>
            <a:spLocks noChangeArrowheads="1"/>
          </p:cNvSpPr>
          <p:nvPr/>
        </p:nvSpPr>
        <p:spPr bwMode="auto">
          <a:xfrm>
            <a:off x="4953000" y="3217863"/>
            <a:ext cx="396875" cy="363537"/>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72843" name="Rectangle 43"/>
          <p:cNvSpPr>
            <a:spLocks noChangeArrowheads="1"/>
          </p:cNvSpPr>
          <p:nvPr/>
        </p:nvSpPr>
        <p:spPr bwMode="auto">
          <a:xfrm>
            <a:off x="5715000" y="3217863"/>
            <a:ext cx="346075" cy="363537"/>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72844" name="Rectangle 44"/>
          <p:cNvSpPr>
            <a:spLocks noChangeArrowheads="1"/>
          </p:cNvSpPr>
          <p:nvPr/>
        </p:nvSpPr>
        <p:spPr bwMode="auto">
          <a:xfrm>
            <a:off x="6738938" y="3182938"/>
            <a:ext cx="1743075" cy="363537"/>
          </a:xfrm>
          <a:prstGeom prst="rect">
            <a:avLst/>
          </a:prstGeom>
          <a:noFill/>
          <a:ln w="12700">
            <a:noFill/>
            <a:miter lim="800000"/>
            <a:headEnd/>
            <a:tailEnd/>
          </a:ln>
          <a:effectLst/>
        </p:spPr>
        <p:txBody>
          <a:bodyPr wrap="none" lIns="90488" tIns="44450" rIns="90488" bIns="44450">
            <a:spAutoFit/>
          </a:bodyPr>
          <a:lstStyle/>
          <a:p>
            <a:r>
              <a:rPr lang="en-US" b="1"/>
              <a:t>address offset</a:t>
            </a:r>
            <a:endParaRPr lang="en-US"/>
          </a:p>
        </p:txBody>
      </p:sp>
      <p:sp>
        <p:nvSpPr>
          <p:cNvPr id="972845" name="Rectangle 45"/>
          <p:cNvSpPr>
            <a:spLocks noChangeArrowheads="1"/>
          </p:cNvSpPr>
          <p:nvPr/>
        </p:nvSpPr>
        <p:spPr bwMode="auto">
          <a:xfrm>
            <a:off x="38433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846" name="Rectangle 46"/>
          <p:cNvSpPr>
            <a:spLocks noChangeArrowheads="1"/>
          </p:cNvSpPr>
          <p:nvPr/>
        </p:nvSpPr>
        <p:spPr bwMode="auto">
          <a:xfrm>
            <a:off x="4757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847" name="Rectangle 47"/>
          <p:cNvSpPr>
            <a:spLocks noChangeArrowheads="1"/>
          </p:cNvSpPr>
          <p:nvPr/>
        </p:nvSpPr>
        <p:spPr bwMode="auto">
          <a:xfrm>
            <a:off x="5519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72848" name="Rectangle 48"/>
          <p:cNvSpPr>
            <a:spLocks noChangeArrowheads="1"/>
          </p:cNvSpPr>
          <p:nvPr/>
        </p:nvSpPr>
        <p:spPr bwMode="auto">
          <a:xfrm>
            <a:off x="6281738" y="2801938"/>
            <a:ext cx="434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72849" name="Rectangle 49"/>
          <p:cNvSpPr>
            <a:spLocks noChangeArrowheads="1"/>
          </p:cNvSpPr>
          <p:nvPr/>
        </p:nvSpPr>
        <p:spPr bwMode="auto">
          <a:xfrm>
            <a:off x="8643938" y="2801938"/>
            <a:ext cx="307975" cy="363537"/>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851" name="Rectangle 51"/>
          <p:cNvSpPr>
            <a:spLocks noChangeArrowheads="1"/>
          </p:cNvSpPr>
          <p:nvPr/>
        </p:nvSpPr>
        <p:spPr bwMode="auto">
          <a:xfrm>
            <a:off x="3048000" y="2362200"/>
            <a:ext cx="968375" cy="363538"/>
          </a:xfrm>
          <a:prstGeom prst="rect">
            <a:avLst/>
          </a:prstGeom>
          <a:noFill/>
          <a:ln w="12700">
            <a:noFill/>
            <a:miter lim="800000"/>
            <a:headEnd/>
            <a:tailEnd/>
          </a:ln>
          <a:effectLst/>
        </p:spPr>
        <p:txBody>
          <a:bodyPr wrap="none" lIns="90488" tIns="44450" rIns="90488" bIns="44450">
            <a:spAutoFit/>
          </a:bodyPr>
          <a:lstStyle/>
          <a:p>
            <a:r>
              <a:rPr lang="en-US" b="1"/>
              <a:t>R-type:</a:t>
            </a:r>
            <a:endParaRPr lang="en-US"/>
          </a:p>
        </p:txBody>
      </p:sp>
      <p:grpSp>
        <p:nvGrpSpPr>
          <p:cNvPr id="5" name="Group 52"/>
          <p:cNvGrpSpPr>
            <a:grpSpLocks/>
          </p:cNvGrpSpPr>
          <p:nvPr/>
        </p:nvGrpSpPr>
        <p:grpSpPr bwMode="auto">
          <a:xfrm>
            <a:off x="3995738" y="2327275"/>
            <a:ext cx="889000" cy="431800"/>
            <a:chOff x="1016" y="728"/>
            <a:chExt cx="560" cy="272"/>
          </a:xfrm>
        </p:grpSpPr>
        <p:sp>
          <p:nvSpPr>
            <p:cNvPr id="972853" name="Rectangle 53"/>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72854" name="Line 54"/>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72855" name="Line 55"/>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72856" name="Line 56"/>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72857" name="Line 57"/>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72858" name="Line 58"/>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6" name="Group 59"/>
          <p:cNvGrpSpPr>
            <a:grpSpLocks/>
          </p:cNvGrpSpPr>
          <p:nvPr/>
        </p:nvGrpSpPr>
        <p:grpSpPr bwMode="auto">
          <a:xfrm>
            <a:off x="4910138" y="2327275"/>
            <a:ext cx="736600" cy="431800"/>
            <a:chOff x="1592" y="728"/>
            <a:chExt cx="464" cy="272"/>
          </a:xfrm>
        </p:grpSpPr>
        <p:sp>
          <p:nvSpPr>
            <p:cNvPr id="972860" name="Rectangle 60"/>
            <p:cNvSpPr>
              <a:spLocks noChangeArrowheads="1"/>
            </p:cNvSpPr>
            <p:nvPr/>
          </p:nvSpPr>
          <p:spPr bwMode="auto">
            <a:xfrm>
              <a:off x="159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61" name="Line 61"/>
            <p:cNvSpPr>
              <a:spLocks noChangeShapeType="1"/>
            </p:cNvSpPr>
            <p:nvPr/>
          </p:nvSpPr>
          <p:spPr bwMode="auto">
            <a:xfrm>
              <a:off x="1776" y="728"/>
              <a:ext cx="0" cy="32"/>
            </a:xfrm>
            <a:prstGeom prst="line">
              <a:avLst/>
            </a:prstGeom>
            <a:noFill/>
            <a:ln w="25400">
              <a:solidFill>
                <a:schemeClr val="tx1"/>
              </a:solidFill>
              <a:round/>
              <a:headEnd/>
              <a:tailEnd/>
            </a:ln>
            <a:effectLst/>
          </p:spPr>
          <p:txBody>
            <a:bodyPr wrap="none" anchor="ctr"/>
            <a:lstStyle/>
            <a:p>
              <a:endParaRPr lang="en-US"/>
            </a:p>
          </p:txBody>
        </p:sp>
        <p:sp>
          <p:nvSpPr>
            <p:cNvPr id="972862" name="Line 62"/>
            <p:cNvSpPr>
              <a:spLocks noChangeShapeType="1"/>
            </p:cNvSpPr>
            <p:nvPr/>
          </p:nvSpPr>
          <p:spPr bwMode="auto">
            <a:xfrm>
              <a:off x="1680" y="728"/>
              <a:ext cx="0" cy="32"/>
            </a:xfrm>
            <a:prstGeom prst="line">
              <a:avLst/>
            </a:prstGeom>
            <a:noFill/>
            <a:ln w="25400">
              <a:solidFill>
                <a:schemeClr val="tx1"/>
              </a:solidFill>
              <a:round/>
              <a:headEnd/>
              <a:tailEnd/>
            </a:ln>
            <a:effectLst/>
          </p:spPr>
          <p:txBody>
            <a:bodyPr wrap="none" anchor="ctr"/>
            <a:lstStyle/>
            <a:p>
              <a:endParaRPr lang="en-US"/>
            </a:p>
          </p:txBody>
        </p:sp>
        <p:sp>
          <p:nvSpPr>
            <p:cNvPr id="972863" name="Line 63"/>
            <p:cNvSpPr>
              <a:spLocks noChangeShapeType="1"/>
            </p:cNvSpPr>
            <p:nvPr/>
          </p:nvSpPr>
          <p:spPr bwMode="auto">
            <a:xfrm>
              <a:off x="1872" y="728"/>
              <a:ext cx="0" cy="32"/>
            </a:xfrm>
            <a:prstGeom prst="line">
              <a:avLst/>
            </a:prstGeom>
            <a:noFill/>
            <a:ln w="25400">
              <a:solidFill>
                <a:schemeClr val="tx1"/>
              </a:solidFill>
              <a:round/>
              <a:headEnd/>
              <a:tailEnd/>
            </a:ln>
            <a:effectLst/>
          </p:spPr>
          <p:txBody>
            <a:bodyPr wrap="none" anchor="ctr"/>
            <a:lstStyle/>
            <a:p>
              <a:endParaRPr lang="en-US"/>
            </a:p>
          </p:txBody>
        </p:sp>
        <p:sp>
          <p:nvSpPr>
            <p:cNvPr id="972864" name="Line 64"/>
            <p:cNvSpPr>
              <a:spLocks noChangeShapeType="1"/>
            </p:cNvSpPr>
            <p:nvPr/>
          </p:nvSpPr>
          <p:spPr bwMode="auto">
            <a:xfrm>
              <a:off x="196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7" name="Group 65"/>
          <p:cNvGrpSpPr>
            <a:grpSpLocks/>
          </p:cNvGrpSpPr>
          <p:nvPr/>
        </p:nvGrpSpPr>
        <p:grpSpPr bwMode="auto">
          <a:xfrm>
            <a:off x="5672138" y="2327275"/>
            <a:ext cx="736600" cy="431800"/>
            <a:chOff x="2072" y="728"/>
            <a:chExt cx="464" cy="272"/>
          </a:xfrm>
        </p:grpSpPr>
        <p:sp>
          <p:nvSpPr>
            <p:cNvPr id="972866" name="Rectangle 66"/>
            <p:cNvSpPr>
              <a:spLocks noChangeArrowheads="1"/>
            </p:cNvSpPr>
            <p:nvPr/>
          </p:nvSpPr>
          <p:spPr bwMode="auto">
            <a:xfrm>
              <a:off x="207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67" name="Line 67"/>
            <p:cNvSpPr>
              <a:spLocks noChangeShapeType="1"/>
            </p:cNvSpPr>
            <p:nvPr/>
          </p:nvSpPr>
          <p:spPr bwMode="auto">
            <a:xfrm>
              <a:off x="2256" y="728"/>
              <a:ext cx="0" cy="32"/>
            </a:xfrm>
            <a:prstGeom prst="line">
              <a:avLst/>
            </a:prstGeom>
            <a:noFill/>
            <a:ln w="25400">
              <a:solidFill>
                <a:schemeClr val="tx1"/>
              </a:solidFill>
              <a:round/>
              <a:headEnd/>
              <a:tailEnd/>
            </a:ln>
            <a:effectLst/>
          </p:spPr>
          <p:txBody>
            <a:bodyPr wrap="none" anchor="ctr"/>
            <a:lstStyle/>
            <a:p>
              <a:endParaRPr lang="en-US"/>
            </a:p>
          </p:txBody>
        </p:sp>
        <p:sp>
          <p:nvSpPr>
            <p:cNvPr id="972868" name="Line 68"/>
            <p:cNvSpPr>
              <a:spLocks noChangeShapeType="1"/>
            </p:cNvSpPr>
            <p:nvPr/>
          </p:nvSpPr>
          <p:spPr bwMode="auto">
            <a:xfrm>
              <a:off x="2160" y="728"/>
              <a:ext cx="0" cy="32"/>
            </a:xfrm>
            <a:prstGeom prst="line">
              <a:avLst/>
            </a:prstGeom>
            <a:noFill/>
            <a:ln w="25400">
              <a:solidFill>
                <a:schemeClr val="tx1"/>
              </a:solidFill>
              <a:round/>
              <a:headEnd/>
              <a:tailEnd/>
            </a:ln>
            <a:effectLst/>
          </p:spPr>
          <p:txBody>
            <a:bodyPr wrap="none" anchor="ctr"/>
            <a:lstStyle/>
            <a:p>
              <a:endParaRPr lang="en-US"/>
            </a:p>
          </p:txBody>
        </p:sp>
        <p:sp>
          <p:nvSpPr>
            <p:cNvPr id="972869" name="Line 69"/>
            <p:cNvSpPr>
              <a:spLocks noChangeShapeType="1"/>
            </p:cNvSpPr>
            <p:nvPr/>
          </p:nvSpPr>
          <p:spPr bwMode="auto">
            <a:xfrm>
              <a:off x="2352" y="728"/>
              <a:ext cx="0" cy="32"/>
            </a:xfrm>
            <a:prstGeom prst="line">
              <a:avLst/>
            </a:prstGeom>
            <a:noFill/>
            <a:ln w="25400">
              <a:solidFill>
                <a:schemeClr val="tx1"/>
              </a:solidFill>
              <a:round/>
              <a:headEnd/>
              <a:tailEnd/>
            </a:ln>
            <a:effectLst/>
          </p:spPr>
          <p:txBody>
            <a:bodyPr wrap="none" anchor="ctr"/>
            <a:lstStyle/>
            <a:p>
              <a:endParaRPr lang="en-US"/>
            </a:p>
          </p:txBody>
        </p:sp>
        <p:sp>
          <p:nvSpPr>
            <p:cNvPr id="972870" name="Line 70"/>
            <p:cNvSpPr>
              <a:spLocks noChangeShapeType="1"/>
            </p:cNvSpPr>
            <p:nvPr/>
          </p:nvSpPr>
          <p:spPr bwMode="auto">
            <a:xfrm>
              <a:off x="2448" y="728"/>
              <a:ext cx="0" cy="32"/>
            </a:xfrm>
            <a:prstGeom prst="line">
              <a:avLst/>
            </a:prstGeom>
            <a:noFill/>
            <a:ln w="25400">
              <a:solidFill>
                <a:schemeClr val="tx1"/>
              </a:solidFill>
              <a:round/>
              <a:headEnd/>
              <a:tailEnd/>
            </a:ln>
            <a:effectLst/>
          </p:spPr>
          <p:txBody>
            <a:bodyPr wrap="none" anchor="ctr"/>
            <a:lstStyle/>
            <a:p>
              <a:endParaRPr lang="en-US"/>
            </a:p>
          </p:txBody>
        </p:sp>
      </p:grpSp>
      <p:grpSp>
        <p:nvGrpSpPr>
          <p:cNvPr id="8" name="Group 71"/>
          <p:cNvGrpSpPr>
            <a:grpSpLocks/>
          </p:cNvGrpSpPr>
          <p:nvPr/>
        </p:nvGrpSpPr>
        <p:grpSpPr bwMode="auto">
          <a:xfrm>
            <a:off x="6434138" y="2327275"/>
            <a:ext cx="736600" cy="431800"/>
            <a:chOff x="2552" y="728"/>
            <a:chExt cx="464" cy="272"/>
          </a:xfrm>
        </p:grpSpPr>
        <p:sp>
          <p:nvSpPr>
            <p:cNvPr id="972872" name="Rectangle 72"/>
            <p:cNvSpPr>
              <a:spLocks noChangeArrowheads="1"/>
            </p:cNvSpPr>
            <p:nvPr/>
          </p:nvSpPr>
          <p:spPr bwMode="auto">
            <a:xfrm>
              <a:off x="2552" y="728"/>
              <a:ext cx="464" cy="272"/>
            </a:xfrm>
            <a:prstGeom prst="rect">
              <a:avLst/>
            </a:prstGeom>
            <a:noFill/>
            <a:ln w="25400">
              <a:solidFill>
                <a:schemeClr val="tx1"/>
              </a:solidFill>
              <a:miter lim="800000"/>
              <a:headEnd/>
              <a:tailEnd/>
            </a:ln>
            <a:effectLst/>
          </p:spPr>
          <p:txBody>
            <a:bodyPr wrap="none" anchor="ctr"/>
            <a:lstStyle/>
            <a:p>
              <a:endParaRPr lang="en-US"/>
            </a:p>
          </p:txBody>
        </p:sp>
        <p:sp>
          <p:nvSpPr>
            <p:cNvPr id="972873" name="Line 73"/>
            <p:cNvSpPr>
              <a:spLocks noChangeShapeType="1"/>
            </p:cNvSpPr>
            <p:nvPr/>
          </p:nvSpPr>
          <p:spPr bwMode="auto">
            <a:xfrm>
              <a:off x="2736" y="728"/>
              <a:ext cx="0" cy="32"/>
            </a:xfrm>
            <a:prstGeom prst="line">
              <a:avLst/>
            </a:prstGeom>
            <a:noFill/>
            <a:ln w="25400">
              <a:solidFill>
                <a:schemeClr val="tx1"/>
              </a:solidFill>
              <a:round/>
              <a:headEnd/>
              <a:tailEnd/>
            </a:ln>
            <a:effectLst/>
          </p:spPr>
          <p:txBody>
            <a:bodyPr wrap="none" anchor="ctr"/>
            <a:lstStyle/>
            <a:p>
              <a:endParaRPr lang="en-US"/>
            </a:p>
          </p:txBody>
        </p:sp>
        <p:sp>
          <p:nvSpPr>
            <p:cNvPr id="972874" name="Line 74"/>
            <p:cNvSpPr>
              <a:spLocks noChangeShapeType="1"/>
            </p:cNvSpPr>
            <p:nvPr/>
          </p:nvSpPr>
          <p:spPr bwMode="auto">
            <a:xfrm>
              <a:off x="2640" y="728"/>
              <a:ext cx="0" cy="32"/>
            </a:xfrm>
            <a:prstGeom prst="line">
              <a:avLst/>
            </a:prstGeom>
            <a:noFill/>
            <a:ln w="25400">
              <a:solidFill>
                <a:schemeClr val="tx1"/>
              </a:solidFill>
              <a:round/>
              <a:headEnd/>
              <a:tailEnd/>
            </a:ln>
            <a:effectLst/>
          </p:spPr>
          <p:txBody>
            <a:bodyPr wrap="none" anchor="ctr"/>
            <a:lstStyle/>
            <a:p>
              <a:endParaRPr lang="en-US"/>
            </a:p>
          </p:txBody>
        </p:sp>
        <p:sp>
          <p:nvSpPr>
            <p:cNvPr id="972875" name="Line 75"/>
            <p:cNvSpPr>
              <a:spLocks noChangeShapeType="1"/>
            </p:cNvSpPr>
            <p:nvPr/>
          </p:nvSpPr>
          <p:spPr bwMode="auto">
            <a:xfrm>
              <a:off x="2832" y="728"/>
              <a:ext cx="0" cy="32"/>
            </a:xfrm>
            <a:prstGeom prst="line">
              <a:avLst/>
            </a:prstGeom>
            <a:noFill/>
            <a:ln w="25400">
              <a:solidFill>
                <a:schemeClr val="tx1"/>
              </a:solidFill>
              <a:round/>
              <a:headEnd/>
              <a:tailEnd/>
            </a:ln>
            <a:effectLst/>
          </p:spPr>
          <p:txBody>
            <a:bodyPr wrap="none" anchor="ctr"/>
            <a:lstStyle/>
            <a:p>
              <a:endParaRPr lang="en-US"/>
            </a:p>
          </p:txBody>
        </p:sp>
        <p:sp>
          <p:nvSpPr>
            <p:cNvPr id="972876" name="Line 76"/>
            <p:cNvSpPr>
              <a:spLocks noChangeShapeType="1"/>
            </p:cNvSpPr>
            <p:nvPr/>
          </p:nvSpPr>
          <p:spPr bwMode="auto">
            <a:xfrm>
              <a:off x="2928"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72877" name="Rectangle 77"/>
          <p:cNvSpPr>
            <a:spLocks noChangeArrowheads="1"/>
          </p:cNvSpPr>
          <p:nvPr/>
        </p:nvSpPr>
        <p:spPr bwMode="auto">
          <a:xfrm>
            <a:off x="7196138" y="2327275"/>
            <a:ext cx="736600" cy="431800"/>
          </a:xfrm>
          <a:prstGeom prst="rect">
            <a:avLst/>
          </a:prstGeom>
          <a:noFill/>
          <a:ln w="25400">
            <a:solidFill>
              <a:schemeClr val="tx1"/>
            </a:solidFill>
            <a:miter lim="800000"/>
            <a:headEnd/>
            <a:tailEnd/>
          </a:ln>
          <a:effectLst/>
        </p:spPr>
        <p:txBody>
          <a:bodyPr wrap="none" anchor="ctr"/>
          <a:lstStyle/>
          <a:p>
            <a:endParaRPr lang="en-US"/>
          </a:p>
        </p:txBody>
      </p:sp>
      <p:sp>
        <p:nvSpPr>
          <p:cNvPr id="972878" name="Rectangle 78"/>
          <p:cNvSpPr>
            <a:spLocks noChangeArrowheads="1"/>
          </p:cNvSpPr>
          <p:nvPr/>
        </p:nvSpPr>
        <p:spPr bwMode="auto">
          <a:xfrm>
            <a:off x="7958138" y="2327275"/>
            <a:ext cx="889000" cy="431800"/>
          </a:xfrm>
          <a:prstGeom prst="rect">
            <a:avLst/>
          </a:prstGeom>
          <a:noFill/>
          <a:ln w="25400">
            <a:solidFill>
              <a:schemeClr val="tx1"/>
            </a:solidFill>
            <a:miter lim="800000"/>
            <a:headEnd/>
            <a:tailEnd/>
          </a:ln>
          <a:effectLst/>
        </p:spPr>
        <p:txBody>
          <a:bodyPr wrap="none" anchor="ctr"/>
          <a:lstStyle/>
          <a:p>
            <a:endParaRPr lang="en-US"/>
          </a:p>
        </p:txBody>
      </p:sp>
      <p:sp>
        <p:nvSpPr>
          <p:cNvPr id="972879" name="Line 79"/>
          <p:cNvSpPr>
            <a:spLocks noChangeShapeType="1"/>
          </p:cNvSpPr>
          <p:nvPr/>
        </p:nvSpPr>
        <p:spPr bwMode="auto">
          <a:xfrm>
            <a:off x="85550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0" name="Line 80"/>
          <p:cNvSpPr>
            <a:spLocks noChangeShapeType="1"/>
          </p:cNvSpPr>
          <p:nvPr/>
        </p:nvSpPr>
        <p:spPr bwMode="auto">
          <a:xfrm>
            <a:off x="84026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1" name="Line 81"/>
          <p:cNvSpPr>
            <a:spLocks noChangeShapeType="1"/>
          </p:cNvSpPr>
          <p:nvPr/>
        </p:nvSpPr>
        <p:spPr bwMode="auto">
          <a:xfrm>
            <a:off x="73152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82" name="Line 82"/>
          <p:cNvSpPr>
            <a:spLocks noChangeShapeType="1"/>
          </p:cNvSpPr>
          <p:nvPr/>
        </p:nvSpPr>
        <p:spPr bwMode="auto">
          <a:xfrm>
            <a:off x="82502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3" name="Line 83"/>
          <p:cNvSpPr>
            <a:spLocks noChangeShapeType="1"/>
          </p:cNvSpPr>
          <p:nvPr/>
        </p:nvSpPr>
        <p:spPr bwMode="auto">
          <a:xfrm>
            <a:off x="8097838" y="2327275"/>
            <a:ext cx="0" cy="50800"/>
          </a:xfrm>
          <a:prstGeom prst="line">
            <a:avLst/>
          </a:prstGeom>
          <a:noFill/>
          <a:ln w="25400">
            <a:solidFill>
              <a:schemeClr val="tx1"/>
            </a:solidFill>
            <a:round/>
            <a:headEnd/>
            <a:tailEnd/>
          </a:ln>
          <a:effectLst/>
        </p:spPr>
        <p:txBody>
          <a:bodyPr wrap="none" anchor="ctr"/>
          <a:lstStyle/>
          <a:p>
            <a:endParaRPr lang="en-US"/>
          </a:p>
        </p:txBody>
      </p:sp>
      <p:sp>
        <p:nvSpPr>
          <p:cNvPr id="972884" name="Rectangle 84"/>
          <p:cNvSpPr>
            <a:spLocks noChangeArrowheads="1"/>
          </p:cNvSpPr>
          <p:nvPr/>
        </p:nvSpPr>
        <p:spPr bwMode="auto">
          <a:xfrm>
            <a:off x="38862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885" name="Rectangle 85"/>
          <p:cNvSpPr>
            <a:spLocks noChangeArrowheads="1"/>
          </p:cNvSpPr>
          <p:nvPr/>
        </p:nvSpPr>
        <p:spPr bwMode="auto">
          <a:xfrm>
            <a:off x="4800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886" name="Rectangle 86"/>
          <p:cNvSpPr>
            <a:spLocks noChangeArrowheads="1"/>
          </p:cNvSpPr>
          <p:nvPr/>
        </p:nvSpPr>
        <p:spPr bwMode="auto">
          <a:xfrm>
            <a:off x="5562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20</a:t>
            </a:r>
            <a:endParaRPr lang="en-US"/>
          </a:p>
        </p:txBody>
      </p:sp>
      <p:sp>
        <p:nvSpPr>
          <p:cNvPr id="972887" name="Rectangle 87"/>
          <p:cNvSpPr>
            <a:spLocks noChangeArrowheads="1"/>
          </p:cNvSpPr>
          <p:nvPr/>
        </p:nvSpPr>
        <p:spPr bwMode="auto">
          <a:xfrm>
            <a:off x="6324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15</a:t>
            </a:r>
            <a:endParaRPr lang="en-US"/>
          </a:p>
        </p:txBody>
      </p:sp>
      <p:sp>
        <p:nvSpPr>
          <p:cNvPr id="972888" name="Rectangle 88"/>
          <p:cNvSpPr>
            <a:spLocks noChangeArrowheads="1"/>
          </p:cNvSpPr>
          <p:nvPr/>
        </p:nvSpPr>
        <p:spPr bwMode="auto">
          <a:xfrm>
            <a:off x="7848600" y="1981200"/>
            <a:ext cx="307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5</a:t>
            </a:r>
            <a:endParaRPr lang="en-US"/>
          </a:p>
        </p:txBody>
      </p:sp>
      <p:sp>
        <p:nvSpPr>
          <p:cNvPr id="972889" name="Rectangle 89"/>
          <p:cNvSpPr>
            <a:spLocks noChangeArrowheads="1"/>
          </p:cNvSpPr>
          <p:nvPr/>
        </p:nvSpPr>
        <p:spPr bwMode="auto">
          <a:xfrm>
            <a:off x="8610600" y="1981200"/>
            <a:ext cx="307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890" name="Rectangle 90"/>
          <p:cNvSpPr>
            <a:spLocks noChangeArrowheads="1"/>
          </p:cNvSpPr>
          <p:nvPr/>
        </p:nvSpPr>
        <p:spPr bwMode="auto">
          <a:xfrm>
            <a:off x="4038600" y="2438400"/>
            <a:ext cx="460375" cy="363538"/>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891" name="Rectangle 91"/>
          <p:cNvSpPr>
            <a:spLocks noChangeArrowheads="1"/>
          </p:cNvSpPr>
          <p:nvPr/>
        </p:nvSpPr>
        <p:spPr bwMode="auto">
          <a:xfrm>
            <a:off x="4953000" y="2438400"/>
            <a:ext cx="396875" cy="363538"/>
          </a:xfrm>
          <a:prstGeom prst="rect">
            <a:avLst/>
          </a:prstGeom>
          <a:noFill/>
          <a:ln w="12700">
            <a:noFill/>
            <a:miter lim="800000"/>
            <a:headEnd/>
            <a:tailEnd/>
          </a:ln>
          <a:effectLst/>
        </p:spPr>
        <p:txBody>
          <a:bodyPr wrap="none" lIns="90488" tIns="44450" rIns="90488" bIns="44450">
            <a:spAutoFit/>
          </a:bodyPr>
          <a:lstStyle/>
          <a:p>
            <a:r>
              <a:rPr lang="en-US" b="1"/>
              <a:t>rs</a:t>
            </a:r>
            <a:endParaRPr lang="en-US"/>
          </a:p>
        </p:txBody>
      </p:sp>
      <p:sp>
        <p:nvSpPr>
          <p:cNvPr id="972892" name="Rectangle 92"/>
          <p:cNvSpPr>
            <a:spLocks noChangeArrowheads="1"/>
          </p:cNvSpPr>
          <p:nvPr/>
        </p:nvSpPr>
        <p:spPr bwMode="auto">
          <a:xfrm>
            <a:off x="5715000" y="2438400"/>
            <a:ext cx="346075" cy="363538"/>
          </a:xfrm>
          <a:prstGeom prst="rect">
            <a:avLst/>
          </a:prstGeom>
          <a:noFill/>
          <a:ln w="12700">
            <a:noFill/>
            <a:miter lim="800000"/>
            <a:headEnd/>
            <a:tailEnd/>
          </a:ln>
          <a:effectLst/>
        </p:spPr>
        <p:txBody>
          <a:bodyPr wrap="none" lIns="90488" tIns="44450" rIns="90488" bIns="44450">
            <a:spAutoFit/>
          </a:bodyPr>
          <a:lstStyle/>
          <a:p>
            <a:r>
              <a:rPr lang="en-US" b="1"/>
              <a:t>rt</a:t>
            </a:r>
            <a:endParaRPr lang="en-US"/>
          </a:p>
        </p:txBody>
      </p:sp>
      <p:sp>
        <p:nvSpPr>
          <p:cNvPr id="972893" name="Rectangle 93"/>
          <p:cNvSpPr>
            <a:spLocks noChangeArrowheads="1"/>
          </p:cNvSpPr>
          <p:nvPr/>
        </p:nvSpPr>
        <p:spPr bwMode="auto">
          <a:xfrm>
            <a:off x="6400800" y="2438400"/>
            <a:ext cx="409575" cy="363538"/>
          </a:xfrm>
          <a:prstGeom prst="rect">
            <a:avLst/>
          </a:prstGeom>
          <a:noFill/>
          <a:ln w="12700">
            <a:noFill/>
            <a:miter lim="800000"/>
            <a:headEnd/>
            <a:tailEnd/>
          </a:ln>
          <a:effectLst/>
        </p:spPr>
        <p:txBody>
          <a:bodyPr wrap="none" lIns="90488" tIns="44450" rIns="90488" bIns="44450">
            <a:spAutoFit/>
          </a:bodyPr>
          <a:lstStyle/>
          <a:p>
            <a:r>
              <a:rPr lang="en-US" b="1"/>
              <a:t>rd</a:t>
            </a:r>
            <a:endParaRPr lang="en-US"/>
          </a:p>
        </p:txBody>
      </p:sp>
      <p:sp>
        <p:nvSpPr>
          <p:cNvPr id="972894" name="Rectangle 94"/>
          <p:cNvSpPr>
            <a:spLocks noChangeArrowheads="1"/>
          </p:cNvSpPr>
          <p:nvPr/>
        </p:nvSpPr>
        <p:spPr bwMode="auto">
          <a:xfrm>
            <a:off x="8001000" y="2438400"/>
            <a:ext cx="739775" cy="363538"/>
          </a:xfrm>
          <a:prstGeom prst="rect">
            <a:avLst/>
          </a:prstGeom>
          <a:noFill/>
          <a:ln w="12700">
            <a:noFill/>
            <a:miter lim="800000"/>
            <a:headEnd/>
            <a:tailEnd/>
          </a:ln>
          <a:effectLst/>
        </p:spPr>
        <p:txBody>
          <a:bodyPr wrap="none" lIns="90488" tIns="44450" rIns="90488" bIns="44450">
            <a:spAutoFit/>
          </a:bodyPr>
          <a:lstStyle/>
          <a:p>
            <a:r>
              <a:rPr lang="en-US" b="1"/>
              <a:t>funct</a:t>
            </a:r>
            <a:endParaRPr lang="en-US"/>
          </a:p>
        </p:txBody>
      </p:sp>
      <p:sp>
        <p:nvSpPr>
          <p:cNvPr id="972895" name="Rectangle 95"/>
          <p:cNvSpPr>
            <a:spLocks noChangeArrowheads="1"/>
          </p:cNvSpPr>
          <p:nvPr/>
        </p:nvSpPr>
        <p:spPr bwMode="auto">
          <a:xfrm>
            <a:off x="7162800" y="2438400"/>
            <a:ext cx="854075" cy="363538"/>
          </a:xfrm>
          <a:prstGeom prst="rect">
            <a:avLst/>
          </a:prstGeom>
          <a:noFill/>
          <a:ln w="12700">
            <a:noFill/>
            <a:miter lim="800000"/>
            <a:headEnd/>
            <a:tailEnd/>
          </a:ln>
          <a:effectLst/>
        </p:spPr>
        <p:txBody>
          <a:bodyPr wrap="none" lIns="90488" tIns="44450" rIns="90488" bIns="44450">
            <a:spAutoFit/>
          </a:bodyPr>
          <a:lstStyle/>
          <a:p>
            <a:r>
              <a:rPr lang="en-US" b="1"/>
              <a:t>shamt</a:t>
            </a:r>
            <a:endParaRPr lang="en-US"/>
          </a:p>
        </p:txBody>
      </p:sp>
      <p:sp>
        <p:nvSpPr>
          <p:cNvPr id="972896" name="Line 96"/>
          <p:cNvSpPr>
            <a:spLocks noChangeShapeType="1"/>
          </p:cNvSpPr>
          <p:nvPr/>
        </p:nvSpPr>
        <p:spPr bwMode="auto">
          <a:xfrm>
            <a:off x="74676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7" name="Line 97"/>
          <p:cNvSpPr>
            <a:spLocks noChangeShapeType="1"/>
          </p:cNvSpPr>
          <p:nvPr/>
        </p:nvSpPr>
        <p:spPr bwMode="auto">
          <a:xfrm>
            <a:off x="76200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8" name="Line 98"/>
          <p:cNvSpPr>
            <a:spLocks noChangeShapeType="1"/>
          </p:cNvSpPr>
          <p:nvPr/>
        </p:nvSpPr>
        <p:spPr bwMode="auto">
          <a:xfrm>
            <a:off x="77724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899" name="Line 99"/>
          <p:cNvSpPr>
            <a:spLocks noChangeShapeType="1"/>
          </p:cNvSpPr>
          <p:nvPr/>
        </p:nvSpPr>
        <p:spPr bwMode="auto">
          <a:xfrm>
            <a:off x="8686800" y="2362200"/>
            <a:ext cx="0" cy="50800"/>
          </a:xfrm>
          <a:prstGeom prst="line">
            <a:avLst/>
          </a:prstGeom>
          <a:noFill/>
          <a:ln w="25400">
            <a:solidFill>
              <a:schemeClr val="tx1"/>
            </a:solidFill>
            <a:round/>
            <a:headEnd/>
            <a:tailEnd/>
          </a:ln>
          <a:effectLst/>
        </p:spPr>
        <p:txBody>
          <a:bodyPr wrap="none" anchor="ctr"/>
          <a:lstStyle/>
          <a:p>
            <a:endParaRPr lang="en-US"/>
          </a:p>
        </p:txBody>
      </p:sp>
      <p:sp>
        <p:nvSpPr>
          <p:cNvPr id="972900" name="Rectangle 100"/>
          <p:cNvSpPr>
            <a:spLocks noChangeArrowheads="1"/>
          </p:cNvSpPr>
          <p:nvPr/>
        </p:nvSpPr>
        <p:spPr bwMode="auto">
          <a:xfrm>
            <a:off x="7086600" y="1981200"/>
            <a:ext cx="434975" cy="363538"/>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10</a:t>
            </a:r>
            <a:endParaRPr lang="en-US"/>
          </a:p>
        </p:txBody>
      </p:sp>
      <p:sp>
        <p:nvSpPr>
          <p:cNvPr id="972901" name="Rectangle 101"/>
          <p:cNvSpPr>
            <a:spLocks noChangeArrowheads="1"/>
          </p:cNvSpPr>
          <p:nvPr/>
        </p:nvSpPr>
        <p:spPr bwMode="auto">
          <a:xfrm>
            <a:off x="609600" y="2819400"/>
            <a:ext cx="8077200" cy="3600450"/>
          </a:xfrm>
          <a:prstGeom prst="rect">
            <a:avLst/>
          </a:prstGeom>
          <a:noFill/>
          <a:ln w="12700">
            <a:noFill/>
            <a:miter lim="800000"/>
            <a:headEnd/>
            <a:tailEnd/>
          </a:ln>
          <a:effectLst/>
        </p:spPr>
        <p:txBody>
          <a:bodyPr lIns="63500" tIns="25400" rIns="63500" bIns="25400">
            <a:spAutoFit/>
          </a:bodyPr>
          <a:lstStyle/>
          <a:p>
            <a:pPr marL="287338" indent="-287338">
              <a:spcBef>
                <a:spcPct val="65000"/>
              </a:spcBef>
              <a:buClr>
                <a:schemeClr val="accent1"/>
              </a:buClr>
              <a:buSzPct val="75000"/>
              <a:buFont typeface="Wingdings" pitchFamily="2" charset="2"/>
              <a:buChar char="q"/>
            </a:pPr>
            <a:r>
              <a:rPr lang="en-US" sz="2400">
                <a:solidFill>
                  <a:schemeClr val="tx1"/>
                </a:solidFill>
              </a:rPr>
              <a:t>Observations</a:t>
            </a:r>
          </a:p>
          <a:p>
            <a:pPr marL="741363" lvl="1" indent="-246063">
              <a:spcBef>
                <a:spcPct val="40000"/>
              </a:spcBef>
              <a:buClr>
                <a:schemeClr val="accent1"/>
              </a:buClr>
              <a:buSzPct val="75000"/>
              <a:buFont typeface="Monotype Sorts" pitchFamily="2" charset="2"/>
              <a:buChar char="l"/>
            </a:pPr>
            <a:r>
              <a:rPr lang="en-US">
                <a:solidFill>
                  <a:schemeClr val="tx1"/>
                </a:solidFill>
              </a:rPr>
              <a:t>op field </a:t>
            </a:r>
            <a:r>
              <a:rPr lang="en-US"/>
              <a:t>always</a:t>
            </a:r>
            <a:r>
              <a:rPr lang="en-US">
                <a:solidFill>
                  <a:schemeClr val="tx1"/>
                </a:solidFill>
              </a:rPr>
              <a:t>                                                                                        in bits 31-26</a:t>
            </a:r>
          </a:p>
          <a:p>
            <a:pPr marL="741363" lvl="1" indent="-246063">
              <a:spcBef>
                <a:spcPct val="40000"/>
              </a:spcBef>
              <a:buClr>
                <a:schemeClr val="accent1"/>
              </a:buClr>
              <a:buSzPct val="75000"/>
              <a:buFont typeface="Monotype Sorts" pitchFamily="2" charset="2"/>
              <a:buChar char="l"/>
            </a:pPr>
            <a:r>
              <a:rPr lang="en-US">
                <a:solidFill>
                  <a:schemeClr val="tx1"/>
                </a:solidFill>
              </a:rPr>
              <a:t>addr of registers                                                                                            to be read are                                                                                               </a:t>
            </a:r>
            <a:r>
              <a:rPr lang="en-US"/>
              <a:t>always</a:t>
            </a:r>
            <a:r>
              <a:rPr lang="en-US">
                <a:solidFill>
                  <a:schemeClr val="tx1"/>
                </a:solidFill>
              </a:rPr>
              <a:t> specified by the                                                                                  rs field (bits 25-21) and rt field (bits 20-16); for lw and sw rs is the base register</a:t>
            </a:r>
          </a:p>
          <a:p>
            <a:pPr marL="741363" lvl="1" indent="-246063">
              <a:spcBef>
                <a:spcPct val="40000"/>
              </a:spcBef>
              <a:buClr>
                <a:schemeClr val="accent1"/>
              </a:buClr>
              <a:buSzPct val="75000"/>
              <a:buFont typeface="Monotype Sorts" pitchFamily="2" charset="2"/>
              <a:buChar char="l"/>
            </a:pPr>
            <a:r>
              <a:rPr lang="en-US">
                <a:solidFill>
                  <a:schemeClr val="tx1"/>
                </a:solidFill>
              </a:rPr>
              <a:t>addr. of register to be written is in one of </a:t>
            </a:r>
            <a:r>
              <a:rPr lang="en-US"/>
              <a:t>two</a:t>
            </a:r>
            <a:r>
              <a:rPr lang="en-US">
                <a:solidFill>
                  <a:schemeClr val="tx1"/>
                </a:solidFill>
              </a:rPr>
              <a:t> places – in rt (bits 20-16) for lw; in rd (bits 15-11) for R-type instructions</a:t>
            </a:r>
          </a:p>
          <a:p>
            <a:pPr marL="741363" lvl="1" indent="-246063">
              <a:spcBef>
                <a:spcPct val="40000"/>
              </a:spcBef>
              <a:buClr>
                <a:schemeClr val="accent1"/>
              </a:buClr>
              <a:buSzPct val="75000"/>
              <a:buFont typeface="Monotype Sorts" pitchFamily="2" charset="2"/>
              <a:buChar char="l"/>
            </a:pPr>
            <a:r>
              <a:rPr lang="en-US">
                <a:solidFill>
                  <a:schemeClr val="tx1"/>
                </a:solidFill>
              </a:rPr>
              <a:t>offset for beq, lw, and sw </a:t>
            </a:r>
            <a:r>
              <a:rPr lang="en-US"/>
              <a:t>always</a:t>
            </a:r>
            <a:r>
              <a:rPr lang="en-US">
                <a:solidFill>
                  <a:schemeClr val="tx1"/>
                </a:solidFill>
              </a:rPr>
              <a:t> in bits 15-0</a:t>
            </a:r>
          </a:p>
        </p:txBody>
      </p:sp>
      <p:grpSp>
        <p:nvGrpSpPr>
          <p:cNvPr id="9" name="Group 188"/>
          <p:cNvGrpSpPr>
            <a:grpSpLocks/>
          </p:cNvGrpSpPr>
          <p:nvPr/>
        </p:nvGrpSpPr>
        <p:grpSpPr bwMode="auto">
          <a:xfrm>
            <a:off x="3048000" y="3581400"/>
            <a:ext cx="5870575" cy="744538"/>
            <a:chOff x="1920" y="2352"/>
            <a:chExt cx="3698" cy="469"/>
          </a:xfrm>
        </p:grpSpPr>
        <p:sp>
          <p:nvSpPr>
            <p:cNvPr id="972902" name="Rectangle 102"/>
            <p:cNvSpPr>
              <a:spLocks noChangeArrowheads="1"/>
            </p:cNvSpPr>
            <p:nvPr/>
          </p:nvSpPr>
          <p:spPr bwMode="auto">
            <a:xfrm>
              <a:off x="1920" y="2544"/>
              <a:ext cx="586" cy="229"/>
            </a:xfrm>
            <a:prstGeom prst="rect">
              <a:avLst/>
            </a:prstGeom>
            <a:noFill/>
            <a:ln w="12700">
              <a:noFill/>
              <a:miter lim="800000"/>
              <a:headEnd/>
              <a:tailEnd/>
            </a:ln>
            <a:effectLst/>
          </p:spPr>
          <p:txBody>
            <a:bodyPr wrap="none" lIns="90488" tIns="44450" rIns="90488" bIns="44450">
              <a:spAutoFit/>
            </a:bodyPr>
            <a:lstStyle/>
            <a:p>
              <a:r>
                <a:rPr lang="en-US" b="1"/>
                <a:t>J-type:</a:t>
              </a:r>
              <a:endParaRPr lang="en-US"/>
            </a:p>
          </p:txBody>
        </p:sp>
        <p:grpSp>
          <p:nvGrpSpPr>
            <p:cNvPr id="10" name="Group 103"/>
            <p:cNvGrpSpPr>
              <a:grpSpLocks/>
            </p:cNvGrpSpPr>
            <p:nvPr/>
          </p:nvGrpSpPr>
          <p:grpSpPr bwMode="auto">
            <a:xfrm>
              <a:off x="2517" y="2544"/>
              <a:ext cx="560" cy="272"/>
              <a:chOff x="1016" y="728"/>
              <a:chExt cx="560" cy="272"/>
            </a:xfrm>
          </p:grpSpPr>
          <p:sp>
            <p:nvSpPr>
              <p:cNvPr id="972904" name="Rectangle 104"/>
              <p:cNvSpPr>
                <a:spLocks noChangeArrowheads="1"/>
              </p:cNvSpPr>
              <p:nvPr/>
            </p:nvSpPr>
            <p:spPr bwMode="auto">
              <a:xfrm>
                <a:off x="1016" y="728"/>
                <a:ext cx="560" cy="272"/>
              </a:xfrm>
              <a:prstGeom prst="rect">
                <a:avLst/>
              </a:prstGeom>
              <a:noFill/>
              <a:ln w="25400">
                <a:solidFill>
                  <a:schemeClr val="tx1"/>
                </a:solidFill>
                <a:miter lim="800000"/>
                <a:headEnd/>
                <a:tailEnd/>
              </a:ln>
              <a:effectLst/>
            </p:spPr>
            <p:txBody>
              <a:bodyPr wrap="none" anchor="ctr"/>
              <a:lstStyle/>
              <a:p>
                <a:endParaRPr lang="en-US"/>
              </a:p>
            </p:txBody>
          </p:sp>
          <p:sp>
            <p:nvSpPr>
              <p:cNvPr id="972905" name="Line 105"/>
              <p:cNvSpPr>
                <a:spLocks noChangeShapeType="1"/>
              </p:cNvSpPr>
              <p:nvPr/>
            </p:nvSpPr>
            <p:spPr bwMode="auto">
              <a:xfrm>
                <a:off x="1392" y="728"/>
                <a:ext cx="0" cy="32"/>
              </a:xfrm>
              <a:prstGeom prst="line">
                <a:avLst/>
              </a:prstGeom>
              <a:noFill/>
              <a:ln w="25400">
                <a:solidFill>
                  <a:schemeClr val="tx1"/>
                </a:solidFill>
                <a:round/>
                <a:headEnd/>
                <a:tailEnd/>
              </a:ln>
              <a:effectLst/>
            </p:spPr>
            <p:txBody>
              <a:bodyPr wrap="none" anchor="ctr"/>
              <a:lstStyle/>
              <a:p>
                <a:endParaRPr lang="en-US"/>
              </a:p>
            </p:txBody>
          </p:sp>
          <p:sp>
            <p:nvSpPr>
              <p:cNvPr id="972906" name="Line 106"/>
              <p:cNvSpPr>
                <a:spLocks noChangeShapeType="1"/>
              </p:cNvSpPr>
              <p:nvPr/>
            </p:nvSpPr>
            <p:spPr bwMode="auto">
              <a:xfrm>
                <a:off x="1296" y="728"/>
                <a:ext cx="0" cy="32"/>
              </a:xfrm>
              <a:prstGeom prst="line">
                <a:avLst/>
              </a:prstGeom>
              <a:noFill/>
              <a:ln w="25400">
                <a:solidFill>
                  <a:schemeClr val="tx1"/>
                </a:solidFill>
                <a:round/>
                <a:headEnd/>
                <a:tailEnd/>
              </a:ln>
              <a:effectLst/>
            </p:spPr>
            <p:txBody>
              <a:bodyPr wrap="none" anchor="ctr"/>
              <a:lstStyle/>
              <a:p>
                <a:endParaRPr lang="en-US"/>
              </a:p>
            </p:txBody>
          </p:sp>
          <p:sp>
            <p:nvSpPr>
              <p:cNvPr id="972907" name="Line 107"/>
              <p:cNvSpPr>
                <a:spLocks noChangeShapeType="1"/>
              </p:cNvSpPr>
              <p:nvPr/>
            </p:nvSpPr>
            <p:spPr bwMode="auto">
              <a:xfrm>
                <a:off x="1488" y="728"/>
                <a:ext cx="0" cy="32"/>
              </a:xfrm>
              <a:prstGeom prst="line">
                <a:avLst/>
              </a:prstGeom>
              <a:noFill/>
              <a:ln w="25400">
                <a:solidFill>
                  <a:schemeClr val="tx1"/>
                </a:solidFill>
                <a:round/>
                <a:headEnd/>
                <a:tailEnd/>
              </a:ln>
              <a:effectLst/>
            </p:spPr>
            <p:txBody>
              <a:bodyPr wrap="none" anchor="ctr"/>
              <a:lstStyle/>
              <a:p>
                <a:endParaRPr lang="en-US"/>
              </a:p>
            </p:txBody>
          </p:sp>
          <p:sp>
            <p:nvSpPr>
              <p:cNvPr id="972908" name="Line 108"/>
              <p:cNvSpPr>
                <a:spLocks noChangeShapeType="1"/>
              </p:cNvSpPr>
              <p:nvPr/>
            </p:nvSpPr>
            <p:spPr bwMode="auto">
              <a:xfrm>
                <a:off x="1200" y="728"/>
                <a:ext cx="0" cy="32"/>
              </a:xfrm>
              <a:prstGeom prst="line">
                <a:avLst/>
              </a:prstGeom>
              <a:noFill/>
              <a:ln w="25400">
                <a:solidFill>
                  <a:schemeClr val="tx1"/>
                </a:solidFill>
                <a:round/>
                <a:headEnd/>
                <a:tailEnd/>
              </a:ln>
              <a:effectLst/>
            </p:spPr>
            <p:txBody>
              <a:bodyPr wrap="none" anchor="ctr"/>
              <a:lstStyle/>
              <a:p>
                <a:endParaRPr lang="en-US"/>
              </a:p>
            </p:txBody>
          </p:sp>
          <p:sp>
            <p:nvSpPr>
              <p:cNvPr id="972909" name="Line 109"/>
              <p:cNvSpPr>
                <a:spLocks noChangeShapeType="1"/>
              </p:cNvSpPr>
              <p:nvPr/>
            </p:nvSpPr>
            <p:spPr bwMode="auto">
              <a:xfrm>
                <a:off x="1104" y="728"/>
                <a:ext cx="0" cy="32"/>
              </a:xfrm>
              <a:prstGeom prst="line">
                <a:avLst/>
              </a:prstGeom>
              <a:noFill/>
              <a:ln w="25400">
                <a:solidFill>
                  <a:schemeClr val="tx1"/>
                </a:solidFill>
                <a:round/>
                <a:headEnd/>
                <a:tailEnd/>
              </a:ln>
              <a:effectLst/>
            </p:spPr>
            <p:txBody>
              <a:bodyPr wrap="none" anchor="ctr"/>
              <a:lstStyle/>
              <a:p>
                <a:endParaRPr lang="en-US"/>
              </a:p>
            </p:txBody>
          </p:sp>
        </p:grpSp>
        <p:sp>
          <p:nvSpPr>
            <p:cNvPr id="972929" name="Rectangle 129"/>
            <p:cNvSpPr>
              <a:spLocks noChangeArrowheads="1"/>
            </p:cNvSpPr>
            <p:nvPr/>
          </p:nvSpPr>
          <p:spPr bwMode="auto">
            <a:xfrm>
              <a:off x="3072" y="2544"/>
              <a:ext cx="2501" cy="272"/>
            </a:xfrm>
            <a:prstGeom prst="rect">
              <a:avLst/>
            </a:prstGeom>
            <a:noFill/>
            <a:ln w="25400">
              <a:solidFill>
                <a:schemeClr val="tx1"/>
              </a:solidFill>
              <a:miter lim="800000"/>
              <a:headEnd/>
              <a:tailEnd/>
            </a:ln>
            <a:effectLst/>
          </p:spPr>
          <p:txBody>
            <a:bodyPr wrap="none" anchor="ctr"/>
            <a:lstStyle/>
            <a:p>
              <a:endParaRPr lang="en-US"/>
            </a:p>
          </p:txBody>
        </p:sp>
        <p:sp>
          <p:nvSpPr>
            <p:cNvPr id="972935" name="Rectangle 135"/>
            <p:cNvSpPr>
              <a:spLocks noChangeArrowheads="1"/>
            </p:cNvSpPr>
            <p:nvPr/>
          </p:nvSpPr>
          <p:spPr bwMode="auto">
            <a:xfrm>
              <a:off x="2448" y="235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31</a:t>
              </a:r>
              <a:endParaRPr lang="en-US"/>
            </a:p>
          </p:txBody>
        </p:sp>
        <p:sp>
          <p:nvSpPr>
            <p:cNvPr id="972936" name="Rectangle 136"/>
            <p:cNvSpPr>
              <a:spLocks noChangeArrowheads="1"/>
            </p:cNvSpPr>
            <p:nvPr/>
          </p:nvSpPr>
          <p:spPr bwMode="auto">
            <a:xfrm>
              <a:off x="3024" y="2352"/>
              <a:ext cx="27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25</a:t>
              </a:r>
              <a:endParaRPr lang="en-US"/>
            </a:p>
          </p:txBody>
        </p:sp>
        <p:sp>
          <p:nvSpPr>
            <p:cNvPr id="972940" name="Rectangle 140"/>
            <p:cNvSpPr>
              <a:spLocks noChangeArrowheads="1"/>
            </p:cNvSpPr>
            <p:nvPr/>
          </p:nvSpPr>
          <p:spPr bwMode="auto">
            <a:xfrm>
              <a:off x="5424" y="2352"/>
              <a:ext cx="194" cy="229"/>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rPr>
                <a:t>0</a:t>
              </a:r>
              <a:endParaRPr lang="en-US"/>
            </a:p>
          </p:txBody>
        </p:sp>
        <p:sp>
          <p:nvSpPr>
            <p:cNvPr id="972941" name="Rectangle 141"/>
            <p:cNvSpPr>
              <a:spLocks noChangeArrowheads="1"/>
            </p:cNvSpPr>
            <p:nvPr/>
          </p:nvSpPr>
          <p:spPr bwMode="auto">
            <a:xfrm>
              <a:off x="2544" y="2592"/>
              <a:ext cx="290" cy="229"/>
            </a:xfrm>
            <a:prstGeom prst="rect">
              <a:avLst/>
            </a:prstGeom>
            <a:noFill/>
            <a:ln w="12700">
              <a:noFill/>
              <a:miter lim="800000"/>
              <a:headEnd/>
              <a:tailEnd/>
            </a:ln>
            <a:effectLst/>
          </p:spPr>
          <p:txBody>
            <a:bodyPr wrap="none" lIns="90488" tIns="44450" rIns="90488" bIns="44450">
              <a:spAutoFit/>
            </a:bodyPr>
            <a:lstStyle/>
            <a:p>
              <a:r>
                <a:rPr lang="en-US" b="1"/>
                <a:t>op</a:t>
              </a:r>
              <a:endParaRPr lang="en-US"/>
            </a:p>
          </p:txBody>
        </p:sp>
        <p:sp>
          <p:nvSpPr>
            <p:cNvPr id="972943" name="Rectangle 143"/>
            <p:cNvSpPr>
              <a:spLocks noChangeArrowheads="1"/>
            </p:cNvSpPr>
            <p:nvPr/>
          </p:nvSpPr>
          <p:spPr bwMode="auto">
            <a:xfrm>
              <a:off x="3696" y="2592"/>
              <a:ext cx="1106" cy="229"/>
            </a:xfrm>
            <a:prstGeom prst="rect">
              <a:avLst/>
            </a:prstGeom>
            <a:noFill/>
            <a:ln w="12700">
              <a:noFill/>
              <a:miter lim="800000"/>
              <a:headEnd/>
              <a:tailEnd/>
            </a:ln>
            <a:effectLst/>
          </p:spPr>
          <p:txBody>
            <a:bodyPr wrap="none" lIns="90488" tIns="44450" rIns="90488" bIns="44450">
              <a:spAutoFit/>
            </a:bodyPr>
            <a:lstStyle/>
            <a:p>
              <a:r>
                <a:rPr lang="en-US" b="1"/>
                <a:t>target address</a:t>
              </a:r>
              <a:endParaRPr lang="en-US"/>
            </a:p>
          </p:txBody>
        </p:sp>
        <p:sp>
          <p:nvSpPr>
            <p:cNvPr id="972959" name="Line 159"/>
            <p:cNvSpPr>
              <a:spLocks noChangeShapeType="1"/>
            </p:cNvSpPr>
            <p:nvPr/>
          </p:nvSpPr>
          <p:spPr bwMode="auto">
            <a:xfrm>
              <a:off x="5389" y="2554"/>
              <a:ext cx="0" cy="32"/>
            </a:xfrm>
            <a:prstGeom prst="line">
              <a:avLst/>
            </a:prstGeom>
            <a:noFill/>
            <a:ln w="25400">
              <a:solidFill>
                <a:schemeClr val="tx1"/>
              </a:solidFill>
              <a:round/>
              <a:headEnd/>
              <a:tailEnd/>
            </a:ln>
            <a:effectLst/>
          </p:spPr>
          <p:txBody>
            <a:bodyPr wrap="none" anchor="ctr"/>
            <a:lstStyle/>
            <a:p>
              <a:endParaRPr lang="en-US"/>
            </a:p>
          </p:txBody>
        </p:sp>
        <p:sp>
          <p:nvSpPr>
            <p:cNvPr id="972960" name="Line 160"/>
            <p:cNvSpPr>
              <a:spLocks noChangeShapeType="1"/>
            </p:cNvSpPr>
            <p:nvPr/>
          </p:nvSpPr>
          <p:spPr bwMode="auto">
            <a:xfrm>
              <a:off x="5293" y="2554"/>
              <a:ext cx="0" cy="32"/>
            </a:xfrm>
            <a:prstGeom prst="line">
              <a:avLst/>
            </a:prstGeom>
            <a:noFill/>
            <a:ln w="25400">
              <a:solidFill>
                <a:schemeClr val="tx1"/>
              </a:solidFill>
              <a:round/>
              <a:headEnd/>
              <a:tailEnd/>
            </a:ln>
            <a:effectLst/>
          </p:spPr>
          <p:txBody>
            <a:bodyPr wrap="none" anchor="ctr"/>
            <a:lstStyle/>
            <a:p>
              <a:endParaRPr lang="en-US"/>
            </a:p>
          </p:txBody>
        </p:sp>
        <p:sp>
          <p:nvSpPr>
            <p:cNvPr id="972961" name="Line 161"/>
            <p:cNvSpPr>
              <a:spLocks noChangeShapeType="1"/>
            </p:cNvSpPr>
            <p:nvPr/>
          </p:nvSpPr>
          <p:spPr bwMode="auto">
            <a:xfrm>
              <a:off x="5197" y="2554"/>
              <a:ext cx="0" cy="32"/>
            </a:xfrm>
            <a:prstGeom prst="line">
              <a:avLst/>
            </a:prstGeom>
            <a:noFill/>
            <a:ln w="25400">
              <a:solidFill>
                <a:schemeClr val="tx1"/>
              </a:solidFill>
              <a:round/>
              <a:headEnd/>
              <a:tailEnd/>
            </a:ln>
            <a:effectLst/>
          </p:spPr>
          <p:txBody>
            <a:bodyPr wrap="none" anchor="ctr"/>
            <a:lstStyle/>
            <a:p>
              <a:endParaRPr lang="en-US"/>
            </a:p>
          </p:txBody>
        </p:sp>
        <p:sp>
          <p:nvSpPr>
            <p:cNvPr id="972962" name="Line 162"/>
            <p:cNvSpPr>
              <a:spLocks noChangeShapeType="1"/>
            </p:cNvSpPr>
            <p:nvPr/>
          </p:nvSpPr>
          <p:spPr bwMode="auto">
            <a:xfrm>
              <a:off x="5101" y="2554"/>
              <a:ext cx="0" cy="32"/>
            </a:xfrm>
            <a:prstGeom prst="line">
              <a:avLst/>
            </a:prstGeom>
            <a:noFill/>
            <a:ln w="25400">
              <a:solidFill>
                <a:schemeClr val="tx1"/>
              </a:solidFill>
              <a:round/>
              <a:headEnd/>
              <a:tailEnd/>
            </a:ln>
            <a:effectLst/>
          </p:spPr>
          <p:txBody>
            <a:bodyPr wrap="none" anchor="ctr"/>
            <a:lstStyle/>
            <a:p>
              <a:endParaRPr lang="en-US"/>
            </a:p>
          </p:txBody>
        </p:sp>
        <p:sp>
          <p:nvSpPr>
            <p:cNvPr id="972964" name="Line 164"/>
            <p:cNvSpPr>
              <a:spLocks noChangeShapeType="1"/>
            </p:cNvSpPr>
            <p:nvPr/>
          </p:nvSpPr>
          <p:spPr bwMode="auto">
            <a:xfrm>
              <a:off x="4992" y="2554"/>
              <a:ext cx="0" cy="32"/>
            </a:xfrm>
            <a:prstGeom prst="line">
              <a:avLst/>
            </a:prstGeom>
            <a:noFill/>
            <a:ln w="25400">
              <a:solidFill>
                <a:schemeClr val="tx1"/>
              </a:solidFill>
              <a:round/>
              <a:headEnd/>
              <a:tailEnd/>
            </a:ln>
            <a:effectLst/>
          </p:spPr>
          <p:txBody>
            <a:bodyPr wrap="none" anchor="ctr"/>
            <a:lstStyle/>
            <a:p>
              <a:endParaRPr lang="en-US"/>
            </a:p>
          </p:txBody>
        </p:sp>
        <p:sp>
          <p:nvSpPr>
            <p:cNvPr id="972965" name="Line 165"/>
            <p:cNvSpPr>
              <a:spLocks noChangeShapeType="1"/>
            </p:cNvSpPr>
            <p:nvPr/>
          </p:nvSpPr>
          <p:spPr bwMode="auto">
            <a:xfrm>
              <a:off x="4896" y="2554"/>
              <a:ext cx="0" cy="32"/>
            </a:xfrm>
            <a:prstGeom prst="line">
              <a:avLst/>
            </a:prstGeom>
            <a:noFill/>
            <a:ln w="25400">
              <a:solidFill>
                <a:schemeClr val="tx1"/>
              </a:solidFill>
              <a:round/>
              <a:headEnd/>
              <a:tailEnd/>
            </a:ln>
            <a:effectLst/>
          </p:spPr>
          <p:txBody>
            <a:bodyPr wrap="none" anchor="ctr"/>
            <a:lstStyle/>
            <a:p>
              <a:endParaRPr lang="en-US"/>
            </a:p>
          </p:txBody>
        </p:sp>
        <p:sp>
          <p:nvSpPr>
            <p:cNvPr id="972966" name="Line 166"/>
            <p:cNvSpPr>
              <a:spLocks noChangeShapeType="1"/>
            </p:cNvSpPr>
            <p:nvPr/>
          </p:nvSpPr>
          <p:spPr bwMode="auto">
            <a:xfrm>
              <a:off x="4800" y="2554"/>
              <a:ext cx="0" cy="32"/>
            </a:xfrm>
            <a:prstGeom prst="line">
              <a:avLst/>
            </a:prstGeom>
            <a:noFill/>
            <a:ln w="25400">
              <a:solidFill>
                <a:schemeClr val="tx1"/>
              </a:solidFill>
              <a:round/>
              <a:headEnd/>
              <a:tailEnd/>
            </a:ln>
            <a:effectLst/>
          </p:spPr>
          <p:txBody>
            <a:bodyPr wrap="none" anchor="ctr"/>
            <a:lstStyle/>
            <a:p>
              <a:endParaRPr lang="en-US"/>
            </a:p>
          </p:txBody>
        </p:sp>
        <p:sp>
          <p:nvSpPr>
            <p:cNvPr id="972967" name="Line 167"/>
            <p:cNvSpPr>
              <a:spLocks noChangeShapeType="1"/>
            </p:cNvSpPr>
            <p:nvPr/>
          </p:nvSpPr>
          <p:spPr bwMode="auto">
            <a:xfrm>
              <a:off x="4704" y="2554"/>
              <a:ext cx="0" cy="32"/>
            </a:xfrm>
            <a:prstGeom prst="line">
              <a:avLst/>
            </a:prstGeom>
            <a:noFill/>
            <a:ln w="25400">
              <a:solidFill>
                <a:schemeClr val="tx1"/>
              </a:solidFill>
              <a:round/>
              <a:headEnd/>
              <a:tailEnd/>
            </a:ln>
            <a:effectLst/>
          </p:spPr>
          <p:txBody>
            <a:bodyPr wrap="none" anchor="ctr"/>
            <a:lstStyle/>
            <a:p>
              <a:endParaRPr lang="en-US"/>
            </a:p>
          </p:txBody>
        </p:sp>
        <p:sp>
          <p:nvSpPr>
            <p:cNvPr id="972969" name="Line 169"/>
            <p:cNvSpPr>
              <a:spLocks noChangeShapeType="1"/>
            </p:cNvSpPr>
            <p:nvPr/>
          </p:nvSpPr>
          <p:spPr bwMode="auto">
            <a:xfrm>
              <a:off x="4525" y="2554"/>
              <a:ext cx="0" cy="32"/>
            </a:xfrm>
            <a:prstGeom prst="line">
              <a:avLst/>
            </a:prstGeom>
            <a:noFill/>
            <a:ln w="25400">
              <a:solidFill>
                <a:schemeClr val="tx1"/>
              </a:solidFill>
              <a:round/>
              <a:headEnd/>
              <a:tailEnd/>
            </a:ln>
            <a:effectLst/>
          </p:spPr>
          <p:txBody>
            <a:bodyPr wrap="none" anchor="ctr"/>
            <a:lstStyle/>
            <a:p>
              <a:endParaRPr lang="en-US"/>
            </a:p>
          </p:txBody>
        </p:sp>
        <p:sp>
          <p:nvSpPr>
            <p:cNvPr id="972970" name="Line 170"/>
            <p:cNvSpPr>
              <a:spLocks noChangeShapeType="1"/>
            </p:cNvSpPr>
            <p:nvPr/>
          </p:nvSpPr>
          <p:spPr bwMode="auto">
            <a:xfrm>
              <a:off x="4429" y="2554"/>
              <a:ext cx="0" cy="32"/>
            </a:xfrm>
            <a:prstGeom prst="line">
              <a:avLst/>
            </a:prstGeom>
            <a:noFill/>
            <a:ln w="25400">
              <a:solidFill>
                <a:schemeClr val="tx1"/>
              </a:solidFill>
              <a:round/>
              <a:headEnd/>
              <a:tailEnd/>
            </a:ln>
            <a:effectLst/>
          </p:spPr>
          <p:txBody>
            <a:bodyPr wrap="none" anchor="ctr"/>
            <a:lstStyle/>
            <a:p>
              <a:endParaRPr lang="en-US"/>
            </a:p>
          </p:txBody>
        </p:sp>
        <p:sp>
          <p:nvSpPr>
            <p:cNvPr id="972971" name="Line 171"/>
            <p:cNvSpPr>
              <a:spLocks noChangeShapeType="1"/>
            </p:cNvSpPr>
            <p:nvPr/>
          </p:nvSpPr>
          <p:spPr bwMode="auto">
            <a:xfrm>
              <a:off x="4333" y="2554"/>
              <a:ext cx="0" cy="32"/>
            </a:xfrm>
            <a:prstGeom prst="line">
              <a:avLst/>
            </a:prstGeom>
            <a:noFill/>
            <a:ln w="25400">
              <a:solidFill>
                <a:schemeClr val="tx1"/>
              </a:solidFill>
              <a:round/>
              <a:headEnd/>
              <a:tailEnd/>
            </a:ln>
            <a:effectLst/>
          </p:spPr>
          <p:txBody>
            <a:bodyPr wrap="none" anchor="ctr"/>
            <a:lstStyle/>
            <a:p>
              <a:endParaRPr lang="en-US"/>
            </a:p>
          </p:txBody>
        </p:sp>
        <p:sp>
          <p:nvSpPr>
            <p:cNvPr id="972972" name="Line 172"/>
            <p:cNvSpPr>
              <a:spLocks noChangeShapeType="1"/>
            </p:cNvSpPr>
            <p:nvPr/>
          </p:nvSpPr>
          <p:spPr bwMode="auto">
            <a:xfrm>
              <a:off x="4237" y="2554"/>
              <a:ext cx="0" cy="32"/>
            </a:xfrm>
            <a:prstGeom prst="line">
              <a:avLst/>
            </a:prstGeom>
            <a:noFill/>
            <a:ln w="25400">
              <a:solidFill>
                <a:schemeClr val="tx1"/>
              </a:solidFill>
              <a:round/>
              <a:headEnd/>
              <a:tailEnd/>
            </a:ln>
            <a:effectLst/>
          </p:spPr>
          <p:txBody>
            <a:bodyPr wrap="none" anchor="ctr"/>
            <a:lstStyle/>
            <a:p>
              <a:endParaRPr lang="en-US"/>
            </a:p>
          </p:txBody>
        </p:sp>
        <p:sp>
          <p:nvSpPr>
            <p:cNvPr id="972973" name="Line 173"/>
            <p:cNvSpPr>
              <a:spLocks noChangeShapeType="1"/>
            </p:cNvSpPr>
            <p:nvPr/>
          </p:nvSpPr>
          <p:spPr bwMode="auto">
            <a:xfrm>
              <a:off x="4608" y="2544"/>
              <a:ext cx="0" cy="32"/>
            </a:xfrm>
            <a:prstGeom prst="line">
              <a:avLst/>
            </a:prstGeom>
            <a:noFill/>
            <a:ln w="25400">
              <a:solidFill>
                <a:schemeClr val="tx1"/>
              </a:solidFill>
              <a:round/>
              <a:headEnd/>
              <a:tailEnd/>
            </a:ln>
            <a:effectLst/>
          </p:spPr>
          <p:txBody>
            <a:bodyPr wrap="none" anchor="ctr"/>
            <a:lstStyle/>
            <a:p>
              <a:endParaRPr lang="en-US"/>
            </a:p>
          </p:txBody>
        </p:sp>
        <p:sp>
          <p:nvSpPr>
            <p:cNvPr id="972974" name="Line 174"/>
            <p:cNvSpPr>
              <a:spLocks noChangeShapeType="1"/>
            </p:cNvSpPr>
            <p:nvPr/>
          </p:nvSpPr>
          <p:spPr bwMode="auto">
            <a:xfrm>
              <a:off x="4128" y="2554"/>
              <a:ext cx="0" cy="32"/>
            </a:xfrm>
            <a:prstGeom prst="line">
              <a:avLst/>
            </a:prstGeom>
            <a:noFill/>
            <a:ln w="25400">
              <a:solidFill>
                <a:schemeClr val="tx1"/>
              </a:solidFill>
              <a:round/>
              <a:headEnd/>
              <a:tailEnd/>
            </a:ln>
            <a:effectLst/>
          </p:spPr>
          <p:txBody>
            <a:bodyPr wrap="none" anchor="ctr"/>
            <a:lstStyle/>
            <a:p>
              <a:endParaRPr lang="en-US"/>
            </a:p>
          </p:txBody>
        </p:sp>
        <p:sp>
          <p:nvSpPr>
            <p:cNvPr id="972975" name="Line 175"/>
            <p:cNvSpPr>
              <a:spLocks noChangeShapeType="1"/>
            </p:cNvSpPr>
            <p:nvPr/>
          </p:nvSpPr>
          <p:spPr bwMode="auto">
            <a:xfrm>
              <a:off x="4032" y="2554"/>
              <a:ext cx="0" cy="32"/>
            </a:xfrm>
            <a:prstGeom prst="line">
              <a:avLst/>
            </a:prstGeom>
            <a:noFill/>
            <a:ln w="25400">
              <a:solidFill>
                <a:schemeClr val="tx1"/>
              </a:solidFill>
              <a:round/>
              <a:headEnd/>
              <a:tailEnd/>
            </a:ln>
            <a:effectLst/>
          </p:spPr>
          <p:txBody>
            <a:bodyPr wrap="none" anchor="ctr"/>
            <a:lstStyle/>
            <a:p>
              <a:endParaRPr lang="en-US"/>
            </a:p>
          </p:txBody>
        </p:sp>
        <p:sp>
          <p:nvSpPr>
            <p:cNvPr id="972976" name="Line 176"/>
            <p:cNvSpPr>
              <a:spLocks noChangeShapeType="1"/>
            </p:cNvSpPr>
            <p:nvPr/>
          </p:nvSpPr>
          <p:spPr bwMode="auto">
            <a:xfrm>
              <a:off x="3936" y="2554"/>
              <a:ext cx="0" cy="32"/>
            </a:xfrm>
            <a:prstGeom prst="line">
              <a:avLst/>
            </a:prstGeom>
            <a:noFill/>
            <a:ln w="25400">
              <a:solidFill>
                <a:schemeClr val="tx1"/>
              </a:solidFill>
              <a:round/>
              <a:headEnd/>
              <a:tailEnd/>
            </a:ln>
            <a:effectLst/>
          </p:spPr>
          <p:txBody>
            <a:bodyPr wrap="none" anchor="ctr"/>
            <a:lstStyle/>
            <a:p>
              <a:endParaRPr lang="en-US"/>
            </a:p>
          </p:txBody>
        </p:sp>
        <p:sp>
          <p:nvSpPr>
            <p:cNvPr id="972977" name="Line 177"/>
            <p:cNvSpPr>
              <a:spLocks noChangeShapeType="1"/>
            </p:cNvSpPr>
            <p:nvPr/>
          </p:nvSpPr>
          <p:spPr bwMode="auto">
            <a:xfrm>
              <a:off x="3840" y="2554"/>
              <a:ext cx="0" cy="32"/>
            </a:xfrm>
            <a:prstGeom prst="line">
              <a:avLst/>
            </a:prstGeom>
            <a:noFill/>
            <a:ln w="25400">
              <a:solidFill>
                <a:schemeClr val="tx1"/>
              </a:solidFill>
              <a:round/>
              <a:headEnd/>
              <a:tailEnd/>
            </a:ln>
            <a:effectLst/>
          </p:spPr>
          <p:txBody>
            <a:bodyPr wrap="none" anchor="ctr"/>
            <a:lstStyle/>
            <a:p>
              <a:endParaRPr lang="en-US"/>
            </a:p>
          </p:txBody>
        </p:sp>
        <p:sp>
          <p:nvSpPr>
            <p:cNvPr id="972978" name="Line 178"/>
            <p:cNvSpPr>
              <a:spLocks noChangeShapeType="1"/>
            </p:cNvSpPr>
            <p:nvPr/>
          </p:nvSpPr>
          <p:spPr bwMode="auto">
            <a:xfrm>
              <a:off x="3661" y="2560"/>
              <a:ext cx="0" cy="32"/>
            </a:xfrm>
            <a:prstGeom prst="line">
              <a:avLst/>
            </a:prstGeom>
            <a:noFill/>
            <a:ln w="25400">
              <a:solidFill>
                <a:schemeClr val="tx1"/>
              </a:solidFill>
              <a:round/>
              <a:headEnd/>
              <a:tailEnd/>
            </a:ln>
            <a:effectLst/>
          </p:spPr>
          <p:txBody>
            <a:bodyPr wrap="none" anchor="ctr"/>
            <a:lstStyle/>
            <a:p>
              <a:endParaRPr lang="en-US"/>
            </a:p>
          </p:txBody>
        </p:sp>
        <p:sp>
          <p:nvSpPr>
            <p:cNvPr id="972979" name="Line 179"/>
            <p:cNvSpPr>
              <a:spLocks noChangeShapeType="1"/>
            </p:cNvSpPr>
            <p:nvPr/>
          </p:nvSpPr>
          <p:spPr bwMode="auto">
            <a:xfrm>
              <a:off x="3565" y="2560"/>
              <a:ext cx="0" cy="32"/>
            </a:xfrm>
            <a:prstGeom prst="line">
              <a:avLst/>
            </a:prstGeom>
            <a:noFill/>
            <a:ln w="25400">
              <a:solidFill>
                <a:schemeClr val="tx1"/>
              </a:solidFill>
              <a:round/>
              <a:headEnd/>
              <a:tailEnd/>
            </a:ln>
            <a:effectLst/>
          </p:spPr>
          <p:txBody>
            <a:bodyPr wrap="none" anchor="ctr"/>
            <a:lstStyle/>
            <a:p>
              <a:endParaRPr lang="en-US"/>
            </a:p>
          </p:txBody>
        </p:sp>
        <p:sp>
          <p:nvSpPr>
            <p:cNvPr id="972980" name="Line 180"/>
            <p:cNvSpPr>
              <a:spLocks noChangeShapeType="1"/>
            </p:cNvSpPr>
            <p:nvPr/>
          </p:nvSpPr>
          <p:spPr bwMode="auto">
            <a:xfrm>
              <a:off x="3469" y="2560"/>
              <a:ext cx="0" cy="32"/>
            </a:xfrm>
            <a:prstGeom prst="line">
              <a:avLst/>
            </a:prstGeom>
            <a:noFill/>
            <a:ln w="25400">
              <a:solidFill>
                <a:schemeClr val="tx1"/>
              </a:solidFill>
              <a:round/>
              <a:headEnd/>
              <a:tailEnd/>
            </a:ln>
            <a:effectLst/>
          </p:spPr>
          <p:txBody>
            <a:bodyPr wrap="none" anchor="ctr"/>
            <a:lstStyle/>
            <a:p>
              <a:endParaRPr lang="en-US"/>
            </a:p>
          </p:txBody>
        </p:sp>
        <p:sp>
          <p:nvSpPr>
            <p:cNvPr id="972981" name="Line 181"/>
            <p:cNvSpPr>
              <a:spLocks noChangeShapeType="1"/>
            </p:cNvSpPr>
            <p:nvPr/>
          </p:nvSpPr>
          <p:spPr bwMode="auto">
            <a:xfrm>
              <a:off x="3373" y="2560"/>
              <a:ext cx="0" cy="32"/>
            </a:xfrm>
            <a:prstGeom prst="line">
              <a:avLst/>
            </a:prstGeom>
            <a:noFill/>
            <a:ln w="25400">
              <a:solidFill>
                <a:schemeClr val="tx1"/>
              </a:solidFill>
              <a:round/>
              <a:headEnd/>
              <a:tailEnd/>
            </a:ln>
            <a:effectLst/>
          </p:spPr>
          <p:txBody>
            <a:bodyPr wrap="none" anchor="ctr"/>
            <a:lstStyle/>
            <a:p>
              <a:endParaRPr lang="en-US"/>
            </a:p>
          </p:txBody>
        </p:sp>
        <p:sp>
          <p:nvSpPr>
            <p:cNvPr id="972982" name="Line 182"/>
            <p:cNvSpPr>
              <a:spLocks noChangeShapeType="1"/>
            </p:cNvSpPr>
            <p:nvPr/>
          </p:nvSpPr>
          <p:spPr bwMode="auto">
            <a:xfrm>
              <a:off x="3744" y="2550"/>
              <a:ext cx="0" cy="32"/>
            </a:xfrm>
            <a:prstGeom prst="line">
              <a:avLst/>
            </a:prstGeom>
            <a:noFill/>
            <a:ln w="25400">
              <a:solidFill>
                <a:schemeClr val="tx1"/>
              </a:solidFill>
              <a:round/>
              <a:headEnd/>
              <a:tailEnd/>
            </a:ln>
            <a:effectLst/>
          </p:spPr>
          <p:txBody>
            <a:bodyPr wrap="none" anchor="ctr"/>
            <a:lstStyle/>
            <a:p>
              <a:endParaRPr lang="en-US"/>
            </a:p>
          </p:txBody>
        </p:sp>
        <p:sp>
          <p:nvSpPr>
            <p:cNvPr id="972983" name="Line 183"/>
            <p:cNvSpPr>
              <a:spLocks noChangeShapeType="1"/>
            </p:cNvSpPr>
            <p:nvPr/>
          </p:nvSpPr>
          <p:spPr bwMode="auto">
            <a:xfrm>
              <a:off x="3264" y="2560"/>
              <a:ext cx="0" cy="32"/>
            </a:xfrm>
            <a:prstGeom prst="line">
              <a:avLst/>
            </a:prstGeom>
            <a:noFill/>
            <a:ln w="25400">
              <a:solidFill>
                <a:schemeClr val="tx1"/>
              </a:solidFill>
              <a:round/>
              <a:headEnd/>
              <a:tailEnd/>
            </a:ln>
            <a:effectLst/>
          </p:spPr>
          <p:txBody>
            <a:bodyPr wrap="none" anchor="ctr"/>
            <a:lstStyle/>
            <a:p>
              <a:endParaRPr lang="en-US"/>
            </a:p>
          </p:txBody>
        </p:sp>
        <p:sp>
          <p:nvSpPr>
            <p:cNvPr id="972984" name="Line 184"/>
            <p:cNvSpPr>
              <a:spLocks noChangeShapeType="1"/>
            </p:cNvSpPr>
            <p:nvPr/>
          </p:nvSpPr>
          <p:spPr bwMode="auto">
            <a:xfrm>
              <a:off x="3168" y="2560"/>
              <a:ext cx="0" cy="32"/>
            </a:xfrm>
            <a:prstGeom prst="line">
              <a:avLst/>
            </a:prstGeom>
            <a:noFill/>
            <a:ln w="25400">
              <a:solidFill>
                <a:schemeClr val="tx1"/>
              </a:solidFill>
              <a:round/>
              <a:headEnd/>
              <a:tailEnd/>
            </a:ln>
            <a:effectLst/>
          </p:spPr>
          <p:txBody>
            <a:bodyPr wrap="none" anchor="ctr"/>
            <a:lstStyle/>
            <a:p>
              <a:endParaRPr lang="en-US"/>
            </a:p>
          </p:txBody>
        </p:sp>
        <p:sp>
          <p:nvSpPr>
            <p:cNvPr id="972985" name="Line 185"/>
            <p:cNvSpPr>
              <a:spLocks noChangeShapeType="1"/>
            </p:cNvSpPr>
            <p:nvPr/>
          </p:nvSpPr>
          <p:spPr bwMode="auto">
            <a:xfrm>
              <a:off x="3072" y="2560"/>
              <a:ext cx="0" cy="32"/>
            </a:xfrm>
            <a:prstGeom prst="line">
              <a:avLst/>
            </a:prstGeom>
            <a:noFill/>
            <a:ln w="25400">
              <a:solidFill>
                <a:schemeClr val="tx1"/>
              </a:solidFill>
              <a:round/>
              <a:headEnd/>
              <a:tailEnd/>
            </a:ln>
            <a:effectLst/>
          </p:spPr>
          <p:txBody>
            <a:bodyPr wrap="none" anchor="ctr"/>
            <a:lstStyle/>
            <a:p>
              <a:endParaRPr lang="en-US"/>
            </a:p>
          </p:txBody>
        </p:sp>
        <p:sp>
          <p:nvSpPr>
            <p:cNvPr id="972987" name="Line 187"/>
            <p:cNvSpPr>
              <a:spLocks noChangeShapeType="1"/>
            </p:cNvSpPr>
            <p:nvPr/>
          </p:nvSpPr>
          <p:spPr bwMode="auto">
            <a:xfrm>
              <a:off x="5472" y="2544"/>
              <a:ext cx="0" cy="32"/>
            </a:xfrm>
            <a:prstGeom prst="line">
              <a:avLst/>
            </a:prstGeom>
            <a:noFill/>
            <a:ln w="25400">
              <a:solidFill>
                <a:schemeClr val="tx1"/>
              </a:solidFill>
              <a:round/>
              <a:headEnd/>
              <a:tailEnd/>
            </a:ln>
            <a:effectLst/>
          </p:spPr>
          <p:txBody>
            <a:bodyPr wrap="none" anchor="ctr"/>
            <a:lstStyle/>
            <a:p>
              <a:endParaRPr lang="en-US"/>
            </a:p>
          </p:txBody>
        </p:sp>
      </p:grpSp>
      <p:pic>
        <p:nvPicPr>
          <p:cNvPr id="142" name="Picture 141"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9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9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9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29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729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01"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1" name="Rectangle 3"/>
          <p:cNvSpPr>
            <a:spLocks noGrp="1" noChangeArrowheads="1"/>
          </p:cNvSpPr>
          <p:nvPr>
            <p:ph type="body" sz="half" idx="4294967295"/>
          </p:nvPr>
        </p:nvSpPr>
        <p:spPr>
          <a:xfrm>
            <a:off x="0" y="1828800"/>
            <a:ext cx="8534400" cy="2590800"/>
          </a:xfrm>
        </p:spPr>
        <p:txBody>
          <a:bodyPr>
            <a:normAutofit fontScale="92500"/>
          </a:bodyPr>
          <a:lstStyle/>
          <a:p>
            <a:pPr>
              <a:lnSpc>
                <a:spcPct val="100000"/>
              </a:lnSpc>
              <a:spcBef>
                <a:spcPct val="20000"/>
              </a:spcBef>
            </a:pPr>
            <a:r>
              <a:rPr lang="en-US" dirty="0"/>
              <a:t>Uses the clock cycle inefficiently – the clock cycle must be timed to accommodate the </a:t>
            </a:r>
            <a:r>
              <a:rPr lang="en-US" dirty="0">
                <a:solidFill>
                  <a:schemeClr val="accent1"/>
                </a:solidFill>
              </a:rPr>
              <a:t>slowest</a:t>
            </a:r>
            <a:r>
              <a:rPr lang="en-US" dirty="0"/>
              <a:t> instruction</a:t>
            </a:r>
          </a:p>
          <a:p>
            <a:pPr lvl="1">
              <a:lnSpc>
                <a:spcPct val="100000"/>
              </a:lnSpc>
              <a:spcBef>
                <a:spcPct val="20000"/>
              </a:spcBef>
            </a:pPr>
            <a:r>
              <a:rPr lang="en-US" dirty="0"/>
              <a:t>especially problematic for more complex instructions like floating point multiply</a:t>
            </a:r>
          </a:p>
          <a:p>
            <a:pPr>
              <a:lnSpc>
                <a:spcPct val="100000"/>
              </a:lnSpc>
              <a:spcBef>
                <a:spcPct val="20000"/>
              </a:spcBef>
            </a:pPr>
            <a:r>
              <a:rPr lang="en-US" dirty="0" smtClean="0"/>
              <a:t>May </a:t>
            </a:r>
            <a:r>
              <a:rPr lang="en-US" dirty="0"/>
              <a:t>be wasteful of area since some functional units (e.g., adders) must be duplicated since they can not be shared during a clock </a:t>
            </a:r>
            <a:r>
              <a:rPr lang="en-US" dirty="0" smtClean="0"/>
              <a:t>cycle  but</a:t>
            </a:r>
            <a:endParaRPr lang="en-US" dirty="0"/>
          </a:p>
          <a:p>
            <a:pPr>
              <a:lnSpc>
                <a:spcPct val="100000"/>
              </a:lnSpc>
              <a:spcBef>
                <a:spcPct val="20000"/>
              </a:spcBef>
            </a:pPr>
            <a:r>
              <a:rPr lang="en-US" dirty="0"/>
              <a:t>Is simple and easy to understand</a:t>
            </a:r>
          </a:p>
        </p:txBody>
      </p:sp>
      <p:sp>
        <p:nvSpPr>
          <p:cNvPr id="1138690" name="Rectangle 2"/>
          <p:cNvSpPr>
            <a:spLocks noGrp="1" noChangeArrowheads="1"/>
          </p:cNvSpPr>
          <p:nvPr>
            <p:ph type="title" idx="4294967295"/>
          </p:nvPr>
        </p:nvSpPr>
        <p:spPr>
          <a:xfrm>
            <a:off x="0" y="274638"/>
            <a:ext cx="8229600" cy="1143000"/>
          </a:xfrm>
        </p:spPr>
        <p:txBody>
          <a:bodyPr>
            <a:normAutofit/>
          </a:bodyPr>
          <a:lstStyle/>
          <a:p>
            <a:r>
              <a:rPr lang="en-US" dirty="0"/>
              <a:t>Single Cycle Disadvantages &amp; Advantages</a:t>
            </a:r>
          </a:p>
        </p:txBody>
      </p:sp>
      <p:grpSp>
        <p:nvGrpSpPr>
          <p:cNvPr id="2" name="Group 35"/>
          <p:cNvGrpSpPr>
            <a:grpSpLocks/>
          </p:cNvGrpSpPr>
          <p:nvPr/>
        </p:nvGrpSpPr>
        <p:grpSpPr bwMode="auto">
          <a:xfrm>
            <a:off x="360363" y="4648200"/>
            <a:ext cx="8148637" cy="1828800"/>
            <a:chOff x="227" y="1562"/>
            <a:chExt cx="5133" cy="812"/>
          </a:xfrm>
        </p:grpSpPr>
        <p:sp>
          <p:nvSpPr>
            <p:cNvPr id="1138692" name="Line 4"/>
            <p:cNvSpPr>
              <a:spLocks noChangeShapeType="1"/>
            </p:cNvSpPr>
            <p:nvPr/>
          </p:nvSpPr>
          <p:spPr bwMode="auto">
            <a:xfrm>
              <a:off x="296" y="1762"/>
              <a:ext cx="224" cy="0"/>
            </a:xfrm>
            <a:prstGeom prst="line">
              <a:avLst/>
            </a:prstGeom>
            <a:noFill/>
            <a:ln w="25400">
              <a:solidFill>
                <a:schemeClr val="tx1"/>
              </a:solidFill>
              <a:round/>
              <a:headEnd/>
              <a:tailEnd/>
            </a:ln>
            <a:effectLst/>
          </p:spPr>
          <p:txBody>
            <a:bodyPr wrap="none" anchor="ctr"/>
            <a:lstStyle/>
            <a:p>
              <a:endParaRPr lang="en-US"/>
            </a:p>
          </p:txBody>
        </p:sp>
        <p:sp>
          <p:nvSpPr>
            <p:cNvPr id="1138693" name="Line 5"/>
            <p:cNvSpPr>
              <a:spLocks noChangeShapeType="1"/>
            </p:cNvSpPr>
            <p:nvPr/>
          </p:nvSpPr>
          <p:spPr bwMode="auto">
            <a:xfrm>
              <a:off x="528"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4" name="Line 6"/>
            <p:cNvSpPr>
              <a:spLocks noChangeShapeType="1"/>
            </p:cNvSpPr>
            <p:nvPr/>
          </p:nvSpPr>
          <p:spPr bwMode="auto">
            <a:xfrm>
              <a:off x="2784"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6" name="Line 8"/>
            <p:cNvSpPr>
              <a:spLocks noChangeShapeType="1"/>
            </p:cNvSpPr>
            <p:nvPr/>
          </p:nvSpPr>
          <p:spPr bwMode="auto">
            <a:xfrm>
              <a:off x="5136" y="1770"/>
              <a:ext cx="0" cy="128"/>
            </a:xfrm>
            <a:prstGeom prst="line">
              <a:avLst/>
            </a:prstGeom>
            <a:noFill/>
            <a:ln w="25400">
              <a:solidFill>
                <a:schemeClr val="tx1"/>
              </a:solidFill>
              <a:round/>
              <a:headEnd/>
              <a:tailEnd/>
            </a:ln>
            <a:effectLst/>
          </p:spPr>
          <p:txBody>
            <a:bodyPr wrap="none" anchor="ctr"/>
            <a:lstStyle/>
            <a:p>
              <a:endParaRPr lang="en-US"/>
            </a:p>
          </p:txBody>
        </p:sp>
        <p:sp>
          <p:nvSpPr>
            <p:cNvPr id="1138697" name="Line 9"/>
            <p:cNvSpPr>
              <a:spLocks noChangeShapeType="1"/>
            </p:cNvSpPr>
            <p:nvPr/>
          </p:nvSpPr>
          <p:spPr bwMode="auto">
            <a:xfrm>
              <a:off x="536" y="1906"/>
              <a:ext cx="1184" cy="0"/>
            </a:xfrm>
            <a:prstGeom prst="line">
              <a:avLst/>
            </a:prstGeom>
            <a:noFill/>
            <a:ln w="25400">
              <a:solidFill>
                <a:schemeClr val="tx1"/>
              </a:solidFill>
              <a:round/>
              <a:headEnd/>
              <a:tailEnd/>
            </a:ln>
            <a:effectLst/>
          </p:spPr>
          <p:txBody>
            <a:bodyPr wrap="none" anchor="ctr"/>
            <a:lstStyle/>
            <a:p>
              <a:endParaRPr lang="en-US"/>
            </a:p>
          </p:txBody>
        </p:sp>
        <p:sp>
          <p:nvSpPr>
            <p:cNvPr id="1138698" name="Line 10"/>
            <p:cNvSpPr>
              <a:spLocks noChangeShapeType="1"/>
            </p:cNvSpPr>
            <p:nvPr/>
          </p:nvSpPr>
          <p:spPr bwMode="auto">
            <a:xfrm>
              <a:off x="1736" y="1762"/>
              <a:ext cx="1040" cy="0"/>
            </a:xfrm>
            <a:prstGeom prst="line">
              <a:avLst/>
            </a:prstGeom>
            <a:noFill/>
            <a:ln w="25400">
              <a:solidFill>
                <a:schemeClr val="tx1"/>
              </a:solidFill>
              <a:round/>
              <a:headEnd/>
              <a:tailEnd/>
            </a:ln>
            <a:effectLst/>
          </p:spPr>
          <p:txBody>
            <a:bodyPr wrap="none" anchor="ctr"/>
            <a:lstStyle/>
            <a:p>
              <a:endParaRPr lang="en-US"/>
            </a:p>
          </p:txBody>
        </p:sp>
        <p:sp>
          <p:nvSpPr>
            <p:cNvPr id="1138699" name="Line 11"/>
            <p:cNvSpPr>
              <a:spLocks noChangeShapeType="1"/>
            </p:cNvSpPr>
            <p:nvPr/>
          </p:nvSpPr>
          <p:spPr bwMode="auto">
            <a:xfrm>
              <a:off x="1728" y="1770"/>
              <a:ext cx="0" cy="128"/>
            </a:xfrm>
            <a:prstGeom prst="line">
              <a:avLst/>
            </a:prstGeom>
            <a:noFill/>
            <a:ln w="25400">
              <a:solidFill>
                <a:schemeClr val="tx1"/>
              </a:solidFill>
              <a:round/>
              <a:headEnd/>
              <a:tailEnd/>
            </a:ln>
            <a:effectLst/>
          </p:spPr>
          <p:txBody>
            <a:bodyPr wrap="none" anchor="ctr"/>
            <a:lstStyle/>
            <a:p>
              <a:endParaRPr lang="en-US"/>
            </a:p>
          </p:txBody>
        </p:sp>
        <p:sp>
          <p:nvSpPr>
            <p:cNvPr id="1138700" name="Line 12"/>
            <p:cNvSpPr>
              <a:spLocks noChangeShapeType="1"/>
            </p:cNvSpPr>
            <p:nvPr/>
          </p:nvSpPr>
          <p:spPr bwMode="auto">
            <a:xfrm>
              <a:off x="2792" y="1906"/>
              <a:ext cx="1184" cy="0"/>
            </a:xfrm>
            <a:prstGeom prst="line">
              <a:avLst/>
            </a:prstGeom>
            <a:noFill/>
            <a:ln w="25400">
              <a:solidFill>
                <a:schemeClr val="tx1"/>
              </a:solidFill>
              <a:round/>
              <a:headEnd/>
              <a:tailEnd/>
            </a:ln>
            <a:effectLst/>
          </p:spPr>
          <p:txBody>
            <a:bodyPr wrap="none" anchor="ctr"/>
            <a:lstStyle/>
            <a:p>
              <a:endParaRPr lang="en-US"/>
            </a:p>
          </p:txBody>
        </p:sp>
        <p:sp>
          <p:nvSpPr>
            <p:cNvPr id="1138701" name="Line 13"/>
            <p:cNvSpPr>
              <a:spLocks noChangeShapeType="1"/>
            </p:cNvSpPr>
            <p:nvPr/>
          </p:nvSpPr>
          <p:spPr bwMode="auto">
            <a:xfrm>
              <a:off x="3992" y="1762"/>
              <a:ext cx="1136" cy="0"/>
            </a:xfrm>
            <a:prstGeom prst="line">
              <a:avLst/>
            </a:prstGeom>
            <a:noFill/>
            <a:ln w="25400">
              <a:solidFill>
                <a:schemeClr val="tx1"/>
              </a:solidFill>
              <a:round/>
              <a:headEnd/>
              <a:tailEnd/>
            </a:ln>
            <a:effectLst/>
          </p:spPr>
          <p:txBody>
            <a:bodyPr wrap="none" anchor="ctr"/>
            <a:lstStyle/>
            <a:p>
              <a:endParaRPr lang="en-US"/>
            </a:p>
          </p:txBody>
        </p:sp>
        <p:sp>
          <p:nvSpPr>
            <p:cNvPr id="1138702" name="Line 14"/>
            <p:cNvSpPr>
              <a:spLocks noChangeShapeType="1"/>
            </p:cNvSpPr>
            <p:nvPr/>
          </p:nvSpPr>
          <p:spPr bwMode="auto">
            <a:xfrm>
              <a:off x="3984" y="1770"/>
              <a:ext cx="0" cy="128"/>
            </a:xfrm>
            <a:prstGeom prst="line">
              <a:avLst/>
            </a:prstGeom>
            <a:noFill/>
            <a:ln w="25400">
              <a:solidFill>
                <a:schemeClr val="tx1"/>
              </a:solidFill>
              <a:round/>
              <a:headEnd/>
              <a:tailEnd/>
            </a:ln>
            <a:effectLst/>
          </p:spPr>
          <p:txBody>
            <a:bodyPr wrap="none" anchor="ctr"/>
            <a:lstStyle/>
            <a:p>
              <a:endParaRPr lang="en-US"/>
            </a:p>
          </p:txBody>
        </p:sp>
        <p:sp>
          <p:nvSpPr>
            <p:cNvPr id="1138703" name="Line 15"/>
            <p:cNvSpPr>
              <a:spLocks noChangeShapeType="1"/>
            </p:cNvSpPr>
            <p:nvPr/>
          </p:nvSpPr>
          <p:spPr bwMode="auto">
            <a:xfrm>
              <a:off x="5136" y="1906"/>
              <a:ext cx="224" cy="0"/>
            </a:xfrm>
            <a:prstGeom prst="line">
              <a:avLst/>
            </a:prstGeom>
            <a:noFill/>
            <a:ln w="25400">
              <a:solidFill>
                <a:schemeClr val="tx1"/>
              </a:solidFill>
              <a:round/>
              <a:headEnd/>
              <a:tailEnd/>
            </a:ln>
            <a:effectLst/>
          </p:spPr>
          <p:txBody>
            <a:bodyPr wrap="none" anchor="ctr"/>
            <a:lstStyle/>
            <a:p>
              <a:endParaRPr lang="en-US"/>
            </a:p>
          </p:txBody>
        </p:sp>
        <p:sp>
          <p:nvSpPr>
            <p:cNvPr id="1138704" name="Rectangle 16"/>
            <p:cNvSpPr>
              <a:spLocks noChangeArrowheads="1"/>
            </p:cNvSpPr>
            <p:nvPr/>
          </p:nvSpPr>
          <p:spPr bwMode="auto">
            <a:xfrm>
              <a:off x="227" y="1758"/>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Clk</a:t>
              </a:r>
            </a:p>
          </p:txBody>
        </p:sp>
        <p:sp>
          <p:nvSpPr>
            <p:cNvPr id="1138706" name="Rectangle 18"/>
            <p:cNvSpPr>
              <a:spLocks noChangeArrowheads="1"/>
            </p:cNvSpPr>
            <p:nvPr/>
          </p:nvSpPr>
          <p:spPr bwMode="auto">
            <a:xfrm>
              <a:off x="536" y="2176"/>
              <a:ext cx="2240" cy="176"/>
            </a:xfrm>
            <a:prstGeom prst="rect">
              <a:avLst/>
            </a:prstGeom>
            <a:noFill/>
            <a:ln w="25400">
              <a:solidFill>
                <a:schemeClr val="tx1"/>
              </a:solidFill>
              <a:miter lim="800000"/>
              <a:headEnd/>
              <a:tailEnd/>
            </a:ln>
            <a:effectLst/>
          </p:spPr>
          <p:txBody>
            <a:bodyPr wrap="none" anchor="ctr"/>
            <a:lstStyle/>
            <a:p>
              <a:endParaRPr lang="en-US"/>
            </a:p>
          </p:txBody>
        </p:sp>
        <p:sp>
          <p:nvSpPr>
            <p:cNvPr id="1138707" name="Rectangle 19"/>
            <p:cNvSpPr>
              <a:spLocks noChangeArrowheads="1"/>
            </p:cNvSpPr>
            <p:nvPr/>
          </p:nvSpPr>
          <p:spPr bwMode="auto">
            <a:xfrm>
              <a:off x="2792" y="2176"/>
              <a:ext cx="2336" cy="176"/>
            </a:xfrm>
            <a:prstGeom prst="rect">
              <a:avLst/>
            </a:prstGeom>
            <a:noFill/>
            <a:ln w="25400">
              <a:solidFill>
                <a:schemeClr val="tx1"/>
              </a:solidFill>
              <a:miter lim="800000"/>
              <a:headEnd/>
              <a:tailEnd/>
            </a:ln>
            <a:effectLst/>
          </p:spPr>
          <p:txBody>
            <a:bodyPr wrap="none" anchor="ctr"/>
            <a:lstStyle/>
            <a:p>
              <a:endParaRPr lang="en-US"/>
            </a:p>
          </p:txBody>
        </p:sp>
        <p:sp>
          <p:nvSpPr>
            <p:cNvPr id="1138708" name="Rectangle 20"/>
            <p:cNvSpPr>
              <a:spLocks noChangeArrowheads="1"/>
            </p:cNvSpPr>
            <p:nvPr/>
          </p:nvSpPr>
          <p:spPr bwMode="auto">
            <a:xfrm>
              <a:off x="1379" y="2164"/>
              <a:ext cx="250"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lw</a:t>
              </a:r>
            </a:p>
          </p:txBody>
        </p:sp>
        <p:sp>
          <p:nvSpPr>
            <p:cNvPr id="1138709" name="Rectangle 21"/>
            <p:cNvSpPr>
              <a:spLocks noChangeArrowheads="1"/>
            </p:cNvSpPr>
            <p:nvPr/>
          </p:nvSpPr>
          <p:spPr bwMode="auto">
            <a:xfrm>
              <a:off x="3779" y="2164"/>
              <a:ext cx="28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sw</a:t>
              </a:r>
            </a:p>
          </p:txBody>
        </p:sp>
        <p:sp>
          <p:nvSpPr>
            <p:cNvPr id="1138710" name="Line 22"/>
            <p:cNvSpPr>
              <a:spLocks noChangeShapeType="1"/>
            </p:cNvSpPr>
            <p:nvPr/>
          </p:nvSpPr>
          <p:spPr bwMode="auto">
            <a:xfrm flipV="1">
              <a:off x="4704" y="2160"/>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1" name="Rectangle 23"/>
            <p:cNvSpPr>
              <a:spLocks noChangeArrowheads="1"/>
            </p:cNvSpPr>
            <p:nvPr/>
          </p:nvSpPr>
          <p:spPr bwMode="auto">
            <a:xfrm>
              <a:off x="4691" y="2164"/>
              <a:ext cx="491" cy="210"/>
            </a:xfrm>
            <a:prstGeom prst="rect">
              <a:avLst/>
            </a:prstGeom>
            <a:noFill/>
            <a:ln w="12700">
              <a:noFill/>
              <a:miter lim="800000"/>
              <a:headEnd/>
              <a:tailEnd/>
            </a:ln>
            <a:effectLst/>
          </p:spPr>
          <p:txBody>
            <a:bodyPr wrap="none" lIns="90488" tIns="44450" rIns="90488" bIns="44450">
              <a:spAutoFit/>
            </a:bodyPr>
            <a:lstStyle/>
            <a:p>
              <a:r>
                <a:rPr lang="en-US" sz="1600" b="1"/>
                <a:t>Waste</a:t>
              </a:r>
            </a:p>
          </p:txBody>
        </p:sp>
        <p:sp>
          <p:nvSpPr>
            <p:cNvPr id="1138712" name="Line 24"/>
            <p:cNvSpPr>
              <a:spLocks noChangeShapeType="1"/>
            </p:cNvSpPr>
            <p:nvPr/>
          </p:nvSpPr>
          <p:spPr bwMode="auto">
            <a:xfrm flipV="1">
              <a:off x="528"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3" name="Rectangle 25"/>
            <p:cNvSpPr>
              <a:spLocks noChangeArrowheads="1"/>
            </p:cNvSpPr>
            <p:nvPr/>
          </p:nvSpPr>
          <p:spPr bwMode="auto">
            <a:xfrm>
              <a:off x="1392" y="1566"/>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1</a:t>
              </a:r>
            </a:p>
          </p:txBody>
        </p:sp>
        <p:sp>
          <p:nvSpPr>
            <p:cNvPr id="1138714" name="Line 26"/>
            <p:cNvSpPr>
              <a:spLocks noChangeShapeType="1"/>
            </p:cNvSpPr>
            <p:nvPr/>
          </p:nvSpPr>
          <p:spPr bwMode="auto">
            <a:xfrm flipV="1">
              <a:off x="2784"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5" name="Line 27"/>
            <p:cNvSpPr>
              <a:spLocks noChangeShapeType="1"/>
            </p:cNvSpPr>
            <p:nvPr/>
          </p:nvSpPr>
          <p:spPr bwMode="auto">
            <a:xfrm flipV="1">
              <a:off x="5136" y="1562"/>
              <a:ext cx="0" cy="208"/>
            </a:xfrm>
            <a:prstGeom prst="line">
              <a:avLst/>
            </a:prstGeom>
            <a:noFill/>
            <a:ln w="25400">
              <a:solidFill>
                <a:schemeClr val="tx1"/>
              </a:solidFill>
              <a:prstDash val="sysDot"/>
              <a:round/>
              <a:headEnd/>
              <a:tailEnd/>
            </a:ln>
            <a:effectLst/>
          </p:spPr>
          <p:txBody>
            <a:bodyPr wrap="none" anchor="ctr"/>
            <a:lstStyle/>
            <a:p>
              <a:endParaRPr lang="en-US"/>
            </a:p>
          </p:txBody>
        </p:sp>
        <p:sp>
          <p:nvSpPr>
            <p:cNvPr id="1138716" name="Rectangle 28"/>
            <p:cNvSpPr>
              <a:spLocks noChangeArrowheads="1"/>
            </p:cNvSpPr>
            <p:nvPr/>
          </p:nvSpPr>
          <p:spPr bwMode="auto">
            <a:xfrm>
              <a:off x="3696" y="1566"/>
              <a:ext cx="562"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2</a:t>
              </a:r>
            </a:p>
          </p:txBody>
        </p:sp>
        <p:sp>
          <p:nvSpPr>
            <p:cNvPr id="1138717" name="Line 29"/>
            <p:cNvSpPr>
              <a:spLocks noChangeShapeType="1"/>
            </p:cNvSpPr>
            <p:nvPr/>
          </p:nvSpPr>
          <p:spPr bwMode="auto">
            <a:xfrm>
              <a:off x="536" y="1666"/>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18" name="Line 30"/>
            <p:cNvSpPr>
              <a:spLocks noChangeShapeType="1"/>
            </p:cNvSpPr>
            <p:nvPr/>
          </p:nvSpPr>
          <p:spPr bwMode="auto">
            <a:xfrm>
              <a:off x="2792" y="1666"/>
              <a:ext cx="896"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19" name="Line 31"/>
            <p:cNvSpPr>
              <a:spLocks noChangeShapeType="1"/>
            </p:cNvSpPr>
            <p:nvPr/>
          </p:nvSpPr>
          <p:spPr bwMode="auto">
            <a:xfrm flipH="1">
              <a:off x="4216" y="1666"/>
              <a:ext cx="928"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138722" name="Line 34"/>
            <p:cNvSpPr>
              <a:spLocks noChangeShapeType="1"/>
            </p:cNvSpPr>
            <p:nvPr/>
          </p:nvSpPr>
          <p:spPr bwMode="auto">
            <a:xfrm flipH="1">
              <a:off x="1872" y="1680"/>
              <a:ext cx="928" cy="0"/>
            </a:xfrm>
            <a:prstGeom prst="line">
              <a:avLst/>
            </a:prstGeom>
            <a:noFill/>
            <a:ln w="25400">
              <a:solidFill>
                <a:schemeClr val="tx1"/>
              </a:solidFill>
              <a:round/>
              <a:headEnd type="triangle" w="med" len="med"/>
              <a:tailEnd/>
            </a:ln>
            <a:effectLst/>
          </p:spPr>
          <p:txBody>
            <a:bodyPr wrap="none" anchor="ctr"/>
            <a:lstStyle/>
            <a:p>
              <a:endParaRPr lang="en-US"/>
            </a:p>
          </p:txBody>
        </p:sp>
      </p:grpSp>
      <p:pic>
        <p:nvPicPr>
          <p:cNvPr id="33" name="Picture 32"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3987" name="Rectangle 3"/>
          <p:cNvSpPr>
            <a:spLocks noGrp="1" noChangeArrowheads="1"/>
          </p:cNvSpPr>
          <p:nvPr>
            <p:ph type="body" sz="half" idx="4294967295"/>
          </p:nvPr>
        </p:nvSpPr>
        <p:spPr>
          <a:xfrm>
            <a:off x="228600" y="1130300"/>
            <a:ext cx="8458200" cy="4965700"/>
          </a:xfrm>
        </p:spPr>
        <p:txBody>
          <a:bodyPr>
            <a:normAutofit lnSpcReduction="10000"/>
          </a:bodyPr>
          <a:lstStyle/>
          <a:p>
            <a:pPr>
              <a:lnSpc>
                <a:spcPct val="100000"/>
              </a:lnSpc>
              <a:spcBef>
                <a:spcPct val="30000"/>
              </a:spcBef>
            </a:pPr>
            <a:r>
              <a:rPr lang="en-US" dirty="0"/>
              <a:t>Let an instruction take more than 1 clock cycle to complete</a:t>
            </a:r>
          </a:p>
          <a:p>
            <a:pPr lvl="1">
              <a:lnSpc>
                <a:spcPct val="100000"/>
              </a:lnSpc>
              <a:spcBef>
                <a:spcPct val="30000"/>
              </a:spcBef>
            </a:pPr>
            <a:r>
              <a:rPr lang="en-US" dirty="0"/>
              <a:t>Break up instructions into steps where each </a:t>
            </a:r>
            <a:r>
              <a:rPr lang="en-US" i="1" dirty="0">
                <a:solidFill>
                  <a:schemeClr val="accent1"/>
                </a:solidFill>
              </a:rPr>
              <a:t>step</a:t>
            </a:r>
            <a:r>
              <a:rPr lang="en-US" dirty="0"/>
              <a:t> takes a cycle while trying to</a:t>
            </a:r>
          </a:p>
          <a:p>
            <a:pPr lvl="2">
              <a:lnSpc>
                <a:spcPct val="100000"/>
              </a:lnSpc>
              <a:spcBef>
                <a:spcPct val="30000"/>
              </a:spcBef>
            </a:pPr>
            <a:r>
              <a:rPr lang="en-US" dirty="0"/>
              <a:t>balance the amount of work to be done in each step</a:t>
            </a:r>
          </a:p>
          <a:p>
            <a:pPr lvl="2">
              <a:lnSpc>
                <a:spcPct val="100000"/>
              </a:lnSpc>
              <a:spcBef>
                <a:spcPct val="30000"/>
              </a:spcBef>
            </a:pPr>
            <a:r>
              <a:rPr lang="en-US" dirty="0"/>
              <a:t>restrict each cycle to use only one major functional unit</a:t>
            </a:r>
          </a:p>
          <a:p>
            <a:pPr lvl="1">
              <a:lnSpc>
                <a:spcPct val="100000"/>
              </a:lnSpc>
              <a:spcBef>
                <a:spcPct val="30000"/>
              </a:spcBef>
            </a:pPr>
            <a:r>
              <a:rPr lang="en-US" dirty="0"/>
              <a:t>Not every instruction takes the</a:t>
            </a:r>
            <a:r>
              <a:rPr lang="en-US" dirty="0">
                <a:solidFill>
                  <a:schemeClr val="accent1"/>
                </a:solidFill>
              </a:rPr>
              <a:t> </a:t>
            </a:r>
            <a:r>
              <a:rPr lang="en-US" i="1" dirty="0">
                <a:solidFill>
                  <a:schemeClr val="accent1"/>
                </a:solidFill>
              </a:rPr>
              <a:t>same</a:t>
            </a:r>
            <a:r>
              <a:rPr lang="en-US" dirty="0"/>
              <a:t> number of clock cycles</a:t>
            </a:r>
          </a:p>
          <a:p>
            <a:pPr lvl="1">
              <a:lnSpc>
                <a:spcPct val="100000"/>
              </a:lnSpc>
              <a:spcBef>
                <a:spcPct val="30000"/>
              </a:spcBef>
            </a:pPr>
            <a:endParaRPr lang="en-US" dirty="0"/>
          </a:p>
          <a:p>
            <a:pPr>
              <a:lnSpc>
                <a:spcPct val="100000"/>
              </a:lnSpc>
              <a:spcBef>
                <a:spcPct val="30000"/>
              </a:spcBef>
            </a:pPr>
            <a:r>
              <a:rPr lang="en-US" dirty="0"/>
              <a:t>In addition to </a:t>
            </a:r>
            <a:r>
              <a:rPr lang="en-US" dirty="0">
                <a:solidFill>
                  <a:schemeClr val="accent1"/>
                </a:solidFill>
              </a:rPr>
              <a:t>faster</a:t>
            </a:r>
            <a:r>
              <a:rPr lang="en-US" dirty="0"/>
              <a:t> clock rates, </a:t>
            </a:r>
            <a:r>
              <a:rPr lang="en-US" dirty="0" err="1"/>
              <a:t>multicycle</a:t>
            </a:r>
            <a:r>
              <a:rPr lang="en-US" dirty="0"/>
              <a:t> allows functional units that can be used more than once per instruction as long as they are used on </a:t>
            </a:r>
            <a:r>
              <a:rPr lang="en-US" i="1" dirty="0"/>
              <a:t>different</a:t>
            </a:r>
            <a:r>
              <a:rPr lang="en-US" dirty="0"/>
              <a:t> clock cycles, as a result</a:t>
            </a:r>
          </a:p>
          <a:p>
            <a:pPr lvl="1">
              <a:lnSpc>
                <a:spcPct val="100000"/>
              </a:lnSpc>
              <a:spcBef>
                <a:spcPct val="30000"/>
              </a:spcBef>
            </a:pPr>
            <a:r>
              <a:rPr lang="en-US" dirty="0"/>
              <a:t>only need one memory – but only one memory access per cycle</a:t>
            </a:r>
          </a:p>
          <a:p>
            <a:pPr lvl="1">
              <a:lnSpc>
                <a:spcPct val="100000"/>
              </a:lnSpc>
              <a:spcBef>
                <a:spcPct val="30000"/>
              </a:spcBef>
            </a:pPr>
            <a:r>
              <a:rPr lang="en-US" dirty="0"/>
              <a:t>need only one ALU/adder – but only one ALU operation per cycle</a:t>
            </a:r>
          </a:p>
        </p:txBody>
      </p:sp>
      <p:sp>
        <p:nvSpPr>
          <p:cNvPr id="1193986" name="Rectangle 2"/>
          <p:cNvSpPr>
            <a:spLocks noGrp="1" noChangeArrowheads="1"/>
          </p:cNvSpPr>
          <p:nvPr>
            <p:ph type="title" idx="4294967295"/>
          </p:nvPr>
        </p:nvSpPr>
        <p:spPr>
          <a:xfrm>
            <a:off x="0" y="274638"/>
            <a:ext cx="8229600" cy="1143000"/>
          </a:xfrm>
        </p:spPr>
        <p:txBody>
          <a:bodyPr/>
          <a:lstStyle/>
          <a:p>
            <a:r>
              <a:rPr lang="en-US"/>
              <a:t>Multicycle Datapath Approach</a:t>
            </a:r>
          </a:p>
        </p:txBody>
      </p:sp>
      <p:pic>
        <p:nvPicPr>
          <p:cNvPr id="5" name="Picture 4"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193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93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93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93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93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939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939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93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8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74638"/>
            <a:ext cx="8229600" cy="1143000"/>
          </a:xfrm>
        </p:spPr>
        <p:txBody>
          <a:bodyPr/>
          <a:lstStyle/>
          <a:p>
            <a:r>
              <a:rPr lang="en-US"/>
              <a:t>Integer Representation</a:t>
            </a:r>
          </a:p>
        </p:txBody>
      </p:sp>
      <p:sp>
        <p:nvSpPr>
          <p:cNvPr id="7171" name="Rectangle 3"/>
          <p:cNvSpPr>
            <a:spLocks noGrp="1" noChangeArrowheads="1"/>
          </p:cNvSpPr>
          <p:nvPr>
            <p:ph type="body" idx="4294967295"/>
          </p:nvPr>
        </p:nvSpPr>
        <p:spPr>
          <a:xfrm>
            <a:off x="0" y="1600200"/>
            <a:ext cx="8229600" cy="4525963"/>
          </a:xfrm>
        </p:spPr>
        <p:txBody>
          <a:bodyPr/>
          <a:lstStyle/>
          <a:p>
            <a:r>
              <a:rPr lang="en-US"/>
              <a:t>Only have 0 &amp; 1 to represent everything</a:t>
            </a:r>
          </a:p>
          <a:p>
            <a:r>
              <a:rPr lang="en-US"/>
              <a:t>Positive numbers stored in binary</a:t>
            </a:r>
          </a:p>
          <a:p>
            <a:pPr lvl="1"/>
            <a:r>
              <a:rPr lang="en-US"/>
              <a:t>e.g. 41=00101001</a:t>
            </a:r>
          </a:p>
          <a:p>
            <a:r>
              <a:rPr lang="en-US"/>
              <a:t>No minus sign</a:t>
            </a:r>
          </a:p>
          <a:p>
            <a:r>
              <a:rPr lang="en-US"/>
              <a:t>No period</a:t>
            </a:r>
          </a:p>
          <a:p>
            <a:r>
              <a:rPr lang="en-US"/>
              <a:t>Sign-Magnitude</a:t>
            </a:r>
          </a:p>
          <a:p>
            <a:r>
              <a:rPr lang="en-US"/>
              <a:t>Two’s compliment</a:t>
            </a:r>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85800" y="914400"/>
            <a:ext cx="8458200" cy="1066800"/>
          </a:xfrm>
        </p:spPr>
        <p:txBody>
          <a:bodyPr>
            <a:noAutofit/>
          </a:bodyPr>
          <a:lstStyle/>
          <a:p>
            <a:pPr algn="ctr"/>
            <a:r>
              <a:rPr lang="en-US" sz="6000" dirty="0" smtClean="0">
                <a:solidFill>
                  <a:schemeClr val="tx1"/>
                </a:solidFill>
                <a:latin typeface="Times New Roman" pitchFamily="18" charset="0"/>
                <a:cs typeface="Times New Roman" pitchFamily="18" charset="0"/>
              </a:rPr>
              <a:t>Pipelining </a:t>
            </a:r>
            <a:endParaRPr lang="en-IN" sz="6000" dirty="0">
              <a:solidFill>
                <a:schemeClr val="tx1"/>
              </a:solidFill>
              <a:latin typeface="Times New Roman" pitchFamily="18" charset="0"/>
              <a:cs typeface="Times New Roman" pitchFamily="18" charset="0"/>
            </a:endParaRPr>
          </a:p>
        </p:txBody>
      </p:sp>
      <p:pic>
        <p:nvPicPr>
          <p:cNvPr id="5" name="Picture 4" descr="JU-Logo.png"/>
          <p:cNvPicPr>
            <a:picLocks noChangeAspect="1"/>
          </p:cNvPicPr>
          <p:nvPr/>
        </p:nvPicPr>
        <p:blipFill>
          <a:blip r:embed="rId2" cstate="print"/>
          <a:stretch>
            <a:fillRect/>
          </a:stretch>
        </p:blipFill>
        <p:spPr>
          <a:xfrm>
            <a:off x="7239000" y="152400"/>
            <a:ext cx="1661163" cy="649225"/>
          </a:xfrm>
          <a:prstGeom prst="rect">
            <a:avLst/>
          </a:prstGeom>
        </p:spPr>
      </p:pic>
      <p:sp>
        <p:nvSpPr>
          <p:cNvPr id="6" name="Rectangle 5"/>
          <p:cNvSpPr/>
          <p:nvPr/>
        </p:nvSpPr>
        <p:spPr>
          <a:xfrm>
            <a:off x="457200" y="2967335"/>
            <a:ext cx="8305800" cy="1815882"/>
          </a:xfrm>
          <a:prstGeom prst="rect">
            <a:avLst/>
          </a:prstGeom>
        </p:spPr>
        <p:txBody>
          <a:bodyPr wrap="square">
            <a:spAutoFit/>
          </a:bodyPr>
          <a:lstStyle/>
          <a:p>
            <a:r>
              <a:rPr lang="en-US" sz="2800" dirty="0" smtClean="0"/>
              <a:t>What is Pipelining? </a:t>
            </a:r>
          </a:p>
          <a:p>
            <a:r>
              <a:rPr lang="en-US" sz="2800" dirty="0" smtClean="0"/>
              <a:t>A way of speeding up execution of instructions Key idea:</a:t>
            </a:r>
          </a:p>
          <a:p>
            <a:r>
              <a:rPr lang="en-US" sz="2800" dirty="0" smtClean="0"/>
              <a:t> </a:t>
            </a:r>
          </a:p>
          <a:p>
            <a:r>
              <a:rPr lang="en-US" sz="2800" dirty="0" smtClean="0"/>
              <a:t>overlap execution of multiple instructions</a:t>
            </a:r>
            <a:endParaRPr lang="en-US" sz="2800"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Slide Number Placeholder 3"/>
          <p:cNvSpPr>
            <a:spLocks noGrp="1"/>
          </p:cNvSpPr>
          <p:nvPr>
            <p:ph type="sldNum" sz="quarter" idx="4294967295"/>
          </p:nvPr>
        </p:nvSpPr>
        <p:spPr>
          <a:xfrm>
            <a:off x="6553200" y="6356350"/>
            <a:ext cx="2133600" cy="365125"/>
          </a:xfrm>
          <a:prstGeom prst="rect">
            <a:avLst/>
          </a:prstGeom>
        </p:spPr>
        <p:txBody>
          <a:bodyPr/>
          <a:lstStyle/>
          <a:p>
            <a:fld id="{35E7CD2B-A0B5-48FA-820D-6A1B878CBFAE}" type="slidenum">
              <a:rPr lang="en-US"/>
              <a:pPr/>
              <a:t>61</a:t>
            </a:fld>
            <a:endParaRPr lang="en-US"/>
          </a:p>
        </p:txBody>
      </p:sp>
      <p:sp>
        <p:nvSpPr>
          <p:cNvPr id="2055170" name="Rectangle 2"/>
          <p:cNvSpPr>
            <a:spLocks noGrp="1" noChangeArrowheads="1"/>
          </p:cNvSpPr>
          <p:nvPr>
            <p:ph type="title" idx="4294967295"/>
          </p:nvPr>
        </p:nvSpPr>
        <p:spPr>
          <a:xfrm>
            <a:off x="1371600" y="228600"/>
            <a:ext cx="7772400" cy="838200"/>
          </a:xfrm>
        </p:spPr>
        <p:txBody>
          <a:bodyPr/>
          <a:lstStyle/>
          <a:p>
            <a:r>
              <a:rPr lang="en-US" b="1" dirty="0"/>
              <a:t>Pipelining a Digital System</a:t>
            </a:r>
          </a:p>
        </p:txBody>
      </p:sp>
      <p:sp>
        <p:nvSpPr>
          <p:cNvPr id="2055171" name="Rectangle 3"/>
          <p:cNvSpPr>
            <a:spLocks noGrp="1" noChangeArrowheads="1"/>
          </p:cNvSpPr>
          <p:nvPr>
            <p:ph type="body" idx="4294967295"/>
          </p:nvPr>
        </p:nvSpPr>
        <p:spPr>
          <a:xfrm>
            <a:off x="533400" y="1524000"/>
            <a:ext cx="8610600" cy="4572000"/>
          </a:xfrm>
        </p:spPr>
        <p:txBody>
          <a:bodyPr/>
          <a:lstStyle/>
          <a:p>
            <a:r>
              <a:rPr lang="en-US"/>
              <a:t>Key idea: break big computation up into pieces</a:t>
            </a:r>
            <a:br>
              <a:rPr lang="en-US"/>
            </a:br>
            <a:r>
              <a:rPr lang="en-US"/>
              <a:t/>
            </a:r>
            <a:br>
              <a:rPr lang="en-US"/>
            </a:br>
            <a:r>
              <a:rPr lang="en-US"/>
              <a:t/>
            </a:r>
            <a:br>
              <a:rPr lang="en-US"/>
            </a:br>
            <a:r>
              <a:rPr lang="en-US"/>
              <a:t/>
            </a:r>
            <a:br>
              <a:rPr lang="en-US"/>
            </a:br>
            <a:r>
              <a:rPr lang="en-US"/>
              <a:t/>
            </a:r>
            <a:br>
              <a:rPr lang="en-US"/>
            </a:br>
            <a:r>
              <a:rPr lang="en-US"/>
              <a:t>Separate each piece with a </a:t>
            </a:r>
            <a:r>
              <a:rPr lang="en-US" u="sng">
                <a:solidFill>
                  <a:srgbClr val="A50021"/>
                </a:solidFill>
              </a:rPr>
              <a:t>pipeline register</a:t>
            </a:r>
            <a:endParaRPr lang="en-US">
              <a:solidFill>
                <a:srgbClr val="A50021"/>
              </a:solidFill>
            </a:endParaRPr>
          </a:p>
        </p:txBody>
      </p:sp>
      <p:grpSp>
        <p:nvGrpSpPr>
          <p:cNvPr id="2" name="Group 4"/>
          <p:cNvGrpSpPr>
            <a:grpSpLocks/>
          </p:cNvGrpSpPr>
          <p:nvPr/>
        </p:nvGrpSpPr>
        <p:grpSpPr bwMode="auto">
          <a:xfrm>
            <a:off x="1371600" y="2286000"/>
            <a:ext cx="6019800" cy="1447800"/>
            <a:chOff x="864" y="1440"/>
            <a:chExt cx="3792" cy="912"/>
          </a:xfrm>
        </p:grpSpPr>
        <p:sp>
          <p:nvSpPr>
            <p:cNvPr id="2055173" name="Rectangle 5"/>
            <p:cNvSpPr>
              <a:spLocks noChangeArrowheads="1"/>
            </p:cNvSpPr>
            <p:nvPr/>
          </p:nvSpPr>
          <p:spPr bwMode="auto">
            <a:xfrm>
              <a:off x="1056" y="1440"/>
              <a:ext cx="3408" cy="576"/>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5174" name="Line 6"/>
            <p:cNvSpPr>
              <a:spLocks noChangeShapeType="1"/>
            </p:cNvSpPr>
            <p:nvPr/>
          </p:nvSpPr>
          <p:spPr bwMode="auto">
            <a:xfrm>
              <a:off x="864" y="172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75" name="Line 7"/>
            <p:cNvSpPr>
              <a:spLocks noChangeShapeType="1"/>
            </p:cNvSpPr>
            <p:nvPr/>
          </p:nvSpPr>
          <p:spPr bwMode="auto">
            <a:xfrm>
              <a:off x="4464" y="172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76" name="Line 8"/>
            <p:cNvSpPr>
              <a:spLocks noChangeShapeType="1"/>
            </p:cNvSpPr>
            <p:nvPr/>
          </p:nvSpPr>
          <p:spPr bwMode="auto">
            <a:xfrm>
              <a:off x="1056" y="2160"/>
              <a:ext cx="3408"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5177" name="Text Box 9"/>
            <p:cNvSpPr txBox="1">
              <a:spLocks noChangeArrowheads="1"/>
            </p:cNvSpPr>
            <p:nvPr/>
          </p:nvSpPr>
          <p:spPr bwMode="auto">
            <a:xfrm>
              <a:off x="2606" y="2160"/>
              <a:ext cx="308"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1ns</a:t>
              </a:r>
            </a:p>
          </p:txBody>
        </p:sp>
      </p:grpSp>
      <p:grpSp>
        <p:nvGrpSpPr>
          <p:cNvPr id="3" name="Group 10"/>
          <p:cNvGrpSpPr>
            <a:grpSpLocks/>
          </p:cNvGrpSpPr>
          <p:nvPr/>
        </p:nvGrpSpPr>
        <p:grpSpPr bwMode="auto">
          <a:xfrm>
            <a:off x="1371600" y="4648200"/>
            <a:ext cx="6248400" cy="1981200"/>
            <a:chOff x="816" y="2832"/>
            <a:chExt cx="3936" cy="1248"/>
          </a:xfrm>
        </p:grpSpPr>
        <p:sp>
          <p:nvSpPr>
            <p:cNvPr id="2055179" name="Rectangle 11"/>
            <p:cNvSpPr>
              <a:spLocks noChangeArrowheads="1"/>
            </p:cNvSpPr>
            <p:nvPr/>
          </p:nvSpPr>
          <p:spPr bwMode="auto">
            <a:xfrm>
              <a:off x="1008" y="2928"/>
              <a:ext cx="288" cy="480"/>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5180" name="Rectangle 12"/>
            <p:cNvSpPr>
              <a:spLocks noChangeArrowheads="1"/>
            </p:cNvSpPr>
            <p:nvPr/>
          </p:nvSpPr>
          <p:spPr bwMode="auto">
            <a:xfrm>
              <a:off x="1488" y="2832"/>
              <a:ext cx="144" cy="672"/>
            </a:xfrm>
            <a:prstGeom prst="rect">
              <a:avLst/>
            </a:prstGeom>
            <a:solidFill>
              <a:srgbClr val="990000"/>
            </a:solidFill>
            <a:ln w="38100">
              <a:solidFill>
                <a:schemeClr val="tx1"/>
              </a:solidFill>
              <a:miter lim="800000"/>
              <a:headEnd/>
              <a:tailEnd/>
            </a:ln>
            <a:effectLst/>
          </p:spPr>
          <p:txBody>
            <a:bodyPr wrap="none" anchor="ctr"/>
            <a:lstStyle/>
            <a:p>
              <a:endParaRPr lang="en-US"/>
            </a:p>
          </p:txBody>
        </p:sp>
        <p:sp>
          <p:nvSpPr>
            <p:cNvPr id="2055181" name="Line 13"/>
            <p:cNvSpPr>
              <a:spLocks noChangeShapeType="1"/>
            </p:cNvSpPr>
            <p:nvPr/>
          </p:nvSpPr>
          <p:spPr bwMode="auto">
            <a:xfrm>
              <a:off x="1296"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82" name="Line 14"/>
            <p:cNvSpPr>
              <a:spLocks noChangeShapeType="1"/>
            </p:cNvSpPr>
            <p:nvPr/>
          </p:nvSpPr>
          <p:spPr bwMode="auto">
            <a:xfrm>
              <a:off x="1632"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83" name="Rectangle 15"/>
            <p:cNvSpPr>
              <a:spLocks noChangeArrowheads="1"/>
            </p:cNvSpPr>
            <p:nvPr/>
          </p:nvSpPr>
          <p:spPr bwMode="auto">
            <a:xfrm>
              <a:off x="1824" y="2928"/>
              <a:ext cx="288" cy="480"/>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5184" name="Rectangle 16"/>
            <p:cNvSpPr>
              <a:spLocks noChangeArrowheads="1"/>
            </p:cNvSpPr>
            <p:nvPr/>
          </p:nvSpPr>
          <p:spPr bwMode="auto">
            <a:xfrm>
              <a:off x="2304" y="2832"/>
              <a:ext cx="144" cy="672"/>
            </a:xfrm>
            <a:prstGeom prst="rect">
              <a:avLst/>
            </a:prstGeom>
            <a:solidFill>
              <a:srgbClr val="990000"/>
            </a:solidFill>
            <a:ln w="38100">
              <a:solidFill>
                <a:schemeClr val="tx1"/>
              </a:solidFill>
              <a:miter lim="800000"/>
              <a:headEnd/>
              <a:tailEnd/>
            </a:ln>
            <a:effectLst/>
          </p:spPr>
          <p:txBody>
            <a:bodyPr wrap="none" anchor="ctr"/>
            <a:lstStyle/>
            <a:p>
              <a:endParaRPr lang="en-US"/>
            </a:p>
          </p:txBody>
        </p:sp>
        <p:sp>
          <p:nvSpPr>
            <p:cNvPr id="2055185" name="Line 17"/>
            <p:cNvSpPr>
              <a:spLocks noChangeShapeType="1"/>
            </p:cNvSpPr>
            <p:nvPr/>
          </p:nvSpPr>
          <p:spPr bwMode="auto">
            <a:xfrm>
              <a:off x="2112"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86" name="Line 18"/>
            <p:cNvSpPr>
              <a:spLocks noChangeShapeType="1"/>
            </p:cNvSpPr>
            <p:nvPr/>
          </p:nvSpPr>
          <p:spPr bwMode="auto">
            <a:xfrm>
              <a:off x="2448"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87" name="Rectangle 19"/>
            <p:cNvSpPr>
              <a:spLocks noChangeArrowheads="1"/>
            </p:cNvSpPr>
            <p:nvPr/>
          </p:nvSpPr>
          <p:spPr bwMode="auto">
            <a:xfrm>
              <a:off x="2640" y="2928"/>
              <a:ext cx="288" cy="480"/>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5188" name="Rectangle 20"/>
            <p:cNvSpPr>
              <a:spLocks noChangeArrowheads="1"/>
            </p:cNvSpPr>
            <p:nvPr/>
          </p:nvSpPr>
          <p:spPr bwMode="auto">
            <a:xfrm>
              <a:off x="3120" y="2832"/>
              <a:ext cx="144" cy="672"/>
            </a:xfrm>
            <a:prstGeom prst="rect">
              <a:avLst/>
            </a:prstGeom>
            <a:solidFill>
              <a:srgbClr val="990000"/>
            </a:solidFill>
            <a:ln w="38100">
              <a:solidFill>
                <a:schemeClr val="tx1"/>
              </a:solidFill>
              <a:miter lim="800000"/>
              <a:headEnd/>
              <a:tailEnd/>
            </a:ln>
            <a:effectLst/>
          </p:spPr>
          <p:txBody>
            <a:bodyPr wrap="none" anchor="ctr"/>
            <a:lstStyle/>
            <a:p>
              <a:endParaRPr lang="en-US"/>
            </a:p>
          </p:txBody>
        </p:sp>
        <p:sp>
          <p:nvSpPr>
            <p:cNvPr id="2055189" name="Line 21"/>
            <p:cNvSpPr>
              <a:spLocks noChangeShapeType="1"/>
            </p:cNvSpPr>
            <p:nvPr/>
          </p:nvSpPr>
          <p:spPr bwMode="auto">
            <a:xfrm>
              <a:off x="2928"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90" name="Line 22"/>
            <p:cNvSpPr>
              <a:spLocks noChangeShapeType="1"/>
            </p:cNvSpPr>
            <p:nvPr/>
          </p:nvSpPr>
          <p:spPr bwMode="auto">
            <a:xfrm>
              <a:off x="3264"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91" name="Rectangle 23"/>
            <p:cNvSpPr>
              <a:spLocks noChangeArrowheads="1"/>
            </p:cNvSpPr>
            <p:nvPr/>
          </p:nvSpPr>
          <p:spPr bwMode="auto">
            <a:xfrm>
              <a:off x="3456" y="2928"/>
              <a:ext cx="288" cy="480"/>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5192" name="Rectangle 24"/>
            <p:cNvSpPr>
              <a:spLocks noChangeArrowheads="1"/>
            </p:cNvSpPr>
            <p:nvPr/>
          </p:nvSpPr>
          <p:spPr bwMode="auto">
            <a:xfrm>
              <a:off x="3936" y="2832"/>
              <a:ext cx="144" cy="672"/>
            </a:xfrm>
            <a:prstGeom prst="rect">
              <a:avLst/>
            </a:prstGeom>
            <a:solidFill>
              <a:srgbClr val="990000"/>
            </a:solidFill>
            <a:ln w="38100">
              <a:solidFill>
                <a:schemeClr val="tx1"/>
              </a:solidFill>
              <a:miter lim="800000"/>
              <a:headEnd/>
              <a:tailEnd/>
            </a:ln>
            <a:effectLst/>
          </p:spPr>
          <p:txBody>
            <a:bodyPr wrap="none" anchor="ctr"/>
            <a:lstStyle/>
            <a:p>
              <a:endParaRPr lang="en-US"/>
            </a:p>
          </p:txBody>
        </p:sp>
        <p:sp>
          <p:nvSpPr>
            <p:cNvPr id="2055193" name="Line 25"/>
            <p:cNvSpPr>
              <a:spLocks noChangeShapeType="1"/>
            </p:cNvSpPr>
            <p:nvPr/>
          </p:nvSpPr>
          <p:spPr bwMode="auto">
            <a:xfrm>
              <a:off x="3744"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94" name="Line 26"/>
            <p:cNvSpPr>
              <a:spLocks noChangeShapeType="1"/>
            </p:cNvSpPr>
            <p:nvPr/>
          </p:nvSpPr>
          <p:spPr bwMode="auto">
            <a:xfrm>
              <a:off x="4080"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95" name="Rectangle 27"/>
            <p:cNvSpPr>
              <a:spLocks noChangeArrowheads="1"/>
            </p:cNvSpPr>
            <p:nvPr/>
          </p:nvSpPr>
          <p:spPr bwMode="auto">
            <a:xfrm>
              <a:off x="4272" y="2928"/>
              <a:ext cx="288" cy="480"/>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5196" name="Line 28"/>
            <p:cNvSpPr>
              <a:spLocks noChangeShapeType="1"/>
            </p:cNvSpPr>
            <p:nvPr/>
          </p:nvSpPr>
          <p:spPr bwMode="auto">
            <a:xfrm>
              <a:off x="4560"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97" name="Line 29"/>
            <p:cNvSpPr>
              <a:spLocks noChangeShapeType="1"/>
            </p:cNvSpPr>
            <p:nvPr/>
          </p:nvSpPr>
          <p:spPr bwMode="auto">
            <a:xfrm>
              <a:off x="816"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5198" name="Line 30"/>
            <p:cNvSpPr>
              <a:spLocks noChangeShapeType="1"/>
            </p:cNvSpPr>
            <p:nvPr/>
          </p:nvSpPr>
          <p:spPr bwMode="auto">
            <a:xfrm>
              <a:off x="816" y="3552"/>
              <a:ext cx="624"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5199" name="Line 31"/>
            <p:cNvSpPr>
              <a:spLocks noChangeShapeType="1"/>
            </p:cNvSpPr>
            <p:nvPr/>
          </p:nvSpPr>
          <p:spPr bwMode="auto">
            <a:xfrm>
              <a:off x="1632" y="3552"/>
              <a:ext cx="672"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5200" name="Line 32"/>
            <p:cNvSpPr>
              <a:spLocks noChangeShapeType="1"/>
            </p:cNvSpPr>
            <p:nvPr/>
          </p:nvSpPr>
          <p:spPr bwMode="auto">
            <a:xfrm>
              <a:off x="2448" y="3552"/>
              <a:ext cx="672"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5201" name="Line 33"/>
            <p:cNvSpPr>
              <a:spLocks noChangeShapeType="1"/>
            </p:cNvSpPr>
            <p:nvPr/>
          </p:nvSpPr>
          <p:spPr bwMode="auto">
            <a:xfrm>
              <a:off x="3264" y="3552"/>
              <a:ext cx="672"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5202" name="Line 34"/>
            <p:cNvSpPr>
              <a:spLocks noChangeShapeType="1"/>
            </p:cNvSpPr>
            <p:nvPr/>
          </p:nvSpPr>
          <p:spPr bwMode="auto">
            <a:xfrm>
              <a:off x="4080" y="3552"/>
              <a:ext cx="672"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5203" name="Text Box 35"/>
            <p:cNvSpPr txBox="1">
              <a:spLocks noChangeArrowheads="1"/>
            </p:cNvSpPr>
            <p:nvPr/>
          </p:nvSpPr>
          <p:spPr bwMode="auto">
            <a:xfrm>
              <a:off x="912" y="3552"/>
              <a:ext cx="432"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200ps</a:t>
              </a:r>
            </a:p>
          </p:txBody>
        </p:sp>
        <p:sp>
          <p:nvSpPr>
            <p:cNvPr id="2055204" name="Text Box 36"/>
            <p:cNvSpPr txBox="1">
              <a:spLocks noChangeArrowheads="1"/>
            </p:cNvSpPr>
            <p:nvPr/>
          </p:nvSpPr>
          <p:spPr bwMode="auto">
            <a:xfrm>
              <a:off x="1759" y="3552"/>
              <a:ext cx="432"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200ps</a:t>
              </a:r>
            </a:p>
          </p:txBody>
        </p:sp>
        <p:sp>
          <p:nvSpPr>
            <p:cNvPr id="2055205" name="Text Box 37"/>
            <p:cNvSpPr txBox="1">
              <a:spLocks noChangeArrowheads="1"/>
            </p:cNvSpPr>
            <p:nvPr/>
          </p:nvSpPr>
          <p:spPr bwMode="auto">
            <a:xfrm>
              <a:off x="2561" y="3552"/>
              <a:ext cx="432"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200ps</a:t>
              </a:r>
            </a:p>
          </p:txBody>
        </p:sp>
        <p:sp>
          <p:nvSpPr>
            <p:cNvPr id="2055206" name="Text Box 38"/>
            <p:cNvSpPr txBox="1">
              <a:spLocks noChangeArrowheads="1"/>
            </p:cNvSpPr>
            <p:nvPr/>
          </p:nvSpPr>
          <p:spPr bwMode="auto">
            <a:xfrm>
              <a:off x="3377" y="3552"/>
              <a:ext cx="432"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200ps</a:t>
              </a:r>
            </a:p>
          </p:txBody>
        </p:sp>
        <p:sp>
          <p:nvSpPr>
            <p:cNvPr id="2055207" name="Text Box 39"/>
            <p:cNvSpPr txBox="1">
              <a:spLocks noChangeArrowheads="1"/>
            </p:cNvSpPr>
            <p:nvPr/>
          </p:nvSpPr>
          <p:spPr bwMode="auto">
            <a:xfrm>
              <a:off x="4193" y="3552"/>
              <a:ext cx="432"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200ps</a:t>
              </a:r>
            </a:p>
          </p:txBody>
        </p:sp>
        <p:sp>
          <p:nvSpPr>
            <p:cNvPr id="2055208" name="Line 40"/>
            <p:cNvSpPr>
              <a:spLocks noChangeShapeType="1"/>
            </p:cNvSpPr>
            <p:nvPr/>
          </p:nvSpPr>
          <p:spPr bwMode="auto">
            <a:xfrm flipV="1">
              <a:off x="1564" y="3552"/>
              <a:ext cx="0" cy="240"/>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55209" name="Text Box 41"/>
            <p:cNvSpPr txBox="1">
              <a:spLocks noChangeArrowheads="1"/>
            </p:cNvSpPr>
            <p:nvPr/>
          </p:nvSpPr>
          <p:spPr bwMode="auto">
            <a:xfrm>
              <a:off x="1325" y="3792"/>
              <a:ext cx="499" cy="288"/>
            </a:xfrm>
            <a:prstGeom prst="rect">
              <a:avLst/>
            </a:prstGeom>
            <a:noFill/>
            <a:ln w="28575">
              <a:noFill/>
              <a:miter lim="800000"/>
              <a:headEnd/>
              <a:tailEnd/>
            </a:ln>
            <a:effectLst/>
          </p:spPr>
          <p:txBody>
            <a:bodyPr wrap="none" anchor="ctr">
              <a:spAutoFit/>
            </a:bodyPr>
            <a:lstStyle/>
            <a:p>
              <a:r>
                <a:rPr lang="en-US" sz="1200">
                  <a:effectLst/>
                  <a:latin typeface="Helvetica" pitchFamily="34" charset="0"/>
                </a:rPr>
                <a:t>Pipeline</a:t>
              </a:r>
            </a:p>
            <a:p>
              <a:r>
                <a:rPr lang="en-US" sz="1200">
                  <a:effectLst/>
                  <a:latin typeface="Helvetica" pitchFamily="34" charset="0"/>
                </a:rPr>
                <a:t>Register</a:t>
              </a:r>
            </a:p>
          </p:txBody>
        </p:sp>
        <p:sp>
          <p:nvSpPr>
            <p:cNvPr id="2055210" name="Line 42"/>
            <p:cNvSpPr>
              <a:spLocks noChangeShapeType="1"/>
            </p:cNvSpPr>
            <p:nvPr/>
          </p:nvSpPr>
          <p:spPr bwMode="auto">
            <a:xfrm flipV="1">
              <a:off x="2373" y="3552"/>
              <a:ext cx="0" cy="192"/>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55211" name="Line 43"/>
            <p:cNvSpPr>
              <a:spLocks noChangeShapeType="1"/>
            </p:cNvSpPr>
            <p:nvPr/>
          </p:nvSpPr>
          <p:spPr bwMode="auto">
            <a:xfrm flipV="1">
              <a:off x="3189" y="3552"/>
              <a:ext cx="0" cy="192"/>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55212" name="Line 44"/>
            <p:cNvSpPr>
              <a:spLocks noChangeShapeType="1"/>
            </p:cNvSpPr>
            <p:nvPr/>
          </p:nvSpPr>
          <p:spPr bwMode="auto">
            <a:xfrm flipV="1">
              <a:off x="4005" y="3552"/>
              <a:ext cx="0" cy="192"/>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55213" name="Line 45"/>
            <p:cNvSpPr>
              <a:spLocks noChangeShapeType="1"/>
            </p:cNvSpPr>
            <p:nvPr/>
          </p:nvSpPr>
          <p:spPr bwMode="auto">
            <a:xfrm>
              <a:off x="1557" y="3744"/>
              <a:ext cx="2448" cy="0"/>
            </a:xfrm>
            <a:prstGeom prst="line">
              <a:avLst/>
            </a:prstGeom>
            <a:noFill/>
            <a:ln w="12700">
              <a:solidFill>
                <a:schemeClr val="tx1"/>
              </a:solidFill>
              <a:round/>
              <a:headEnd/>
              <a:tailEnd/>
            </a:ln>
            <a:effectLst/>
          </p:spPr>
          <p:txBody>
            <a:bodyPr wrap="none" anchor="ctr"/>
            <a:lstStyle/>
            <a:p>
              <a:endParaRPr lang="en-US"/>
            </a:p>
          </p:txBody>
        </p:sp>
      </p:grpSp>
      <p:pic>
        <p:nvPicPr>
          <p:cNvPr id="47" name="Picture 46"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5171">
                                            <p:txEl>
                                              <p:pRg st="0" end="0"/>
                                            </p:txEl>
                                          </p:spTgt>
                                        </p:tgtEl>
                                        <p:attrNameLst>
                                          <p:attrName>style.visibility</p:attrName>
                                        </p:attrNameLst>
                                      </p:cBhvr>
                                      <p:to>
                                        <p:strVal val="visible"/>
                                      </p:to>
                                    </p:set>
                                    <p:animEffect transition="in" filter="wipe(left)">
                                      <p:cBhvr>
                                        <p:cTn id="12" dur="500"/>
                                        <p:tgtEl>
                                          <p:spTgt spid="2055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171"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lide Number Placeholder 3"/>
          <p:cNvSpPr>
            <a:spLocks noGrp="1"/>
          </p:cNvSpPr>
          <p:nvPr>
            <p:ph type="sldNum" sz="quarter" idx="4294967295"/>
          </p:nvPr>
        </p:nvSpPr>
        <p:spPr>
          <a:xfrm>
            <a:off x="6553200" y="6356350"/>
            <a:ext cx="2133600" cy="365125"/>
          </a:xfrm>
          <a:prstGeom prst="rect">
            <a:avLst/>
          </a:prstGeom>
        </p:spPr>
        <p:txBody>
          <a:bodyPr/>
          <a:lstStyle/>
          <a:p>
            <a:fld id="{D2614D88-CBD9-4230-A41D-2F334D46755A}" type="slidenum">
              <a:rPr lang="en-US"/>
              <a:pPr/>
              <a:t>62</a:t>
            </a:fld>
            <a:endParaRPr lang="en-US"/>
          </a:p>
        </p:txBody>
      </p:sp>
      <p:sp>
        <p:nvSpPr>
          <p:cNvPr id="2056194" name="Rectangle 2"/>
          <p:cNvSpPr>
            <a:spLocks noGrp="1" noChangeArrowheads="1"/>
          </p:cNvSpPr>
          <p:nvPr>
            <p:ph type="title" idx="4294967295"/>
          </p:nvPr>
        </p:nvSpPr>
        <p:spPr>
          <a:xfrm>
            <a:off x="0" y="304800"/>
            <a:ext cx="7772400" cy="609600"/>
          </a:xfrm>
        </p:spPr>
        <p:txBody>
          <a:bodyPr/>
          <a:lstStyle/>
          <a:p>
            <a:r>
              <a:rPr lang="en-US" sz="2800" b="1" dirty="0"/>
              <a:t>Pipelining a Digital System</a:t>
            </a:r>
          </a:p>
        </p:txBody>
      </p:sp>
      <p:sp>
        <p:nvSpPr>
          <p:cNvPr id="2056195" name="Rectangle 3"/>
          <p:cNvSpPr>
            <a:spLocks noGrp="1" noChangeArrowheads="1"/>
          </p:cNvSpPr>
          <p:nvPr>
            <p:ph type="body" idx="4294967295"/>
          </p:nvPr>
        </p:nvSpPr>
        <p:spPr>
          <a:xfrm>
            <a:off x="0" y="1143000"/>
            <a:ext cx="8077200" cy="4572000"/>
          </a:xfrm>
        </p:spPr>
        <p:txBody>
          <a:bodyPr/>
          <a:lstStyle/>
          <a:p>
            <a:r>
              <a:rPr lang="en-US"/>
              <a:t>Why do this?  Because it's </a:t>
            </a:r>
            <a:r>
              <a:rPr lang="en-US" u="sng"/>
              <a:t>faster</a:t>
            </a:r>
            <a:r>
              <a:rPr lang="en-US"/>
              <a:t> for repeated computations</a:t>
            </a:r>
          </a:p>
        </p:txBody>
      </p:sp>
      <p:grpSp>
        <p:nvGrpSpPr>
          <p:cNvPr id="2" name="Group 4"/>
          <p:cNvGrpSpPr>
            <a:grpSpLocks/>
          </p:cNvGrpSpPr>
          <p:nvPr/>
        </p:nvGrpSpPr>
        <p:grpSpPr bwMode="auto">
          <a:xfrm>
            <a:off x="762000" y="2590800"/>
            <a:ext cx="8027988" cy="1447800"/>
            <a:chOff x="480" y="1632"/>
            <a:chExt cx="5057" cy="912"/>
          </a:xfrm>
        </p:grpSpPr>
        <p:sp>
          <p:nvSpPr>
            <p:cNvPr id="2056197" name="Rectangle 5"/>
            <p:cNvSpPr>
              <a:spLocks noChangeArrowheads="1"/>
            </p:cNvSpPr>
            <p:nvPr/>
          </p:nvSpPr>
          <p:spPr bwMode="auto">
            <a:xfrm>
              <a:off x="672" y="1632"/>
              <a:ext cx="3408" cy="576"/>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6198" name="Line 6"/>
            <p:cNvSpPr>
              <a:spLocks noChangeShapeType="1"/>
            </p:cNvSpPr>
            <p:nvPr/>
          </p:nvSpPr>
          <p:spPr bwMode="auto">
            <a:xfrm>
              <a:off x="480" y="1920"/>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199" name="Line 7"/>
            <p:cNvSpPr>
              <a:spLocks noChangeShapeType="1"/>
            </p:cNvSpPr>
            <p:nvPr/>
          </p:nvSpPr>
          <p:spPr bwMode="auto">
            <a:xfrm>
              <a:off x="4080" y="1920"/>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200" name="Line 8"/>
            <p:cNvSpPr>
              <a:spLocks noChangeShapeType="1"/>
            </p:cNvSpPr>
            <p:nvPr/>
          </p:nvSpPr>
          <p:spPr bwMode="auto">
            <a:xfrm>
              <a:off x="672" y="2352"/>
              <a:ext cx="3408"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6201" name="Text Box 9"/>
            <p:cNvSpPr txBox="1">
              <a:spLocks noChangeArrowheads="1"/>
            </p:cNvSpPr>
            <p:nvPr/>
          </p:nvSpPr>
          <p:spPr bwMode="auto">
            <a:xfrm>
              <a:off x="2222" y="2352"/>
              <a:ext cx="308"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1ns</a:t>
              </a:r>
            </a:p>
          </p:txBody>
        </p:sp>
        <p:sp>
          <p:nvSpPr>
            <p:cNvPr id="2056202" name="Text Box 10"/>
            <p:cNvSpPr txBox="1">
              <a:spLocks noChangeArrowheads="1"/>
            </p:cNvSpPr>
            <p:nvPr/>
          </p:nvSpPr>
          <p:spPr bwMode="auto">
            <a:xfrm>
              <a:off x="4368" y="1700"/>
              <a:ext cx="1169" cy="460"/>
            </a:xfrm>
            <a:prstGeom prst="rect">
              <a:avLst/>
            </a:prstGeom>
            <a:noFill/>
            <a:ln w="28575">
              <a:noFill/>
              <a:miter lim="800000"/>
              <a:headEnd/>
              <a:tailEnd/>
            </a:ln>
            <a:effectLst/>
          </p:spPr>
          <p:txBody>
            <a:bodyPr wrap="none" anchor="ctr">
              <a:spAutoFit/>
            </a:bodyPr>
            <a:lstStyle/>
            <a:p>
              <a:pPr algn="l"/>
              <a:r>
                <a:rPr lang="en-US" sz="1400">
                  <a:effectLst/>
                  <a:latin typeface="Helvetica" pitchFamily="34" charset="0"/>
                </a:rPr>
                <a:t>Non-pipelined:</a:t>
              </a:r>
            </a:p>
            <a:p>
              <a:pPr algn="l"/>
              <a:r>
                <a:rPr lang="en-US" sz="1400">
                  <a:effectLst/>
                  <a:latin typeface="Helvetica" pitchFamily="34" charset="0"/>
                </a:rPr>
                <a:t>1 operation finishes</a:t>
              </a:r>
            </a:p>
            <a:p>
              <a:pPr algn="l"/>
              <a:r>
                <a:rPr lang="en-US" sz="1400">
                  <a:effectLst/>
                  <a:latin typeface="Helvetica" pitchFamily="34" charset="0"/>
                </a:rPr>
                <a:t>every 1ns </a:t>
              </a:r>
            </a:p>
          </p:txBody>
        </p:sp>
        <p:sp>
          <p:nvSpPr>
            <p:cNvPr id="2056203" name="Rectangle 11"/>
            <p:cNvSpPr>
              <a:spLocks noChangeArrowheads="1"/>
            </p:cNvSpPr>
            <p:nvPr/>
          </p:nvSpPr>
          <p:spPr bwMode="auto">
            <a:xfrm>
              <a:off x="672" y="1632"/>
              <a:ext cx="3408" cy="576"/>
            </a:xfrm>
            <a:prstGeom prst="rect">
              <a:avLst/>
            </a:prstGeom>
            <a:solidFill>
              <a:srgbClr val="00FFFF"/>
            </a:solidFill>
            <a:ln w="38100">
              <a:solidFill>
                <a:schemeClr val="tx1"/>
              </a:solidFill>
              <a:miter lim="800000"/>
              <a:headEnd/>
              <a:tailEnd/>
            </a:ln>
            <a:effectLst/>
          </p:spPr>
          <p:txBody>
            <a:bodyPr wrap="none" anchor="ctr"/>
            <a:lstStyle/>
            <a:p>
              <a:endParaRPr lang="en-US"/>
            </a:p>
          </p:txBody>
        </p:sp>
        <p:sp>
          <p:nvSpPr>
            <p:cNvPr id="2056204" name="Rectangle 12"/>
            <p:cNvSpPr>
              <a:spLocks noChangeArrowheads="1"/>
            </p:cNvSpPr>
            <p:nvPr/>
          </p:nvSpPr>
          <p:spPr bwMode="auto">
            <a:xfrm>
              <a:off x="672" y="1632"/>
              <a:ext cx="3408" cy="576"/>
            </a:xfrm>
            <a:prstGeom prst="rect">
              <a:avLst/>
            </a:prstGeom>
            <a:solidFill>
              <a:srgbClr val="FF9900"/>
            </a:solidFill>
            <a:ln w="38100">
              <a:solidFill>
                <a:schemeClr val="tx1"/>
              </a:solidFill>
              <a:miter lim="800000"/>
              <a:headEnd/>
              <a:tailEnd/>
            </a:ln>
            <a:effectLst/>
          </p:spPr>
          <p:txBody>
            <a:bodyPr wrap="none" anchor="ctr"/>
            <a:lstStyle/>
            <a:p>
              <a:endParaRPr lang="en-US"/>
            </a:p>
          </p:txBody>
        </p:sp>
        <p:sp>
          <p:nvSpPr>
            <p:cNvPr id="2056205" name="Rectangle 13"/>
            <p:cNvSpPr>
              <a:spLocks noChangeArrowheads="1"/>
            </p:cNvSpPr>
            <p:nvPr/>
          </p:nvSpPr>
          <p:spPr bwMode="auto">
            <a:xfrm>
              <a:off x="672" y="1632"/>
              <a:ext cx="3408" cy="576"/>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2056206" name="Rectangle 14"/>
            <p:cNvSpPr>
              <a:spLocks noChangeArrowheads="1"/>
            </p:cNvSpPr>
            <p:nvPr/>
          </p:nvSpPr>
          <p:spPr bwMode="auto">
            <a:xfrm>
              <a:off x="672" y="1632"/>
              <a:ext cx="3408" cy="576"/>
            </a:xfrm>
            <a:prstGeom prst="rect">
              <a:avLst/>
            </a:prstGeom>
            <a:solidFill>
              <a:srgbClr val="00FF00"/>
            </a:solidFill>
            <a:ln w="38100">
              <a:solidFill>
                <a:schemeClr val="tx1"/>
              </a:solidFill>
              <a:miter lim="800000"/>
              <a:headEnd/>
              <a:tailEnd/>
            </a:ln>
            <a:effectLst/>
          </p:spPr>
          <p:txBody>
            <a:bodyPr wrap="none" anchor="ctr"/>
            <a:lstStyle/>
            <a:p>
              <a:endParaRPr lang="en-US"/>
            </a:p>
          </p:txBody>
        </p:sp>
        <p:sp>
          <p:nvSpPr>
            <p:cNvPr id="2056207" name="Rectangle 15"/>
            <p:cNvSpPr>
              <a:spLocks noChangeArrowheads="1"/>
            </p:cNvSpPr>
            <p:nvPr/>
          </p:nvSpPr>
          <p:spPr bwMode="auto">
            <a:xfrm>
              <a:off x="672" y="1632"/>
              <a:ext cx="3408" cy="576"/>
            </a:xfrm>
            <a:prstGeom prst="rect">
              <a:avLst/>
            </a:prstGeom>
            <a:solidFill>
              <a:schemeClr val="hlink"/>
            </a:solidFill>
            <a:ln w="38100">
              <a:solidFill>
                <a:schemeClr val="tx1"/>
              </a:solidFill>
              <a:miter lim="800000"/>
              <a:headEnd/>
              <a:tailEnd/>
            </a:ln>
            <a:effectLst/>
          </p:spPr>
          <p:txBody>
            <a:bodyPr wrap="none" anchor="ctr"/>
            <a:lstStyle/>
            <a:p>
              <a:endParaRPr lang="en-US"/>
            </a:p>
          </p:txBody>
        </p:sp>
      </p:grpSp>
      <p:grpSp>
        <p:nvGrpSpPr>
          <p:cNvPr id="3" name="Group 16"/>
          <p:cNvGrpSpPr>
            <a:grpSpLocks/>
          </p:cNvGrpSpPr>
          <p:nvPr/>
        </p:nvGrpSpPr>
        <p:grpSpPr bwMode="auto">
          <a:xfrm>
            <a:off x="685800" y="4495800"/>
            <a:ext cx="8180388" cy="1447800"/>
            <a:chOff x="432" y="2832"/>
            <a:chExt cx="5153" cy="912"/>
          </a:xfrm>
        </p:grpSpPr>
        <p:sp>
          <p:nvSpPr>
            <p:cNvPr id="2056209" name="Rectangle 17"/>
            <p:cNvSpPr>
              <a:spLocks noChangeArrowheads="1"/>
            </p:cNvSpPr>
            <p:nvPr/>
          </p:nvSpPr>
          <p:spPr bwMode="auto">
            <a:xfrm>
              <a:off x="624" y="2928"/>
              <a:ext cx="288" cy="480"/>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6210" name="Rectangle 18"/>
            <p:cNvSpPr>
              <a:spLocks noChangeArrowheads="1"/>
            </p:cNvSpPr>
            <p:nvPr/>
          </p:nvSpPr>
          <p:spPr bwMode="auto">
            <a:xfrm>
              <a:off x="1104" y="2832"/>
              <a:ext cx="144" cy="672"/>
            </a:xfrm>
            <a:prstGeom prst="rect">
              <a:avLst/>
            </a:prstGeom>
            <a:solidFill>
              <a:srgbClr val="990000"/>
            </a:solidFill>
            <a:ln w="38100">
              <a:solidFill>
                <a:schemeClr val="tx1"/>
              </a:solidFill>
              <a:miter lim="800000"/>
              <a:headEnd/>
              <a:tailEnd/>
            </a:ln>
            <a:effectLst/>
          </p:spPr>
          <p:txBody>
            <a:bodyPr wrap="none" anchor="ctr"/>
            <a:lstStyle/>
            <a:p>
              <a:endParaRPr lang="en-US"/>
            </a:p>
          </p:txBody>
        </p:sp>
        <p:sp>
          <p:nvSpPr>
            <p:cNvPr id="2056211" name="Line 19"/>
            <p:cNvSpPr>
              <a:spLocks noChangeShapeType="1"/>
            </p:cNvSpPr>
            <p:nvPr/>
          </p:nvSpPr>
          <p:spPr bwMode="auto">
            <a:xfrm>
              <a:off x="912"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212" name="Line 20"/>
            <p:cNvSpPr>
              <a:spLocks noChangeShapeType="1"/>
            </p:cNvSpPr>
            <p:nvPr/>
          </p:nvSpPr>
          <p:spPr bwMode="auto">
            <a:xfrm>
              <a:off x="1248"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213" name="Rectangle 21"/>
            <p:cNvSpPr>
              <a:spLocks noChangeArrowheads="1"/>
            </p:cNvSpPr>
            <p:nvPr/>
          </p:nvSpPr>
          <p:spPr bwMode="auto">
            <a:xfrm>
              <a:off x="1440" y="2928"/>
              <a:ext cx="288" cy="480"/>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6214" name="Rectangle 22"/>
            <p:cNvSpPr>
              <a:spLocks noChangeArrowheads="1"/>
            </p:cNvSpPr>
            <p:nvPr/>
          </p:nvSpPr>
          <p:spPr bwMode="auto">
            <a:xfrm>
              <a:off x="1920" y="2832"/>
              <a:ext cx="144" cy="672"/>
            </a:xfrm>
            <a:prstGeom prst="rect">
              <a:avLst/>
            </a:prstGeom>
            <a:solidFill>
              <a:srgbClr val="990000"/>
            </a:solidFill>
            <a:ln w="38100">
              <a:solidFill>
                <a:schemeClr val="tx1"/>
              </a:solidFill>
              <a:miter lim="800000"/>
              <a:headEnd/>
              <a:tailEnd/>
            </a:ln>
            <a:effectLst/>
          </p:spPr>
          <p:txBody>
            <a:bodyPr wrap="none" anchor="ctr"/>
            <a:lstStyle/>
            <a:p>
              <a:endParaRPr lang="en-US"/>
            </a:p>
          </p:txBody>
        </p:sp>
        <p:sp>
          <p:nvSpPr>
            <p:cNvPr id="2056215" name="Line 23"/>
            <p:cNvSpPr>
              <a:spLocks noChangeShapeType="1"/>
            </p:cNvSpPr>
            <p:nvPr/>
          </p:nvSpPr>
          <p:spPr bwMode="auto">
            <a:xfrm>
              <a:off x="1728"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216" name="Line 24"/>
            <p:cNvSpPr>
              <a:spLocks noChangeShapeType="1"/>
            </p:cNvSpPr>
            <p:nvPr/>
          </p:nvSpPr>
          <p:spPr bwMode="auto">
            <a:xfrm>
              <a:off x="2064"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217" name="Rectangle 25"/>
            <p:cNvSpPr>
              <a:spLocks noChangeArrowheads="1"/>
            </p:cNvSpPr>
            <p:nvPr/>
          </p:nvSpPr>
          <p:spPr bwMode="auto">
            <a:xfrm>
              <a:off x="2256" y="2928"/>
              <a:ext cx="288" cy="480"/>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6218" name="Rectangle 26"/>
            <p:cNvSpPr>
              <a:spLocks noChangeArrowheads="1"/>
            </p:cNvSpPr>
            <p:nvPr/>
          </p:nvSpPr>
          <p:spPr bwMode="auto">
            <a:xfrm>
              <a:off x="2736" y="2832"/>
              <a:ext cx="144" cy="672"/>
            </a:xfrm>
            <a:prstGeom prst="rect">
              <a:avLst/>
            </a:prstGeom>
            <a:solidFill>
              <a:srgbClr val="990000"/>
            </a:solidFill>
            <a:ln w="38100">
              <a:solidFill>
                <a:schemeClr val="tx1"/>
              </a:solidFill>
              <a:miter lim="800000"/>
              <a:headEnd/>
              <a:tailEnd/>
            </a:ln>
            <a:effectLst/>
          </p:spPr>
          <p:txBody>
            <a:bodyPr wrap="none" anchor="ctr"/>
            <a:lstStyle/>
            <a:p>
              <a:endParaRPr lang="en-US"/>
            </a:p>
          </p:txBody>
        </p:sp>
        <p:sp>
          <p:nvSpPr>
            <p:cNvPr id="2056219" name="Line 27"/>
            <p:cNvSpPr>
              <a:spLocks noChangeShapeType="1"/>
            </p:cNvSpPr>
            <p:nvPr/>
          </p:nvSpPr>
          <p:spPr bwMode="auto">
            <a:xfrm>
              <a:off x="2544"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220" name="Line 28"/>
            <p:cNvSpPr>
              <a:spLocks noChangeShapeType="1"/>
            </p:cNvSpPr>
            <p:nvPr/>
          </p:nvSpPr>
          <p:spPr bwMode="auto">
            <a:xfrm>
              <a:off x="2880"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221" name="Rectangle 29"/>
            <p:cNvSpPr>
              <a:spLocks noChangeArrowheads="1"/>
            </p:cNvSpPr>
            <p:nvPr/>
          </p:nvSpPr>
          <p:spPr bwMode="auto">
            <a:xfrm>
              <a:off x="3072" y="2928"/>
              <a:ext cx="288" cy="480"/>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6222" name="Rectangle 30"/>
            <p:cNvSpPr>
              <a:spLocks noChangeArrowheads="1"/>
            </p:cNvSpPr>
            <p:nvPr/>
          </p:nvSpPr>
          <p:spPr bwMode="auto">
            <a:xfrm>
              <a:off x="3552" y="2832"/>
              <a:ext cx="144" cy="672"/>
            </a:xfrm>
            <a:prstGeom prst="rect">
              <a:avLst/>
            </a:prstGeom>
            <a:solidFill>
              <a:srgbClr val="990000"/>
            </a:solidFill>
            <a:ln w="38100">
              <a:solidFill>
                <a:schemeClr val="tx1"/>
              </a:solidFill>
              <a:miter lim="800000"/>
              <a:headEnd/>
              <a:tailEnd/>
            </a:ln>
            <a:effectLst/>
          </p:spPr>
          <p:txBody>
            <a:bodyPr wrap="none" anchor="ctr"/>
            <a:lstStyle/>
            <a:p>
              <a:endParaRPr lang="en-US"/>
            </a:p>
          </p:txBody>
        </p:sp>
        <p:sp>
          <p:nvSpPr>
            <p:cNvPr id="2056223" name="Line 31"/>
            <p:cNvSpPr>
              <a:spLocks noChangeShapeType="1"/>
            </p:cNvSpPr>
            <p:nvPr/>
          </p:nvSpPr>
          <p:spPr bwMode="auto">
            <a:xfrm>
              <a:off x="3360"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224" name="Line 32"/>
            <p:cNvSpPr>
              <a:spLocks noChangeShapeType="1"/>
            </p:cNvSpPr>
            <p:nvPr/>
          </p:nvSpPr>
          <p:spPr bwMode="auto">
            <a:xfrm>
              <a:off x="3696"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225" name="Rectangle 33"/>
            <p:cNvSpPr>
              <a:spLocks noChangeArrowheads="1"/>
            </p:cNvSpPr>
            <p:nvPr/>
          </p:nvSpPr>
          <p:spPr bwMode="auto">
            <a:xfrm>
              <a:off x="3888" y="2928"/>
              <a:ext cx="288" cy="480"/>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2056226" name="Line 34"/>
            <p:cNvSpPr>
              <a:spLocks noChangeShapeType="1"/>
            </p:cNvSpPr>
            <p:nvPr/>
          </p:nvSpPr>
          <p:spPr bwMode="auto">
            <a:xfrm>
              <a:off x="4176"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227" name="Line 35"/>
            <p:cNvSpPr>
              <a:spLocks noChangeShapeType="1"/>
            </p:cNvSpPr>
            <p:nvPr/>
          </p:nvSpPr>
          <p:spPr bwMode="auto">
            <a:xfrm>
              <a:off x="432" y="3168"/>
              <a:ext cx="192" cy="0"/>
            </a:xfrm>
            <a:prstGeom prst="line">
              <a:avLst/>
            </a:prstGeom>
            <a:noFill/>
            <a:ln w="57150">
              <a:solidFill>
                <a:srgbClr val="990000"/>
              </a:solidFill>
              <a:round/>
              <a:headEnd/>
              <a:tailEnd type="triangle" w="med" len="med"/>
            </a:ln>
            <a:effectLst/>
          </p:spPr>
          <p:txBody>
            <a:bodyPr wrap="none" anchor="ctr"/>
            <a:lstStyle/>
            <a:p>
              <a:endParaRPr lang="en-US"/>
            </a:p>
          </p:txBody>
        </p:sp>
        <p:sp>
          <p:nvSpPr>
            <p:cNvPr id="2056228" name="Line 36"/>
            <p:cNvSpPr>
              <a:spLocks noChangeShapeType="1"/>
            </p:cNvSpPr>
            <p:nvPr/>
          </p:nvSpPr>
          <p:spPr bwMode="auto">
            <a:xfrm>
              <a:off x="432" y="3552"/>
              <a:ext cx="624"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6229" name="Line 37"/>
            <p:cNvSpPr>
              <a:spLocks noChangeShapeType="1"/>
            </p:cNvSpPr>
            <p:nvPr/>
          </p:nvSpPr>
          <p:spPr bwMode="auto">
            <a:xfrm>
              <a:off x="1248" y="3552"/>
              <a:ext cx="672"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6230" name="Line 38"/>
            <p:cNvSpPr>
              <a:spLocks noChangeShapeType="1"/>
            </p:cNvSpPr>
            <p:nvPr/>
          </p:nvSpPr>
          <p:spPr bwMode="auto">
            <a:xfrm>
              <a:off x="2064" y="3552"/>
              <a:ext cx="672"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6231" name="Line 39"/>
            <p:cNvSpPr>
              <a:spLocks noChangeShapeType="1"/>
            </p:cNvSpPr>
            <p:nvPr/>
          </p:nvSpPr>
          <p:spPr bwMode="auto">
            <a:xfrm>
              <a:off x="2880" y="3552"/>
              <a:ext cx="672"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6232" name="Line 40"/>
            <p:cNvSpPr>
              <a:spLocks noChangeShapeType="1"/>
            </p:cNvSpPr>
            <p:nvPr/>
          </p:nvSpPr>
          <p:spPr bwMode="auto">
            <a:xfrm>
              <a:off x="3696" y="3552"/>
              <a:ext cx="672" cy="0"/>
            </a:xfrm>
            <a:prstGeom prst="line">
              <a:avLst/>
            </a:prstGeom>
            <a:noFill/>
            <a:ln w="28575">
              <a:solidFill>
                <a:schemeClr val="tx1"/>
              </a:solidFill>
              <a:round/>
              <a:headEnd type="triangle" w="med" len="med"/>
              <a:tailEnd type="triangle" w="med" len="med"/>
            </a:ln>
            <a:effectLst/>
          </p:spPr>
          <p:txBody>
            <a:bodyPr wrap="none" anchor="ctr"/>
            <a:lstStyle/>
            <a:p>
              <a:endParaRPr lang="en-US"/>
            </a:p>
          </p:txBody>
        </p:sp>
        <p:sp>
          <p:nvSpPr>
            <p:cNvPr id="2056233" name="Text Box 41"/>
            <p:cNvSpPr txBox="1">
              <a:spLocks noChangeArrowheads="1"/>
            </p:cNvSpPr>
            <p:nvPr/>
          </p:nvSpPr>
          <p:spPr bwMode="auto">
            <a:xfrm>
              <a:off x="528" y="3552"/>
              <a:ext cx="432"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200ps</a:t>
              </a:r>
            </a:p>
          </p:txBody>
        </p:sp>
        <p:sp>
          <p:nvSpPr>
            <p:cNvPr id="2056234" name="Text Box 42"/>
            <p:cNvSpPr txBox="1">
              <a:spLocks noChangeArrowheads="1"/>
            </p:cNvSpPr>
            <p:nvPr/>
          </p:nvSpPr>
          <p:spPr bwMode="auto">
            <a:xfrm>
              <a:off x="1375" y="3552"/>
              <a:ext cx="432"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200ps</a:t>
              </a:r>
            </a:p>
          </p:txBody>
        </p:sp>
        <p:sp>
          <p:nvSpPr>
            <p:cNvPr id="2056235" name="Text Box 43"/>
            <p:cNvSpPr txBox="1">
              <a:spLocks noChangeArrowheads="1"/>
            </p:cNvSpPr>
            <p:nvPr/>
          </p:nvSpPr>
          <p:spPr bwMode="auto">
            <a:xfrm>
              <a:off x="2177" y="3552"/>
              <a:ext cx="432"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200ps</a:t>
              </a:r>
            </a:p>
          </p:txBody>
        </p:sp>
        <p:sp>
          <p:nvSpPr>
            <p:cNvPr id="2056236" name="Text Box 44"/>
            <p:cNvSpPr txBox="1">
              <a:spLocks noChangeArrowheads="1"/>
            </p:cNvSpPr>
            <p:nvPr/>
          </p:nvSpPr>
          <p:spPr bwMode="auto">
            <a:xfrm>
              <a:off x="2993" y="3552"/>
              <a:ext cx="432"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200ps</a:t>
              </a:r>
            </a:p>
          </p:txBody>
        </p:sp>
        <p:sp>
          <p:nvSpPr>
            <p:cNvPr id="2056237" name="Text Box 45"/>
            <p:cNvSpPr txBox="1">
              <a:spLocks noChangeArrowheads="1"/>
            </p:cNvSpPr>
            <p:nvPr/>
          </p:nvSpPr>
          <p:spPr bwMode="auto">
            <a:xfrm>
              <a:off x="3809" y="3552"/>
              <a:ext cx="432" cy="192"/>
            </a:xfrm>
            <a:prstGeom prst="rect">
              <a:avLst/>
            </a:prstGeom>
            <a:noFill/>
            <a:ln w="28575">
              <a:noFill/>
              <a:miter lim="800000"/>
              <a:headEnd/>
              <a:tailEnd/>
            </a:ln>
            <a:effectLst/>
          </p:spPr>
          <p:txBody>
            <a:bodyPr wrap="none" anchor="ctr">
              <a:spAutoFit/>
            </a:bodyPr>
            <a:lstStyle/>
            <a:p>
              <a:r>
                <a:rPr lang="en-US" sz="1400">
                  <a:effectLst/>
                  <a:latin typeface="Helvetica" pitchFamily="34" charset="0"/>
                </a:rPr>
                <a:t>200ps</a:t>
              </a:r>
            </a:p>
          </p:txBody>
        </p:sp>
        <p:sp>
          <p:nvSpPr>
            <p:cNvPr id="2056238" name="Text Box 46"/>
            <p:cNvSpPr txBox="1">
              <a:spLocks noChangeArrowheads="1"/>
            </p:cNvSpPr>
            <p:nvPr/>
          </p:nvSpPr>
          <p:spPr bwMode="auto">
            <a:xfrm>
              <a:off x="4416" y="2948"/>
              <a:ext cx="1169" cy="460"/>
            </a:xfrm>
            <a:prstGeom prst="rect">
              <a:avLst/>
            </a:prstGeom>
            <a:noFill/>
            <a:ln w="28575">
              <a:noFill/>
              <a:miter lim="800000"/>
              <a:headEnd/>
              <a:tailEnd/>
            </a:ln>
            <a:effectLst/>
          </p:spPr>
          <p:txBody>
            <a:bodyPr wrap="none" anchor="ctr">
              <a:spAutoFit/>
            </a:bodyPr>
            <a:lstStyle/>
            <a:p>
              <a:pPr algn="l"/>
              <a:r>
                <a:rPr lang="en-US" sz="1400">
                  <a:effectLst/>
                  <a:latin typeface="Helvetica" pitchFamily="34" charset="0"/>
                </a:rPr>
                <a:t>Pipelined:</a:t>
              </a:r>
            </a:p>
            <a:p>
              <a:pPr algn="l"/>
              <a:r>
                <a:rPr lang="en-US" sz="1400">
                  <a:effectLst/>
                  <a:latin typeface="Helvetica" pitchFamily="34" charset="0"/>
                </a:rPr>
                <a:t>1 operation finishes</a:t>
              </a:r>
            </a:p>
            <a:p>
              <a:pPr algn="l"/>
              <a:r>
                <a:rPr lang="en-US" sz="1400">
                  <a:effectLst/>
                  <a:latin typeface="Helvetica" pitchFamily="34" charset="0"/>
                </a:rPr>
                <a:t>every 200ps </a:t>
              </a:r>
            </a:p>
          </p:txBody>
        </p:sp>
        <p:sp>
          <p:nvSpPr>
            <p:cNvPr id="2056239" name="Rectangle 47"/>
            <p:cNvSpPr>
              <a:spLocks noChangeArrowheads="1"/>
            </p:cNvSpPr>
            <p:nvPr/>
          </p:nvSpPr>
          <p:spPr bwMode="auto">
            <a:xfrm>
              <a:off x="624" y="2928"/>
              <a:ext cx="288" cy="480"/>
            </a:xfrm>
            <a:prstGeom prst="rect">
              <a:avLst/>
            </a:prstGeom>
            <a:solidFill>
              <a:srgbClr val="00FFFF"/>
            </a:solidFill>
            <a:ln w="38100">
              <a:solidFill>
                <a:schemeClr val="tx1"/>
              </a:solidFill>
              <a:miter lim="800000"/>
              <a:headEnd/>
              <a:tailEnd/>
            </a:ln>
            <a:effectLst/>
          </p:spPr>
          <p:txBody>
            <a:bodyPr wrap="none" anchor="ctr"/>
            <a:lstStyle/>
            <a:p>
              <a:endParaRPr lang="en-US"/>
            </a:p>
          </p:txBody>
        </p:sp>
        <p:grpSp>
          <p:nvGrpSpPr>
            <p:cNvPr id="4" name="Group 48"/>
            <p:cNvGrpSpPr>
              <a:grpSpLocks/>
            </p:cNvGrpSpPr>
            <p:nvPr/>
          </p:nvGrpSpPr>
          <p:grpSpPr bwMode="auto">
            <a:xfrm>
              <a:off x="624" y="2928"/>
              <a:ext cx="1104" cy="480"/>
              <a:chOff x="624" y="2928"/>
              <a:chExt cx="1104" cy="480"/>
            </a:xfrm>
          </p:grpSpPr>
          <p:sp>
            <p:nvSpPr>
              <p:cNvPr id="2056241" name="Rectangle 49"/>
              <p:cNvSpPr>
                <a:spLocks noChangeArrowheads="1"/>
              </p:cNvSpPr>
              <p:nvPr/>
            </p:nvSpPr>
            <p:spPr bwMode="auto">
              <a:xfrm>
                <a:off x="1440" y="2928"/>
                <a:ext cx="288" cy="480"/>
              </a:xfrm>
              <a:prstGeom prst="rect">
                <a:avLst/>
              </a:prstGeom>
              <a:solidFill>
                <a:srgbClr val="00FFFF"/>
              </a:solidFill>
              <a:ln w="38100">
                <a:solidFill>
                  <a:schemeClr val="tx1"/>
                </a:solidFill>
                <a:miter lim="800000"/>
                <a:headEnd/>
                <a:tailEnd/>
              </a:ln>
              <a:effectLst/>
            </p:spPr>
            <p:txBody>
              <a:bodyPr wrap="none" anchor="ctr"/>
              <a:lstStyle/>
              <a:p>
                <a:endParaRPr lang="en-US"/>
              </a:p>
            </p:txBody>
          </p:sp>
          <p:sp>
            <p:nvSpPr>
              <p:cNvPr id="2056242" name="Rectangle 50"/>
              <p:cNvSpPr>
                <a:spLocks noChangeArrowheads="1"/>
              </p:cNvSpPr>
              <p:nvPr/>
            </p:nvSpPr>
            <p:spPr bwMode="auto">
              <a:xfrm>
                <a:off x="624" y="2928"/>
                <a:ext cx="288" cy="480"/>
              </a:xfrm>
              <a:prstGeom prst="rect">
                <a:avLst/>
              </a:prstGeom>
              <a:solidFill>
                <a:srgbClr val="FF9900"/>
              </a:solidFill>
              <a:ln w="38100">
                <a:solidFill>
                  <a:schemeClr val="tx1"/>
                </a:solidFill>
                <a:miter lim="800000"/>
                <a:headEnd/>
                <a:tailEnd/>
              </a:ln>
              <a:effectLst/>
            </p:spPr>
            <p:txBody>
              <a:bodyPr wrap="none" anchor="ctr"/>
              <a:lstStyle/>
              <a:p>
                <a:endParaRPr lang="en-US"/>
              </a:p>
            </p:txBody>
          </p:sp>
        </p:grpSp>
        <p:grpSp>
          <p:nvGrpSpPr>
            <p:cNvPr id="5" name="Group 51"/>
            <p:cNvGrpSpPr>
              <a:grpSpLocks/>
            </p:cNvGrpSpPr>
            <p:nvPr/>
          </p:nvGrpSpPr>
          <p:grpSpPr bwMode="auto">
            <a:xfrm>
              <a:off x="624" y="2928"/>
              <a:ext cx="1920" cy="480"/>
              <a:chOff x="624" y="2928"/>
              <a:chExt cx="1920" cy="480"/>
            </a:xfrm>
          </p:grpSpPr>
          <p:sp>
            <p:nvSpPr>
              <p:cNvPr id="2056244" name="Rectangle 52"/>
              <p:cNvSpPr>
                <a:spLocks noChangeArrowheads="1"/>
              </p:cNvSpPr>
              <p:nvPr/>
            </p:nvSpPr>
            <p:spPr bwMode="auto">
              <a:xfrm>
                <a:off x="624" y="2928"/>
                <a:ext cx="288" cy="48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2056245" name="Rectangle 53"/>
              <p:cNvSpPr>
                <a:spLocks noChangeArrowheads="1"/>
              </p:cNvSpPr>
              <p:nvPr/>
            </p:nvSpPr>
            <p:spPr bwMode="auto">
              <a:xfrm>
                <a:off x="2256" y="2928"/>
                <a:ext cx="288" cy="480"/>
              </a:xfrm>
              <a:prstGeom prst="rect">
                <a:avLst/>
              </a:prstGeom>
              <a:solidFill>
                <a:srgbClr val="00FFFF"/>
              </a:solidFill>
              <a:ln w="38100">
                <a:solidFill>
                  <a:schemeClr val="tx1"/>
                </a:solidFill>
                <a:miter lim="800000"/>
                <a:headEnd/>
                <a:tailEnd/>
              </a:ln>
              <a:effectLst/>
            </p:spPr>
            <p:txBody>
              <a:bodyPr wrap="none" anchor="ctr"/>
              <a:lstStyle/>
              <a:p>
                <a:endParaRPr lang="en-US"/>
              </a:p>
            </p:txBody>
          </p:sp>
          <p:sp>
            <p:nvSpPr>
              <p:cNvPr id="2056246" name="Rectangle 54"/>
              <p:cNvSpPr>
                <a:spLocks noChangeArrowheads="1"/>
              </p:cNvSpPr>
              <p:nvPr/>
            </p:nvSpPr>
            <p:spPr bwMode="auto">
              <a:xfrm>
                <a:off x="1440" y="2928"/>
                <a:ext cx="288" cy="480"/>
              </a:xfrm>
              <a:prstGeom prst="rect">
                <a:avLst/>
              </a:prstGeom>
              <a:solidFill>
                <a:srgbClr val="FF9900"/>
              </a:solidFill>
              <a:ln w="38100">
                <a:solidFill>
                  <a:schemeClr val="tx1"/>
                </a:solidFill>
                <a:miter lim="800000"/>
                <a:headEnd/>
                <a:tailEnd/>
              </a:ln>
              <a:effectLst/>
            </p:spPr>
            <p:txBody>
              <a:bodyPr wrap="none" anchor="ctr"/>
              <a:lstStyle/>
              <a:p>
                <a:endParaRPr lang="en-US"/>
              </a:p>
            </p:txBody>
          </p:sp>
        </p:grpSp>
        <p:grpSp>
          <p:nvGrpSpPr>
            <p:cNvPr id="6" name="Group 55"/>
            <p:cNvGrpSpPr>
              <a:grpSpLocks/>
            </p:cNvGrpSpPr>
            <p:nvPr/>
          </p:nvGrpSpPr>
          <p:grpSpPr bwMode="auto">
            <a:xfrm>
              <a:off x="624" y="2928"/>
              <a:ext cx="2736" cy="480"/>
              <a:chOff x="624" y="2928"/>
              <a:chExt cx="2736" cy="480"/>
            </a:xfrm>
          </p:grpSpPr>
          <p:sp>
            <p:nvSpPr>
              <p:cNvPr id="2056248" name="Rectangle 56"/>
              <p:cNvSpPr>
                <a:spLocks noChangeArrowheads="1"/>
              </p:cNvSpPr>
              <p:nvPr/>
            </p:nvSpPr>
            <p:spPr bwMode="auto">
              <a:xfrm>
                <a:off x="1440" y="2928"/>
                <a:ext cx="288" cy="48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2056249" name="Rectangle 57"/>
              <p:cNvSpPr>
                <a:spLocks noChangeArrowheads="1"/>
              </p:cNvSpPr>
              <p:nvPr/>
            </p:nvSpPr>
            <p:spPr bwMode="auto">
              <a:xfrm>
                <a:off x="3072" y="2928"/>
                <a:ext cx="288" cy="480"/>
              </a:xfrm>
              <a:prstGeom prst="rect">
                <a:avLst/>
              </a:prstGeom>
              <a:solidFill>
                <a:srgbClr val="00FFFF"/>
              </a:solidFill>
              <a:ln w="38100">
                <a:solidFill>
                  <a:schemeClr val="tx1"/>
                </a:solidFill>
                <a:miter lim="800000"/>
                <a:headEnd/>
                <a:tailEnd/>
              </a:ln>
              <a:effectLst/>
            </p:spPr>
            <p:txBody>
              <a:bodyPr wrap="none" anchor="ctr"/>
              <a:lstStyle/>
              <a:p>
                <a:endParaRPr lang="en-US"/>
              </a:p>
            </p:txBody>
          </p:sp>
          <p:sp>
            <p:nvSpPr>
              <p:cNvPr id="2056250" name="Rectangle 58"/>
              <p:cNvSpPr>
                <a:spLocks noChangeArrowheads="1"/>
              </p:cNvSpPr>
              <p:nvPr/>
            </p:nvSpPr>
            <p:spPr bwMode="auto">
              <a:xfrm>
                <a:off x="2256" y="2928"/>
                <a:ext cx="288" cy="480"/>
              </a:xfrm>
              <a:prstGeom prst="rect">
                <a:avLst/>
              </a:prstGeom>
              <a:solidFill>
                <a:srgbClr val="FF9900"/>
              </a:solidFill>
              <a:ln w="38100">
                <a:solidFill>
                  <a:schemeClr val="tx1"/>
                </a:solidFill>
                <a:miter lim="800000"/>
                <a:headEnd/>
                <a:tailEnd/>
              </a:ln>
              <a:effectLst/>
            </p:spPr>
            <p:txBody>
              <a:bodyPr wrap="none" anchor="ctr"/>
              <a:lstStyle/>
              <a:p>
                <a:endParaRPr lang="en-US"/>
              </a:p>
            </p:txBody>
          </p:sp>
          <p:sp>
            <p:nvSpPr>
              <p:cNvPr id="2056251" name="Rectangle 59"/>
              <p:cNvSpPr>
                <a:spLocks noChangeArrowheads="1"/>
              </p:cNvSpPr>
              <p:nvPr/>
            </p:nvSpPr>
            <p:spPr bwMode="auto">
              <a:xfrm>
                <a:off x="624" y="2928"/>
                <a:ext cx="288" cy="480"/>
              </a:xfrm>
              <a:prstGeom prst="rect">
                <a:avLst/>
              </a:prstGeom>
              <a:solidFill>
                <a:srgbClr val="00FF00"/>
              </a:solidFill>
              <a:ln w="38100">
                <a:solidFill>
                  <a:schemeClr val="tx1"/>
                </a:solidFill>
                <a:miter lim="800000"/>
                <a:headEnd/>
                <a:tailEnd/>
              </a:ln>
              <a:effectLst/>
            </p:spPr>
            <p:txBody>
              <a:bodyPr wrap="none" anchor="ctr"/>
              <a:lstStyle/>
              <a:p>
                <a:endParaRPr lang="en-US"/>
              </a:p>
            </p:txBody>
          </p:sp>
        </p:grpSp>
        <p:grpSp>
          <p:nvGrpSpPr>
            <p:cNvPr id="7" name="Group 60"/>
            <p:cNvGrpSpPr>
              <a:grpSpLocks/>
            </p:cNvGrpSpPr>
            <p:nvPr/>
          </p:nvGrpSpPr>
          <p:grpSpPr bwMode="auto">
            <a:xfrm>
              <a:off x="624" y="2928"/>
              <a:ext cx="3552" cy="480"/>
              <a:chOff x="624" y="2928"/>
              <a:chExt cx="3552" cy="480"/>
            </a:xfrm>
          </p:grpSpPr>
          <p:sp>
            <p:nvSpPr>
              <p:cNvPr id="2056253" name="Rectangle 61"/>
              <p:cNvSpPr>
                <a:spLocks noChangeArrowheads="1"/>
              </p:cNvSpPr>
              <p:nvPr/>
            </p:nvSpPr>
            <p:spPr bwMode="auto">
              <a:xfrm>
                <a:off x="2256" y="2928"/>
                <a:ext cx="288" cy="48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2056254" name="Rectangle 62"/>
              <p:cNvSpPr>
                <a:spLocks noChangeArrowheads="1"/>
              </p:cNvSpPr>
              <p:nvPr/>
            </p:nvSpPr>
            <p:spPr bwMode="auto">
              <a:xfrm>
                <a:off x="3888" y="2928"/>
                <a:ext cx="288" cy="480"/>
              </a:xfrm>
              <a:prstGeom prst="rect">
                <a:avLst/>
              </a:prstGeom>
              <a:solidFill>
                <a:srgbClr val="00FFFF"/>
              </a:solidFill>
              <a:ln w="38100">
                <a:solidFill>
                  <a:schemeClr val="tx1"/>
                </a:solidFill>
                <a:miter lim="800000"/>
                <a:headEnd/>
                <a:tailEnd/>
              </a:ln>
              <a:effectLst/>
            </p:spPr>
            <p:txBody>
              <a:bodyPr wrap="none" anchor="ctr"/>
              <a:lstStyle/>
              <a:p>
                <a:endParaRPr lang="en-US"/>
              </a:p>
            </p:txBody>
          </p:sp>
          <p:sp>
            <p:nvSpPr>
              <p:cNvPr id="2056255" name="Rectangle 63"/>
              <p:cNvSpPr>
                <a:spLocks noChangeArrowheads="1"/>
              </p:cNvSpPr>
              <p:nvPr/>
            </p:nvSpPr>
            <p:spPr bwMode="auto">
              <a:xfrm>
                <a:off x="3072" y="2928"/>
                <a:ext cx="288" cy="480"/>
              </a:xfrm>
              <a:prstGeom prst="rect">
                <a:avLst/>
              </a:prstGeom>
              <a:solidFill>
                <a:srgbClr val="FF9900"/>
              </a:solidFill>
              <a:ln w="38100">
                <a:solidFill>
                  <a:schemeClr val="tx1"/>
                </a:solidFill>
                <a:miter lim="800000"/>
                <a:headEnd/>
                <a:tailEnd/>
              </a:ln>
              <a:effectLst/>
            </p:spPr>
            <p:txBody>
              <a:bodyPr wrap="none" anchor="ctr"/>
              <a:lstStyle/>
              <a:p>
                <a:endParaRPr lang="en-US"/>
              </a:p>
            </p:txBody>
          </p:sp>
          <p:sp>
            <p:nvSpPr>
              <p:cNvPr id="2056256" name="Rectangle 64"/>
              <p:cNvSpPr>
                <a:spLocks noChangeArrowheads="1"/>
              </p:cNvSpPr>
              <p:nvPr/>
            </p:nvSpPr>
            <p:spPr bwMode="auto">
              <a:xfrm>
                <a:off x="1440" y="2928"/>
                <a:ext cx="288" cy="480"/>
              </a:xfrm>
              <a:prstGeom prst="rect">
                <a:avLst/>
              </a:prstGeom>
              <a:solidFill>
                <a:srgbClr val="00FF00"/>
              </a:solidFill>
              <a:ln w="38100">
                <a:solidFill>
                  <a:schemeClr val="tx1"/>
                </a:solidFill>
                <a:miter lim="800000"/>
                <a:headEnd/>
                <a:tailEnd/>
              </a:ln>
              <a:effectLst/>
            </p:spPr>
            <p:txBody>
              <a:bodyPr wrap="none" anchor="ctr"/>
              <a:lstStyle/>
              <a:p>
                <a:endParaRPr lang="en-US"/>
              </a:p>
            </p:txBody>
          </p:sp>
          <p:sp>
            <p:nvSpPr>
              <p:cNvPr id="2056257" name="Rectangle 65"/>
              <p:cNvSpPr>
                <a:spLocks noChangeArrowheads="1"/>
              </p:cNvSpPr>
              <p:nvPr/>
            </p:nvSpPr>
            <p:spPr bwMode="auto">
              <a:xfrm>
                <a:off x="624" y="2928"/>
                <a:ext cx="288" cy="480"/>
              </a:xfrm>
              <a:prstGeom prst="rect">
                <a:avLst/>
              </a:prstGeom>
              <a:solidFill>
                <a:schemeClr val="hlink"/>
              </a:solidFill>
              <a:ln w="38100">
                <a:solidFill>
                  <a:schemeClr val="tx1"/>
                </a:solidFill>
                <a:miter lim="800000"/>
                <a:headEnd/>
                <a:tailEnd/>
              </a:ln>
              <a:effectLst/>
            </p:spPr>
            <p:txBody>
              <a:bodyPr wrap="none" anchor="ctr"/>
              <a:lstStyle/>
              <a:p>
                <a:endParaRPr lang="en-US"/>
              </a:p>
            </p:txBody>
          </p:sp>
        </p:grpSp>
        <p:grpSp>
          <p:nvGrpSpPr>
            <p:cNvPr id="8" name="Group 66"/>
            <p:cNvGrpSpPr>
              <a:grpSpLocks/>
            </p:cNvGrpSpPr>
            <p:nvPr/>
          </p:nvGrpSpPr>
          <p:grpSpPr bwMode="auto">
            <a:xfrm>
              <a:off x="624" y="2928"/>
              <a:ext cx="3552" cy="480"/>
              <a:chOff x="672" y="2976"/>
              <a:chExt cx="3552" cy="480"/>
            </a:xfrm>
          </p:grpSpPr>
          <p:sp>
            <p:nvSpPr>
              <p:cNvPr id="2056259" name="Rectangle 67"/>
              <p:cNvSpPr>
                <a:spLocks noChangeArrowheads="1"/>
              </p:cNvSpPr>
              <p:nvPr/>
            </p:nvSpPr>
            <p:spPr bwMode="auto">
              <a:xfrm>
                <a:off x="3120" y="2976"/>
                <a:ext cx="288" cy="48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2056260" name="Rectangle 68"/>
              <p:cNvSpPr>
                <a:spLocks noChangeArrowheads="1"/>
              </p:cNvSpPr>
              <p:nvPr/>
            </p:nvSpPr>
            <p:spPr bwMode="auto">
              <a:xfrm>
                <a:off x="672" y="2976"/>
                <a:ext cx="288" cy="480"/>
              </a:xfrm>
              <a:prstGeom prst="rect">
                <a:avLst/>
              </a:prstGeom>
              <a:solidFill>
                <a:schemeClr val="bg1"/>
              </a:solidFill>
              <a:ln w="38100">
                <a:solidFill>
                  <a:schemeClr val="tx1"/>
                </a:solidFill>
                <a:miter lim="800000"/>
                <a:headEnd/>
                <a:tailEnd/>
              </a:ln>
              <a:effectLst/>
            </p:spPr>
            <p:txBody>
              <a:bodyPr wrap="none" anchor="ctr"/>
              <a:lstStyle/>
              <a:p>
                <a:endParaRPr lang="en-US"/>
              </a:p>
            </p:txBody>
          </p:sp>
          <p:sp>
            <p:nvSpPr>
              <p:cNvPr id="2056261" name="Rectangle 69"/>
              <p:cNvSpPr>
                <a:spLocks noChangeArrowheads="1"/>
              </p:cNvSpPr>
              <p:nvPr/>
            </p:nvSpPr>
            <p:spPr bwMode="auto">
              <a:xfrm>
                <a:off x="3936" y="2976"/>
                <a:ext cx="288" cy="480"/>
              </a:xfrm>
              <a:prstGeom prst="rect">
                <a:avLst/>
              </a:prstGeom>
              <a:solidFill>
                <a:srgbClr val="FF9900"/>
              </a:solidFill>
              <a:ln w="38100">
                <a:solidFill>
                  <a:schemeClr val="tx1"/>
                </a:solidFill>
                <a:miter lim="800000"/>
                <a:headEnd/>
                <a:tailEnd/>
              </a:ln>
              <a:effectLst/>
            </p:spPr>
            <p:txBody>
              <a:bodyPr wrap="none" anchor="ctr"/>
              <a:lstStyle/>
              <a:p>
                <a:endParaRPr lang="en-US"/>
              </a:p>
            </p:txBody>
          </p:sp>
          <p:sp>
            <p:nvSpPr>
              <p:cNvPr id="2056262" name="Rectangle 70"/>
              <p:cNvSpPr>
                <a:spLocks noChangeArrowheads="1"/>
              </p:cNvSpPr>
              <p:nvPr/>
            </p:nvSpPr>
            <p:spPr bwMode="auto">
              <a:xfrm>
                <a:off x="2304" y="2976"/>
                <a:ext cx="288" cy="480"/>
              </a:xfrm>
              <a:prstGeom prst="rect">
                <a:avLst/>
              </a:prstGeom>
              <a:solidFill>
                <a:srgbClr val="00FF00"/>
              </a:solidFill>
              <a:ln w="38100">
                <a:solidFill>
                  <a:schemeClr val="tx1"/>
                </a:solidFill>
                <a:miter lim="800000"/>
                <a:headEnd/>
                <a:tailEnd/>
              </a:ln>
              <a:effectLst/>
            </p:spPr>
            <p:txBody>
              <a:bodyPr wrap="none" anchor="ctr"/>
              <a:lstStyle/>
              <a:p>
                <a:endParaRPr lang="en-US"/>
              </a:p>
            </p:txBody>
          </p:sp>
          <p:sp>
            <p:nvSpPr>
              <p:cNvPr id="2056263" name="Rectangle 71"/>
              <p:cNvSpPr>
                <a:spLocks noChangeArrowheads="1"/>
              </p:cNvSpPr>
              <p:nvPr/>
            </p:nvSpPr>
            <p:spPr bwMode="auto">
              <a:xfrm>
                <a:off x="1488" y="2976"/>
                <a:ext cx="288" cy="480"/>
              </a:xfrm>
              <a:prstGeom prst="rect">
                <a:avLst/>
              </a:prstGeom>
              <a:solidFill>
                <a:schemeClr val="hlink"/>
              </a:solidFill>
              <a:ln w="38100">
                <a:solidFill>
                  <a:schemeClr val="tx1"/>
                </a:solidFill>
                <a:miter lim="800000"/>
                <a:headEnd/>
                <a:tailEnd/>
              </a:ln>
              <a:effectLst/>
            </p:spPr>
            <p:txBody>
              <a:bodyPr wrap="none" anchor="ctr"/>
              <a:lstStyle/>
              <a:p>
                <a:endParaRPr lang="en-US"/>
              </a:p>
            </p:txBody>
          </p:sp>
        </p:grpSp>
        <p:grpSp>
          <p:nvGrpSpPr>
            <p:cNvPr id="9" name="Group 72"/>
            <p:cNvGrpSpPr>
              <a:grpSpLocks/>
            </p:cNvGrpSpPr>
            <p:nvPr/>
          </p:nvGrpSpPr>
          <p:grpSpPr bwMode="auto">
            <a:xfrm>
              <a:off x="624" y="2928"/>
              <a:ext cx="3552" cy="480"/>
              <a:chOff x="672" y="2976"/>
              <a:chExt cx="3552" cy="480"/>
            </a:xfrm>
          </p:grpSpPr>
          <p:sp>
            <p:nvSpPr>
              <p:cNvPr id="2056265" name="Rectangle 73"/>
              <p:cNvSpPr>
                <a:spLocks noChangeArrowheads="1"/>
              </p:cNvSpPr>
              <p:nvPr/>
            </p:nvSpPr>
            <p:spPr bwMode="auto">
              <a:xfrm>
                <a:off x="3936" y="2976"/>
                <a:ext cx="288" cy="48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2056266" name="Rectangle 74"/>
              <p:cNvSpPr>
                <a:spLocks noChangeArrowheads="1"/>
              </p:cNvSpPr>
              <p:nvPr/>
            </p:nvSpPr>
            <p:spPr bwMode="auto">
              <a:xfrm>
                <a:off x="1488" y="2976"/>
                <a:ext cx="288" cy="480"/>
              </a:xfrm>
              <a:prstGeom prst="rect">
                <a:avLst/>
              </a:prstGeom>
              <a:solidFill>
                <a:schemeClr val="bg1"/>
              </a:solidFill>
              <a:ln w="38100">
                <a:solidFill>
                  <a:schemeClr val="tx1"/>
                </a:solidFill>
                <a:miter lim="800000"/>
                <a:headEnd/>
                <a:tailEnd/>
              </a:ln>
              <a:effectLst/>
            </p:spPr>
            <p:txBody>
              <a:bodyPr wrap="none" anchor="ctr"/>
              <a:lstStyle/>
              <a:p>
                <a:endParaRPr lang="en-US"/>
              </a:p>
            </p:txBody>
          </p:sp>
          <p:sp>
            <p:nvSpPr>
              <p:cNvPr id="2056267" name="Rectangle 75"/>
              <p:cNvSpPr>
                <a:spLocks noChangeArrowheads="1"/>
              </p:cNvSpPr>
              <p:nvPr/>
            </p:nvSpPr>
            <p:spPr bwMode="auto">
              <a:xfrm>
                <a:off x="672" y="2976"/>
                <a:ext cx="288" cy="480"/>
              </a:xfrm>
              <a:prstGeom prst="rect">
                <a:avLst/>
              </a:prstGeom>
              <a:solidFill>
                <a:schemeClr val="bg1"/>
              </a:solidFill>
              <a:ln w="38100">
                <a:solidFill>
                  <a:schemeClr val="tx1"/>
                </a:solidFill>
                <a:miter lim="800000"/>
                <a:headEnd/>
                <a:tailEnd/>
              </a:ln>
              <a:effectLst/>
            </p:spPr>
            <p:txBody>
              <a:bodyPr wrap="none" anchor="ctr"/>
              <a:lstStyle/>
              <a:p>
                <a:endParaRPr lang="en-US"/>
              </a:p>
            </p:txBody>
          </p:sp>
          <p:sp>
            <p:nvSpPr>
              <p:cNvPr id="2056268" name="Rectangle 76"/>
              <p:cNvSpPr>
                <a:spLocks noChangeArrowheads="1"/>
              </p:cNvSpPr>
              <p:nvPr/>
            </p:nvSpPr>
            <p:spPr bwMode="auto">
              <a:xfrm>
                <a:off x="3120" y="2976"/>
                <a:ext cx="288" cy="480"/>
              </a:xfrm>
              <a:prstGeom prst="rect">
                <a:avLst/>
              </a:prstGeom>
              <a:solidFill>
                <a:srgbClr val="00FF00"/>
              </a:solidFill>
              <a:ln w="38100">
                <a:solidFill>
                  <a:schemeClr val="tx1"/>
                </a:solidFill>
                <a:miter lim="800000"/>
                <a:headEnd/>
                <a:tailEnd/>
              </a:ln>
              <a:effectLst/>
            </p:spPr>
            <p:txBody>
              <a:bodyPr wrap="none" anchor="ctr"/>
              <a:lstStyle/>
              <a:p>
                <a:endParaRPr lang="en-US"/>
              </a:p>
            </p:txBody>
          </p:sp>
          <p:sp>
            <p:nvSpPr>
              <p:cNvPr id="2056269" name="Rectangle 77"/>
              <p:cNvSpPr>
                <a:spLocks noChangeArrowheads="1"/>
              </p:cNvSpPr>
              <p:nvPr/>
            </p:nvSpPr>
            <p:spPr bwMode="auto">
              <a:xfrm>
                <a:off x="2304" y="2976"/>
                <a:ext cx="288" cy="480"/>
              </a:xfrm>
              <a:prstGeom prst="rect">
                <a:avLst/>
              </a:prstGeom>
              <a:solidFill>
                <a:schemeClr val="hlink"/>
              </a:solidFill>
              <a:ln w="38100">
                <a:solidFill>
                  <a:schemeClr val="tx1"/>
                </a:solidFill>
                <a:miter lim="800000"/>
                <a:headEnd/>
                <a:tailEnd/>
              </a:ln>
              <a:effectLst/>
            </p:spPr>
            <p:txBody>
              <a:bodyPr wrap="none" anchor="ctr"/>
              <a:lstStyle/>
              <a:p>
                <a:endParaRPr lang="en-US"/>
              </a:p>
            </p:txBody>
          </p:sp>
        </p:grpSp>
        <p:grpSp>
          <p:nvGrpSpPr>
            <p:cNvPr id="10" name="Group 78"/>
            <p:cNvGrpSpPr>
              <a:grpSpLocks/>
            </p:cNvGrpSpPr>
            <p:nvPr/>
          </p:nvGrpSpPr>
          <p:grpSpPr bwMode="auto">
            <a:xfrm>
              <a:off x="624" y="2928"/>
              <a:ext cx="3552" cy="480"/>
              <a:chOff x="624" y="2928"/>
              <a:chExt cx="3552" cy="480"/>
            </a:xfrm>
          </p:grpSpPr>
          <p:sp>
            <p:nvSpPr>
              <p:cNvPr id="2056271" name="Rectangle 79"/>
              <p:cNvSpPr>
                <a:spLocks noChangeArrowheads="1"/>
              </p:cNvSpPr>
              <p:nvPr/>
            </p:nvSpPr>
            <p:spPr bwMode="auto">
              <a:xfrm>
                <a:off x="2256" y="2928"/>
                <a:ext cx="288" cy="480"/>
              </a:xfrm>
              <a:prstGeom prst="rect">
                <a:avLst/>
              </a:prstGeom>
              <a:solidFill>
                <a:schemeClr val="bg1"/>
              </a:solidFill>
              <a:ln w="38100">
                <a:solidFill>
                  <a:schemeClr val="tx1"/>
                </a:solidFill>
                <a:miter lim="800000"/>
                <a:headEnd/>
                <a:tailEnd/>
              </a:ln>
              <a:effectLst/>
            </p:spPr>
            <p:txBody>
              <a:bodyPr wrap="none" anchor="ctr"/>
              <a:lstStyle/>
              <a:p>
                <a:endParaRPr lang="en-US"/>
              </a:p>
            </p:txBody>
          </p:sp>
          <p:sp>
            <p:nvSpPr>
              <p:cNvPr id="2056272" name="Rectangle 80"/>
              <p:cNvSpPr>
                <a:spLocks noChangeArrowheads="1"/>
              </p:cNvSpPr>
              <p:nvPr/>
            </p:nvSpPr>
            <p:spPr bwMode="auto">
              <a:xfrm>
                <a:off x="1440" y="2928"/>
                <a:ext cx="288" cy="480"/>
              </a:xfrm>
              <a:prstGeom prst="rect">
                <a:avLst/>
              </a:prstGeom>
              <a:solidFill>
                <a:schemeClr val="bg1"/>
              </a:solidFill>
              <a:ln w="38100">
                <a:solidFill>
                  <a:schemeClr val="tx1"/>
                </a:solidFill>
                <a:miter lim="800000"/>
                <a:headEnd/>
                <a:tailEnd/>
              </a:ln>
              <a:effectLst/>
            </p:spPr>
            <p:txBody>
              <a:bodyPr wrap="none" anchor="ctr"/>
              <a:lstStyle/>
              <a:p>
                <a:endParaRPr lang="en-US"/>
              </a:p>
            </p:txBody>
          </p:sp>
          <p:sp>
            <p:nvSpPr>
              <p:cNvPr id="2056273" name="Rectangle 81"/>
              <p:cNvSpPr>
                <a:spLocks noChangeArrowheads="1"/>
              </p:cNvSpPr>
              <p:nvPr/>
            </p:nvSpPr>
            <p:spPr bwMode="auto">
              <a:xfrm>
                <a:off x="624" y="2928"/>
                <a:ext cx="288" cy="480"/>
              </a:xfrm>
              <a:prstGeom prst="rect">
                <a:avLst/>
              </a:prstGeom>
              <a:solidFill>
                <a:schemeClr val="bg1"/>
              </a:solidFill>
              <a:ln w="38100">
                <a:solidFill>
                  <a:schemeClr val="tx1"/>
                </a:solidFill>
                <a:miter lim="800000"/>
                <a:headEnd/>
                <a:tailEnd/>
              </a:ln>
              <a:effectLst/>
            </p:spPr>
            <p:txBody>
              <a:bodyPr wrap="none" anchor="ctr"/>
              <a:lstStyle/>
              <a:p>
                <a:endParaRPr lang="en-US"/>
              </a:p>
            </p:txBody>
          </p:sp>
          <p:sp>
            <p:nvSpPr>
              <p:cNvPr id="2056274" name="Rectangle 82"/>
              <p:cNvSpPr>
                <a:spLocks noChangeArrowheads="1"/>
              </p:cNvSpPr>
              <p:nvPr/>
            </p:nvSpPr>
            <p:spPr bwMode="auto">
              <a:xfrm>
                <a:off x="3888" y="2928"/>
                <a:ext cx="288" cy="480"/>
              </a:xfrm>
              <a:prstGeom prst="rect">
                <a:avLst/>
              </a:prstGeom>
              <a:solidFill>
                <a:srgbClr val="00FF00"/>
              </a:solidFill>
              <a:ln w="38100">
                <a:solidFill>
                  <a:schemeClr val="tx1"/>
                </a:solidFill>
                <a:miter lim="800000"/>
                <a:headEnd/>
                <a:tailEnd/>
              </a:ln>
              <a:effectLst/>
            </p:spPr>
            <p:txBody>
              <a:bodyPr wrap="none" anchor="ctr"/>
              <a:lstStyle/>
              <a:p>
                <a:endParaRPr lang="en-US"/>
              </a:p>
            </p:txBody>
          </p:sp>
          <p:sp>
            <p:nvSpPr>
              <p:cNvPr id="2056275" name="Rectangle 83"/>
              <p:cNvSpPr>
                <a:spLocks noChangeArrowheads="1"/>
              </p:cNvSpPr>
              <p:nvPr/>
            </p:nvSpPr>
            <p:spPr bwMode="auto">
              <a:xfrm>
                <a:off x="3072" y="2928"/>
                <a:ext cx="288" cy="480"/>
              </a:xfrm>
              <a:prstGeom prst="rect">
                <a:avLst/>
              </a:prstGeom>
              <a:solidFill>
                <a:schemeClr val="hlink"/>
              </a:solidFill>
              <a:ln w="38100">
                <a:solidFill>
                  <a:schemeClr val="tx1"/>
                </a:solidFill>
                <a:miter lim="800000"/>
                <a:headEnd/>
                <a:tailEnd/>
              </a:ln>
              <a:effectLst/>
            </p:spPr>
            <p:txBody>
              <a:bodyPr wrap="none" anchor="ctr"/>
              <a:lstStyle/>
              <a:p>
                <a:endParaRPr lang="en-US"/>
              </a:p>
            </p:txBody>
          </p:sp>
        </p:grpSp>
        <p:grpSp>
          <p:nvGrpSpPr>
            <p:cNvPr id="11" name="Group 84"/>
            <p:cNvGrpSpPr>
              <a:grpSpLocks/>
            </p:cNvGrpSpPr>
            <p:nvPr/>
          </p:nvGrpSpPr>
          <p:grpSpPr bwMode="auto">
            <a:xfrm>
              <a:off x="624" y="2928"/>
              <a:ext cx="3552" cy="480"/>
              <a:chOff x="672" y="2976"/>
              <a:chExt cx="3552" cy="480"/>
            </a:xfrm>
          </p:grpSpPr>
          <p:sp>
            <p:nvSpPr>
              <p:cNvPr id="2056277" name="Rectangle 85"/>
              <p:cNvSpPr>
                <a:spLocks noChangeArrowheads="1"/>
              </p:cNvSpPr>
              <p:nvPr/>
            </p:nvSpPr>
            <p:spPr bwMode="auto">
              <a:xfrm>
                <a:off x="2304" y="2976"/>
                <a:ext cx="288" cy="480"/>
              </a:xfrm>
              <a:prstGeom prst="rect">
                <a:avLst/>
              </a:prstGeom>
              <a:solidFill>
                <a:schemeClr val="bg1"/>
              </a:solidFill>
              <a:ln w="38100">
                <a:solidFill>
                  <a:schemeClr val="tx1"/>
                </a:solidFill>
                <a:miter lim="800000"/>
                <a:headEnd/>
                <a:tailEnd/>
              </a:ln>
              <a:effectLst/>
            </p:spPr>
            <p:txBody>
              <a:bodyPr wrap="none" anchor="ctr"/>
              <a:lstStyle/>
              <a:p>
                <a:endParaRPr lang="en-US"/>
              </a:p>
            </p:txBody>
          </p:sp>
          <p:sp>
            <p:nvSpPr>
              <p:cNvPr id="2056278" name="Rectangle 86"/>
              <p:cNvSpPr>
                <a:spLocks noChangeArrowheads="1"/>
              </p:cNvSpPr>
              <p:nvPr/>
            </p:nvSpPr>
            <p:spPr bwMode="auto">
              <a:xfrm>
                <a:off x="1488" y="2976"/>
                <a:ext cx="288" cy="480"/>
              </a:xfrm>
              <a:prstGeom prst="rect">
                <a:avLst/>
              </a:prstGeom>
              <a:solidFill>
                <a:schemeClr val="bg1"/>
              </a:solidFill>
              <a:ln w="38100">
                <a:solidFill>
                  <a:schemeClr val="tx1"/>
                </a:solidFill>
                <a:miter lim="800000"/>
                <a:headEnd/>
                <a:tailEnd/>
              </a:ln>
              <a:effectLst/>
            </p:spPr>
            <p:txBody>
              <a:bodyPr wrap="none" anchor="ctr"/>
              <a:lstStyle/>
              <a:p>
                <a:endParaRPr lang="en-US"/>
              </a:p>
            </p:txBody>
          </p:sp>
          <p:sp>
            <p:nvSpPr>
              <p:cNvPr id="2056279" name="Rectangle 87"/>
              <p:cNvSpPr>
                <a:spLocks noChangeArrowheads="1"/>
              </p:cNvSpPr>
              <p:nvPr/>
            </p:nvSpPr>
            <p:spPr bwMode="auto">
              <a:xfrm>
                <a:off x="672" y="2976"/>
                <a:ext cx="288" cy="480"/>
              </a:xfrm>
              <a:prstGeom prst="rect">
                <a:avLst/>
              </a:prstGeom>
              <a:solidFill>
                <a:schemeClr val="bg1"/>
              </a:solidFill>
              <a:ln w="38100">
                <a:solidFill>
                  <a:schemeClr val="tx1"/>
                </a:solidFill>
                <a:miter lim="800000"/>
                <a:headEnd/>
                <a:tailEnd/>
              </a:ln>
              <a:effectLst/>
            </p:spPr>
            <p:txBody>
              <a:bodyPr wrap="none" anchor="ctr"/>
              <a:lstStyle/>
              <a:p>
                <a:endParaRPr lang="en-US"/>
              </a:p>
            </p:txBody>
          </p:sp>
          <p:sp>
            <p:nvSpPr>
              <p:cNvPr id="2056280" name="Rectangle 88"/>
              <p:cNvSpPr>
                <a:spLocks noChangeArrowheads="1"/>
              </p:cNvSpPr>
              <p:nvPr/>
            </p:nvSpPr>
            <p:spPr bwMode="auto">
              <a:xfrm>
                <a:off x="3936" y="2976"/>
                <a:ext cx="288" cy="480"/>
              </a:xfrm>
              <a:prstGeom prst="rect">
                <a:avLst/>
              </a:prstGeom>
              <a:solidFill>
                <a:schemeClr val="hlink"/>
              </a:solidFill>
              <a:ln w="38100">
                <a:solidFill>
                  <a:schemeClr val="tx1"/>
                </a:solidFill>
                <a:miter lim="800000"/>
                <a:headEnd/>
                <a:tailEnd/>
              </a:ln>
              <a:effectLst/>
            </p:spPr>
            <p:txBody>
              <a:bodyPr wrap="none" anchor="ctr"/>
              <a:lstStyle/>
              <a:p>
                <a:endParaRPr lang="en-US"/>
              </a:p>
            </p:txBody>
          </p:sp>
          <p:sp>
            <p:nvSpPr>
              <p:cNvPr id="2056281" name="Rectangle 89"/>
              <p:cNvSpPr>
                <a:spLocks noChangeArrowheads="1"/>
              </p:cNvSpPr>
              <p:nvPr/>
            </p:nvSpPr>
            <p:spPr bwMode="auto">
              <a:xfrm>
                <a:off x="3120" y="2976"/>
                <a:ext cx="288" cy="480"/>
              </a:xfrm>
              <a:prstGeom prst="rect">
                <a:avLst/>
              </a:prstGeom>
              <a:solidFill>
                <a:schemeClr val="bg1"/>
              </a:solidFill>
              <a:ln w="38100">
                <a:solidFill>
                  <a:schemeClr val="tx1"/>
                </a:solidFill>
                <a:miter lim="800000"/>
                <a:headEnd/>
                <a:tailEnd/>
              </a:ln>
              <a:effectLst/>
            </p:spPr>
            <p:txBody>
              <a:bodyPr wrap="none" anchor="ctr"/>
              <a:lstStyle/>
              <a:p>
                <a:endParaRPr lang="en-US"/>
              </a:p>
            </p:txBody>
          </p:sp>
        </p:grpSp>
      </p:grpSp>
      <p:pic>
        <p:nvPicPr>
          <p:cNvPr id="91" name="Picture 90" descr="JU-Logo.png"/>
          <p:cNvPicPr>
            <a:picLocks noChangeAspect="1"/>
          </p:cNvPicPr>
          <p:nvPr/>
        </p:nvPicPr>
        <p:blipFill>
          <a:blip r:embed="rId2"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 name="CustomShape 2"/>
          <p:cNvSpPr/>
          <p:nvPr/>
        </p:nvSpPr>
        <p:spPr>
          <a:xfrm>
            <a:off x="1295280" y="3200400"/>
            <a:ext cx="6399360" cy="159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5942" name="CustomShape 3"/>
          <p:cNvSpPr/>
          <p:nvPr/>
        </p:nvSpPr>
        <p:spPr>
          <a:xfrm>
            <a:off x="533400" y="1905120"/>
            <a:ext cx="8070960" cy="20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gn="ctr">
              <a:lnSpc>
                <a:spcPct val="100000"/>
              </a:lnSpc>
            </a:pPr>
            <a:r>
              <a:rPr lang="en-IN" sz="5400" b="0" strike="noStrike" spc="-1" dirty="0">
                <a:solidFill>
                  <a:srgbClr val="000000"/>
                </a:solidFill>
                <a:uFill>
                  <a:solidFill>
                    <a:srgbClr val="FFFFFF"/>
                  </a:solidFill>
                </a:uFill>
                <a:latin typeface="Times New Roman"/>
                <a:ea typeface="DejaVu Sans"/>
              </a:rPr>
              <a:t>Thank You!</a:t>
            </a:r>
            <a:endParaRPr lang="en-IN" sz="1800" b="0" strike="noStrike" spc="-1" dirty="0">
              <a:solidFill>
                <a:srgbClr val="000000"/>
              </a:solidFill>
              <a:uFill>
                <a:solidFill>
                  <a:srgbClr val="FFFFFF"/>
                </a:solidFill>
              </a:uFill>
              <a:latin typeface="Arial"/>
            </a:endParaRPr>
          </a:p>
          <a:p>
            <a:pPr marL="343080" indent="-341640" algn="ctr">
              <a:lnSpc>
                <a:spcPct val="100000"/>
              </a:lnSpc>
            </a:pPr>
            <a:endParaRPr lang="en-IN" sz="1800" b="0" strike="noStrike" spc="-1" dirty="0">
              <a:solidFill>
                <a:srgbClr val="000000"/>
              </a:solidFill>
              <a:uFill>
                <a:solidFill>
                  <a:srgbClr val="FFFFFF"/>
                </a:solidFill>
              </a:uFill>
              <a:latin typeface="Arial"/>
            </a:endParaRPr>
          </a:p>
          <a:p>
            <a:pPr marL="343080" indent="-341640" algn="ctr">
              <a:lnSpc>
                <a:spcPct val="100000"/>
              </a:lnSpc>
            </a:pPr>
            <a:endParaRPr lang="en-IN" sz="1800" b="0" strike="noStrike" spc="-1" dirty="0">
              <a:solidFill>
                <a:srgbClr val="000000"/>
              </a:solidFill>
              <a:uFill>
                <a:solidFill>
                  <a:srgbClr val="FFFFFF"/>
                </a:solidFill>
              </a:uFill>
              <a:latin typeface="Arial"/>
            </a:endParaRPr>
          </a:p>
          <a:p>
            <a:pPr marL="343080" indent="-341640" algn="ctr">
              <a:lnSpc>
                <a:spcPct val="100000"/>
              </a:lnSpc>
            </a:pPr>
            <a:endParaRPr lang="en-IN" sz="1800" b="0" strike="noStrike" spc="-1" dirty="0">
              <a:solidFill>
                <a:srgbClr val="000000"/>
              </a:solidFill>
              <a:uFill>
                <a:solidFill>
                  <a:srgbClr val="FFFFFF"/>
                </a:solidFill>
              </a:uFill>
              <a:latin typeface="Arial"/>
            </a:endParaRPr>
          </a:p>
          <a:p>
            <a:pPr marL="343080" indent="-341640" algn="ctr">
              <a:lnSpc>
                <a:spcPct val="100000"/>
              </a:lnSpc>
            </a:pPr>
            <a:endParaRPr lang="en-IN" sz="1800" b="0" strike="noStrike" spc="-1" dirty="0">
              <a:solidFill>
                <a:srgbClr val="000000"/>
              </a:solidFill>
              <a:uFill>
                <a:solidFill>
                  <a:srgbClr val="FFFFFF"/>
                </a:solidFill>
              </a:uFill>
              <a:latin typeface="Arial"/>
            </a:endParaRPr>
          </a:p>
        </p:txBody>
      </p:sp>
      <p:sp>
        <p:nvSpPr>
          <p:cNvPr id="5943" name="CustomShape 4"/>
          <p:cNvSpPr/>
          <p:nvPr/>
        </p:nvSpPr>
        <p:spPr>
          <a:xfrm>
            <a:off x="146160" y="6210360"/>
            <a:ext cx="455760" cy="455760"/>
          </a:xfrm>
          <a:prstGeom prst="rect">
            <a:avLst/>
          </a:prstGeom>
          <a:noFill/>
          <a:ln>
            <a:noFill/>
          </a:ln>
        </p:spPr>
        <p:style>
          <a:lnRef idx="0">
            <a:scrgbClr r="0" g="0" b="0"/>
          </a:lnRef>
          <a:fillRef idx="0">
            <a:scrgbClr r="0" g="0" b="0"/>
          </a:fillRef>
          <a:effectRef idx="0">
            <a:scrgbClr r="0" g="0" b="0"/>
          </a:effectRef>
          <a:fontRef idx="minor"/>
        </p:style>
      </p:sp>
      <p:pic>
        <p:nvPicPr>
          <p:cNvPr id="7" name="Picture 6" descr="JU-Logo.png"/>
          <p:cNvPicPr>
            <a:picLocks noChangeAspect="1"/>
          </p:cNvPicPr>
          <p:nvPr/>
        </p:nvPicPr>
        <p:blipFill>
          <a:blip r:embed="rId3" cstate="print"/>
          <a:stretch>
            <a:fillRect/>
          </a:stretch>
        </p:blipFill>
        <p:spPr>
          <a:xfrm>
            <a:off x="7239000" y="152400"/>
            <a:ext cx="1661163" cy="64922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0" y="274638"/>
            <a:ext cx="8229600" cy="1143000"/>
          </a:xfrm>
        </p:spPr>
        <p:txBody>
          <a:bodyPr/>
          <a:lstStyle/>
          <a:p>
            <a:r>
              <a:rPr lang="en-US"/>
              <a:t>Sign-Magnitude</a:t>
            </a:r>
          </a:p>
        </p:txBody>
      </p:sp>
      <p:sp>
        <p:nvSpPr>
          <p:cNvPr id="52227" name="Rectangle 3"/>
          <p:cNvSpPr>
            <a:spLocks noGrp="1" noChangeArrowheads="1"/>
          </p:cNvSpPr>
          <p:nvPr>
            <p:ph type="body" idx="4294967295"/>
          </p:nvPr>
        </p:nvSpPr>
        <p:spPr>
          <a:xfrm>
            <a:off x="0" y="1600200"/>
            <a:ext cx="8229600" cy="4525963"/>
          </a:xfrm>
        </p:spPr>
        <p:txBody>
          <a:bodyPr>
            <a:normAutofit/>
          </a:bodyPr>
          <a:lstStyle/>
          <a:p>
            <a:r>
              <a:rPr lang="en-US"/>
              <a:t>Left most bit is sign bit</a:t>
            </a:r>
          </a:p>
          <a:p>
            <a:r>
              <a:rPr lang="en-US"/>
              <a:t>0 means positive</a:t>
            </a:r>
          </a:p>
          <a:p>
            <a:r>
              <a:rPr lang="en-US"/>
              <a:t>1 means negative</a:t>
            </a:r>
          </a:p>
          <a:p>
            <a:r>
              <a:rPr lang="en-US"/>
              <a:t>+18 = 00010010</a:t>
            </a:r>
          </a:p>
          <a:p>
            <a:r>
              <a:rPr lang="en-US"/>
              <a:t> -18 = 10010010</a:t>
            </a:r>
          </a:p>
          <a:p>
            <a:r>
              <a:rPr lang="en-US"/>
              <a:t>Problems</a:t>
            </a:r>
          </a:p>
          <a:p>
            <a:pPr lvl="1"/>
            <a:r>
              <a:rPr lang="en-US"/>
              <a:t>Need to consider both sign and magnitude in arithmetic</a:t>
            </a:r>
          </a:p>
          <a:p>
            <a:pPr lvl="1"/>
            <a:r>
              <a:rPr lang="en-US"/>
              <a:t>Two representations of zero (+0 and -0)</a:t>
            </a:r>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1026"/>
          <p:cNvSpPr>
            <a:spLocks noGrp="1" noChangeArrowheads="1"/>
          </p:cNvSpPr>
          <p:nvPr>
            <p:ph type="title" idx="4294967295"/>
          </p:nvPr>
        </p:nvSpPr>
        <p:spPr>
          <a:xfrm>
            <a:off x="0" y="274638"/>
            <a:ext cx="8229600" cy="1143000"/>
          </a:xfrm>
        </p:spPr>
        <p:txBody>
          <a:bodyPr/>
          <a:lstStyle/>
          <a:p>
            <a:r>
              <a:rPr lang="en-US"/>
              <a:t>Two’s Compliment</a:t>
            </a:r>
          </a:p>
        </p:txBody>
      </p:sp>
      <p:sp>
        <p:nvSpPr>
          <p:cNvPr id="48131" name="Rectangle 1027"/>
          <p:cNvSpPr>
            <a:spLocks noGrp="1" noChangeArrowheads="1"/>
          </p:cNvSpPr>
          <p:nvPr>
            <p:ph type="body" idx="4294967295"/>
          </p:nvPr>
        </p:nvSpPr>
        <p:spPr>
          <a:xfrm>
            <a:off x="0" y="1600200"/>
            <a:ext cx="8229600" cy="4525963"/>
          </a:xfrm>
        </p:spPr>
        <p:txBody>
          <a:bodyPr/>
          <a:lstStyle/>
          <a:p>
            <a:r>
              <a:rPr lang="en-US"/>
              <a:t>+3 = 00000011</a:t>
            </a:r>
          </a:p>
          <a:p>
            <a:r>
              <a:rPr lang="en-US"/>
              <a:t>+2 = 00000010</a:t>
            </a:r>
          </a:p>
          <a:p>
            <a:r>
              <a:rPr lang="en-US"/>
              <a:t>+1 = 00000001</a:t>
            </a:r>
          </a:p>
          <a:p>
            <a:r>
              <a:rPr lang="en-US"/>
              <a:t>+0 = 00000000</a:t>
            </a:r>
          </a:p>
          <a:p>
            <a:r>
              <a:rPr lang="en-US"/>
              <a:t> -1 = 11111111</a:t>
            </a:r>
          </a:p>
          <a:p>
            <a:r>
              <a:rPr lang="en-US"/>
              <a:t> -2 = 11111110</a:t>
            </a:r>
          </a:p>
          <a:p>
            <a:r>
              <a:rPr lang="en-US"/>
              <a:t> -3 = 11111101</a:t>
            </a:r>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48131">
                                            <p:txEl>
                                              <p:pRg st="1" end="1"/>
                                            </p:txEl>
                                          </p:spTgt>
                                        </p:tgtEl>
                                        <p:attrNameLst>
                                          <p:attrName>style.visibility</p:attrName>
                                        </p:attrNameLst>
                                      </p:cBhvr>
                                      <p:to>
                                        <p:strVal val="visible"/>
                                      </p:to>
                                    </p:set>
                                    <p:anim calcmode="lin" valueType="num">
                                      <p:cBhvr additive="base">
                                        <p:cTn id="12"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48131">
                                            <p:txEl>
                                              <p:pRg st="2" end="2"/>
                                            </p:txEl>
                                          </p:spTgt>
                                        </p:tgtEl>
                                        <p:attrNameLst>
                                          <p:attrName>style.visibility</p:attrName>
                                        </p:attrNameLst>
                                      </p:cBhvr>
                                      <p:to>
                                        <p:strVal val="visible"/>
                                      </p:to>
                                    </p:set>
                                    <p:anim calcmode="lin" valueType="num">
                                      <p:cBhvr additive="base">
                                        <p:cTn id="17"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4500"/>
                            </p:stCondLst>
                            <p:childTnLst>
                              <p:par>
                                <p:cTn id="20" presetID="2" presetClass="entr" presetSubtype="8" fill="hold" grpId="0" nodeType="afterEffect">
                                  <p:stCondLst>
                                    <p:cond delay="1000"/>
                                  </p:stCondLst>
                                  <p:childTnLst>
                                    <p:set>
                                      <p:cBhvr>
                                        <p:cTn id="21" dur="1" fill="hold">
                                          <p:stCondLst>
                                            <p:cond delay="0"/>
                                          </p:stCondLst>
                                        </p:cTn>
                                        <p:tgtEl>
                                          <p:spTgt spid="48131">
                                            <p:txEl>
                                              <p:pRg st="3" end="3"/>
                                            </p:txEl>
                                          </p:spTgt>
                                        </p:tgtEl>
                                        <p:attrNameLst>
                                          <p:attrName>style.visibility</p:attrName>
                                        </p:attrNameLst>
                                      </p:cBhvr>
                                      <p:to>
                                        <p:strVal val="visible"/>
                                      </p:to>
                                    </p:set>
                                    <p:anim calcmode="lin" valueType="num">
                                      <p:cBhvr additive="base">
                                        <p:cTn id="22"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6000"/>
                            </p:stCondLst>
                            <p:childTnLst>
                              <p:par>
                                <p:cTn id="25" presetID="2" presetClass="entr" presetSubtype="8" fill="hold" grpId="0" nodeType="afterEffect">
                                  <p:stCondLst>
                                    <p:cond delay="1000"/>
                                  </p:stCondLst>
                                  <p:childTnLst>
                                    <p:set>
                                      <p:cBhvr>
                                        <p:cTn id="26" dur="1" fill="hold">
                                          <p:stCondLst>
                                            <p:cond delay="0"/>
                                          </p:stCondLst>
                                        </p:cTn>
                                        <p:tgtEl>
                                          <p:spTgt spid="48131">
                                            <p:txEl>
                                              <p:pRg st="4" end="4"/>
                                            </p:txEl>
                                          </p:spTgt>
                                        </p:tgtEl>
                                        <p:attrNameLst>
                                          <p:attrName>style.visibility</p:attrName>
                                        </p:attrNameLst>
                                      </p:cBhvr>
                                      <p:to>
                                        <p:strVal val="visible"/>
                                      </p:to>
                                    </p:set>
                                    <p:anim calcmode="lin" valueType="num">
                                      <p:cBhvr additive="base">
                                        <p:cTn id="27"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7500"/>
                            </p:stCondLst>
                            <p:childTnLst>
                              <p:par>
                                <p:cTn id="30" presetID="2" presetClass="entr" presetSubtype="8" fill="hold" grpId="0" nodeType="afterEffect">
                                  <p:stCondLst>
                                    <p:cond delay="1000"/>
                                  </p:stCondLst>
                                  <p:childTnLst>
                                    <p:set>
                                      <p:cBhvr>
                                        <p:cTn id="31" dur="1" fill="hold">
                                          <p:stCondLst>
                                            <p:cond delay="0"/>
                                          </p:stCondLst>
                                        </p:cTn>
                                        <p:tgtEl>
                                          <p:spTgt spid="48131">
                                            <p:txEl>
                                              <p:pRg st="5" end="5"/>
                                            </p:txEl>
                                          </p:spTgt>
                                        </p:tgtEl>
                                        <p:attrNameLst>
                                          <p:attrName>style.visibility</p:attrName>
                                        </p:attrNameLst>
                                      </p:cBhvr>
                                      <p:to>
                                        <p:strVal val="visible"/>
                                      </p:to>
                                    </p:set>
                                    <p:anim calcmode="lin" valueType="num">
                                      <p:cBhvr additive="base">
                                        <p:cTn id="32"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9000"/>
                            </p:stCondLst>
                            <p:childTnLst>
                              <p:par>
                                <p:cTn id="35" presetID="2" presetClass="entr" presetSubtype="8" fill="hold" grpId="0" nodeType="afterEffect">
                                  <p:stCondLst>
                                    <p:cond delay="1000"/>
                                  </p:stCondLst>
                                  <p:childTnLst>
                                    <p:set>
                                      <p:cBhvr>
                                        <p:cTn id="36" dur="1" fill="hold">
                                          <p:stCondLst>
                                            <p:cond delay="0"/>
                                          </p:stCondLst>
                                        </p:cTn>
                                        <p:tgtEl>
                                          <p:spTgt spid="48131">
                                            <p:txEl>
                                              <p:pRg st="6" end="6"/>
                                            </p:txEl>
                                          </p:spTgt>
                                        </p:tgtEl>
                                        <p:attrNameLst>
                                          <p:attrName>style.visibility</p:attrName>
                                        </p:attrNameLst>
                                      </p:cBhvr>
                                      <p:to>
                                        <p:strVal val="visible"/>
                                      </p:to>
                                    </p:set>
                                    <p:anim calcmode="lin" valueType="num">
                                      <p:cBhvr additive="base">
                                        <p:cTn id="37" dur="500" fill="hold"/>
                                        <p:tgtEl>
                                          <p:spTgt spid="4813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5" autoUpdateAnimBg="0" advAuto="100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274638"/>
            <a:ext cx="8229600" cy="1143000"/>
          </a:xfrm>
        </p:spPr>
        <p:txBody>
          <a:bodyPr/>
          <a:lstStyle/>
          <a:p>
            <a:r>
              <a:rPr lang="en-US"/>
              <a:t>Benefits</a:t>
            </a:r>
          </a:p>
        </p:txBody>
      </p:sp>
      <p:sp>
        <p:nvSpPr>
          <p:cNvPr id="9219" name="Rectangle 3"/>
          <p:cNvSpPr>
            <a:spLocks noGrp="1" noChangeArrowheads="1"/>
          </p:cNvSpPr>
          <p:nvPr>
            <p:ph type="body" idx="4294967295"/>
          </p:nvPr>
        </p:nvSpPr>
        <p:spPr>
          <a:xfrm>
            <a:off x="0" y="1600200"/>
            <a:ext cx="8229600" cy="4525963"/>
          </a:xfrm>
        </p:spPr>
        <p:txBody>
          <a:bodyPr/>
          <a:lstStyle/>
          <a:p>
            <a:r>
              <a:rPr lang="en-US"/>
              <a:t>One representation of zero</a:t>
            </a:r>
          </a:p>
          <a:p>
            <a:r>
              <a:rPr lang="en-US"/>
              <a:t>Arithmetic works easily (see later)</a:t>
            </a:r>
          </a:p>
          <a:p>
            <a:r>
              <a:rPr lang="en-US"/>
              <a:t>Negating is fairly easy</a:t>
            </a:r>
          </a:p>
          <a:p>
            <a:pPr lvl="1"/>
            <a:r>
              <a:rPr lang="en-US"/>
              <a:t>3 = 00000011</a:t>
            </a:r>
          </a:p>
          <a:p>
            <a:pPr lvl="1"/>
            <a:r>
              <a:rPr lang="en-US"/>
              <a:t>Boolean complement gives	11111100</a:t>
            </a:r>
          </a:p>
          <a:p>
            <a:pPr lvl="1"/>
            <a:r>
              <a:rPr lang="en-US"/>
              <a:t>Add 1 to LSB			11111101</a:t>
            </a:r>
          </a:p>
          <a:p>
            <a:pPr lvl="1"/>
            <a:endParaRPr lang="en-US"/>
          </a:p>
        </p:txBody>
      </p:sp>
      <p:pic>
        <p:nvPicPr>
          <p:cNvPr id="4" name="Picture 3" descr="JU-Logo.png"/>
          <p:cNvPicPr>
            <a:picLocks noChangeAspect="1"/>
          </p:cNvPicPr>
          <p:nvPr/>
        </p:nvPicPr>
        <p:blipFill>
          <a:blip r:embed="rId3" cstate="print"/>
          <a:stretch>
            <a:fillRect/>
          </a:stretch>
        </p:blipFill>
        <p:spPr>
          <a:xfrm>
            <a:off x="7239000" y="76200"/>
            <a:ext cx="1661163" cy="649225"/>
          </a:xfrm>
          <a:prstGeom prst="rect">
            <a:avLst/>
          </a:prstGeom>
        </p:spPr>
      </p:pic>
    </p:spTree>
  </p:cSld>
  <p:clrMapOvr>
    <a:masterClrMapping/>
  </p:clrMapOv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2607</TotalTime>
  <Words>4389</Words>
  <Application>Microsoft Office PowerPoint</Application>
  <PresentationFormat>On-screen Show (4:3)</PresentationFormat>
  <Paragraphs>683</Paragraphs>
  <Slides>63</Slides>
  <Notes>44</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1_Office Theme</vt:lpstr>
      <vt:lpstr>Slide 1</vt:lpstr>
      <vt:lpstr>UNIT - 3 </vt:lpstr>
      <vt:lpstr>Arithmetic &amp; Logic Unit (ALU)</vt:lpstr>
      <vt:lpstr>Arithmetic &amp; Logic Unit</vt:lpstr>
      <vt:lpstr>ALU Inputs and Outputs</vt:lpstr>
      <vt:lpstr>Integer Representation</vt:lpstr>
      <vt:lpstr>Sign-Magnitude</vt:lpstr>
      <vt:lpstr>Two’s Compliment</vt:lpstr>
      <vt:lpstr>Benefits</vt:lpstr>
      <vt:lpstr>Negation Special Case 1</vt:lpstr>
      <vt:lpstr>Negation Special Case 2</vt:lpstr>
      <vt:lpstr>Range of Numbers</vt:lpstr>
      <vt:lpstr>Conversion Between Lengths</vt:lpstr>
      <vt:lpstr>Slide 14</vt:lpstr>
      <vt:lpstr>Slide 15</vt:lpstr>
      <vt:lpstr>Slide 16</vt:lpstr>
      <vt:lpstr>Slide 17</vt:lpstr>
      <vt:lpstr>Addition and Subtraction</vt:lpstr>
      <vt:lpstr>Hardware for Addition and Subtraction</vt:lpstr>
      <vt:lpstr>Multiplication</vt:lpstr>
      <vt:lpstr>Multiplication Example</vt:lpstr>
      <vt:lpstr>Hardware Implementation of Unsigned Binary Multiplication</vt:lpstr>
      <vt:lpstr>Flowchart for Unsigned Binary Multiplication</vt:lpstr>
      <vt:lpstr>Twos Complement Multiplication</vt:lpstr>
      <vt:lpstr>Comparison</vt:lpstr>
      <vt:lpstr>Slide 26</vt:lpstr>
      <vt:lpstr>Execution of Example</vt:lpstr>
      <vt:lpstr>Multiplying Negative Numbers</vt:lpstr>
      <vt:lpstr>Booth’s Algorithm</vt:lpstr>
      <vt:lpstr>Example of Booth’s Algorithm</vt:lpstr>
      <vt:lpstr>Division</vt:lpstr>
      <vt:lpstr>Flowchart for Unsigned Binary Division</vt:lpstr>
      <vt:lpstr>Example of Restoring Twos Complement Division</vt:lpstr>
      <vt:lpstr>Division of Unsigned Binary Integers</vt:lpstr>
      <vt:lpstr>Flowchart for Unsigned Binary Division</vt:lpstr>
      <vt:lpstr>Real Numbers</vt:lpstr>
      <vt:lpstr>Floating Point</vt:lpstr>
      <vt:lpstr>Floating-Point Representation</vt:lpstr>
      <vt:lpstr>Floating-Point</vt:lpstr>
      <vt:lpstr>Expressible Numbers</vt:lpstr>
      <vt:lpstr>IEEE Standard 754</vt:lpstr>
      <vt:lpstr>IEEE 754-2008</vt:lpstr>
      <vt:lpstr>IEEE 754 Formats</vt:lpstr>
      <vt:lpstr>Slide 44</vt:lpstr>
      <vt:lpstr>Floating Point Examples</vt:lpstr>
      <vt:lpstr>Signs for Floating Point</vt:lpstr>
      <vt:lpstr>Normalization</vt:lpstr>
      <vt:lpstr>FP Ranges</vt:lpstr>
      <vt:lpstr>Expressible Numbers</vt:lpstr>
      <vt:lpstr>IEEE 754</vt:lpstr>
      <vt:lpstr>The Processor:  Datapath &amp; Control</vt:lpstr>
      <vt:lpstr>Fetching Instructions</vt:lpstr>
      <vt:lpstr>Decoding Instructions</vt:lpstr>
      <vt:lpstr>Executing R Format Operations</vt:lpstr>
      <vt:lpstr>Executing Load and Store Operations</vt:lpstr>
      <vt:lpstr>Creating a Single Datapath from the Parts</vt:lpstr>
      <vt:lpstr>Adding the Control</vt:lpstr>
      <vt:lpstr>Single Cycle Disadvantages &amp; Advantages</vt:lpstr>
      <vt:lpstr>Multicycle Datapath Approach</vt:lpstr>
      <vt:lpstr>Pipelining </vt:lpstr>
      <vt:lpstr>Pipelining a Digital System</vt:lpstr>
      <vt:lpstr>Pipelining a Digital System</vt:lpstr>
      <vt:lpstr>Slide 63</vt:lpstr>
    </vt:vector>
  </TitlesOfParts>
  <Company>UCF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sjin</dc:creator>
  <cp:lastModifiedBy>HP</cp:lastModifiedBy>
  <cp:revision>267</cp:revision>
  <dcterms:created xsi:type="dcterms:W3CDTF">2002-09-22T17:43:30Z</dcterms:created>
  <dcterms:modified xsi:type="dcterms:W3CDTF">2021-02-10T08:36:02Z</dcterms:modified>
</cp:coreProperties>
</file>