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65"/>
  </p:notesMasterIdLst>
  <p:handoutMasterIdLst>
    <p:handoutMasterId r:id="rId66"/>
  </p:handoutMasterIdLst>
  <p:sldIdLst>
    <p:sldId id="300" r:id="rId2"/>
    <p:sldId id="609" r:id="rId3"/>
    <p:sldId id="613" r:id="rId4"/>
    <p:sldId id="614" r:id="rId5"/>
    <p:sldId id="615" r:id="rId6"/>
    <p:sldId id="616" r:id="rId7"/>
    <p:sldId id="617" r:id="rId8"/>
    <p:sldId id="618" r:id="rId9"/>
    <p:sldId id="619" r:id="rId10"/>
    <p:sldId id="620" r:id="rId11"/>
    <p:sldId id="621" r:id="rId12"/>
    <p:sldId id="622" r:id="rId13"/>
    <p:sldId id="623" r:id="rId14"/>
    <p:sldId id="624"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000000"/>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86228" autoAdjust="0"/>
  </p:normalViewPr>
  <p:slideViewPr>
    <p:cSldViewPr>
      <p:cViewPr varScale="1">
        <p:scale>
          <a:sx n="62" d="100"/>
          <a:sy n="62" d="100"/>
        </p:scale>
        <p:origin x="-141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49.xml"/><Relationship Id="rId7" Type="http://schemas.openxmlformats.org/officeDocument/2006/relationships/slide" Target="slides/slide59.xml"/><Relationship Id="rId2" Type="http://schemas.openxmlformats.org/officeDocument/2006/relationships/slide" Target="slides/slide47.xml"/><Relationship Id="rId1" Type="http://schemas.openxmlformats.org/officeDocument/2006/relationships/slide" Target="slides/slide40.xml"/><Relationship Id="rId6" Type="http://schemas.openxmlformats.org/officeDocument/2006/relationships/slide" Target="slides/slide55.xml"/><Relationship Id="rId5" Type="http://schemas.openxmlformats.org/officeDocument/2006/relationships/slide" Target="slides/slide53.xml"/><Relationship Id="rId4"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758AF6D1-082F-424F-AEA9-A5D9285A048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C4A28165-487D-442F-A635-297FAAFD31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spcBef>
                <a:spcPct val="0"/>
              </a:spcBef>
            </a:pPr>
            <a:endParaRPr lang="en-IN"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795C-DDE5-4FB3-B6A0-E53B2F02B972}" type="slidenum">
              <a:rPr lang="en-US"/>
              <a:pPr/>
              <a:t>22</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B6BE0-4736-4CC7-925D-8AF5C5CA26D2}" type="slidenum">
              <a:rPr lang="en-US"/>
              <a:pPr/>
              <a:t>23</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34720" y="4415790"/>
            <a:ext cx="5140960" cy="4183380"/>
          </a:xfrm>
        </p:spPr>
        <p:txBody>
          <a:bodyPr/>
          <a:lstStyle/>
          <a:p>
            <a:r>
              <a:rPr lang="en-US"/>
              <a:t>Forwarding should be generalized to include passing a result directly to the functional unit that requires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DD9FE-70CE-49F6-8022-57F93A100457}" type="slidenum">
              <a:rPr lang="en-US"/>
              <a:pPr/>
              <a:t>24</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F53733-3CDC-452D-A2D3-A06F78861D51}" type="slidenum">
              <a:rPr lang="en-US"/>
              <a:pPr/>
              <a:t>25</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4F9B94-5666-4F6A-BD93-9B60DD3A9828}" type="slidenum">
              <a:rPr lang="en-US"/>
              <a:pPr/>
              <a:t>26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E0B63-74D2-4850-AD6A-C7A452F168E4}" type="slidenum">
              <a:rPr lang="en-US"/>
              <a:pPr/>
              <a:t>27</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78551-D0BB-4D68-896D-92730B7C80FC}" type="slidenum">
              <a:rPr lang="en-US"/>
              <a:pPr/>
              <a:t>28</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C772D-31C1-4FDD-BACA-2A64090F2F99}" type="slidenum">
              <a:rPr lang="en-US"/>
              <a:pPr/>
              <a:t>29</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402667-C39F-4D64-A7EA-7EAB31CCA062}" type="slidenum">
              <a:rPr lang="en-US"/>
              <a:pPr/>
              <a:t>30</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204CC-E513-4BDE-9085-FF8FC934968A}" type="slidenum">
              <a:rPr lang="en-US"/>
              <a:pPr/>
              <a:t>31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0E253-0752-423E-A06B-CF9D96E5B510}" type="slidenum">
              <a:rPr lang="en-US"/>
              <a:pPr/>
              <a:t>13</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00A76-04F4-4B6C-8AFB-13FE41EEB7D3}" type="slidenum">
              <a:rPr lang="en-US"/>
              <a:pPr/>
              <a:t>32</a:t>
            </a:fld>
            <a:endParaRPr lang="en-US"/>
          </a:p>
        </p:txBody>
      </p:sp>
      <p:sp>
        <p:nvSpPr>
          <p:cNvPr id="116738" name="Rectangle 2"/>
          <p:cNvSpPr>
            <a:spLocks noGrp="1" noChangeArrowheads="1"/>
          </p:cNvSpPr>
          <p:nvPr>
            <p:ph type="body" idx="1"/>
          </p:nvPr>
        </p:nvSpPr>
        <p:spPr bwMode="auto">
          <a:xfrm>
            <a:off x="529025" y="4415790"/>
            <a:ext cx="6038357" cy="4183380"/>
          </a:xfrm>
          <a:prstGeom prst="rect">
            <a:avLst/>
          </a:prstGeom>
          <a:noFill/>
          <a:ln w="12700">
            <a:miter lim="800000"/>
            <a:headEnd/>
            <a:tailEnd/>
          </a:ln>
        </p:spPr>
        <p:txBody>
          <a:bodyPr lIns="92206" tIns="45295" rIns="92206" bIns="45295"/>
          <a:lstStyle/>
          <a:p>
            <a:endParaRPr lang="en-US"/>
          </a:p>
        </p:txBody>
      </p:sp>
      <p:sp>
        <p:nvSpPr>
          <p:cNvPr id="116739" name="Rectangle 3"/>
          <p:cNvSpPr>
            <a:spLocks noGrp="1" noRot="1" noChangeAspect="1" noChangeArrowheads="1" noTextEdit="1"/>
          </p:cNvSpPr>
          <p:nvPr>
            <p:ph type="sldImg"/>
          </p:nvPr>
        </p:nvSpPr>
        <p:spPr bwMode="auto">
          <a:xfrm>
            <a:off x="1195388" y="596900"/>
            <a:ext cx="4630737" cy="3473450"/>
          </a:xfrm>
          <a:prstGeom prst="rect">
            <a:avLst/>
          </a:prstGeom>
          <a:noFill/>
          <a:ln w="12700">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1EC68-3C02-4512-BD24-47CA40F769F6}" type="slidenum">
              <a:rPr lang="en-US"/>
              <a:pPr/>
              <a:t>33</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BF202D-9652-45E2-BF05-1915617D133F}" type="slidenum">
              <a:rPr lang="en-US"/>
              <a:pPr/>
              <a:t>34</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00E4E-E8D3-4077-8224-58EB1608645E}" type="slidenum">
              <a:rPr lang="en-US"/>
              <a:pPr/>
              <a:t>35</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26C6E-0883-4928-81C2-84EB09C8548B}" type="slidenum">
              <a:rPr lang="en-US"/>
              <a:pPr/>
              <a:t>36</a:t>
            </a:fld>
            <a:endParaRPr lang="en-US"/>
          </a:p>
        </p:txBody>
      </p:sp>
      <p:sp>
        <p:nvSpPr>
          <p:cNvPr id="118786" name="Rectangle 2"/>
          <p:cNvSpPr>
            <a:spLocks noGrp="1" noRot="1" noChangeAspect="1" noChangeArrowheads="1" noTextEdit="1"/>
          </p:cNvSpPr>
          <p:nvPr>
            <p:ph type="sldImg"/>
          </p:nvPr>
        </p:nvSpPr>
        <p:spPr bwMode="auto">
          <a:xfrm>
            <a:off x="1181100" y="696913"/>
            <a:ext cx="4648200" cy="3486150"/>
          </a:xfrm>
          <a:prstGeom prst="rect">
            <a:avLst/>
          </a:prstGeom>
          <a:solidFill>
            <a:srgbClr val="FFFFFF"/>
          </a:solidFill>
          <a:ln>
            <a:solidFill>
              <a:srgbClr val="000000"/>
            </a:solidFill>
            <a:miter lim="800000"/>
            <a:headEnd/>
            <a:tailEnd/>
          </a:ln>
        </p:spPr>
      </p:sp>
      <p:sp>
        <p:nvSpPr>
          <p:cNvPr id="118787" name="Rectangle 3"/>
          <p:cNvSpPr>
            <a:spLocks noGrp="1" noChangeArrowheads="1"/>
          </p:cNvSpPr>
          <p:nvPr>
            <p:ph type="body" idx="1"/>
          </p:nvPr>
        </p:nvSpPr>
        <p:spPr bwMode="auto">
          <a:xfrm>
            <a:off x="701040" y="4415790"/>
            <a:ext cx="5608320" cy="418338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8DD05-3B40-411C-8D53-73DE77B34CE3}" type="slidenum">
              <a:rPr lang="en-US"/>
              <a:pPr/>
              <a:t>37</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CA9422-4EE6-44BC-BA95-CDD587A941D9}" type="slidenum">
              <a:rPr lang="en-US"/>
              <a:pPr/>
              <a:t>38</a:t>
            </a:fld>
            <a:endParaRPr lang="en-US"/>
          </a:p>
        </p:txBody>
      </p:sp>
      <p:sp>
        <p:nvSpPr>
          <p:cNvPr id="104450" name="Rectangle 2"/>
          <p:cNvSpPr>
            <a:spLocks noGrp="1" noChangeArrowheads="1"/>
          </p:cNvSpPr>
          <p:nvPr>
            <p:ph type="body" idx="1"/>
          </p:nvPr>
        </p:nvSpPr>
        <p:spPr bwMode="auto">
          <a:xfrm>
            <a:off x="934720" y="4415790"/>
            <a:ext cx="5140960" cy="4183380"/>
          </a:xfrm>
          <a:prstGeom prst="rect">
            <a:avLst/>
          </a:prstGeom>
          <a:noFill/>
          <a:ln w="12700">
            <a:miter lim="800000"/>
            <a:headEnd/>
            <a:tailEnd/>
          </a:ln>
        </p:spPr>
        <p:txBody>
          <a:bodyPr lIns="92206" tIns="45295" rIns="92206" bIns="45295"/>
          <a:lstStyle/>
          <a:p>
            <a:r>
              <a:rPr lang="en-US"/>
              <a:t>Integer programs, major delay is branch stalls</a:t>
            </a:r>
          </a:p>
          <a:p>
            <a:endParaRPr lang="en-US"/>
          </a:p>
          <a:p>
            <a:r>
              <a:rPr lang="en-US"/>
              <a:t>FP its structural stalls</a:t>
            </a:r>
          </a:p>
        </p:txBody>
      </p:sp>
      <p:sp>
        <p:nvSpPr>
          <p:cNvPr id="104451" name="Rectangle 3"/>
          <p:cNvSpPr>
            <a:spLocks noGrp="1" noRot="1" noChangeAspect="1" noChangeArrowheads="1" noTextEdit="1"/>
          </p:cNvSpPr>
          <p:nvPr>
            <p:ph type="sldImg"/>
          </p:nvPr>
        </p:nvSpPr>
        <p:spPr bwMode="auto">
          <a:xfrm>
            <a:off x="1189038" y="703263"/>
            <a:ext cx="4632325" cy="3473450"/>
          </a:xfrm>
          <a:prstGeom prst="rect">
            <a:avLst/>
          </a:prstGeom>
          <a:noFill/>
          <a:ln w="12700" cap="flat">
            <a:solidFill>
              <a:schemeClr val="tx1"/>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4" name="PlaceHolder 1"/>
          <p:cNvSpPr>
            <a:spLocks noGrp="1"/>
          </p:cNvSpPr>
          <p:nvPr>
            <p:ph type="body"/>
          </p:nvPr>
        </p:nvSpPr>
        <p:spPr>
          <a:xfrm>
            <a:off x="701040" y="4415790"/>
            <a:ext cx="5606848" cy="4181916"/>
          </a:xfrm>
          <a:prstGeom prst="rect">
            <a:avLst/>
          </a:prstGeom>
        </p:spPr>
        <p:txBody>
          <a:bodyPr lIns="0" tIns="0" rIns="0" bIns="0"/>
          <a:lstStyle/>
          <a:p>
            <a:endParaRPr lang="en-IN" sz="2000" spc="-1" dirty="0">
              <a:solidFill>
                <a:srgbClr val="000000"/>
              </a:solidFill>
              <a:uFill>
                <a:solidFill>
                  <a:srgbClr val="FFFFFF"/>
                </a:solidFill>
              </a:uFill>
              <a:latin typeface="Arial"/>
            </a:endParaRPr>
          </a:p>
        </p:txBody>
      </p:sp>
      <p:sp>
        <p:nvSpPr>
          <p:cNvPr id="6035" name="CustomShape 2"/>
          <p:cNvSpPr/>
          <p:nvPr/>
        </p:nvSpPr>
        <p:spPr>
          <a:xfrm>
            <a:off x="3971088" y="8830116"/>
            <a:ext cx="3036368" cy="463356"/>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33428-85E8-4069-B465-946B871F2522}" type="slidenum">
              <a:rPr lang="en-US"/>
              <a:pPr/>
              <a:t>14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9E30E-17FB-4AFE-9330-D0699BDAB512}" type="slidenum">
              <a:rPr lang="en-US"/>
              <a:pPr/>
              <a:t>15</a:t>
            </a:fld>
            <a:endParaRPr lang="en-US"/>
          </a:p>
        </p:txBody>
      </p:sp>
      <p:sp>
        <p:nvSpPr>
          <p:cNvPr id="131074" name="Rectangle 2"/>
          <p:cNvSpPr>
            <a:spLocks noGrp="1" noChangeArrowheads="1"/>
          </p:cNvSpPr>
          <p:nvPr>
            <p:ph type="body" idx="1"/>
          </p:nvPr>
        </p:nvSpPr>
        <p:spPr>
          <a:xfrm>
            <a:off x="529025" y="4415790"/>
            <a:ext cx="6038357" cy="4183380"/>
          </a:xfrm>
          <a:ln/>
        </p:spPr>
        <p:txBody>
          <a:bodyPr lIns="92206" tIns="45295" rIns="92206" bIns="45295"/>
          <a:lstStyle/>
          <a:p>
            <a:endParaRPr lang="en-US"/>
          </a:p>
        </p:txBody>
      </p:sp>
      <p:sp>
        <p:nvSpPr>
          <p:cNvPr id="131075" name="Rectangle 3"/>
          <p:cNvSpPr>
            <a:spLocks noGrp="1" noRot="1" noChangeAspect="1" noChangeArrowheads="1" noTextEdit="1"/>
          </p:cNvSpPr>
          <p:nvPr>
            <p:ph type="sldImg"/>
          </p:nvPr>
        </p:nvSpPr>
        <p:spPr>
          <a:xfrm>
            <a:off x="1195388" y="596900"/>
            <a:ext cx="4630737" cy="3473450"/>
          </a:xfrm>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7AE71B-4EDA-47BF-8B9E-CDDD896A02CE}" type="slidenum">
              <a:rPr lang="en-US"/>
              <a:pPr/>
              <a:t>16</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65FB6-9243-46B4-A6B7-6601C0CC7912}" type="slidenum">
              <a:rPr lang="en-US"/>
              <a:pPr/>
              <a:t>17</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0B7C-300B-469B-9750-158E1A9B8B59}" type="slidenum">
              <a:rPr lang="en-US"/>
              <a:pPr/>
              <a:t>19</a:t>
            </a:fld>
            <a:endParaRPr lang="en-US"/>
          </a:p>
        </p:txBody>
      </p:sp>
      <p:sp>
        <p:nvSpPr>
          <p:cNvPr id="125954" name="Rectangle 2"/>
          <p:cNvSpPr>
            <a:spLocks noGrp="1" noChangeArrowheads="1"/>
          </p:cNvSpPr>
          <p:nvPr>
            <p:ph type="body" idx="1"/>
          </p:nvPr>
        </p:nvSpPr>
        <p:spPr>
          <a:xfrm>
            <a:off x="934720" y="4415790"/>
            <a:ext cx="5140960" cy="4183380"/>
          </a:xfrm>
          <a:ln/>
        </p:spPr>
        <p:txBody>
          <a:bodyPr lIns="92207" tIns="45295" rIns="92207" bIns="45295"/>
          <a:lstStyle/>
          <a:p>
            <a:endParaRPr lang="en-US"/>
          </a:p>
        </p:txBody>
      </p:sp>
      <p:sp>
        <p:nvSpPr>
          <p:cNvPr id="125955" name="Rectangle 3"/>
          <p:cNvSpPr>
            <a:spLocks noGrp="1" noRot="1" noChangeAspect="1" noChangeArrowheads="1" noTextEdit="1"/>
          </p:cNvSpPr>
          <p:nvPr>
            <p:ph type="sldImg"/>
          </p:nvPr>
        </p:nvSpPr>
        <p:spPr>
          <a:xfrm>
            <a:off x="1190625" y="703263"/>
            <a:ext cx="4630738" cy="34734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68A12-746D-486B-B105-8B6BC4FA00D2}" type="slidenum">
              <a:rPr lang="en-US"/>
              <a:pPr/>
              <a:t>20</a:t>
            </a:fld>
            <a:endParaRPr lang="en-US"/>
          </a:p>
        </p:txBody>
      </p:sp>
      <p:sp>
        <p:nvSpPr>
          <p:cNvPr id="128002" name="Rectangle 2"/>
          <p:cNvSpPr>
            <a:spLocks noGrp="1" noRot="1" noChangeAspect="1" noChangeArrowheads="1" noTextEdit="1"/>
          </p:cNvSpPr>
          <p:nvPr>
            <p:ph type="sldImg"/>
          </p:nvPr>
        </p:nvSpPr>
        <p:spPr>
          <a:xfrm>
            <a:off x="1190625" y="703263"/>
            <a:ext cx="4630738" cy="3473450"/>
          </a:xfrm>
          <a:ln w="12700" cap="flat">
            <a:solidFill>
              <a:schemeClr val="tx1"/>
            </a:solidFill>
          </a:ln>
        </p:spPr>
      </p:sp>
      <p:sp>
        <p:nvSpPr>
          <p:cNvPr id="128003" name="Rectangle 3"/>
          <p:cNvSpPr>
            <a:spLocks noGrp="1" noChangeArrowheads="1"/>
          </p:cNvSpPr>
          <p:nvPr>
            <p:ph type="body" idx="1"/>
          </p:nvPr>
        </p:nvSpPr>
        <p:spPr>
          <a:xfrm>
            <a:off x="934720" y="4415790"/>
            <a:ext cx="5140960" cy="4183380"/>
          </a:xfrm>
          <a:ln/>
        </p:spPr>
        <p:txBody>
          <a:bodyPr lIns="92207" tIns="45295" rIns="92207" bIns="4529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69F02-DA94-4BD7-8CDF-13F6B2DC6184}" type="slidenum">
              <a:rPr lang="en-US"/>
              <a:pPr/>
              <a:t>21</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pPr>
              <a:defRPr/>
            </a:pPr>
            <a:endParaRPr lang="de-DE"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de-DE" altLang="en-US"/>
              <a:t>object oriented software metrics</a:t>
            </a:r>
          </a:p>
        </p:txBody>
      </p:sp>
      <p:sp>
        <p:nvSpPr>
          <p:cNvPr id="8" name="Slide Number Placeholder 7"/>
          <p:cNvSpPr>
            <a:spLocks noGrp="1"/>
          </p:cNvSpPr>
          <p:nvPr>
            <p:ph type="sldNum" sz="quarter" idx="12"/>
          </p:nvPr>
        </p:nvSpPr>
        <p:spPr>
          <a:xfrm>
            <a:off x="6553200" y="6243638"/>
            <a:ext cx="2133600" cy="457200"/>
          </a:xfrm>
          <a:prstGeom prst="rect">
            <a:avLst/>
          </a:prstGeom>
        </p:spPr>
        <p:txBody>
          <a:bodyPr/>
          <a:lstStyle>
            <a:lvl1pPr>
              <a:defRPr/>
            </a:lvl1pPr>
          </a:lstStyle>
          <a:p>
            <a:pPr>
              <a:defRPr/>
            </a:pPr>
            <a:fld id="{3DEE7BC3-1E42-4333-820D-FEF22CB46627}" type="slidenum">
              <a:rPr lang="de-DE" altLang="en-US"/>
              <a:pPr>
                <a:defRPr/>
              </a:pPr>
              <a:t>‹#›</a:t>
            </a:fld>
            <a:endParaRPr lang="de-D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lnSpc>
                <a:spcPct val="150000"/>
              </a:lnSpc>
              <a:defRPr/>
            </a:lvl1pPr>
            <a:lvl2pPr>
              <a:lnSpc>
                <a:spcPct val="150000"/>
              </a:lnSpc>
              <a:buNone/>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6" descr="JU_PPT-template_option1b.jpg"/>
          <p:cNvPicPr>
            <a:picLocks noChangeAspect="1"/>
          </p:cNvPicPr>
          <p:nvPr/>
        </p:nvPicPr>
        <p:blipFill>
          <a:blip r:embed="rId19"/>
          <a:srcRect/>
          <a:stretch>
            <a:fillRect/>
          </a:stretch>
        </p:blipFill>
        <p:spPr bwMode="auto">
          <a:xfrm>
            <a:off x="0" y="0"/>
            <a:ext cx="9144000" cy="6858000"/>
          </a:xfrm>
          <a:prstGeom prst="rect">
            <a:avLst/>
          </a:prstGeom>
          <a:noFill/>
          <a:ln w="9525">
            <a:noFill/>
            <a:miter lim="800000"/>
            <a:headEnd/>
            <a:tailEnd/>
          </a:ln>
        </p:spPr>
      </p:pic>
      <p:sp>
        <p:nvSpPr>
          <p:cNvPr id="9219" name="Title Placeholder 1"/>
          <p:cNvSpPr>
            <a:spLocks noGrp="1"/>
          </p:cNvSpPr>
          <p:nvPr>
            <p:ph type="title"/>
          </p:nvPr>
        </p:nvSpPr>
        <p:spPr bwMode="auto">
          <a:xfrm>
            <a:off x="457200" y="22860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0" name="Text Placeholder 2"/>
          <p:cNvSpPr>
            <a:spLocks noGrp="1"/>
          </p:cNvSpPr>
          <p:nvPr>
            <p:ph type="body" idx="1"/>
          </p:nvPr>
        </p:nvSpPr>
        <p:spPr bwMode="auto">
          <a:xfrm>
            <a:off x="533400" y="1371600"/>
            <a:ext cx="79248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5" r:id="rId17"/>
  </p:sldLayoutIdLst>
  <p:transition>
    <p:fade/>
  </p:transition>
  <p:txStyles>
    <p:titleStyle>
      <a:lvl1pPr algn="l" defTabSz="912813" rtl="0" eaLnBrk="0" fontAlgn="base" hangingPunct="0">
        <a:spcBef>
          <a:spcPct val="0"/>
        </a:spcBef>
        <a:spcAft>
          <a:spcPct val="0"/>
        </a:spcAft>
        <a:defRPr sz="2800" b="1" kern="1200">
          <a:solidFill>
            <a:schemeClr val="bg1"/>
          </a:solidFill>
          <a:latin typeface="Times New Roman" pitchFamily="18" charset="0"/>
          <a:ea typeface="+mj-ea"/>
          <a:cs typeface="Times New Roman" pitchFamily="18" charset="0"/>
        </a:defRPr>
      </a:lvl1pPr>
      <a:lvl2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2pPr>
      <a:lvl3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3pPr>
      <a:lvl4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4pPr>
      <a:lvl5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5pPr>
      <a:lvl6pPr marL="4572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6pPr>
      <a:lvl7pPr marL="9144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7pPr>
      <a:lvl8pPr marL="13716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8pPr>
      <a:lvl9pPr marL="18288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9pPr>
    </p:titleStyle>
    <p:bodyStyle>
      <a:lvl1pPr marL="341313" indent="-341313" algn="l" defTabSz="912813" rtl="0" eaLnBrk="0" fontAlgn="base" hangingPunct="0">
        <a:spcBef>
          <a:spcPct val="20000"/>
        </a:spcBef>
        <a:spcAft>
          <a:spcPct val="0"/>
        </a:spcAft>
        <a:buChar char="•"/>
        <a:defRPr sz="2400" kern="1200">
          <a:solidFill>
            <a:schemeClr val="tx1"/>
          </a:solidFill>
          <a:latin typeface="Times New Roman" pitchFamily="18" charset="0"/>
          <a:ea typeface="+mn-ea"/>
          <a:cs typeface="Times New Roman" pitchFamily="18" charset="0"/>
        </a:defRPr>
      </a:lvl1pPr>
      <a:lvl2pPr marL="741363" indent="-284163" algn="l" defTabSz="912813" rtl="0" eaLnBrk="0" fontAlgn="base" hangingPunct="0">
        <a:spcBef>
          <a:spcPct val="20000"/>
        </a:spcBef>
        <a:spcAft>
          <a:spcPct val="0"/>
        </a:spcAft>
        <a:buFont typeface="Arial" pitchFamily="34" charset="0"/>
        <a:buChar char="•"/>
        <a:defRPr sz="2200" kern="1200">
          <a:solidFill>
            <a:schemeClr val="tx1"/>
          </a:solidFill>
          <a:latin typeface="Times New Roman" pitchFamily="18" charset="0"/>
          <a:ea typeface="+mn-ea"/>
          <a:cs typeface="Times New Roman" pitchFamily="18" charset="0"/>
        </a:defRPr>
      </a:lvl2pPr>
      <a:lvl3pPr marL="1141413" indent="-227013" algn="l" defTabSz="912813" rtl="0" eaLnBrk="0" fontAlgn="base" hangingPunct="0">
        <a:spcBef>
          <a:spcPct val="20000"/>
        </a:spcBef>
        <a:spcAft>
          <a:spcPct val="0"/>
        </a:spcAft>
        <a:buFont typeface="Arial" pitchFamily="34" charset="0"/>
        <a:buChar char="•"/>
        <a:defRPr sz="2400" kern="1200">
          <a:solidFill>
            <a:schemeClr val="tx1"/>
          </a:solidFill>
          <a:latin typeface="+mn-lt"/>
          <a:ea typeface="+mn-ea"/>
          <a:cs typeface="Times New Roman" pitchFamily="18" charset="0"/>
        </a:defRPr>
      </a:lvl3pPr>
      <a:lvl4pPr marL="1598613" indent="-227013" algn="l" defTabSz="912813" rtl="0" eaLnBrk="0" fontAlgn="base" hangingPunct="0">
        <a:spcBef>
          <a:spcPct val="20000"/>
        </a:spcBef>
        <a:spcAft>
          <a:spcPct val="0"/>
        </a:spcAft>
        <a:buFont typeface="Arial" pitchFamily="34" charset="0"/>
        <a:buChar char="–"/>
        <a:defRPr sz="2000" kern="1200">
          <a:solidFill>
            <a:schemeClr val="tx1"/>
          </a:solidFill>
          <a:latin typeface="+mn-lt"/>
          <a:ea typeface="+mn-ea"/>
          <a:cs typeface="Times New Roman" pitchFamily="18" charset="0"/>
        </a:defRPr>
      </a:lvl4pPr>
      <a:lvl5pPr marL="2055813" indent="-227013" algn="l" defTabSz="912813" rtl="0" eaLnBrk="0" fontAlgn="base" hangingPunct="0">
        <a:spcBef>
          <a:spcPct val="20000"/>
        </a:spcBef>
        <a:spcAft>
          <a:spcPct val="0"/>
        </a:spcAft>
        <a:buFont typeface="Arial"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iliconstrategies.com/story/OEG20020820S0054"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bwMode="auto">
          <a:xfrm>
            <a:off x="8382000" y="6356350"/>
            <a:ext cx="762000" cy="365125"/>
          </a:xfrm>
          <a:prstGeom prst="rect">
            <a:avLst/>
          </a:prstGeom>
          <a:noFill/>
          <a:ln>
            <a:miter lim="800000"/>
            <a:headEnd/>
            <a:tailEnd/>
          </a:ln>
        </p:spPr>
        <p:txBody>
          <a:bodyPr/>
          <a:lstStyle/>
          <a:p>
            <a:fld id="{6F65D395-DA05-4C63-AB4F-58F845EA499E}" type="slidenum">
              <a:rPr lang="en-US"/>
              <a:pPr/>
              <a:t>1</a:t>
            </a:fld>
            <a:endParaRPr lang="en-US"/>
          </a:p>
        </p:txBody>
      </p:sp>
      <p:sp>
        <p:nvSpPr>
          <p:cNvPr id="12291" name="Text Box 10"/>
          <p:cNvSpPr txBox="1">
            <a:spLocks noChangeArrowheads="1"/>
          </p:cNvSpPr>
          <p:nvPr/>
        </p:nvSpPr>
        <p:spPr bwMode="auto">
          <a:xfrm>
            <a:off x="2673350" y="4495800"/>
            <a:ext cx="4289425" cy="304800"/>
          </a:xfrm>
          <a:prstGeom prst="rect">
            <a:avLst/>
          </a:prstGeom>
          <a:noFill/>
          <a:ln w="9525">
            <a:noFill/>
            <a:miter lim="800000"/>
            <a:headEnd/>
            <a:tailEnd/>
          </a:ln>
        </p:spPr>
        <p:txBody>
          <a:bodyPr>
            <a:spAutoFit/>
          </a:bodyPr>
          <a:lstStyle/>
          <a:p>
            <a:pPr>
              <a:spcBef>
                <a:spcPct val="50000"/>
              </a:spcBef>
            </a:pPr>
            <a:endParaRPr lang="en-IN" sz="1400">
              <a:latin typeface="Calibri" pitchFamily="34" charset="0"/>
            </a:endParaRPr>
          </a:p>
        </p:txBody>
      </p:sp>
      <p:sp>
        <p:nvSpPr>
          <p:cNvPr id="12292" name="Rectangle 19"/>
          <p:cNvSpPr>
            <a:spLocks noChangeArrowheads="1"/>
          </p:cNvSpPr>
          <p:nvPr/>
        </p:nvSpPr>
        <p:spPr bwMode="auto">
          <a:xfrm>
            <a:off x="685800" y="1828800"/>
            <a:ext cx="8088313" cy="3832225"/>
          </a:xfrm>
          <a:prstGeom prst="rect">
            <a:avLst/>
          </a:prstGeom>
          <a:noFill/>
          <a:ln w="9525">
            <a:noFill/>
            <a:miter lim="800000"/>
            <a:headEnd/>
            <a:tailEnd/>
          </a:ln>
        </p:spPr>
        <p:txBody>
          <a:bodyPr>
            <a:spAutoFit/>
          </a:bodyPr>
          <a:lstStyle/>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r>
              <a:rPr lang="en-US" sz="2400">
                <a:latin typeface="Bookman Old Style" pitchFamily="18" charset="0"/>
              </a:rPr>
              <a:t>					</a:t>
            </a: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spcBef>
                <a:spcPct val="50000"/>
              </a:spcBef>
            </a:pPr>
            <a:endParaRPr lang="en-US">
              <a:latin typeface="Calibri" pitchFamily="34" charset="0"/>
            </a:endParaRPr>
          </a:p>
        </p:txBody>
      </p:sp>
      <p:sp>
        <p:nvSpPr>
          <p:cNvPr id="12293" name="Rectangle 6"/>
          <p:cNvSpPr>
            <a:spLocks noChangeArrowheads="1"/>
          </p:cNvSpPr>
          <p:nvPr/>
        </p:nvSpPr>
        <p:spPr bwMode="auto">
          <a:xfrm>
            <a:off x="838200" y="1446213"/>
            <a:ext cx="7620000" cy="3477875"/>
          </a:xfrm>
          <a:prstGeom prst="rect">
            <a:avLst/>
          </a:prstGeom>
          <a:noFill/>
          <a:ln w="9525">
            <a:noFill/>
            <a:miter lim="800000"/>
            <a:headEnd/>
            <a:tailEnd/>
          </a:ln>
        </p:spPr>
        <p:txBody>
          <a:bodyPr>
            <a:spAutoFit/>
          </a:bodyPr>
          <a:lstStyle/>
          <a:p>
            <a:pPr algn="ctr"/>
            <a:r>
              <a:rPr lang="en-US" sz="2800" dirty="0"/>
              <a:t>DEPARTMENT OF COMPUTER SCIENCE AND ENGINEERING</a:t>
            </a:r>
          </a:p>
          <a:p>
            <a:pPr algn="ctr"/>
            <a:endParaRPr lang="en-US" sz="2400" dirty="0"/>
          </a:p>
          <a:p>
            <a:pPr algn="ctr"/>
            <a:endParaRPr lang="en-US" sz="2400" dirty="0"/>
          </a:p>
          <a:p>
            <a:pPr algn="ctr"/>
            <a:endParaRPr lang="en-US" sz="2400" dirty="0"/>
          </a:p>
          <a:p>
            <a:pPr algn="ctr"/>
            <a:r>
              <a:rPr lang="en-US" sz="2000" dirty="0" smtClean="0"/>
              <a:t>Advance Computer Architecture</a:t>
            </a:r>
            <a:endParaRPr lang="en-US" sz="2000" dirty="0"/>
          </a:p>
          <a:p>
            <a:pPr algn="ctr"/>
            <a:endParaRPr lang="en-US" dirty="0">
              <a:latin typeface="Bookman Old Style" pitchFamily="18" charset="0"/>
            </a:endParaRPr>
          </a:p>
          <a:p>
            <a:pPr algn="ctr"/>
            <a:r>
              <a:rPr lang="en-US" dirty="0" smtClean="0">
                <a:latin typeface="Bookman Old Style" pitchFamily="18" charset="0"/>
              </a:rPr>
              <a:t>VI </a:t>
            </a:r>
            <a:r>
              <a:rPr lang="en-US" dirty="0" err="1" smtClean="0">
                <a:latin typeface="Bookman Old Style" pitchFamily="18" charset="0"/>
              </a:rPr>
              <a:t>Sem</a:t>
            </a:r>
            <a:r>
              <a:rPr lang="en-US" dirty="0" smtClean="0">
                <a:latin typeface="Bookman Old Style" pitchFamily="18" charset="0"/>
              </a:rPr>
              <a:t> CSE</a:t>
            </a:r>
            <a:endParaRPr lang="en-US" dirty="0">
              <a:latin typeface="Bookman Old Style" pitchFamily="18" charset="0"/>
            </a:endParaRPr>
          </a:p>
          <a:p>
            <a:pPr algn="ctr"/>
            <a:endParaRPr lang="en-US" dirty="0">
              <a:latin typeface="Bookman Old Style" pitchFamily="18" charset="0"/>
            </a:endParaRPr>
          </a:p>
          <a:p>
            <a:pPr algn="ctr"/>
            <a:r>
              <a:rPr lang="en-US" smtClean="0">
                <a:latin typeface="Bookman Old Style" pitchFamily="18" charset="0"/>
              </a:rPr>
              <a:t>UNIT-4</a:t>
            </a:r>
            <a:endParaRPr lang="en-US" dirty="0"/>
          </a:p>
        </p:txBody>
      </p:sp>
      <p:sp>
        <p:nvSpPr>
          <p:cNvPr id="12294" name="TextBox 7"/>
          <p:cNvSpPr txBox="1">
            <a:spLocks noChangeArrowheads="1"/>
          </p:cNvSpPr>
          <p:nvPr/>
        </p:nvSpPr>
        <p:spPr bwMode="auto">
          <a:xfrm>
            <a:off x="990600" y="4953000"/>
            <a:ext cx="3657600" cy="1015663"/>
          </a:xfrm>
          <a:prstGeom prst="rect">
            <a:avLst/>
          </a:prstGeom>
          <a:noFill/>
          <a:ln w="9525">
            <a:noFill/>
            <a:miter lim="800000"/>
            <a:headEnd/>
            <a:tailEnd/>
          </a:ln>
        </p:spPr>
        <p:txBody>
          <a:bodyPr wrap="square">
            <a:spAutoFit/>
          </a:bodyPr>
          <a:lstStyle/>
          <a:p>
            <a:r>
              <a:rPr lang="en-US" sz="2000" dirty="0"/>
              <a:t>Seema Sharma</a:t>
            </a:r>
          </a:p>
          <a:p>
            <a:r>
              <a:rPr lang="en-US" sz="2000" dirty="0"/>
              <a:t>Assistant Professor-II</a:t>
            </a:r>
          </a:p>
          <a:p>
            <a:r>
              <a:rPr lang="en-US" sz="2000" dirty="0"/>
              <a:t>CSE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2726960E-89AC-4785-B062-A1423CF4DD6F}" type="slidenum">
              <a:rPr lang="en-US"/>
              <a:pPr/>
              <a:t>10</a:t>
            </a:fld>
            <a:endParaRPr lang="en-US"/>
          </a:p>
        </p:txBody>
      </p:sp>
      <p:sp>
        <p:nvSpPr>
          <p:cNvPr id="1987586" name="Rectangle 2"/>
          <p:cNvSpPr>
            <a:spLocks noGrp="1" noChangeArrowheads="1"/>
          </p:cNvSpPr>
          <p:nvPr>
            <p:ph type="title" idx="4294967295"/>
          </p:nvPr>
        </p:nvSpPr>
        <p:spPr>
          <a:xfrm>
            <a:off x="0" y="381000"/>
            <a:ext cx="7697788" cy="277813"/>
          </a:xfrm>
          <a:noFill/>
          <a:ln/>
        </p:spPr>
        <p:txBody>
          <a:bodyPr lIns="92075" tIns="46038" rIns="92075" bIns="46038">
            <a:normAutofit fontScale="90000"/>
          </a:bodyPr>
          <a:lstStyle/>
          <a:p>
            <a:r>
              <a:rPr lang="en-US" sz="3800" b="1" dirty="0">
                <a:effectLst>
                  <a:outerShdw blurRad="38100" dist="38100" dir="2700000" algn="tl">
                    <a:srgbClr val="000000"/>
                  </a:outerShdw>
                </a:effectLst>
                <a:latin typeface="Times New Roman" pitchFamily="18" charset="0"/>
                <a:cs typeface="Times New Roman" pitchFamily="18" charset="0"/>
              </a:rPr>
              <a:t>Computer Pipelining</a:t>
            </a:r>
          </a:p>
        </p:txBody>
      </p:sp>
      <p:sp>
        <p:nvSpPr>
          <p:cNvPr id="1987587" name="Rectangle 3"/>
          <p:cNvSpPr>
            <a:spLocks noGrp="1" noChangeArrowheads="1"/>
          </p:cNvSpPr>
          <p:nvPr>
            <p:ph type="body" idx="4294967295"/>
          </p:nvPr>
        </p:nvSpPr>
        <p:spPr>
          <a:xfrm>
            <a:off x="914400" y="1295400"/>
            <a:ext cx="8229600" cy="4648200"/>
          </a:xfrm>
          <a:noFill/>
          <a:ln/>
        </p:spPr>
        <p:txBody>
          <a:bodyPr lIns="92075" tIns="46038" rIns="92075" bIns="46038"/>
          <a:lstStyle/>
          <a:p>
            <a:pPr>
              <a:spcBef>
                <a:spcPct val="75000"/>
              </a:spcBef>
              <a:buSzPct val="150000"/>
            </a:pPr>
            <a:r>
              <a:rPr lang="en-US" sz="2400">
                <a:latin typeface="Comic Sans MS" pitchFamily="66" charset="0"/>
              </a:rPr>
              <a:t>The stages or steps are connected one to the next to form a pipe -- instructions enter at one end and progress through the stage and exit at the other end.</a:t>
            </a:r>
          </a:p>
          <a:p>
            <a:pPr>
              <a:spcBef>
                <a:spcPct val="75000"/>
              </a:spcBef>
              <a:buSzPct val="150000"/>
            </a:pPr>
            <a:r>
              <a:rPr lang="en-US" sz="2400" b="1" i="1">
                <a:solidFill>
                  <a:srgbClr val="A50021"/>
                </a:solidFill>
                <a:effectLst>
                  <a:outerShdw blurRad="38100" dist="38100" dir="2700000" algn="tl">
                    <a:srgbClr val="000000"/>
                  </a:outerShdw>
                </a:effectLst>
                <a:latin typeface="Comic Sans MS" pitchFamily="66" charset="0"/>
              </a:rPr>
              <a:t>Throughput</a:t>
            </a:r>
            <a:r>
              <a:rPr lang="en-US" sz="2400">
                <a:latin typeface="Comic Sans MS" pitchFamily="66" charset="0"/>
              </a:rPr>
              <a:t> of an instruction pipeline is determined by how often an instruction exists the pipeline.</a:t>
            </a:r>
          </a:p>
          <a:p>
            <a:pPr>
              <a:spcBef>
                <a:spcPct val="75000"/>
              </a:spcBef>
              <a:buSzPct val="150000"/>
            </a:pPr>
            <a:r>
              <a:rPr lang="en-US" sz="2400">
                <a:latin typeface="Comic Sans MS" pitchFamily="66" charset="0"/>
              </a:rPr>
              <a:t>The time to move an instruction one step down the line is equal to </a:t>
            </a:r>
            <a:r>
              <a:rPr lang="en-US" sz="2400" i="1">
                <a:latin typeface="Comic Sans MS" pitchFamily="66" charset="0"/>
              </a:rPr>
              <a:t> </a:t>
            </a:r>
            <a:r>
              <a:rPr lang="en-US" sz="2400" b="1" i="1">
                <a:solidFill>
                  <a:srgbClr val="A50021"/>
                </a:solidFill>
                <a:effectLst>
                  <a:outerShdw blurRad="38100" dist="38100" dir="2700000" algn="tl">
                    <a:srgbClr val="000000"/>
                  </a:outerShdw>
                </a:effectLst>
                <a:latin typeface="Comic Sans MS" pitchFamily="66" charset="0"/>
              </a:rPr>
              <a:t>the machine cycle</a:t>
            </a:r>
            <a:r>
              <a:rPr lang="en-US" sz="2400">
                <a:latin typeface="Comic Sans MS" pitchFamily="66" charset="0"/>
              </a:rPr>
              <a:t> (</a:t>
            </a:r>
            <a:r>
              <a:rPr lang="en-US" sz="2400">
                <a:solidFill>
                  <a:srgbClr val="0000FF"/>
                </a:solidFill>
                <a:latin typeface="Comic Sans MS" pitchFamily="66" charset="0"/>
              </a:rPr>
              <a:t>Clock Rate</a:t>
            </a:r>
            <a:r>
              <a:rPr lang="en-US" sz="2400">
                <a:latin typeface="Comic Sans MS" pitchFamily="66" charset="0"/>
              </a:rPr>
              <a:t>) and is determined by the stage with the longest processing delay (slowest pipeline stage).</a:t>
            </a: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553200" y="6356350"/>
            <a:ext cx="2133600" cy="365125"/>
          </a:xfrm>
          <a:prstGeom prst="rect">
            <a:avLst/>
          </a:prstGeom>
        </p:spPr>
        <p:txBody>
          <a:bodyPr/>
          <a:lstStyle/>
          <a:p>
            <a:fld id="{A01F6908-889A-4359-A4F3-03D28717988A}" type="slidenum">
              <a:rPr lang="en-US"/>
              <a:pPr/>
              <a:t>11</a:t>
            </a:fld>
            <a:endParaRPr lang="en-US"/>
          </a:p>
        </p:txBody>
      </p:sp>
      <p:sp>
        <p:nvSpPr>
          <p:cNvPr id="1986562" name="Rectangle 2"/>
          <p:cNvSpPr>
            <a:spLocks noGrp="1" noChangeArrowheads="1"/>
          </p:cNvSpPr>
          <p:nvPr>
            <p:ph type="title" idx="4294967295"/>
          </p:nvPr>
        </p:nvSpPr>
        <p:spPr>
          <a:xfrm>
            <a:off x="0" y="381000"/>
            <a:ext cx="7772400" cy="331788"/>
          </a:xfrm>
          <a:noFill/>
          <a:ln/>
        </p:spPr>
        <p:txBody>
          <a:bodyPr lIns="92075" tIns="46038" rIns="92075" bIns="46038">
            <a:normAutofit fontScale="90000"/>
          </a:bodyPr>
          <a:lstStyle/>
          <a:p>
            <a:r>
              <a:rPr lang="en-US" sz="3600" b="1" dirty="0">
                <a:effectLst>
                  <a:outerShdw blurRad="38100" dist="38100" dir="2700000" algn="tl">
                    <a:srgbClr val="000000"/>
                  </a:outerShdw>
                </a:effectLst>
                <a:latin typeface="Comic Sans MS" pitchFamily="66" charset="0"/>
              </a:rPr>
              <a:t>Pipelining: Design Goals</a:t>
            </a:r>
            <a:endParaRPr lang="en-US" sz="3600" dirty="0">
              <a:latin typeface="Comic Sans MS" pitchFamily="66" charset="0"/>
            </a:endParaRPr>
          </a:p>
        </p:txBody>
      </p:sp>
      <p:sp>
        <p:nvSpPr>
          <p:cNvPr id="1986563" name="Rectangle 3"/>
          <p:cNvSpPr>
            <a:spLocks noGrp="1" noChangeArrowheads="1"/>
          </p:cNvSpPr>
          <p:nvPr>
            <p:ph type="body" idx="4294967295"/>
          </p:nvPr>
        </p:nvSpPr>
        <p:spPr>
          <a:xfrm>
            <a:off x="685800" y="774700"/>
            <a:ext cx="8458200" cy="5295900"/>
          </a:xfrm>
          <a:noFill/>
          <a:ln/>
        </p:spPr>
        <p:txBody>
          <a:bodyPr lIns="92075" tIns="46038" rIns="92075" bIns="46038">
            <a:normAutofit/>
          </a:bodyPr>
          <a:lstStyle/>
          <a:p>
            <a:pPr>
              <a:buFontTx/>
              <a:buNone/>
            </a:pPr>
            <a:endParaRPr lang="en-US" sz="600">
              <a:latin typeface="Comic Sans MS" pitchFamily="66" charset="0"/>
            </a:endParaRPr>
          </a:p>
          <a:p>
            <a:r>
              <a:rPr lang="en-US" sz="2400">
                <a:latin typeface="Comic Sans MS" pitchFamily="66" charset="0"/>
              </a:rPr>
              <a:t>An important pipeline design consideration is to balance the length of each pipeline stage. </a:t>
            </a:r>
          </a:p>
          <a:p>
            <a:endParaRPr lang="en-US" sz="2400">
              <a:latin typeface="Comic Sans MS" pitchFamily="66" charset="0"/>
            </a:endParaRPr>
          </a:p>
          <a:p>
            <a:r>
              <a:rPr lang="en-US" sz="2400">
                <a:latin typeface="Comic Sans MS" pitchFamily="66" charset="0"/>
              </a:rPr>
              <a:t>If all stages  are perfectly balanced, then the time per instruction on a pipelined machine (assuming ideal conditions with no stalls):</a:t>
            </a:r>
          </a:p>
          <a:p>
            <a:pPr>
              <a:buFontTx/>
              <a:buNone/>
            </a:pPr>
            <a:r>
              <a:rPr lang="en-US" sz="2400"/>
              <a:t>                  </a:t>
            </a:r>
            <a:r>
              <a:rPr lang="en-US" sz="2400" b="1">
                <a:solidFill>
                  <a:srgbClr val="0000CC"/>
                </a:solidFill>
                <a:effectLst>
                  <a:outerShdw blurRad="38100" dist="38100" dir="2700000" algn="tl">
                    <a:srgbClr val="000000"/>
                  </a:outerShdw>
                </a:effectLst>
                <a:latin typeface="Comic Sans MS" pitchFamily="66" charset="0"/>
              </a:rPr>
              <a:t>Time per instruction on unpipelined machine</a:t>
            </a:r>
          </a:p>
          <a:p>
            <a:pPr>
              <a:buFontTx/>
              <a:buNone/>
            </a:pPr>
            <a:r>
              <a:rPr lang="en-US" sz="2400" b="1">
                <a:solidFill>
                  <a:srgbClr val="0000CC"/>
                </a:solidFill>
                <a:effectLst>
                  <a:outerShdw blurRad="38100" dist="38100" dir="2700000" algn="tl">
                    <a:srgbClr val="000000"/>
                  </a:outerShdw>
                </a:effectLst>
                <a:latin typeface="Comic Sans MS" pitchFamily="66" charset="0"/>
              </a:rPr>
              <a:t>                        Number of pipe stages</a:t>
            </a:r>
          </a:p>
          <a:p>
            <a:pPr>
              <a:buFontTx/>
              <a:buNone/>
            </a:pPr>
            <a:endParaRPr lang="en-US" sz="2400" b="1">
              <a:solidFill>
                <a:srgbClr val="0000CC"/>
              </a:solidFill>
              <a:effectLst>
                <a:outerShdw blurRad="38100" dist="38100" dir="2700000" algn="tl">
                  <a:srgbClr val="000000"/>
                </a:outerShdw>
              </a:effectLst>
              <a:latin typeface="Comic Sans MS" pitchFamily="66" charset="0"/>
            </a:endParaRPr>
          </a:p>
          <a:p>
            <a:r>
              <a:rPr lang="en-US">
                <a:latin typeface="Comic Sans MS" pitchFamily="66" charset="0"/>
              </a:rPr>
              <a:t>Under these ideal conditions:</a:t>
            </a:r>
          </a:p>
          <a:p>
            <a:pPr lvl="1"/>
            <a:r>
              <a:rPr lang="en-US">
                <a:latin typeface="Comic Sans MS" pitchFamily="66" charset="0"/>
              </a:rPr>
              <a:t> </a:t>
            </a:r>
            <a:r>
              <a:rPr lang="en-US" sz="1800" b="1">
                <a:latin typeface="Comic Sans MS" pitchFamily="66" charset="0"/>
              </a:rPr>
              <a:t>Speedup from pipelining equals the number of pipeline stages:   n, </a:t>
            </a:r>
          </a:p>
          <a:p>
            <a:pPr lvl="1"/>
            <a:r>
              <a:rPr lang="en-US" sz="1800" b="1">
                <a:latin typeface="Comic Sans MS" pitchFamily="66" charset="0"/>
              </a:rPr>
              <a:t>One instruction is completed every cycle,  CPI  = 1 .</a:t>
            </a:r>
          </a:p>
        </p:txBody>
      </p:sp>
      <p:sp>
        <p:nvSpPr>
          <p:cNvPr id="1986564" name="Line 4"/>
          <p:cNvSpPr>
            <a:spLocks noChangeShapeType="1"/>
          </p:cNvSpPr>
          <p:nvPr/>
        </p:nvSpPr>
        <p:spPr bwMode="auto">
          <a:xfrm>
            <a:off x="1981200" y="3810000"/>
            <a:ext cx="5867400" cy="0"/>
          </a:xfrm>
          <a:prstGeom prst="line">
            <a:avLst/>
          </a:prstGeom>
          <a:noFill/>
          <a:ln w="28575">
            <a:solidFill>
              <a:srgbClr val="A50021"/>
            </a:solidFill>
            <a:round/>
            <a:headEnd type="none" w="sm" len="sm"/>
            <a:tailEnd type="none" w="sm" len="sm"/>
          </a:ln>
          <a:effectLst/>
        </p:spPr>
        <p:txBody>
          <a:bodyPr wrap="none" anchor="ctr"/>
          <a:lstStyle/>
          <a:p>
            <a:endParaRPr lang="en-US"/>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49BAC80-3210-4EF8-8E70-5DD8CF11833F}" type="slidenum">
              <a:rPr lang="en-US"/>
              <a:pPr/>
              <a:t>12</a:t>
            </a:fld>
            <a:endParaRPr lang="en-US"/>
          </a:p>
        </p:txBody>
      </p:sp>
      <p:sp>
        <p:nvSpPr>
          <p:cNvPr id="2002946" name="Rectangle 2"/>
          <p:cNvSpPr>
            <a:spLocks noGrp="1" noChangeArrowheads="1"/>
          </p:cNvSpPr>
          <p:nvPr>
            <p:ph type="title" idx="4294967295"/>
          </p:nvPr>
        </p:nvSpPr>
        <p:spPr>
          <a:xfrm>
            <a:off x="0" y="381000"/>
            <a:ext cx="7772400" cy="331788"/>
          </a:xfrm>
          <a:noFill/>
          <a:ln/>
        </p:spPr>
        <p:txBody>
          <a:bodyPr lIns="92075" tIns="46038" rIns="92075" bIns="46038">
            <a:normAutofit fontScale="90000"/>
          </a:bodyPr>
          <a:lstStyle/>
          <a:p>
            <a:r>
              <a:rPr lang="en-US" sz="3600" b="1" dirty="0">
                <a:effectLst>
                  <a:outerShdw blurRad="38100" dist="38100" dir="2700000" algn="tl">
                    <a:srgbClr val="000000"/>
                  </a:outerShdw>
                </a:effectLst>
                <a:latin typeface="Comic Sans MS" pitchFamily="66" charset="0"/>
              </a:rPr>
              <a:t>Pipelining: Design Goals</a:t>
            </a:r>
            <a:endParaRPr lang="en-US" sz="3600" dirty="0">
              <a:latin typeface="Comic Sans MS" pitchFamily="66" charset="0"/>
            </a:endParaRPr>
          </a:p>
        </p:txBody>
      </p:sp>
      <p:sp>
        <p:nvSpPr>
          <p:cNvPr id="2002947" name="Rectangle 3"/>
          <p:cNvSpPr>
            <a:spLocks noGrp="1" noChangeArrowheads="1"/>
          </p:cNvSpPr>
          <p:nvPr>
            <p:ph type="body" idx="4294967295"/>
          </p:nvPr>
        </p:nvSpPr>
        <p:spPr>
          <a:xfrm>
            <a:off x="533400" y="774700"/>
            <a:ext cx="8610600" cy="5295900"/>
          </a:xfrm>
          <a:noFill/>
          <a:ln/>
        </p:spPr>
        <p:txBody>
          <a:bodyPr lIns="92075" tIns="46038" rIns="92075" bIns="46038"/>
          <a:lstStyle/>
          <a:p>
            <a:pPr>
              <a:lnSpc>
                <a:spcPct val="90000"/>
              </a:lnSpc>
              <a:buFontTx/>
              <a:buNone/>
            </a:pPr>
            <a:endParaRPr lang="en-US" sz="600"/>
          </a:p>
          <a:p>
            <a:pPr>
              <a:lnSpc>
                <a:spcPct val="90000"/>
              </a:lnSpc>
              <a:spcBef>
                <a:spcPct val="35000"/>
              </a:spcBef>
            </a:pPr>
            <a:r>
              <a:rPr lang="en-US" sz="2400">
                <a:latin typeface="Comic Sans MS" pitchFamily="66" charset="0"/>
              </a:rPr>
              <a:t>Under these ideal conditions:</a:t>
            </a:r>
          </a:p>
          <a:p>
            <a:pPr lvl="1">
              <a:lnSpc>
                <a:spcPct val="90000"/>
              </a:lnSpc>
              <a:spcBef>
                <a:spcPct val="35000"/>
              </a:spcBef>
            </a:pPr>
            <a:r>
              <a:rPr lang="en-US" sz="2000">
                <a:latin typeface="Comic Sans MS" pitchFamily="66" charset="0"/>
              </a:rPr>
              <a:t> Speedup from pipelining equals the number of pipeline stages:   n, </a:t>
            </a:r>
          </a:p>
          <a:p>
            <a:pPr lvl="1">
              <a:lnSpc>
                <a:spcPct val="90000"/>
              </a:lnSpc>
              <a:spcBef>
                <a:spcPct val="35000"/>
              </a:spcBef>
            </a:pPr>
            <a:r>
              <a:rPr lang="en-US" sz="2000">
                <a:latin typeface="Comic Sans MS" pitchFamily="66" charset="0"/>
              </a:rPr>
              <a:t>One instruction is completed every cycle,  CPI  = 1 .</a:t>
            </a:r>
          </a:p>
          <a:p>
            <a:pPr lvl="1">
              <a:lnSpc>
                <a:spcPct val="90000"/>
              </a:lnSpc>
              <a:spcBef>
                <a:spcPct val="35000"/>
              </a:spcBef>
            </a:pPr>
            <a:r>
              <a:rPr lang="en-US" sz="2000">
                <a:latin typeface="Comic Sans MS" pitchFamily="66" charset="0"/>
              </a:rPr>
              <a:t>This is an asymptote of course, but +10% is commonly achieved</a:t>
            </a:r>
          </a:p>
          <a:p>
            <a:pPr lvl="1">
              <a:lnSpc>
                <a:spcPct val="90000"/>
              </a:lnSpc>
              <a:spcBef>
                <a:spcPct val="35000"/>
              </a:spcBef>
            </a:pPr>
            <a:r>
              <a:rPr lang="en-US" sz="2000">
                <a:latin typeface="Comic Sans MS" pitchFamily="66" charset="0"/>
              </a:rPr>
              <a:t>Difference is due to difficulty in achieving balanced stage design</a:t>
            </a:r>
          </a:p>
          <a:p>
            <a:pPr>
              <a:lnSpc>
                <a:spcPct val="90000"/>
              </a:lnSpc>
              <a:spcBef>
                <a:spcPct val="35000"/>
              </a:spcBef>
            </a:pPr>
            <a:r>
              <a:rPr lang="en-US" sz="2400">
                <a:latin typeface="Comic Sans MS" pitchFamily="66" charset="0"/>
              </a:rPr>
              <a:t>Two ways to view the performance mechanism</a:t>
            </a:r>
          </a:p>
          <a:p>
            <a:pPr lvl="1">
              <a:lnSpc>
                <a:spcPct val="90000"/>
              </a:lnSpc>
              <a:spcBef>
                <a:spcPct val="35000"/>
              </a:spcBef>
            </a:pPr>
            <a:r>
              <a:rPr lang="en-US" sz="2000">
                <a:latin typeface="Comic Sans MS" pitchFamily="66" charset="0"/>
              </a:rPr>
              <a:t>Reduced CPI (i.e. non-piped to piped change)</a:t>
            </a:r>
          </a:p>
          <a:p>
            <a:pPr lvl="2">
              <a:lnSpc>
                <a:spcPct val="90000"/>
              </a:lnSpc>
              <a:spcBef>
                <a:spcPct val="35000"/>
              </a:spcBef>
            </a:pPr>
            <a:r>
              <a:rPr lang="en-US" sz="1800">
                <a:latin typeface="Comic Sans MS" pitchFamily="66" charset="0"/>
              </a:rPr>
              <a:t>Close to 1 instruction/cycle if you’re lucky</a:t>
            </a:r>
          </a:p>
          <a:p>
            <a:pPr lvl="1">
              <a:lnSpc>
                <a:spcPct val="90000"/>
              </a:lnSpc>
              <a:spcBef>
                <a:spcPct val="35000"/>
              </a:spcBef>
            </a:pPr>
            <a:r>
              <a:rPr lang="en-US" sz="2000">
                <a:latin typeface="Comic Sans MS" pitchFamily="66" charset="0"/>
              </a:rPr>
              <a:t>Reduced cycle-time (i.e. increasing pipeline depth)</a:t>
            </a:r>
          </a:p>
          <a:p>
            <a:pPr lvl="2">
              <a:lnSpc>
                <a:spcPct val="90000"/>
              </a:lnSpc>
              <a:spcBef>
                <a:spcPct val="35000"/>
              </a:spcBef>
            </a:pPr>
            <a:r>
              <a:rPr lang="en-US" sz="1800">
                <a:latin typeface="Comic Sans MS" pitchFamily="66" charset="0"/>
              </a:rPr>
              <a:t>Work split into more stages</a:t>
            </a:r>
          </a:p>
          <a:p>
            <a:pPr lvl="2">
              <a:lnSpc>
                <a:spcPct val="90000"/>
              </a:lnSpc>
              <a:spcBef>
                <a:spcPct val="35000"/>
              </a:spcBef>
            </a:pPr>
            <a:r>
              <a:rPr lang="en-US" sz="1800">
                <a:latin typeface="Comic Sans MS" pitchFamily="66" charset="0"/>
              </a:rPr>
              <a:t>Simpler stages result in faster clock cycles</a:t>
            </a:r>
            <a:endParaRPr lang="en-US" sz="1600" b="1">
              <a:latin typeface="Comic Sans MS" pitchFamily="66"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041E45A2-89CC-4069-B266-FE433329514A}" type="slidenum">
              <a:rPr lang="en-US"/>
              <a:pPr/>
              <a:t>13</a:t>
            </a:fld>
            <a:endParaRPr lang="en-US"/>
          </a:p>
        </p:txBody>
      </p:sp>
      <p:sp>
        <p:nvSpPr>
          <p:cNvPr id="32770" name="Rectangle 2"/>
          <p:cNvSpPr>
            <a:spLocks noGrp="1" noChangeArrowheads="1"/>
          </p:cNvSpPr>
          <p:nvPr>
            <p:ph type="title" idx="4294967295"/>
          </p:nvPr>
        </p:nvSpPr>
        <p:spPr>
          <a:xfrm>
            <a:off x="0" y="274638"/>
            <a:ext cx="8229600" cy="1143000"/>
          </a:xfrm>
        </p:spPr>
        <p:txBody>
          <a:bodyPr/>
          <a:lstStyle/>
          <a:p>
            <a:r>
              <a:rPr lang="en-US"/>
              <a:t>Pipeline Hazards</a:t>
            </a:r>
          </a:p>
        </p:txBody>
      </p:sp>
      <p:sp>
        <p:nvSpPr>
          <p:cNvPr id="32771" name="Rectangle 3"/>
          <p:cNvSpPr>
            <a:spLocks noGrp="1" noChangeArrowheads="1"/>
          </p:cNvSpPr>
          <p:nvPr>
            <p:ph type="body" idx="4294967295"/>
          </p:nvPr>
        </p:nvSpPr>
        <p:spPr>
          <a:xfrm>
            <a:off x="0" y="1600200"/>
            <a:ext cx="8229600" cy="4525963"/>
          </a:xfrm>
        </p:spPr>
        <p:txBody>
          <a:bodyPr>
            <a:normAutofit/>
          </a:bodyPr>
          <a:lstStyle/>
          <a:p>
            <a:pPr marL="228600" indent="-228600">
              <a:lnSpc>
                <a:spcPct val="90000"/>
              </a:lnSpc>
            </a:pPr>
            <a:r>
              <a:rPr lang="en-US"/>
              <a:t>Hazards are caused by conflicts between instructions. Will lead to incorrect behavior if not fixed.</a:t>
            </a:r>
          </a:p>
          <a:p>
            <a:pPr marL="457200" lvl="1" indent="-114300">
              <a:lnSpc>
                <a:spcPct val="90000"/>
              </a:lnSpc>
            </a:pPr>
            <a:r>
              <a:rPr lang="en-US"/>
              <a:t>Three types:</a:t>
            </a:r>
          </a:p>
          <a:p>
            <a:pPr marL="1085850" lvl="2">
              <a:lnSpc>
                <a:spcPct val="90000"/>
              </a:lnSpc>
            </a:pPr>
            <a:r>
              <a:rPr lang="en-US">
                <a:solidFill>
                  <a:schemeClr val="accent2"/>
                </a:solidFill>
              </a:rPr>
              <a:t>Structural</a:t>
            </a:r>
            <a:r>
              <a:rPr lang="en-US"/>
              <a:t>: two instructions use same h/w in the same cycle – resource conflicts (e.g. one memory port, unpipelined divider etc).</a:t>
            </a:r>
          </a:p>
          <a:p>
            <a:pPr marL="1085850" lvl="2">
              <a:lnSpc>
                <a:spcPct val="90000"/>
              </a:lnSpc>
            </a:pPr>
            <a:r>
              <a:rPr lang="en-US">
                <a:solidFill>
                  <a:schemeClr val="accent2"/>
                </a:solidFill>
              </a:rPr>
              <a:t>Data</a:t>
            </a:r>
            <a:r>
              <a:rPr lang="en-US"/>
              <a:t>: two instructions use same data storage (register/memory) – dependent instructions.</a:t>
            </a:r>
          </a:p>
          <a:p>
            <a:pPr marL="1085850" lvl="2">
              <a:lnSpc>
                <a:spcPct val="90000"/>
              </a:lnSpc>
            </a:pPr>
            <a:r>
              <a:rPr lang="en-US">
                <a:solidFill>
                  <a:schemeClr val="accent2"/>
                </a:solidFill>
              </a:rPr>
              <a:t>Control</a:t>
            </a:r>
            <a:r>
              <a:rPr lang="en-US"/>
              <a:t>: one instruction affects which instruction is next – PC modifying instruction, changes control flow of program.</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C1750622-C1F6-48A6-9F0D-CE7503824B60}" type="slidenum">
              <a:rPr lang="en-US"/>
              <a:pPr/>
              <a:t>14</a:t>
            </a:fld>
            <a:endParaRPr lang="en-US"/>
          </a:p>
        </p:txBody>
      </p:sp>
      <p:sp>
        <p:nvSpPr>
          <p:cNvPr id="40962" name="Rectangle 2"/>
          <p:cNvSpPr>
            <a:spLocks noGrp="1" noChangeArrowheads="1"/>
          </p:cNvSpPr>
          <p:nvPr>
            <p:ph type="title" idx="4294967295"/>
          </p:nvPr>
        </p:nvSpPr>
        <p:spPr>
          <a:xfrm>
            <a:off x="0" y="274638"/>
            <a:ext cx="8229600" cy="1143000"/>
          </a:xfrm>
        </p:spPr>
        <p:txBody>
          <a:bodyPr/>
          <a:lstStyle/>
          <a:p>
            <a:r>
              <a:rPr lang="en-US"/>
              <a:t>Handling Hazards</a:t>
            </a:r>
          </a:p>
        </p:txBody>
      </p:sp>
      <p:sp>
        <p:nvSpPr>
          <p:cNvPr id="40963" name="Rectangle 3"/>
          <p:cNvSpPr>
            <a:spLocks noGrp="1" noChangeArrowheads="1"/>
          </p:cNvSpPr>
          <p:nvPr>
            <p:ph type="body" idx="4294967295"/>
          </p:nvPr>
        </p:nvSpPr>
        <p:spPr>
          <a:xfrm>
            <a:off x="0" y="1600200"/>
            <a:ext cx="8229600" cy="4525963"/>
          </a:xfrm>
        </p:spPr>
        <p:txBody>
          <a:bodyPr>
            <a:normAutofit/>
          </a:bodyPr>
          <a:lstStyle/>
          <a:p>
            <a:pPr>
              <a:lnSpc>
                <a:spcPct val="90000"/>
              </a:lnSpc>
            </a:pPr>
            <a:r>
              <a:rPr lang="en-US"/>
              <a:t>Force stalls or bubbles in the pipeline.</a:t>
            </a:r>
          </a:p>
          <a:p>
            <a:pPr lvl="1">
              <a:lnSpc>
                <a:spcPct val="90000"/>
              </a:lnSpc>
            </a:pPr>
            <a:r>
              <a:rPr lang="en-US"/>
              <a:t>Stop some younger instructions in the stage when hazard happen</a:t>
            </a:r>
          </a:p>
          <a:p>
            <a:pPr lvl="1">
              <a:lnSpc>
                <a:spcPct val="90000"/>
              </a:lnSpc>
            </a:pPr>
            <a:r>
              <a:rPr lang="en-US"/>
              <a:t>Make younger instr. Wait for older ones to complete</a:t>
            </a:r>
          </a:p>
          <a:p>
            <a:pPr lvl="1">
              <a:lnSpc>
                <a:spcPct val="90000"/>
              </a:lnSpc>
              <a:buFontTx/>
              <a:buNone/>
            </a:pPr>
            <a:endParaRPr lang="en-US"/>
          </a:p>
          <a:p>
            <a:pPr>
              <a:lnSpc>
                <a:spcPct val="90000"/>
              </a:lnSpc>
            </a:pPr>
            <a:r>
              <a:rPr lang="en-US"/>
              <a:t>Flush pipeline</a:t>
            </a:r>
          </a:p>
          <a:p>
            <a:pPr lvl="1">
              <a:lnSpc>
                <a:spcPct val="90000"/>
              </a:lnSpc>
            </a:pPr>
            <a:r>
              <a:rPr lang="en-US"/>
              <a:t>Blow instructions out of the pipeline</a:t>
            </a:r>
          </a:p>
          <a:p>
            <a:pPr lvl="1">
              <a:lnSpc>
                <a:spcPct val="90000"/>
              </a:lnSpc>
            </a:pPr>
            <a:r>
              <a:rPr lang="en-US"/>
              <a:t>Refetch new instructions later – solving control hazards</a:t>
            </a:r>
          </a:p>
          <a:p>
            <a:pPr lvl="1">
              <a:lnSpc>
                <a:spcPct val="90000"/>
              </a:lnSpc>
            </a:pPr>
            <a:r>
              <a:rPr lang="en-US"/>
              <a:t>Implementation: assert clear signals on pipeline registers</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lide Number Placeholder 5"/>
          <p:cNvSpPr>
            <a:spLocks noGrp="1"/>
          </p:cNvSpPr>
          <p:nvPr>
            <p:ph type="sldNum" sz="quarter" idx="4294967295"/>
          </p:nvPr>
        </p:nvSpPr>
        <p:spPr>
          <a:xfrm>
            <a:off x="6553200" y="6356350"/>
            <a:ext cx="2133600" cy="365125"/>
          </a:xfrm>
          <a:prstGeom prst="rect">
            <a:avLst/>
          </a:prstGeom>
        </p:spPr>
        <p:txBody>
          <a:bodyPr/>
          <a:lstStyle/>
          <a:p>
            <a:fld id="{389D9B75-84ED-4ECA-BEC0-5AD874E2F4FD}" type="slidenum">
              <a:rPr lang="en-US"/>
              <a:pPr/>
              <a:t>15</a:t>
            </a:fld>
            <a:endParaRPr lang="en-US"/>
          </a:p>
        </p:txBody>
      </p:sp>
      <p:sp>
        <p:nvSpPr>
          <p:cNvPr id="130059" name="Rectangle 11"/>
          <p:cNvSpPr>
            <a:spLocks noGrp="1" noChangeArrowheads="1"/>
          </p:cNvSpPr>
          <p:nvPr>
            <p:ph type="title" idx="4294967295"/>
          </p:nvPr>
        </p:nvSpPr>
        <p:spPr>
          <a:xfrm>
            <a:off x="0" y="211138"/>
            <a:ext cx="7300913" cy="474662"/>
          </a:xfrm>
          <a:noFill/>
          <a:ln/>
        </p:spPr>
        <p:txBody>
          <a:bodyPr wrap="none" lIns="63500" tIns="25400" rIns="63500" bIns="25400" anchor="t">
            <a:spAutoFit/>
          </a:bodyPr>
          <a:lstStyle/>
          <a:p>
            <a:r>
              <a:rPr lang="en-US"/>
              <a:t>Single Memory is a Structural Hazard</a:t>
            </a:r>
          </a:p>
        </p:txBody>
      </p:sp>
      <p:sp>
        <p:nvSpPr>
          <p:cNvPr id="130050" name="Freeform 2" descr="25%"/>
          <p:cNvSpPr>
            <a:spLocks/>
          </p:cNvSpPr>
          <p:nvPr/>
        </p:nvSpPr>
        <p:spPr bwMode="auto">
          <a:xfrm>
            <a:off x="4470400" y="19129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lstStyle/>
          <a:p>
            <a:endParaRPr lang="en-US"/>
          </a:p>
        </p:txBody>
      </p:sp>
      <p:sp>
        <p:nvSpPr>
          <p:cNvPr id="130051" name="Freeform 3" descr="25%"/>
          <p:cNvSpPr>
            <a:spLocks/>
          </p:cNvSpPr>
          <p:nvPr/>
        </p:nvSpPr>
        <p:spPr bwMode="auto">
          <a:xfrm>
            <a:off x="4470400" y="41227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lstStyle/>
          <a:p>
            <a:endParaRPr lang="en-US"/>
          </a:p>
        </p:txBody>
      </p:sp>
      <p:grpSp>
        <p:nvGrpSpPr>
          <p:cNvPr id="2" name="Group 4"/>
          <p:cNvGrpSpPr>
            <a:grpSpLocks/>
          </p:cNvGrpSpPr>
          <p:nvPr/>
        </p:nvGrpSpPr>
        <p:grpSpPr bwMode="auto">
          <a:xfrm>
            <a:off x="4165600" y="1905000"/>
            <a:ext cx="539750" cy="458788"/>
            <a:chOff x="2624" y="1200"/>
            <a:chExt cx="340" cy="289"/>
          </a:xfrm>
        </p:grpSpPr>
        <p:sp>
          <p:nvSpPr>
            <p:cNvPr id="130053" name="Freeform 5"/>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54" name="Freeform 6"/>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nvGrpSpPr>
          <p:cNvPr id="3" name="Group 7"/>
          <p:cNvGrpSpPr>
            <a:grpSpLocks/>
          </p:cNvGrpSpPr>
          <p:nvPr/>
        </p:nvGrpSpPr>
        <p:grpSpPr bwMode="auto">
          <a:xfrm>
            <a:off x="4165600" y="4114800"/>
            <a:ext cx="539750" cy="458788"/>
            <a:chOff x="2624" y="2592"/>
            <a:chExt cx="340" cy="289"/>
          </a:xfrm>
        </p:grpSpPr>
        <p:sp>
          <p:nvSpPr>
            <p:cNvPr id="130056" name="Freeform 8"/>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57" name="Freeform 9"/>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058" name="Rectangle 10"/>
          <p:cNvSpPr>
            <a:spLocks noChangeArrowheads="1"/>
          </p:cNvSpPr>
          <p:nvPr/>
        </p:nvSpPr>
        <p:spPr bwMode="auto">
          <a:xfrm>
            <a:off x="4135438" y="4117975"/>
            <a:ext cx="474662"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sp>
        <p:nvSpPr>
          <p:cNvPr id="130060" name="Line 12"/>
          <p:cNvSpPr>
            <a:spLocks noChangeShapeType="1"/>
          </p:cNvSpPr>
          <p:nvPr/>
        </p:nvSpPr>
        <p:spPr bwMode="auto">
          <a:xfrm>
            <a:off x="876300" y="1943100"/>
            <a:ext cx="0" cy="32258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0061" name="Line 13"/>
          <p:cNvSpPr>
            <a:spLocks noChangeShapeType="1"/>
          </p:cNvSpPr>
          <p:nvPr/>
        </p:nvSpPr>
        <p:spPr bwMode="auto">
          <a:xfrm>
            <a:off x="1562100" y="1333500"/>
            <a:ext cx="63119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30062" name="Rectangle 14"/>
          <p:cNvSpPr>
            <a:spLocks noChangeArrowheads="1"/>
          </p:cNvSpPr>
          <p:nvPr/>
        </p:nvSpPr>
        <p:spPr bwMode="auto">
          <a:xfrm>
            <a:off x="919163" y="2066925"/>
            <a:ext cx="1031875" cy="515938"/>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Load</a:t>
            </a:r>
          </a:p>
        </p:txBody>
      </p:sp>
      <p:sp>
        <p:nvSpPr>
          <p:cNvPr id="130063" name="Rectangle 15"/>
          <p:cNvSpPr>
            <a:spLocks noChangeArrowheads="1"/>
          </p:cNvSpPr>
          <p:nvPr/>
        </p:nvSpPr>
        <p:spPr bwMode="auto">
          <a:xfrm>
            <a:off x="893763" y="2727325"/>
            <a:ext cx="1249362" cy="515938"/>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Instr 1</a:t>
            </a:r>
          </a:p>
        </p:txBody>
      </p:sp>
      <p:sp>
        <p:nvSpPr>
          <p:cNvPr id="130064" name="Rectangle 16"/>
          <p:cNvSpPr>
            <a:spLocks noChangeArrowheads="1"/>
          </p:cNvSpPr>
          <p:nvPr/>
        </p:nvSpPr>
        <p:spPr bwMode="auto">
          <a:xfrm>
            <a:off x="881063" y="3463925"/>
            <a:ext cx="1249362" cy="515938"/>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Instr 2</a:t>
            </a:r>
          </a:p>
        </p:txBody>
      </p:sp>
      <p:sp>
        <p:nvSpPr>
          <p:cNvPr id="130065" name="Rectangle 17"/>
          <p:cNvSpPr>
            <a:spLocks noChangeArrowheads="1"/>
          </p:cNvSpPr>
          <p:nvPr/>
        </p:nvSpPr>
        <p:spPr bwMode="auto">
          <a:xfrm>
            <a:off x="949325" y="4146550"/>
            <a:ext cx="1249363" cy="515938"/>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Instr 3</a:t>
            </a:r>
          </a:p>
        </p:txBody>
      </p:sp>
      <p:sp>
        <p:nvSpPr>
          <p:cNvPr id="130066" name="Rectangle 18"/>
          <p:cNvSpPr>
            <a:spLocks noChangeArrowheads="1"/>
          </p:cNvSpPr>
          <p:nvPr/>
        </p:nvSpPr>
        <p:spPr bwMode="auto">
          <a:xfrm>
            <a:off x="931863" y="4868863"/>
            <a:ext cx="1249362" cy="515937"/>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Instr 4</a:t>
            </a:r>
          </a:p>
        </p:txBody>
      </p:sp>
      <p:sp>
        <p:nvSpPr>
          <p:cNvPr id="130067" name="Line 19"/>
          <p:cNvSpPr>
            <a:spLocks noChangeShapeType="1"/>
          </p:cNvSpPr>
          <p:nvPr/>
        </p:nvSpPr>
        <p:spPr bwMode="auto">
          <a:xfrm>
            <a:off x="27432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68" name="Line 20"/>
          <p:cNvSpPr>
            <a:spLocks noChangeShapeType="1"/>
          </p:cNvSpPr>
          <p:nvPr/>
        </p:nvSpPr>
        <p:spPr bwMode="auto">
          <a:xfrm>
            <a:off x="34290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69" name="Line 21"/>
          <p:cNvSpPr>
            <a:spLocks noChangeShapeType="1"/>
          </p:cNvSpPr>
          <p:nvPr/>
        </p:nvSpPr>
        <p:spPr bwMode="auto">
          <a:xfrm>
            <a:off x="41148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70" name="Line 22"/>
          <p:cNvSpPr>
            <a:spLocks noChangeShapeType="1"/>
          </p:cNvSpPr>
          <p:nvPr/>
        </p:nvSpPr>
        <p:spPr bwMode="auto">
          <a:xfrm>
            <a:off x="48006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71" name="Line 23"/>
          <p:cNvSpPr>
            <a:spLocks noChangeShapeType="1"/>
          </p:cNvSpPr>
          <p:nvPr/>
        </p:nvSpPr>
        <p:spPr bwMode="auto">
          <a:xfrm>
            <a:off x="54864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72" name="Line 24"/>
          <p:cNvSpPr>
            <a:spLocks noChangeShapeType="1"/>
          </p:cNvSpPr>
          <p:nvPr/>
        </p:nvSpPr>
        <p:spPr bwMode="auto">
          <a:xfrm>
            <a:off x="61722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73" name="Line 25"/>
          <p:cNvSpPr>
            <a:spLocks noChangeShapeType="1"/>
          </p:cNvSpPr>
          <p:nvPr/>
        </p:nvSpPr>
        <p:spPr bwMode="auto">
          <a:xfrm>
            <a:off x="68580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sp>
        <p:nvSpPr>
          <p:cNvPr id="130074" name="Line 26"/>
          <p:cNvSpPr>
            <a:spLocks noChangeShapeType="1"/>
          </p:cNvSpPr>
          <p:nvPr/>
        </p:nvSpPr>
        <p:spPr bwMode="auto">
          <a:xfrm>
            <a:off x="7543800" y="1460500"/>
            <a:ext cx="0" cy="44704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4" name="Group 27"/>
          <p:cNvGrpSpPr>
            <a:grpSpLocks/>
          </p:cNvGrpSpPr>
          <p:nvPr/>
        </p:nvGrpSpPr>
        <p:grpSpPr bwMode="auto">
          <a:xfrm>
            <a:off x="3587750" y="1828800"/>
            <a:ext cx="352425" cy="763588"/>
            <a:chOff x="2260" y="1152"/>
            <a:chExt cx="222" cy="481"/>
          </a:xfrm>
        </p:grpSpPr>
        <p:sp>
          <p:nvSpPr>
            <p:cNvPr id="13007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77" name="Rectangle 29"/>
            <p:cNvSpPr>
              <a:spLocks noChangeArrowheads="1"/>
            </p:cNvSpPr>
            <p:nvPr/>
          </p:nvSpPr>
          <p:spPr bwMode="auto">
            <a:xfrm rot="5400000">
              <a:off x="2173" y="1275"/>
              <a:ext cx="383"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ALU</a:t>
              </a:r>
            </a:p>
          </p:txBody>
        </p:sp>
      </p:grpSp>
      <p:grpSp>
        <p:nvGrpSpPr>
          <p:cNvPr id="5" name="Group 30"/>
          <p:cNvGrpSpPr>
            <a:grpSpLocks/>
          </p:cNvGrpSpPr>
          <p:nvPr/>
        </p:nvGrpSpPr>
        <p:grpSpPr bwMode="auto">
          <a:xfrm>
            <a:off x="2101850" y="1981200"/>
            <a:ext cx="569913" cy="458788"/>
            <a:chOff x="1324" y="1248"/>
            <a:chExt cx="359" cy="289"/>
          </a:xfrm>
        </p:grpSpPr>
        <p:sp>
          <p:nvSpPr>
            <p:cNvPr id="130079" name="Rectangle 31"/>
            <p:cNvSpPr>
              <a:spLocks noChangeArrowheads="1"/>
            </p:cNvSpPr>
            <p:nvPr/>
          </p:nvSpPr>
          <p:spPr bwMode="auto">
            <a:xfrm>
              <a:off x="1324" y="1250"/>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6" name="Group 32"/>
            <p:cNvGrpSpPr>
              <a:grpSpLocks/>
            </p:cNvGrpSpPr>
            <p:nvPr/>
          </p:nvGrpSpPr>
          <p:grpSpPr bwMode="auto">
            <a:xfrm>
              <a:off x="1343" y="1248"/>
              <a:ext cx="340" cy="289"/>
              <a:chOff x="1343" y="1248"/>
              <a:chExt cx="340" cy="289"/>
            </a:xfrm>
          </p:grpSpPr>
          <p:sp>
            <p:nvSpPr>
              <p:cNvPr id="13008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8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0083" name="Rectangle 35"/>
          <p:cNvSpPr>
            <a:spLocks noChangeArrowheads="1"/>
          </p:cNvSpPr>
          <p:nvPr/>
        </p:nvSpPr>
        <p:spPr bwMode="auto">
          <a:xfrm>
            <a:off x="2832100" y="1992313"/>
            <a:ext cx="519113"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7" name="Group 36"/>
          <p:cNvGrpSpPr>
            <a:grpSpLocks/>
          </p:cNvGrpSpPr>
          <p:nvPr/>
        </p:nvGrpSpPr>
        <p:grpSpPr bwMode="auto">
          <a:xfrm>
            <a:off x="2862263" y="1981200"/>
            <a:ext cx="469900" cy="458788"/>
            <a:chOff x="1803" y="1248"/>
            <a:chExt cx="296" cy="289"/>
          </a:xfrm>
        </p:grpSpPr>
        <p:sp>
          <p:nvSpPr>
            <p:cNvPr id="13008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8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087" name="Line 39"/>
          <p:cNvSpPr>
            <a:spLocks noChangeShapeType="1"/>
          </p:cNvSpPr>
          <p:nvPr/>
        </p:nvSpPr>
        <p:spPr bwMode="auto">
          <a:xfrm>
            <a:off x="2679700" y="2209800"/>
            <a:ext cx="152400" cy="0"/>
          </a:xfrm>
          <a:prstGeom prst="line">
            <a:avLst/>
          </a:prstGeom>
          <a:noFill/>
          <a:ln w="25400">
            <a:solidFill>
              <a:schemeClr val="tx1"/>
            </a:solidFill>
            <a:round/>
            <a:headEnd/>
            <a:tailEnd/>
          </a:ln>
          <a:effectLst/>
        </p:spPr>
        <p:txBody>
          <a:bodyPr wrap="none" anchor="ctr"/>
          <a:lstStyle/>
          <a:p>
            <a:endParaRPr lang="en-US"/>
          </a:p>
        </p:txBody>
      </p:sp>
      <p:sp>
        <p:nvSpPr>
          <p:cNvPr id="130088" name="Freeform 40"/>
          <p:cNvSpPr>
            <a:spLocks/>
          </p:cNvSpPr>
          <p:nvPr/>
        </p:nvSpPr>
        <p:spPr bwMode="auto">
          <a:xfrm>
            <a:off x="2778125" y="20574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89" name="Line 41"/>
          <p:cNvSpPr>
            <a:spLocks noChangeShapeType="1"/>
          </p:cNvSpPr>
          <p:nvPr/>
        </p:nvSpPr>
        <p:spPr bwMode="auto">
          <a:xfrm>
            <a:off x="3340100" y="2057400"/>
            <a:ext cx="249238" cy="0"/>
          </a:xfrm>
          <a:prstGeom prst="line">
            <a:avLst/>
          </a:prstGeom>
          <a:noFill/>
          <a:ln w="25400">
            <a:solidFill>
              <a:schemeClr val="tx1"/>
            </a:solidFill>
            <a:round/>
            <a:headEnd/>
            <a:tailEnd/>
          </a:ln>
          <a:effectLst/>
        </p:spPr>
        <p:txBody>
          <a:bodyPr wrap="none" anchor="ctr"/>
          <a:lstStyle/>
          <a:p>
            <a:endParaRPr lang="en-US"/>
          </a:p>
        </p:txBody>
      </p:sp>
      <p:sp>
        <p:nvSpPr>
          <p:cNvPr id="130090" name="Rectangle 42"/>
          <p:cNvSpPr>
            <a:spLocks noChangeArrowheads="1"/>
          </p:cNvSpPr>
          <p:nvPr/>
        </p:nvSpPr>
        <p:spPr bwMode="auto">
          <a:xfrm>
            <a:off x="4129088" y="1984375"/>
            <a:ext cx="474662"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sp>
        <p:nvSpPr>
          <p:cNvPr id="130091" name="Rectangle 43"/>
          <p:cNvSpPr>
            <a:spLocks noChangeArrowheads="1"/>
          </p:cNvSpPr>
          <p:nvPr/>
        </p:nvSpPr>
        <p:spPr bwMode="auto">
          <a:xfrm>
            <a:off x="4910138" y="1984375"/>
            <a:ext cx="519112"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8" name="Group 44"/>
          <p:cNvGrpSpPr>
            <a:grpSpLocks/>
          </p:cNvGrpSpPr>
          <p:nvPr/>
        </p:nvGrpSpPr>
        <p:grpSpPr bwMode="auto">
          <a:xfrm>
            <a:off x="4953000" y="1981200"/>
            <a:ext cx="450850" cy="458788"/>
            <a:chOff x="3120" y="1248"/>
            <a:chExt cx="284" cy="289"/>
          </a:xfrm>
        </p:grpSpPr>
        <p:sp>
          <p:nvSpPr>
            <p:cNvPr id="13009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9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095" name="Line 47"/>
          <p:cNvSpPr>
            <a:spLocks noChangeShapeType="1"/>
          </p:cNvSpPr>
          <p:nvPr/>
        </p:nvSpPr>
        <p:spPr bwMode="auto">
          <a:xfrm>
            <a:off x="4719638" y="2209800"/>
            <a:ext cx="220662" cy="0"/>
          </a:xfrm>
          <a:prstGeom prst="line">
            <a:avLst/>
          </a:prstGeom>
          <a:noFill/>
          <a:ln w="25400">
            <a:solidFill>
              <a:schemeClr val="tx1"/>
            </a:solidFill>
            <a:round/>
            <a:headEnd/>
            <a:tailEnd/>
          </a:ln>
          <a:effectLst/>
        </p:spPr>
        <p:txBody>
          <a:bodyPr wrap="none" anchor="ctr"/>
          <a:lstStyle/>
          <a:p>
            <a:endParaRPr lang="en-US"/>
          </a:p>
        </p:txBody>
      </p:sp>
      <p:sp>
        <p:nvSpPr>
          <p:cNvPr id="130096" name="Line 48"/>
          <p:cNvSpPr>
            <a:spLocks noChangeShapeType="1"/>
          </p:cNvSpPr>
          <p:nvPr/>
        </p:nvSpPr>
        <p:spPr bwMode="auto">
          <a:xfrm>
            <a:off x="3951288" y="2209800"/>
            <a:ext cx="246062" cy="0"/>
          </a:xfrm>
          <a:prstGeom prst="line">
            <a:avLst/>
          </a:prstGeom>
          <a:noFill/>
          <a:ln w="25400">
            <a:solidFill>
              <a:schemeClr val="tx1"/>
            </a:solidFill>
            <a:round/>
            <a:headEnd/>
            <a:tailEnd/>
          </a:ln>
          <a:effectLst/>
        </p:spPr>
        <p:txBody>
          <a:bodyPr wrap="none" anchor="ctr"/>
          <a:lstStyle/>
          <a:p>
            <a:endParaRPr lang="en-US"/>
          </a:p>
        </p:txBody>
      </p:sp>
      <p:sp>
        <p:nvSpPr>
          <p:cNvPr id="130097" name="Freeform 49"/>
          <p:cNvSpPr>
            <a:spLocks/>
          </p:cNvSpPr>
          <p:nvPr/>
        </p:nvSpPr>
        <p:spPr bwMode="auto">
          <a:xfrm>
            <a:off x="4143375" y="2209800"/>
            <a:ext cx="684213"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098" name="Line 50"/>
          <p:cNvSpPr>
            <a:spLocks noChangeShapeType="1"/>
          </p:cNvSpPr>
          <p:nvPr/>
        </p:nvSpPr>
        <p:spPr bwMode="auto">
          <a:xfrm>
            <a:off x="3340100" y="2362200"/>
            <a:ext cx="249238" cy="0"/>
          </a:xfrm>
          <a:prstGeom prst="line">
            <a:avLst/>
          </a:prstGeom>
          <a:noFill/>
          <a:ln w="25400">
            <a:solidFill>
              <a:schemeClr val="tx1"/>
            </a:solidFill>
            <a:round/>
            <a:headEnd/>
            <a:tailEnd/>
          </a:ln>
          <a:effectLst/>
        </p:spPr>
        <p:txBody>
          <a:bodyPr wrap="none" anchor="ctr"/>
          <a:lstStyle/>
          <a:p>
            <a:endParaRPr lang="en-US"/>
          </a:p>
        </p:txBody>
      </p:sp>
      <p:sp>
        <p:nvSpPr>
          <p:cNvPr id="130099" name="Freeform 51"/>
          <p:cNvSpPr>
            <a:spLocks/>
          </p:cNvSpPr>
          <p:nvPr/>
        </p:nvSpPr>
        <p:spPr bwMode="auto">
          <a:xfrm>
            <a:off x="3487738" y="2201863"/>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nvGrpSpPr>
          <p:cNvPr id="9" name="Group 52"/>
          <p:cNvGrpSpPr>
            <a:grpSpLocks/>
          </p:cNvGrpSpPr>
          <p:nvPr/>
        </p:nvGrpSpPr>
        <p:grpSpPr bwMode="auto">
          <a:xfrm>
            <a:off x="2779713" y="2540000"/>
            <a:ext cx="3327400" cy="814388"/>
            <a:chOff x="1751" y="1600"/>
            <a:chExt cx="2096" cy="513"/>
          </a:xfrm>
        </p:grpSpPr>
        <p:grpSp>
          <p:nvGrpSpPr>
            <p:cNvPr id="10" name="Group 53"/>
            <p:cNvGrpSpPr>
              <a:grpSpLocks/>
            </p:cNvGrpSpPr>
            <p:nvPr/>
          </p:nvGrpSpPr>
          <p:grpSpPr bwMode="auto">
            <a:xfrm>
              <a:off x="2687" y="1600"/>
              <a:ext cx="222" cy="481"/>
              <a:chOff x="2687" y="1600"/>
              <a:chExt cx="222" cy="481"/>
            </a:xfrm>
          </p:grpSpPr>
          <p:sp>
            <p:nvSpPr>
              <p:cNvPr id="13010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03" name="Rectangle 55"/>
              <p:cNvSpPr>
                <a:spLocks noChangeArrowheads="1"/>
              </p:cNvSpPr>
              <p:nvPr/>
            </p:nvSpPr>
            <p:spPr bwMode="auto">
              <a:xfrm rot="5400000">
                <a:off x="2600" y="1723"/>
                <a:ext cx="383"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ALU</a:t>
                </a:r>
              </a:p>
            </p:txBody>
          </p:sp>
        </p:grpSp>
        <p:grpSp>
          <p:nvGrpSpPr>
            <p:cNvPr id="11" name="Group 56"/>
            <p:cNvGrpSpPr>
              <a:grpSpLocks/>
            </p:cNvGrpSpPr>
            <p:nvPr/>
          </p:nvGrpSpPr>
          <p:grpSpPr bwMode="auto">
            <a:xfrm>
              <a:off x="1751" y="1696"/>
              <a:ext cx="359" cy="289"/>
              <a:chOff x="1751" y="1696"/>
              <a:chExt cx="359" cy="289"/>
            </a:xfrm>
          </p:grpSpPr>
          <p:sp>
            <p:nvSpPr>
              <p:cNvPr id="130105" name="Rectangle 57"/>
              <p:cNvSpPr>
                <a:spLocks noChangeArrowheads="1"/>
              </p:cNvSpPr>
              <p:nvPr/>
            </p:nvSpPr>
            <p:spPr bwMode="auto">
              <a:xfrm>
                <a:off x="1751" y="1698"/>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12" name="Group 58"/>
              <p:cNvGrpSpPr>
                <a:grpSpLocks/>
              </p:cNvGrpSpPr>
              <p:nvPr/>
            </p:nvGrpSpPr>
            <p:grpSpPr bwMode="auto">
              <a:xfrm>
                <a:off x="1770" y="1696"/>
                <a:ext cx="340" cy="289"/>
                <a:chOff x="1770" y="1696"/>
                <a:chExt cx="340" cy="289"/>
              </a:xfrm>
            </p:grpSpPr>
            <p:sp>
              <p:nvSpPr>
                <p:cNvPr id="13010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0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0109" name="Rectangle 61"/>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13" name="Group 62"/>
            <p:cNvGrpSpPr>
              <a:grpSpLocks/>
            </p:cNvGrpSpPr>
            <p:nvPr/>
          </p:nvGrpSpPr>
          <p:grpSpPr bwMode="auto">
            <a:xfrm>
              <a:off x="2230" y="1696"/>
              <a:ext cx="296" cy="289"/>
              <a:chOff x="2230" y="1696"/>
              <a:chExt cx="296" cy="289"/>
            </a:xfrm>
          </p:grpSpPr>
          <p:sp>
            <p:nvSpPr>
              <p:cNvPr id="13011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1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1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lstStyle/>
            <a:p>
              <a:endParaRPr lang="en-US"/>
            </a:p>
          </p:txBody>
        </p:sp>
        <p:sp>
          <p:nvSpPr>
            <p:cNvPr id="13011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1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lstStyle/>
            <a:p>
              <a:endParaRPr lang="en-US"/>
            </a:p>
          </p:txBody>
        </p:sp>
        <p:sp>
          <p:nvSpPr>
            <p:cNvPr id="130116" name="Rectangle 68"/>
            <p:cNvSpPr>
              <a:spLocks noChangeArrowheads="1"/>
            </p:cNvSpPr>
            <p:nvPr/>
          </p:nvSpPr>
          <p:spPr bwMode="auto">
            <a:xfrm>
              <a:off x="3028" y="1698"/>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14" name="Group 69"/>
            <p:cNvGrpSpPr>
              <a:grpSpLocks/>
            </p:cNvGrpSpPr>
            <p:nvPr/>
          </p:nvGrpSpPr>
          <p:grpSpPr bwMode="auto">
            <a:xfrm>
              <a:off x="3079" y="1696"/>
              <a:ext cx="325" cy="289"/>
              <a:chOff x="3079" y="1696"/>
              <a:chExt cx="325" cy="289"/>
            </a:xfrm>
          </p:grpSpPr>
          <p:sp>
            <p:nvSpPr>
              <p:cNvPr id="13011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1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20" name="Rectangle 72"/>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15" name="Group 73"/>
            <p:cNvGrpSpPr>
              <a:grpSpLocks/>
            </p:cNvGrpSpPr>
            <p:nvPr/>
          </p:nvGrpSpPr>
          <p:grpSpPr bwMode="auto">
            <a:xfrm>
              <a:off x="3547" y="1696"/>
              <a:ext cx="284" cy="289"/>
              <a:chOff x="3547" y="1696"/>
              <a:chExt cx="284" cy="289"/>
            </a:xfrm>
          </p:grpSpPr>
          <p:sp>
            <p:nvSpPr>
              <p:cNvPr id="13012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2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2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lstStyle/>
            <a:p>
              <a:endParaRPr lang="en-US"/>
            </a:p>
          </p:txBody>
        </p:sp>
        <p:sp>
          <p:nvSpPr>
            <p:cNvPr id="13012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lstStyle/>
            <a:p>
              <a:endParaRPr lang="en-US"/>
            </a:p>
          </p:txBody>
        </p:sp>
        <p:sp>
          <p:nvSpPr>
            <p:cNvPr id="13012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2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lstStyle/>
            <a:p>
              <a:endParaRPr lang="en-US"/>
            </a:p>
          </p:txBody>
        </p:sp>
        <p:sp>
          <p:nvSpPr>
            <p:cNvPr id="13012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nvGrpSpPr>
          <p:cNvPr id="16" name="Group 81"/>
          <p:cNvGrpSpPr>
            <a:grpSpLocks/>
          </p:cNvGrpSpPr>
          <p:nvPr/>
        </p:nvGrpSpPr>
        <p:grpSpPr bwMode="auto">
          <a:xfrm>
            <a:off x="3457575" y="3251200"/>
            <a:ext cx="3327400" cy="814388"/>
            <a:chOff x="2178" y="2048"/>
            <a:chExt cx="2096" cy="513"/>
          </a:xfrm>
        </p:grpSpPr>
        <p:grpSp>
          <p:nvGrpSpPr>
            <p:cNvPr id="17" name="Group 82"/>
            <p:cNvGrpSpPr>
              <a:grpSpLocks/>
            </p:cNvGrpSpPr>
            <p:nvPr/>
          </p:nvGrpSpPr>
          <p:grpSpPr bwMode="auto">
            <a:xfrm>
              <a:off x="3114" y="2048"/>
              <a:ext cx="222" cy="481"/>
              <a:chOff x="3114" y="2048"/>
              <a:chExt cx="222" cy="481"/>
            </a:xfrm>
          </p:grpSpPr>
          <p:sp>
            <p:nvSpPr>
              <p:cNvPr id="13013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32" name="Rectangle 84"/>
              <p:cNvSpPr>
                <a:spLocks noChangeArrowheads="1"/>
              </p:cNvSpPr>
              <p:nvPr/>
            </p:nvSpPr>
            <p:spPr bwMode="auto">
              <a:xfrm rot="5400000">
                <a:off x="3027" y="2171"/>
                <a:ext cx="383"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ALU</a:t>
                </a:r>
              </a:p>
            </p:txBody>
          </p:sp>
        </p:grpSp>
        <p:grpSp>
          <p:nvGrpSpPr>
            <p:cNvPr id="18" name="Group 85"/>
            <p:cNvGrpSpPr>
              <a:grpSpLocks/>
            </p:cNvGrpSpPr>
            <p:nvPr/>
          </p:nvGrpSpPr>
          <p:grpSpPr bwMode="auto">
            <a:xfrm>
              <a:off x="2178" y="2144"/>
              <a:ext cx="359" cy="289"/>
              <a:chOff x="2178" y="2144"/>
              <a:chExt cx="359" cy="289"/>
            </a:xfrm>
          </p:grpSpPr>
          <p:sp>
            <p:nvSpPr>
              <p:cNvPr id="130134" name="Rectangle 86"/>
              <p:cNvSpPr>
                <a:spLocks noChangeArrowheads="1"/>
              </p:cNvSpPr>
              <p:nvPr/>
            </p:nvSpPr>
            <p:spPr bwMode="auto">
              <a:xfrm>
                <a:off x="2178" y="2146"/>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19" name="Group 87"/>
              <p:cNvGrpSpPr>
                <a:grpSpLocks/>
              </p:cNvGrpSpPr>
              <p:nvPr/>
            </p:nvGrpSpPr>
            <p:grpSpPr bwMode="auto">
              <a:xfrm>
                <a:off x="2197" y="2144"/>
                <a:ext cx="340" cy="289"/>
                <a:chOff x="2197" y="2144"/>
                <a:chExt cx="340" cy="289"/>
              </a:xfrm>
            </p:grpSpPr>
            <p:sp>
              <p:nvSpPr>
                <p:cNvPr id="13013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3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0138" name="Rectangle 90"/>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20" name="Group 91"/>
            <p:cNvGrpSpPr>
              <a:grpSpLocks/>
            </p:cNvGrpSpPr>
            <p:nvPr/>
          </p:nvGrpSpPr>
          <p:grpSpPr bwMode="auto">
            <a:xfrm>
              <a:off x="2657" y="2144"/>
              <a:ext cx="296" cy="289"/>
              <a:chOff x="2657" y="2144"/>
              <a:chExt cx="296" cy="289"/>
            </a:xfrm>
          </p:grpSpPr>
          <p:sp>
            <p:nvSpPr>
              <p:cNvPr id="13014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4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4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lstStyle/>
            <a:p>
              <a:endParaRPr lang="en-US"/>
            </a:p>
          </p:txBody>
        </p:sp>
        <p:sp>
          <p:nvSpPr>
            <p:cNvPr id="13014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4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lstStyle/>
            <a:p>
              <a:endParaRPr lang="en-US"/>
            </a:p>
          </p:txBody>
        </p:sp>
        <p:sp>
          <p:nvSpPr>
            <p:cNvPr id="130145" name="Rectangle 97"/>
            <p:cNvSpPr>
              <a:spLocks noChangeArrowheads="1"/>
            </p:cNvSpPr>
            <p:nvPr/>
          </p:nvSpPr>
          <p:spPr bwMode="auto">
            <a:xfrm>
              <a:off x="3455" y="2146"/>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21" name="Group 98"/>
            <p:cNvGrpSpPr>
              <a:grpSpLocks/>
            </p:cNvGrpSpPr>
            <p:nvPr/>
          </p:nvGrpSpPr>
          <p:grpSpPr bwMode="auto">
            <a:xfrm>
              <a:off x="3506" y="2144"/>
              <a:ext cx="325" cy="289"/>
              <a:chOff x="3506" y="2144"/>
              <a:chExt cx="325" cy="289"/>
            </a:xfrm>
          </p:grpSpPr>
          <p:sp>
            <p:nvSpPr>
              <p:cNvPr id="13014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4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49" name="Rectangle 101"/>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22" name="Group 102"/>
            <p:cNvGrpSpPr>
              <a:grpSpLocks/>
            </p:cNvGrpSpPr>
            <p:nvPr/>
          </p:nvGrpSpPr>
          <p:grpSpPr bwMode="auto">
            <a:xfrm>
              <a:off x="3974" y="2144"/>
              <a:ext cx="284" cy="289"/>
              <a:chOff x="3974" y="2144"/>
              <a:chExt cx="284" cy="289"/>
            </a:xfrm>
          </p:grpSpPr>
          <p:sp>
            <p:nvSpPr>
              <p:cNvPr id="13015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5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5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lstStyle/>
            <a:p>
              <a:endParaRPr lang="en-US"/>
            </a:p>
          </p:txBody>
        </p:sp>
        <p:sp>
          <p:nvSpPr>
            <p:cNvPr id="13015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lstStyle/>
            <a:p>
              <a:endParaRPr lang="en-US"/>
            </a:p>
          </p:txBody>
        </p:sp>
        <p:sp>
          <p:nvSpPr>
            <p:cNvPr id="13015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5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lstStyle/>
            <a:p>
              <a:endParaRPr lang="en-US"/>
            </a:p>
          </p:txBody>
        </p:sp>
        <p:sp>
          <p:nvSpPr>
            <p:cNvPr id="13015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nvGrpSpPr>
          <p:cNvPr id="23" name="Group 110"/>
          <p:cNvGrpSpPr>
            <a:grpSpLocks/>
          </p:cNvGrpSpPr>
          <p:nvPr/>
        </p:nvGrpSpPr>
        <p:grpSpPr bwMode="auto">
          <a:xfrm>
            <a:off x="5621338" y="3962400"/>
            <a:ext cx="352425" cy="763588"/>
            <a:chOff x="3541" y="2496"/>
            <a:chExt cx="222" cy="481"/>
          </a:xfrm>
        </p:grpSpPr>
        <p:sp>
          <p:nvSpPr>
            <p:cNvPr id="13015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60" name="Rectangle 112"/>
            <p:cNvSpPr>
              <a:spLocks noChangeArrowheads="1"/>
            </p:cNvSpPr>
            <p:nvPr/>
          </p:nvSpPr>
          <p:spPr bwMode="auto">
            <a:xfrm rot="5400000">
              <a:off x="3454" y="2619"/>
              <a:ext cx="383"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ALU</a:t>
              </a:r>
            </a:p>
          </p:txBody>
        </p:sp>
      </p:grpSp>
      <p:sp>
        <p:nvSpPr>
          <p:cNvPr id="130161" name="Rectangle 113"/>
          <p:cNvSpPr>
            <a:spLocks noChangeArrowheads="1"/>
          </p:cNvSpPr>
          <p:nvPr/>
        </p:nvSpPr>
        <p:spPr bwMode="auto">
          <a:xfrm>
            <a:off x="4865688" y="4125913"/>
            <a:ext cx="519112"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24" name="Group 114"/>
          <p:cNvGrpSpPr>
            <a:grpSpLocks/>
          </p:cNvGrpSpPr>
          <p:nvPr/>
        </p:nvGrpSpPr>
        <p:grpSpPr bwMode="auto">
          <a:xfrm>
            <a:off x="4895850" y="4114800"/>
            <a:ext cx="469900" cy="458788"/>
            <a:chOff x="3084" y="2592"/>
            <a:chExt cx="296" cy="289"/>
          </a:xfrm>
        </p:grpSpPr>
        <p:sp>
          <p:nvSpPr>
            <p:cNvPr id="13016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6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65" name="Line 117"/>
          <p:cNvSpPr>
            <a:spLocks noChangeShapeType="1"/>
          </p:cNvSpPr>
          <p:nvPr/>
        </p:nvSpPr>
        <p:spPr bwMode="auto">
          <a:xfrm>
            <a:off x="4713288" y="4343400"/>
            <a:ext cx="152400" cy="0"/>
          </a:xfrm>
          <a:prstGeom prst="line">
            <a:avLst/>
          </a:prstGeom>
          <a:noFill/>
          <a:ln w="25400">
            <a:solidFill>
              <a:schemeClr val="tx1"/>
            </a:solidFill>
            <a:round/>
            <a:headEnd/>
            <a:tailEnd/>
          </a:ln>
          <a:effectLst/>
        </p:spPr>
        <p:txBody>
          <a:bodyPr wrap="none" anchor="ctr"/>
          <a:lstStyle/>
          <a:p>
            <a:endParaRPr lang="en-US"/>
          </a:p>
        </p:txBody>
      </p:sp>
      <p:sp>
        <p:nvSpPr>
          <p:cNvPr id="130166" name="Freeform 118"/>
          <p:cNvSpPr>
            <a:spLocks/>
          </p:cNvSpPr>
          <p:nvPr/>
        </p:nvSpPr>
        <p:spPr bwMode="auto">
          <a:xfrm>
            <a:off x="4811713" y="41910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67" name="Line 119"/>
          <p:cNvSpPr>
            <a:spLocks noChangeShapeType="1"/>
          </p:cNvSpPr>
          <p:nvPr/>
        </p:nvSpPr>
        <p:spPr bwMode="auto">
          <a:xfrm>
            <a:off x="5373688" y="4191000"/>
            <a:ext cx="249237" cy="0"/>
          </a:xfrm>
          <a:prstGeom prst="line">
            <a:avLst/>
          </a:prstGeom>
          <a:noFill/>
          <a:ln w="25400">
            <a:solidFill>
              <a:schemeClr val="tx1"/>
            </a:solidFill>
            <a:round/>
            <a:headEnd/>
            <a:tailEnd/>
          </a:ln>
          <a:effectLst/>
        </p:spPr>
        <p:txBody>
          <a:bodyPr wrap="none" anchor="ctr"/>
          <a:lstStyle/>
          <a:p>
            <a:endParaRPr lang="en-US"/>
          </a:p>
        </p:txBody>
      </p:sp>
      <p:sp>
        <p:nvSpPr>
          <p:cNvPr id="130168" name="Rectangle 120"/>
          <p:cNvSpPr>
            <a:spLocks noChangeArrowheads="1"/>
          </p:cNvSpPr>
          <p:nvPr/>
        </p:nvSpPr>
        <p:spPr bwMode="auto">
          <a:xfrm>
            <a:off x="6162675" y="4117975"/>
            <a:ext cx="474663"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25" name="Group 121"/>
          <p:cNvGrpSpPr>
            <a:grpSpLocks/>
          </p:cNvGrpSpPr>
          <p:nvPr/>
        </p:nvGrpSpPr>
        <p:grpSpPr bwMode="auto">
          <a:xfrm>
            <a:off x="6243638" y="4114800"/>
            <a:ext cx="515937" cy="458788"/>
            <a:chOff x="3933" y="2592"/>
            <a:chExt cx="325" cy="289"/>
          </a:xfrm>
        </p:grpSpPr>
        <p:sp>
          <p:nvSpPr>
            <p:cNvPr id="13017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7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72" name="Rectangle 124"/>
          <p:cNvSpPr>
            <a:spLocks noChangeArrowheads="1"/>
          </p:cNvSpPr>
          <p:nvPr/>
        </p:nvSpPr>
        <p:spPr bwMode="auto">
          <a:xfrm>
            <a:off x="6943725" y="4117975"/>
            <a:ext cx="519113" cy="333375"/>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26" name="Group 125"/>
          <p:cNvGrpSpPr>
            <a:grpSpLocks/>
          </p:cNvGrpSpPr>
          <p:nvPr/>
        </p:nvGrpSpPr>
        <p:grpSpPr bwMode="auto">
          <a:xfrm>
            <a:off x="6986588" y="4114800"/>
            <a:ext cx="450850" cy="458788"/>
            <a:chOff x="4401" y="2592"/>
            <a:chExt cx="284" cy="289"/>
          </a:xfrm>
        </p:grpSpPr>
        <p:sp>
          <p:nvSpPr>
            <p:cNvPr id="13017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7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76" name="Line 128"/>
          <p:cNvSpPr>
            <a:spLocks noChangeShapeType="1"/>
          </p:cNvSpPr>
          <p:nvPr/>
        </p:nvSpPr>
        <p:spPr bwMode="auto">
          <a:xfrm>
            <a:off x="6753225" y="4343400"/>
            <a:ext cx="220663" cy="0"/>
          </a:xfrm>
          <a:prstGeom prst="line">
            <a:avLst/>
          </a:prstGeom>
          <a:noFill/>
          <a:ln w="25400">
            <a:solidFill>
              <a:schemeClr val="tx1"/>
            </a:solidFill>
            <a:round/>
            <a:headEnd/>
            <a:tailEnd/>
          </a:ln>
          <a:effectLst/>
        </p:spPr>
        <p:txBody>
          <a:bodyPr wrap="none" anchor="ctr"/>
          <a:lstStyle/>
          <a:p>
            <a:endParaRPr lang="en-US"/>
          </a:p>
        </p:txBody>
      </p:sp>
      <p:sp>
        <p:nvSpPr>
          <p:cNvPr id="130177" name="Line 129"/>
          <p:cNvSpPr>
            <a:spLocks noChangeShapeType="1"/>
          </p:cNvSpPr>
          <p:nvPr/>
        </p:nvSpPr>
        <p:spPr bwMode="auto">
          <a:xfrm>
            <a:off x="5984875" y="4343400"/>
            <a:ext cx="246063" cy="0"/>
          </a:xfrm>
          <a:prstGeom prst="line">
            <a:avLst/>
          </a:prstGeom>
          <a:noFill/>
          <a:ln w="25400">
            <a:solidFill>
              <a:schemeClr val="tx1"/>
            </a:solidFill>
            <a:round/>
            <a:headEnd/>
            <a:tailEnd/>
          </a:ln>
          <a:effectLst/>
        </p:spPr>
        <p:txBody>
          <a:bodyPr wrap="none" anchor="ctr"/>
          <a:lstStyle/>
          <a:p>
            <a:endParaRPr lang="en-US"/>
          </a:p>
        </p:txBody>
      </p:sp>
      <p:sp>
        <p:nvSpPr>
          <p:cNvPr id="130178" name="Freeform 130"/>
          <p:cNvSpPr>
            <a:spLocks/>
          </p:cNvSpPr>
          <p:nvPr/>
        </p:nvSpPr>
        <p:spPr bwMode="auto">
          <a:xfrm>
            <a:off x="6176963" y="4343400"/>
            <a:ext cx="684212"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79" name="Line 131"/>
          <p:cNvSpPr>
            <a:spLocks noChangeShapeType="1"/>
          </p:cNvSpPr>
          <p:nvPr/>
        </p:nvSpPr>
        <p:spPr bwMode="auto">
          <a:xfrm>
            <a:off x="5373688" y="4495800"/>
            <a:ext cx="249237" cy="0"/>
          </a:xfrm>
          <a:prstGeom prst="line">
            <a:avLst/>
          </a:prstGeom>
          <a:noFill/>
          <a:ln w="25400">
            <a:solidFill>
              <a:schemeClr val="tx1"/>
            </a:solidFill>
            <a:round/>
            <a:headEnd/>
            <a:tailEnd/>
          </a:ln>
          <a:effectLst/>
        </p:spPr>
        <p:txBody>
          <a:bodyPr wrap="none" anchor="ctr"/>
          <a:lstStyle/>
          <a:p>
            <a:endParaRPr lang="en-US"/>
          </a:p>
        </p:txBody>
      </p:sp>
      <p:sp>
        <p:nvSpPr>
          <p:cNvPr id="130180" name="Freeform 132"/>
          <p:cNvSpPr>
            <a:spLocks/>
          </p:cNvSpPr>
          <p:nvPr/>
        </p:nvSpPr>
        <p:spPr bwMode="auto">
          <a:xfrm>
            <a:off x="5521325" y="4335463"/>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nvGrpSpPr>
          <p:cNvPr id="27" name="Group 133"/>
          <p:cNvGrpSpPr>
            <a:grpSpLocks/>
          </p:cNvGrpSpPr>
          <p:nvPr/>
        </p:nvGrpSpPr>
        <p:grpSpPr bwMode="auto">
          <a:xfrm>
            <a:off x="4813300" y="4673600"/>
            <a:ext cx="3327400" cy="814388"/>
            <a:chOff x="3032" y="2944"/>
            <a:chExt cx="2096" cy="513"/>
          </a:xfrm>
        </p:grpSpPr>
        <p:grpSp>
          <p:nvGrpSpPr>
            <p:cNvPr id="28" name="Group 134"/>
            <p:cNvGrpSpPr>
              <a:grpSpLocks/>
            </p:cNvGrpSpPr>
            <p:nvPr/>
          </p:nvGrpSpPr>
          <p:grpSpPr bwMode="auto">
            <a:xfrm>
              <a:off x="3968" y="2944"/>
              <a:ext cx="222" cy="481"/>
              <a:chOff x="3968" y="2944"/>
              <a:chExt cx="222" cy="481"/>
            </a:xfrm>
          </p:grpSpPr>
          <p:sp>
            <p:nvSpPr>
              <p:cNvPr id="13018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84" name="Rectangle 136"/>
              <p:cNvSpPr>
                <a:spLocks noChangeArrowheads="1"/>
              </p:cNvSpPr>
              <p:nvPr/>
            </p:nvSpPr>
            <p:spPr bwMode="auto">
              <a:xfrm rot="5400000">
                <a:off x="3881" y="3067"/>
                <a:ext cx="383"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ALU</a:t>
                </a:r>
              </a:p>
            </p:txBody>
          </p:sp>
        </p:grpSp>
        <p:grpSp>
          <p:nvGrpSpPr>
            <p:cNvPr id="29" name="Group 137"/>
            <p:cNvGrpSpPr>
              <a:grpSpLocks/>
            </p:cNvGrpSpPr>
            <p:nvPr/>
          </p:nvGrpSpPr>
          <p:grpSpPr bwMode="auto">
            <a:xfrm>
              <a:off x="3032" y="3040"/>
              <a:ext cx="359" cy="289"/>
              <a:chOff x="3032" y="3040"/>
              <a:chExt cx="359" cy="289"/>
            </a:xfrm>
          </p:grpSpPr>
          <p:sp>
            <p:nvSpPr>
              <p:cNvPr id="130186" name="Rectangle 138"/>
              <p:cNvSpPr>
                <a:spLocks noChangeArrowheads="1"/>
              </p:cNvSpPr>
              <p:nvPr/>
            </p:nvSpPr>
            <p:spPr bwMode="auto">
              <a:xfrm>
                <a:off x="3032" y="3042"/>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30" name="Group 139"/>
              <p:cNvGrpSpPr>
                <a:grpSpLocks/>
              </p:cNvGrpSpPr>
              <p:nvPr/>
            </p:nvGrpSpPr>
            <p:grpSpPr bwMode="auto">
              <a:xfrm>
                <a:off x="3051" y="3040"/>
                <a:ext cx="340" cy="289"/>
                <a:chOff x="3051" y="3040"/>
                <a:chExt cx="340" cy="289"/>
              </a:xfrm>
            </p:grpSpPr>
            <p:sp>
              <p:nvSpPr>
                <p:cNvPr id="13018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8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30190" name="Rectangle 142"/>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31" name="Group 143"/>
            <p:cNvGrpSpPr>
              <a:grpSpLocks/>
            </p:cNvGrpSpPr>
            <p:nvPr/>
          </p:nvGrpSpPr>
          <p:grpSpPr bwMode="auto">
            <a:xfrm>
              <a:off x="3511" y="3040"/>
              <a:ext cx="296" cy="289"/>
              <a:chOff x="3511" y="3040"/>
              <a:chExt cx="296" cy="289"/>
            </a:xfrm>
          </p:grpSpPr>
          <p:sp>
            <p:nvSpPr>
              <p:cNvPr id="13019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9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19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lstStyle/>
            <a:p>
              <a:endParaRPr lang="en-US"/>
            </a:p>
          </p:txBody>
        </p:sp>
        <p:sp>
          <p:nvSpPr>
            <p:cNvPr id="13019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19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lstStyle/>
            <a:p>
              <a:endParaRPr lang="en-US"/>
            </a:p>
          </p:txBody>
        </p:sp>
        <p:sp>
          <p:nvSpPr>
            <p:cNvPr id="130197" name="Rectangle 149"/>
            <p:cNvSpPr>
              <a:spLocks noChangeArrowheads="1"/>
            </p:cNvSpPr>
            <p:nvPr/>
          </p:nvSpPr>
          <p:spPr bwMode="auto">
            <a:xfrm>
              <a:off x="4309" y="3042"/>
              <a:ext cx="299"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  M</a:t>
              </a:r>
            </a:p>
          </p:txBody>
        </p:sp>
        <p:grpSp>
          <p:nvGrpSpPr>
            <p:cNvPr id="130146" name="Group 150"/>
            <p:cNvGrpSpPr>
              <a:grpSpLocks/>
            </p:cNvGrpSpPr>
            <p:nvPr/>
          </p:nvGrpSpPr>
          <p:grpSpPr bwMode="auto">
            <a:xfrm>
              <a:off x="4360" y="3040"/>
              <a:ext cx="325" cy="289"/>
              <a:chOff x="4360" y="3040"/>
              <a:chExt cx="325" cy="289"/>
            </a:xfrm>
          </p:grpSpPr>
          <p:sp>
            <p:nvSpPr>
              <p:cNvPr id="13019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20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201" name="Rectangle 153"/>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spAutoFit/>
            </a:bodyPr>
            <a:lstStyle/>
            <a:p>
              <a:pPr eaLnBrk="0" hangingPunct="0"/>
              <a:r>
                <a:rPr lang="en-US" sz="1600" b="1" u="none">
                  <a:latin typeface="Times" pitchFamily="18" charset="0"/>
                </a:rPr>
                <a:t>Reg</a:t>
              </a:r>
            </a:p>
          </p:txBody>
        </p:sp>
        <p:grpSp>
          <p:nvGrpSpPr>
            <p:cNvPr id="130150" name="Group 154"/>
            <p:cNvGrpSpPr>
              <a:grpSpLocks/>
            </p:cNvGrpSpPr>
            <p:nvPr/>
          </p:nvGrpSpPr>
          <p:grpSpPr bwMode="auto">
            <a:xfrm>
              <a:off x="4828" y="3040"/>
              <a:ext cx="284" cy="289"/>
              <a:chOff x="4828" y="3040"/>
              <a:chExt cx="284" cy="289"/>
            </a:xfrm>
          </p:grpSpPr>
          <p:sp>
            <p:nvSpPr>
              <p:cNvPr id="13020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20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20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lstStyle/>
            <a:p>
              <a:endParaRPr lang="en-US"/>
            </a:p>
          </p:txBody>
        </p:sp>
        <p:sp>
          <p:nvSpPr>
            <p:cNvPr id="13020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lstStyle/>
            <a:p>
              <a:endParaRPr lang="en-US"/>
            </a:p>
          </p:txBody>
        </p:sp>
        <p:sp>
          <p:nvSpPr>
            <p:cNvPr id="13020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3020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lstStyle/>
            <a:p>
              <a:endParaRPr lang="en-US"/>
            </a:p>
          </p:txBody>
        </p:sp>
        <p:sp>
          <p:nvSpPr>
            <p:cNvPr id="13020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30210" name="Rectangle 162"/>
          <p:cNvSpPr>
            <a:spLocks noChangeArrowheads="1"/>
          </p:cNvSpPr>
          <p:nvPr/>
        </p:nvSpPr>
        <p:spPr bwMode="auto">
          <a:xfrm>
            <a:off x="746125" y="6196013"/>
            <a:ext cx="7775575" cy="454025"/>
          </a:xfrm>
          <a:prstGeom prst="rect">
            <a:avLst/>
          </a:prstGeom>
          <a:noFill/>
          <a:ln w="12700">
            <a:noFill/>
            <a:miter lim="800000"/>
            <a:headEnd/>
            <a:tailEnd/>
          </a:ln>
          <a:effectLst/>
        </p:spPr>
        <p:txBody>
          <a:bodyPr wrap="none" lIns="90487" tIns="44450" rIns="90487" bIns="44450">
            <a:spAutoFit/>
          </a:bodyPr>
          <a:lstStyle/>
          <a:p>
            <a:pPr eaLnBrk="0" hangingPunct="0">
              <a:buFontTx/>
              <a:buChar char="•"/>
            </a:pPr>
            <a:r>
              <a:rPr lang="en-US" sz="2400" b="1" u="none">
                <a:solidFill>
                  <a:schemeClr val="accent1"/>
                </a:solidFill>
                <a:latin typeface="Helvetica" pitchFamily="34" charset="0"/>
              </a:rPr>
              <a:t> Can’t read same memory twice in same clock cycle</a:t>
            </a:r>
          </a:p>
        </p:txBody>
      </p:sp>
      <p:sp>
        <p:nvSpPr>
          <p:cNvPr id="130211" name="Oval 163"/>
          <p:cNvSpPr>
            <a:spLocks noChangeArrowheads="1"/>
          </p:cNvSpPr>
          <p:nvPr/>
        </p:nvSpPr>
        <p:spPr bwMode="auto">
          <a:xfrm>
            <a:off x="3921125" y="3938588"/>
            <a:ext cx="989013" cy="792162"/>
          </a:xfrm>
          <a:prstGeom prst="ellipse">
            <a:avLst/>
          </a:prstGeom>
          <a:noFill/>
          <a:ln w="57150">
            <a:solidFill>
              <a:schemeClr val="accent1"/>
            </a:solidFill>
            <a:round/>
            <a:headEnd/>
            <a:tailEnd/>
          </a:ln>
          <a:effectLst/>
        </p:spPr>
        <p:txBody>
          <a:bodyPr wrap="none" anchor="ctr"/>
          <a:lstStyle/>
          <a:p>
            <a:endParaRPr lang="en-US"/>
          </a:p>
        </p:txBody>
      </p:sp>
      <p:sp>
        <p:nvSpPr>
          <p:cNvPr id="130212" name="Oval 164"/>
          <p:cNvSpPr>
            <a:spLocks noChangeArrowheads="1"/>
          </p:cNvSpPr>
          <p:nvPr/>
        </p:nvSpPr>
        <p:spPr bwMode="auto">
          <a:xfrm>
            <a:off x="3951288" y="1641475"/>
            <a:ext cx="989012" cy="898525"/>
          </a:xfrm>
          <a:prstGeom prst="ellipse">
            <a:avLst/>
          </a:prstGeom>
          <a:noFill/>
          <a:ln w="57150">
            <a:solidFill>
              <a:schemeClr val="accent1"/>
            </a:solidFill>
            <a:round/>
            <a:headEnd/>
            <a:tailEnd/>
          </a:ln>
          <a:effectLst/>
        </p:spPr>
        <p:txBody>
          <a:bodyPr wrap="none" anchor="ctr"/>
          <a:lstStyle/>
          <a:p>
            <a:endParaRPr lang="en-US"/>
          </a:p>
        </p:txBody>
      </p:sp>
      <p:sp>
        <p:nvSpPr>
          <p:cNvPr id="130213" name="Rectangle 165"/>
          <p:cNvSpPr>
            <a:spLocks noChangeArrowheads="1"/>
          </p:cNvSpPr>
          <p:nvPr/>
        </p:nvSpPr>
        <p:spPr bwMode="auto">
          <a:xfrm>
            <a:off x="342900" y="1390650"/>
            <a:ext cx="457200" cy="4786313"/>
          </a:xfrm>
          <a:prstGeom prst="rect">
            <a:avLst/>
          </a:prstGeom>
          <a:noFill/>
          <a:ln w="12700">
            <a:noFill/>
            <a:miter lim="800000"/>
            <a:headEnd/>
            <a:tailEnd/>
          </a:ln>
          <a:effectLst/>
        </p:spPr>
        <p:txBody>
          <a:bodyPr wrap="none" lIns="90487" tIns="44450" rIns="90487" bIns="44450">
            <a:spAutoFit/>
          </a:bodyPr>
          <a:lstStyle/>
          <a:p>
            <a:pPr algn="ctr" eaLnBrk="0" hangingPunct="0"/>
            <a:r>
              <a:rPr lang="en-US" sz="2800" b="1" u="none">
                <a:latin typeface="Arial" charset="0"/>
              </a:rPr>
              <a:t>I</a:t>
            </a:r>
          </a:p>
          <a:p>
            <a:pPr algn="ctr" eaLnBrk="0" hangingPunct="0"/>
            <a:r>
              <a:rPr lang="en-US" sz="2800" b="1" u="none">
                <a:latin typeface="Arial" charset="0"/>
              </a:rPr>
              <a:t>n</a:t>
            </a:r>
          </a:p>
          <a:p>
            <a:pPr algn="ctr" eaLnBrk="0" hangingPunct="0"/>
            <a:r>
              <a:rPr lang="en-US" sz="2800" b="1" u="none">
                <a:latin typeface="Arial" charset="0"/>
              </a:rPr>
              <a:t>s</a:t>
            </a:r>
          </a:p>
          <a:p>
            <a:pPr algn="ctr" eaLnBrk="0" hangingPunct="0"/>
            <a:r>
              <a:rPr lang="en-US" sz="2800" b="1" u="none">
                <a:latin typeface="Arial" charset="0"/>
              </a:rPr>
              <a:t>t</a:t>
            </a:r>
          </a:p>
          <a:p>
            <a:pPr algn="ctr" eaLnBrk="0" hangingPunct="0"/>
            <a:r>
              <a:rPr lang="en-US" sz="2800" b="1" u="none">
                <a:latin typeface="Arial" charset="0"/>
              </a:rPr>
              <a:t>r.</a:t>
            </a:r>
          </a:p>
          <a:p>
            <a:pPr algn="ctr" eaLnBrk="0" hangingPunct="0"/>
            <a:endParaRPr lang="en-US" sz="2800" b="1" u="none">
              <a:latin typeface="Arial" charset="0"/>
            </a:endParaRPr>
          </a:p>
          <a:p>
            <a:pPr algn="ctr" eaLnBrk="0" hangingPunct="0"/>
            <a:r>
              <a:rPr lang="en-US" sz="2800" b="1" u="none">
                <a:latin typeface="Arial" charset="0"/>
              </a:rPr>
              <a:t>O</a:t>
            </a:r>
          </a:p>
          <a:p>
            <a:pPr algn="ctr" eaLnBrk="0" hangingPunct="0"/>
            <a:r>
              <a:rPr lang="en-US" sz="2800" b="1" u="none">
                <a:latin typeface="Arial" charset="0"/>
              </a:rPr>
              <a:t>r</a:t>
            </a:r>
          </a:p>
          <a:p>
            <a:pPr algn="ctr" eaLnBrk="0" hangingPunct="0"/>
            <a:r>
              <a:rPr lang="en-US" sz="2800" b="1" u="none">
                <a:latin typeface="Arial" charset="0"/>
              </a:rPr>
              <a:t>d</a:t>
            </a:r>
          </a:p>
          <a:p>
            <a:pPr algn="ctr" eaLnBrk="0" hangingPunct="0"/>
            <a:r>
              <a:rPr lang="en-US" sz="2800" b="1" u="none">
                <a:latin typeface="Arial" charset="0"/>
              </a:rPr>
              <a:t>e</a:t>
            </a:r>
          </a:p>
          <a:p>
            <a:pPr algn="ctr" eaLnBrk="0" hangingPunct="0"/>
            <a:r>
              <a:rPr lang="en-US" sz="2800" b="1" u="none">
                <a:latin typeface="Arial" charset="0"/>
              </a:rPr>
              <a:t>r</a:t>
            </a:r>
          </a:p>
        </p:txBody>
      </p:sp>
      <p:sp>
        <p:nvSpPr>
          <p:cNvPr id="130214" name="Rectangle 166"/>
          <p:cNvSpPr>
            <a:spLocks noChangeArrowheads="1"/>
          </p:cNvSpPr>
          <p:nvPr/>
        </p:nvSpPr>
        <p:spPr bwMode="auto">
          <a:xfrm>
            <a:off x="2963863" y="874713"/>
            <a:ext cx="3448050" cy="515937"/>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Arial" charset="0"/>
              </a:rPr>
              <a:t>Time (clock cycles)</a:t>
            </a:r>
          </a:p>
        </p:txBody>
      </p:sp>
      <p:pic>
        <p:nvPicPr>
          <p:cNvPr id="168" name="Picture 167"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laceholder 6"/>
          <p:cNvSpPr>
            <a:spLocks noGrp="1"/>
          </p:cNvSpPr>
          <p:nvPr>
            <p:ph type="sldNum" sz="quarter" idx="4294967295"/>
          </p:nvPr>
        </p:nvSpPr>
        <p:spPr>
          <a:xfrm>
            <a:off x="6553200" y="6356350"/>
            <a:ext cx="2133600" cy="365125"/>
          </a:xfrm>
          <a:prstGeom prst="rect">
            <a:avLst/>
          </a:prstGeom>
        </p:spPr>
        <p:txBody>
          <a:bodyPr/>
          <a:lstStyle/>
          <a:p>
            <a:fld id="{E0035A05-A400-41C7-B237-CF746D21B927}" type="slidenum">
              <a:rPr lang="en-US"/>
              <a:pPr/>
              <a:t>16</a:t>
            </a:fld>
            <a:endParaRPr lang="en-US"/>
          </a:p>
        </p:txBody>
      </p:sp>
      <p:sp>
        <p:nvSpPr>
          <p:cNvPr id="41986" name="Rectangle 2"/>
          <p:cNvSpPr>
            <a:spLocks noGrp="1" noChangeArrowheads="1"/>
          </p:cNvSpPr>
          <p:nvPr>
            <p:ph type="title" idx="4294967295"/>
          </p:nvPr>
        </p:nvSpPr>
        <p:spPr>
          <a:xfrm>
            <a:off x="0" y="152400"/>
            <a:ext cx="7772400" cy="990600"/>
          </a:xfrm>
        </p:spPr>
        <p:txBody>
          <a:bodyPr/>
          <a:lstStyle/>
          <a:p>
            <a:r>
              <a:rPr lang="en-US"/>
              <a:t>Structural Hazards</a:t>
            </a:r>
          </a:p>
        </p:txBody>
      </p:sp>
      <p:sp>
        <p:nvSpPr>
          <p:cNvPr id="41988" name="Rectangle 4"/>
          <p:cNvSpPr>
            <a:spLocks noGrp="1" noChangeArrowheads="1"/>
          </p:cNvSpPr>
          <p:nvPr>
            <p:ph type="body" sz="half" idx="4294967295"/>
          </p:nvPr>
        </p:nvSpPr>
        <p:spPr>
          <a:xfrm>
            <a:off x="0" y="1371600"/>
            <a:ext cx="7772400" cy="2438400"/>
          </a:xfrm>
        </p:spPr>
        <p:txBody>
          <a:bodyPr/>
          <a:lstStyle/>
          <a:p>
            <a:r>
              <a:rPr lang="en-US" sz="2400"/>
              <a:t>Example</a:t>
            </a:r>
          </a:p>
          <a:p>
            <a:pPr lvl="1"/>
            <a:r>
              <a:rPr lang="en-US" sz="2000"/>
              <a:t>Assume unified cache memory, i.e., instruction and data are stored in a single cache, and each cycle only one request can be processed (either instruction or data) – this cache has only one port</a:t>
            </a:r>
          </a:p>
        </p:txBody>
      </p:sp>
      <p:graphicFrame>
        <p:nvGraphicFramePr>
          <p:cNvPr id="42076" name="Group 92"/>
          <p:cNvGraphicFramePr>
            <a:graphicFrameLocks noGrp="1"/>
          </p:cNvGraphicFramePr>
          <p:nvPr>
            <p:ph sz="half" idx="4294967295"/>
          </p:nvPr>
        </p:nvGraphicFramePr>
        <p:xfrm>
          <a:off x="0" y="3962400"/>
          <a:ext cx="7772400" cy="2436815"/>
        </p:xfrm>
        <a:graphic>
          <a:graphicData uri="http://schemas.openxmlformats.org/drawingml/2006/table">
            <a:tbl>
              <a:tblPr/>
              <a:tblGrid>
                <a:gridCol w="914400"/>
                <a:gridCol w="762000"/>
                <a:gridCol w="762000"/>
                <a:gridCol w="762000"/>
                <a:gridCol w="762000"/>
                <a:gridCol w="762000"/>
                <a:gridCol w="762000"/>
                <a:gridCol w="762000"/>
                <a:gridCol w="762000"/>
                <a:gridCol w="762000"/>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77" name="Line 93"/>
          <p:cNvSpPr>
            <a:spLocks noChangeShapeType="1"/>
          </p:cNvSpPr>
          <p:nvPr/>
        </p:nvSpPr>
        <p:spPr bwMode="auto">
          <a:xfrm>
            <a:off x="4267200" y="4876800"/>
            <a:ext cx="0" cy="1066800"/>
          </a:xfrm>
          <a:prstGeom prst="line">
            <a:avLst/>
          </a:prstGeom>
          <a:noFill/>
          <a:ln w="28575">
            <a:solidFill>
              <a:srgbClr val="FF0000"/>
            </a:solidFill>
            <a:round/>
            <a:headEnd type="triangle" w="lg" len="lg"/>
            <a:tailEnd type="triangle" w="lg" len="lg"/>
          </a:ln>
          <a:effectLst/>
        </p:spPr>
        <p:txBody>
          <a:bodyPr/>
          <a:lstStyle/>
          <a:p>
            <a:endParaRPr lang="en-US"/>
          </a:p>
        </p:txBody>
      </p:sp>
      <p:pic>
        <p:nvPicPr>
          <p:cNvPr id="7" name="Picture 6"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6"/>
          <p:cNvSpPr>
            <a:spLocks noGrp="1"/>
          </p:cNvSpPr>
          <p:nvPr>
            <p:ph type="sldNum" sz="quarter" idx="4294967295"/>
          </p:nvPr>
        </p:nvSpPr>
        <p:spPr>
          <a:xfrm>
            <a:off x="6553200" y="6356350"/>
            <a:ext cx="2133600" cy="365125"/>
          </a:xfrm>
          <a:prstGeom prst="rect">
            <a:avLst/>
          </a:prstGeom>
        </p:spPr>
        <p:txBody>
          <a:bodyPr/>
          <a:lstStyle/>
          <a:p>
            <a:fld id="{A0CA20A2-B0D5-4E92-9622-7F34ECB0A04A}" type="slidenum">
              <a:rPr lang="en-US"/>
              <a:pPr/>
              <a:t>17</a:t>
            </a:fld>
            <a:endParaRPr lang="en-US"/>
          </a:p>
        </p:txBody>
      </p:sp>
      <p:sp>
        <p:nvSpPr>
          <p:cNvPr id="46082" name="Rectangle 2"/>
          <p:cNvSpPr>
            <a:spLocks noGrp="1" noChangeArrowheads="1"/>
          </p:cNvSpPr>
          <p:nvPr>
            <p:ph type="title" idx="4294967295"/>
          </p:nvPr>
        </p:nvSpPr>
        <p:spPr>
          <a:xfrm>
            <a:off x="0" y="152400"/>
            <a:ext cx="7772400" cy="990600"/>
          </a:xfrm>
        </p:spPr>
        <p:txBody>
          <a:bodyPr>
            <a:normAutofit/>
          </a:bodyPr>
          <a:lstStyle/>
          <a:p>
            <a:r>
              <a:rPr lang="en-US"/>
              <a:t>Fixing Structural Hazards Using Stalls</a:t>
            </a:r>
          </a:p>
        </p:txBody>
      </p:sp>
      <p:sp>
        <p:nvSpPr>
          <p:cNvPr id="46083" name="Rectangle 3"/>
          <p:cNvSpPr>
            <a:spLocks noGrp="1" noChangeArrowheads="1"/>
          </p:cNvSpPr>
          <p:nvPr>
            <p:ph type="body" sz="half" idx="4294967295"/>
          </p:nvPr>
        </p:nvSpPr>
        <p:spPr>
          <a:xfrm>
            <a:off x="0" y="1143000"/>
            <a:ext cx="7772400" cy="685800"/>
          </a:xfrm>
        </p:spPr>
        <p:txBody>
          <a:bodyPr/>
          <a:lstStyle/>
          <a:p>
            <a:r>
              <a:rPr lang="en-US" sz="2400"/>
              <a:t>Stall Pipeline</a:t>
            </a:r>
          </a:p>
        </p:txBody>
      </p:sp>
      <p:graphicFrame>
        <p:nvGraphicFramePr>
          <p:cNvPr id="46295" name="Group 215"/>
          <p:cNvGraphicFramePr>
            <a:graphicFrameLocks noGrp="1"/>
          </p:cNvGraphicFramePr>
          <p:nvPr>
            <p:ph sz="half" idx="4294967295"/>
          </p:nvPr>
        </p:nvGraphicFramePr>
        <p:xfrm>
          <a:off x="0" y="1981200"/>
          <a:ext cx="8605838" cy="2925765"/>
        </p:xfrm>
        <a:graphic>
          <a:graphicData uri="http://schemas.openxmlformats.org/drawingml/2006/table">
            <a:tbl>
              <a:tblPr/>
              <a:tblGrid>
                <a:gridCol w="922338"/>
                <a:gridCol w="768350"/>
                <a:gridCol w="768350"/>
                <a:gridCol w="768350"/>
                <a:gridCol w="768350"/>
                <a:gridCol w="768350"/>
                <a:gridCol w="768350"/>
                <a:gridCol w="768350"/>
                <a:gridCol w="768350"/>
                <a:gridCol w="768350"/>
                <a:gridCol w="768350"/>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Load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inst4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FF0000"/>
                          </a:solidFill>
                          <a:effectLst/>
                          <a:latin typeface="Comic Sans MS" pitchFamily="66"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296" name="Text Box 216"/>
          <p:cNvSpPr txBox="1">
            <a:spLocks noChangeArrowheads="1"/>
          </p:cNvSpPr>
          <p:nvPr/>
        </p:nvSpPr>
        <p:spPr bwMode="auto">
          <a:xfrm>
            <a:off x="1143000" y="5410200"/>
            <a:ext cx="6705600" cy="457200"/>
          </a:xfrm>
          <a:prstGeom prst="rect">
            <a:avLst/>
          </a:prstGeom>
          <a:noFill/>
          <a:ln w="9525">
            <a:noFill/>
            <a:miter lim="800000"/>
            <a:headEnd/>
            <a:tailEnd/>
          </a:ln>
          <a:effectLst/>
        </p:spPr>
        <p:txBody>
          <a:bodyPr>
            <a:spAutoFit/>
          </a:bodyPr>
          <a:lstStyle/>
          <a:p>
            <a:pPr>
              <a:spcBef>
                <a:spcPct val="50000"/>
              </a:spcBef>
              <a:buFontTx/>
              <a:buChar char="•"/>
            </a:pPr>
            <a:r>
              <a:rPr lang="en-US" u="none"/>
              <a:t>   </a:t>
            </a:r>
            <a:r>
              <a:rPr lang="en-US" sz="2400" u="none"/>
              <a:t>Duplicate Resource – Separate IM and DM</a:t>
            </a:r>
          </a:p>
        </p:txBody>
      </p:sp>
      <p:pic>
        <p:nvPicPr>
          <p:cNvPr id="7" name="Picture 6"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fld id="{A15D4944-3DE9-4512-9651-434CDAE1A923}" type="slidenum">
              <a:rPr lang="en-US"/>
              <a:pPr/>
              <a:t>18</a:t>
            </a:fld>
            <a:endParaRPr lang="en-US"/>
          </a:p>
        </p:txBody>
      </p:sp>
      <p:sp>
        <p:nvSpPr>
          <p:cNvPr id="123906" name="Rectangle 2"/>
          <p:cNvSpPr>
            <a:spLocks noGrp="1" noChangeArrowheads="1"/>
          </p:cNvSpPr>
          <p:nvPr>
            <p:ph type="title" idx="4294967295"/>
          </p:nvPr>
        </p:nvSpPr>
        <p:spPr>
          <a:xfrm>
            <a:off x="0" y="152400"/>
            <a:ext cx="7772400" cy="990600"/>
          </a:xfrm>
        </p:spPr>
        <p:txBody>
          <a:bodyPr/>
          <a:lstStyle/>
          <a:p>
            <a:r>
              <a:rPr lang="en-US"/>
              <a:t>Dealing with Structural Hazards</a:t>
            </a:r>
          </a:p>
        </p:txBody>
      </p:sp>
      <p:sp>
        <p:nvSpPr>
          <p:cNvPr id="123907" name="Rectangle 3"/>
          <p:cNvSpPr>
            <a:spLocks noGrp="1" noChangeArrowheads="1"/>
          </p:cNvSpPr>
          <p:nvPr>
            <p:ph type="body" sz="half" idx="4294967295"/>
          </p:nvPr>
        </p:nvSpPr>
        <p:spPr>
          <a:xfrm>
            <a:off x="0" y="1371600"/>
            <a:ext cx="3810000" cy="5029200"/>
          </a:xfrm>
        </p:spPr>
        <p:txBody>
          <a:bodyPr/>
          <a:lstStyle/>
          <a:p>
            <a:pPr>
              <a:lnSpc>
                <a:spcPct val="90000"/>
              </a:lnSpc>
            </a:pPr>
            <a:r>
              <a:rPr lang="en-US" sz="2000"/>
              <a:t>Stall</a:t>
            </a:r>
          </a:p>
          <a:p>
            <a:pPr lvl="1">
              <a:lnSpc>
                <a:spcPct val="90000"/>
              </a:lnSpc>
              <a:buFontTx/>
              <a:buNone/>
            </a:pPr>
            <a:r>
              <a:rPr lang="en-US" sz="1800"/>
              <a:t>+ simple, low cost in h/w</a:t>
            </a:r>
          </a:p>
          <a:p>
            <a:pPr lvl="1">
              <a:lnSpc>
                <a:spcPct val="90000"/>
              </a:lnSpc>
              <a:buFontTx/>
              <a:buChar char="-"/>
            </a:pPr>
            <a:r>
              <a:rPr lang="en-US" sz="1800"/>
              <a:t>Decrease IPC</a:t>
            </a:r>
          </a:p>
          <a:p>
            <a:pPr>
              <a:lnSpc>
                <a:spcPct val="90000"/>
              </a:lnSpc>
              <a:buFontTx/>
              <a:buChar char="-"/>
            </a:pPr>
            <a:r>
              <a:rPr lang="en-US" sz="2000"/>
              <a:t>Replicate the resource</a:t>
            </a:r>
          </a:p>
          <a:p>
            <a:pPr lvl="1">
              <a:lnSpc>
                <a:spcPct val="90000"/>
              </a:lnSpc>
              <a:buFontTx/>
              <a:buNone/>
            </a:pPr>
            <a:r>
              <a:rPr lang="en-US" sz="1800"/>
              <a:t>+ good for performance</a:t>
            </a:r>
          </a:p>
          <a:p>
            <a:pPr lvl="1">
              <a:lnSpc>
                <a:spcPct val="90000"/>
              </a:lnSpc>
              <a:buFontTx/>
              <a:buChar char="-"/>
            </a:pPr>
            <a:r>
              <a:rPr lang="en-US" sz="1800"/>
              <a:t>Increase h/w and area</a:t>
            </a:r>
          </a:p>
          <a:p>
            <a:pPr lvl="1">
              <a:lnSpc>
                <a:spcPct val="90000"/>
              </a:lnSpc>
              <a:buFont typeface="Wingdings" pitchFamily="2" charset="2"/>
              <a:buChar char="§"/>
            </a:pPr>
            <a:r>
              <a:rPr lang="en-US" sz="1800"/>
              <a:t>Used for cheap resources</a:t>
            </a:r>
          </a:p>
          <a:p>
            <a:pPr>
              <a:lnSpc>
                <a:spcPct val="90000"/>
              </a:lnSpc>
              <a:buFontTx/>
              <a:buChar char="-"/>
            </a:pPr>
            <a:r>
              <a:rPr lang="en-US" sz="2000"/>
              <a:t>Pipeline the resource</a:t>
            </a:r>
          </a:p>
          <a:p>
            <a:pPr lvl="1">
              <a:lnSpc>
                <a:spcPct val="90000"/>
              </a:lnSpc>
              <a:buFontTx/>
              <a:buNone/>
            </a:pPr>
            <a:r>
              <a:rPr lang="en-US" sz="1800"/>
              <a:t>+ good for performance</a:t>
            </a:r>
          </a:p>
          <a:p>
            <a:pPr lvl="1">
              <a:lnSpc>
                <a:spcPct val="90000"/>
              </a:lnSpc>
              <a:buFontTx/>
              <a:buChar char="-"/>
            </a:pPr>
            <a:r>
              <a:rPr lang="en-US" sz="1800"/>
              <a:t>Complexity, e.g. RAM</a:t>
            </a:r>
          </a:p>
          <a:p>
            <a:pPr lvl="1">
              <a:lnSpc>
                <a:spcPct val="90000"/>
              </a:lnSpc>
              <a:buFont typeface="Wingdings" pitchFamily="2" charset="2"/>
              <a:buChar char="§"/>
            </a:pPr>
            <a:r>
              <a:rPr lang="en-US" sz="1800"/>
              <a:t>Useful for multicycle resources</a:t>
            </a:r>
          </a:p>
        </p:txBody>
      </p:sp>
      <p:graphicFrame>
        <p:nvGraphicFramePr>
          <p:cNvPr id="123908" name="Object 4"/>
          <p:cNvGraphicFramePr>
            <a:graphicFrameLocks noChangeAspect="1"/>
          </p:cNvGraphicFramePr>
          <p:nvPr>
            <p:ph sz="half" idx="4294967295"/>
          </p:nvPr>
        </p:nvGraphicFramePr>
        <p:xfrm>
          <a:off x="5334000" y="1524000"/>
          <a:ext cx="3810000" cy="3965575"/>
        </p:xfrm>
        <a:graphic>
          <a:graphicData uri="http://schemas.openxmlformats.org/presentationml/2006/ole">
            <p:oleObj spid="_x0000_s1026" name="Visio" r:id="rId3" imgW="5701398" imgH="5932513" progId="">
              <p:embed/>
            </p:oleObj>
          </a:graphicData>
        </a:graphic>
      </p:graphicFrame>
      <p:pic>
        <p:nvPicPr>
          <p:cNvPr id="6" name="Picture 5" descr="JU-Logo.png"/>
          <p:cNvPicPr>
            <a:picLocks noChangeAspect="1"/>
          </p:cNvPicPr>
          <p:nvPr/>
        </p:nvPicPr>
        <p:blipFill>
          <a:blip r:embed="rId4" cstate="print"/>
          <a:stretch>
            <a:fillRect/>
          </a:stretch>
        </p:blipFill>
        <p:spPr>
          <a:xfrm>
            <a:off x="7239000" y="152400"/>
            <a:ext cx="1661163" cy="649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356350"/>
            <a:ext cx="2133600" cy="365125"/>
          </a:xfrm>
          <a:prstGeom prst="rect">
            <a:avLst/>
          </a:prstGeom>
        </p:spPr>
        <p:txBody>
          <a:bodyPr/>
          <a:lstStyle/>
          <a:p>
            <a:fld id="{141DD4CD-C8C7-43D1-A0E3-FB4B8129F8D5}" type="slidenum">
              <a:rPr lang="en-US"/>
              <a:pPr/>
              <a:t>19</a:t>
            </a:fld>
            <a:endParaRPr lang="en-US"/>
          </a:p>
        </p:txBody>
      </p:sp>
      <p:sp>
        <p:nvSpPr>
          <p:cNvPr id="124930" name="Rectangle 2"/>
          <p:cNvSpPr>
            <a:spLocks noGrp="1" noChangeArrowheads="1"/>
          </p:cNvSpPr>
          <p:nvPr>
            <p:ph type="title" idx="4294967295"/>
          </p:nvPr>
        </p:nvSpPr>
        <p:spPr>
          <a:xfrm>
            <a:off x="0" y="0"/>
            <a:ext cx="7772400" cy="838200"/>
          </a:xfrm>
          <a:noFill/>
          <a:ln/>
        </p:spPr>
        <p:txBody>
          <a:bodyPr lIns="90488" tIns="44450" rIns="90488" bIns="44450"/>
          <a:lstStyle/>
          <a:p>
            <a:r>
              <a:rPr lang="en-US" sz="3600"/>
              <a:t>Speed Up Equation for Pipelining</a:t>
            </a:r>
          </a:p>
        </p:txBody>
      </p:sp>
      <p:sp>
        <p:nvSpPr>
          <p:cNvPr id="124931" name="Rectangle 3"/>
          <p:cNvSpPr>
            <a:spLocks noGrp="1" noChangeArrowheads="1"/>
          </p:cNvSpPr>
          <p:nvPr>
            <p:ph type="body" idx="4294967295"/>
          </p:nvPr>
        </p:nvSpPr>
        <p:spPr>
          <a:xfrm>
            <a:off x="533400" y="1219200"/>
            <a:ext cx="8610600" cy="5181600"/>
          </a:xfrm>
          <a:noFill/>
          <a:ln/>
        </p:spPr>
        <p:txBody>
          <a:bodyPr lIns="90488" tIns="44450" rIns="90488" bIns="44450"/>
          <a:lstStyle/>
          <a:p>
            <a:pPr marL="285750" indent="-285750">
              <a:lnSpc>
                <a:spcPct val="90000"/>
              </a:lnSpc>
              <a:buFontTx/>
              <a:buNone/>
            </a:pPr>
            <a:r>
              <a:rPr lang="en-US" sz="2000" b="1"/>
              <a:t>CPI</a:t>
            </a:r>
            <a:r>
              <a:rPr lang="en-US" sz="2000" b="1" baseline="-25000"/>
              <a:t>pipelined</a:t>
            </a:r>
            <a:r>
              <a:rPr lang="en-US" sz="2000" b="1"/>
              <a:t> = Ideal CPI + Pipeline stall clock cycles per instn</a:t>
            </a:r>
          </a:p>
          <a:p>
            <a:pPr marL="285750" indent="-285750">
              <a:lnSpc>
                <a:spcPct val="90000"/>
              </a:lnSpc>
              <a:buFontTx/>
              <a:buNone/>
            </a:pPr>
            <a:endParaRPr lang="en-US" sz="2000">
              <a:latin typeface="Courier New" pitchFamily="49" charset="0"/>
            </a:endParaRPr>
          </a:p>
          <a:p>
            <a:pPr marL="285750" indent="-285750">
              <a:lnSpc>
                <a:spcPct val="90000"/>
              </a:lnSpc>
              <a:buFontTx/>
              <a:buNone/>
            </a:pPr>
            <a:r>
              <a:rPr lang="en-US" sz="2000" b="1"/>
              <a:t>             Ideal CPI x Pipeline depth            Clock Cycle</a:t>
            </a:r>
            <a:r>
              <a:rPr lang="en-US" sz="2000" b="1" baseline="-25000"/>
              <a:t>unpipelined</a:t>
            </a:r>
          </a:p>
          <a:p>
            <a:pPr marL="285750" indent="-285750">
              <a:lnSpc>
                <a:spcPct val="90000"/>
              </a:lnSpc>
              <a:buFontTx/>
              <a:buNone/>
            </a:pPr>
            <a:r>
              <a:rPr lang="en-US" sz="2000" b="1"/>
              <a:t>Speedup = --------------------------   X  --------</a:t>
            </a:r>
          </a:p>
          <a:p>
            <a:pPr marL="285750" indent="-285750">
              <a:lnSpc>
                <a:spcPct val="90000"/>
              </a:lnSpc>
              <a:buFontTx/>
              <a:buNone/>
            </a:pPr>
            <a:r>
              <a:rPr lang="en-US" sz="2000" b="1"/>
              <a:t>              Ideal CPI (1+ Pipeline stall CPI)     Clock Cycle</a:t>
            </a:r>
            <a:r>
              <a:rPr lang="en-US" sz="2000" b="1" baseline="-25000"/>
              <a:t>pipelined</a:t>
            </a:r>
            <a:endParaRPr lang="en-US" sz="2000" b="1"/>
          </a:p>
          <a:p>
            <a:pPr marL="285750" indent="-285750">
              <a:lnSpc>
                <a:spcPct val="90000"/>
              </a:lnSpc>
              <a:buFontTx/>
              <a:buNone/>
            </a:pPr>
            <a:r>
              <a:rPr lang="en-US" sz="2000" b="1"/>
              <a:t>         </a:t>
            </a:r>
          </a:p>
          <a:p>
            <a:pPr marL="285750" indent="-285750">
              <a:lnSpc>
                <a:spcPct val="90000"/>
              </a:lnSpc>
              <a:buFontTx/>
              <a:buNone/>
            </a:pPr>
            <a:r>
              <a:rPr lang="en-US" sz="2000" b="1"/>
              <a:t>          </a:t>
            </a:r>
          </a:p>
          <a:p>
            <a:pPr marL="285750" indent="-285750">
              <a:lnSpc>
                <a:spcPct val="90000"/>
              </a:lnSpc>
              <a:buFontTx/>
              <a:buNone/>
            </a:pPr>
            <a:r>
              <a:rPr lang="en-US" sz="2000" b="1"/>
              <a:t>                Pipeline depth                      Clock Cycle</a:t>
            </a:r>
            <a:r>
              <a:rPr lang="en-US" sz="2000" b="1" baseline="-25000"/>
              <a:t>unpipelined</a:t>
            </a:r>
          </a:p>
          <a:p>
            <a:pPr marL="285750" indent="-285750">
              <a:lnSpc>
                <a:spcPct val="90000"/>
              </a:lnSpc>
              <a:buFontTx/>
              <a:buNone/>
            </a:pPr>
            <a:r>
              <a:rPr lang="en-US" sz="2000" b="1"/>
              <a:t>Speedup = ------------------------ X   --------------- </a:t>
            </a:r>
          </a:p>
          <a:p>
            <a:pPr marL="285750" indent="-285750">
              <a:lnSpc>
                <a:spcPct val="90000"/>
              </a:lnSpc>
              <a:buFontTx/>
              <a:buNone/>
            </a:pPr>
            <a:r>
              <a:rPr lang="en-US" sz="2000" b="1"/>
              <a:t>               1 + Pipeline stall CPI                Clock Cycle</a:t>
            </a:r>
            <a:r>
              <a:rPr lang="en-US" sz="2000" b="1" baseline="-25000"/>
              <a:t>pipelined</a:t>
            </a:r>
          </a:p>
          <a:p>
            <a:pPr marL="285750" indent="-285750">
              <a:lnSpc>
                <a:spcPct val="90000"/>
              </a:lnSpc>
              <a:buFontTx/>
              <a:buNone/>
            </a:pPr>
            <a:r>
              <a:rPr lang="en-US" sz="2000" b="1"/>
              <a:t>               </a:t>
            </a:r>
          </a:p>
          <a:p>
            <a:pPr marL="285750" indent="-285750">
              <a:lnSpc>
                <a:spcPct val="90000"/>
              </a:lnSpc>
              <a:buFontTx/>
              <a:buNone/>
            </a:pPr>
            <a:r>
              <a:rPr lang="en-US" sz="2000" b="1"/>
              <a:t>               </a:t>
            </a:r>
          </a:p>
        </p:txBody>
      </p:sp>
      <p:sp>
        <p:nvSpPr>
          <p:cNvPr id="124932" name="Rectangle 4"/>
          <p:cNvSpPr>
            <a:spLocks noChangeArrowheads="1"/>
          </p:cNvSpPr>
          <p:nvPr/>
        </p:nvSpPr>
        <p:spPr bwMode="auto">
          <a:xfrm>
            <a:off x="4824413" y="3654425"/>
            <a:ext cx="317500" cy="363538"/>
          </a:xfrm>
          <a:prstGeom prst="rect">
            <a:avLst/>
          </a:prstGeom>
          <a:noFill/>
          <a:ln w="12700" cmpd="tri">
            <a:noFill/>
            <a:prstDash val="dash"/>
            <a:miter lim="800000"/>
            <a:headEnd/>
            <a:tailEnd/>
          </a:ln>
          <a:effectLst/>
        </p:spPr>
        <p:txBody>
          <a:bodyPr wrap="none" lIns="90488" tIns="44450" rIns="90488" bIns="44450">
            <a:spAutoFit/>
          </a:bodyPr>
          <a:lstStyle/>
          <a:p>
            <a:pPr eaLnBrk="0" hangingPunct="0"/>
            <a:r>
              <a:rPr lang="en-US" sz="1800" b="1" u="none">
                <a:latin typeface="Courier New" pitchFamily="49" charset="0"/>
              </a:rPr>
              <a:t>x</a:t>
            </a:r>
          </a:p>
        </p:txBody>
      </p:sp>
      <p:pic>
        <p:nvPicPr>
          <p:cNvPr id="6" name="Picture 5"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057400"/>
            <a:ext cx="8458200" cy="1143000"/>
          </a:xfrm>
        </p:spPr>
        <p:txBody>
          <a:bodyPr>
            <a:noAutofit/>
          </a:bodyPr>
          <a:lstStyle/>
          <a:p>
            <a:pPr algn="ctr"/>
            <a:r>
              <a:rPr lang="en-US" sz="6000" dirty="0" smtClean="0">
                <a:solidFill>
                  <a:schemeClr val="tx1"/>
                </a:solidFill>
                <a:latin typeface="Times New Roman" pitchFamily="18" charset="0"/>
                <a:cs typeface="Times New Roman" pitchFamily="18" charset="0"/>
              </a:rPr>
              <a:t>UNIT - 4 </a:t>
            </a:r>
            <a:endParaRPr lang="en-IN" sz="6000" dirty="0">
              <a:solidFill>
                <a:schemeClr val="tx1"/>
              </a:solidFill>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C2773793-75C2-41B9-9B87-B71E224BC332}" type="slidenum">
              <a:rPr lang="en-US"/>
              <a:pPr/>
              <a:t>20</a:t>
            </a:fld>
            <a:endParaRPr lang="en-US"/>
          </a:p>
        </p:txBody>
      </p:sp>
      <p:sp>
        <p:nvSpPr>
          <p:cNvPr id="126978" name="Rectangle 2"/>
          <p:cNvSpPr>
            <a:spLocks noGrp="1" noChangeArrowheads="1"/>
          </p:cNvSpPr>
          <p:nvPr>
            <p:ph type="title" idx="4294967295"/>
          </p:nvPr>
        </p:nvSpPr>
        <p:spPr>
          <a:xfrm>
            <a:off x="0" y="0"/>
            <a:ext cx="7696200" cy="685800"/>
          </a:xfrm>
          <a:noFill/>
          <a:ln/>
        </p:spPr>
        <p:txBody>
          <a:bodyPr lIns="90488" tIns="44450" rIns="90488" bIns="44450"/>
          <a:lstStyle/>
          <a:p>
            <a:r>
              <a:rPr lang="en-US" sz="3600"/>
              <a:t>Example: Dual-port vs. Single-port</a:t>
            </a:r>
          </a:p>
        </p:txBody>
      </p:sp>
      <p:sp>
        <p:nvSpPr>
          <p:cNvPr id="126979" name="Rectangle 3"/>
          <p:cNvSpPr>
            <a:spLocks noGrp="1" noChangeArrowheads="1"/>
          </p:cNvSpPr>
          <p:nvPr>
            <p:ph type="body" idx="4294967295"/>
          </p:nvPr>
        </p:nvSpPr>
        <p:spPr>
          <a:xfrm>
            <a:off x="361950" y="1143000"/>
            <a:ext cx="8782050" cy="5334000"/>
          </a:xfrm>
          <a:noFill/>
          <a:ln/>
        </p:spPr>
        <p:txBody>
          <a:bodyPr lIns="90488" tIns="44450" rIns="90488" bIns="44450"/>
          <a:lstStyle/>
          <a:p>
            <a:pPr marL="285750" indent="-285750">
              <a:lnSpc>
                <a:spcPct val="65000"/>
              </a:lnSpc>
            </a:pPr>
            <a:r>
              <a:rPr lang="en-US" sz="2400"/>
              <a:t>Machine A: Dual ported memory</a:t>
            </a:r>
          </a:p>
          <a:p>
            <a:pPr marL="285750" indent="-285750">
              <a:lnSpc>
                <a:spcPct val="65000"/>
              </a:lnSpc>
            </a:pPr>
            <a:r>
              <a:rPr lang="en-US" sz="2400"/>
              <a:t>Machine B: Single ported memory, but has a 1.05 times faster clock rate</a:t>
            </a:r>
          </a:p>
          <a:p>
            <a:pPr marL="285750" indent="-285750">
              <a:lnSpc>
                <a:spcPct val="65000"/>
              </a:lnSpc>
            </a:pPr>
            <a:r>
              <a:rPr lang="en-US" sz="2400"/>
              <a:t>Ideal CPI = 1 for both</a:t>
            </a:r>
          </a:p>
          <a:p>
            <a:pPr marL="285750" indent="-285750">
              <a:lnSpc>
                <a:spcPct val="65000"/>
              </a:lnSpc>
            </a:pPr>
            <a:r>
              <a:rPr lang="en-US" sz="2400"/>
              <a:t>Loads are 40% of instructions executed</a:t>
            </a:r>
          </a:p>
          <a:p>
            <a:pPr marL="285750" indent="-285750">
              <a:lnSpc>
                <a:spcPct val="65000"/>
              </a:lnSpc>
              <a:buFontTx/>
              <a:buNone/>
            </a:pPr>
            <a:r>
              <a:rPr lang="en-US" sz="2400"/>
              <a:t>      </a:t>
            </a:r>
            <a:r>
              <a:rPr lang="en-US" sz="2000"/>
              <a:t>SpeedUp</a:t>
            </a:r>
            <a:r>
              <a:rPr lang="en-US" sz="2000" baseline="-25000"/>
              <a:t>A</a:t>
            </a:r>
            <a:r>
              <a:rPr lang="en-US" sz="2000"/>
              <a:t> = Pipeline Depth/(1 + 0) x (clock</a:t>
            </a:r>
            <a:r>
              <a:rPr lang="en-US" sz="2000" baseline="-25000"/>
              <a:t>unpipe</a:t>
            </a:r>
            <a:r>
              <a:rPr lang="en-US" sz="2000"/>
              <a:t>/clock</a:t>
            </a:r>
            <a:r>
              <a:rPr lang="en-US" sz="2000" baseline="-25000"/>
              <a:t>pipe</a:t>
            </a:r>
            <a:r>
              <a:rPr lang="en-US" sz="2000"/>
              <a:t>)</a:t>
            </a:r>
          </a:p>
          <a:p>
            <a:pPr marL="285750" indent="-285750">
              <a:lnSpc>
                <a:spcPct val="65000"/>
              </a:lnSpc>
              <a:buFontTx/>
              <a:buNone/>
            </a:pPr>
            <a:r>
              <a:rPr lang="en-US" sz="2000"/>
              <a:t>                       = Pipeline Depth</a:t>
            </a:r>
          </a:p>
          <a:p>
            <a:pPr marL="285750" indent="-285750">
              <a:lnSpc>
                <a:spcPct val="65000"/>
              </a:lnSpc>
              <a:buFontTx/>
              <a:buNone/>
            </a:pPr>
            <a:endParaRPr lang="en-US" sz="2000"/>
          </a:p>
          <a:p>
            <a:pPr marL="285750" indent="-285750">
              <a:lnSpc>
                <a:spcPct val="65000"/>
              </a:lnSpc>
              <a:buFontTx/>
              <a:buNone/>
            </a:pPr>
            <a:r>
              <a:rPr lang="en-US" sz="2000"/>
              <a:t>       SpeedUp</a:t>
            </a:r>
            <a:r>
              <a:rPr lang="en-US" sz="2000" baseline="-25000"/>
              <a:t>B</a:t>
            </a:r>
            <a:r>
              <a:rPr lang="en-US" sz="2000"/>
              <a:t> = Pipeline Depth/(1 + 0.4) x (clock</a:t>
            </a:r>
            <a:r>
              <a:rPr lang="en-US" sz="2000" baseline="-25000"/>
              <a:t>unpipe</a:t>
            </a:r>
            <a:r>
              <a:rPr lang="en-US" sz="2000"/>
              <a:t>/(clock</a:t>
            </a:r>
            <a:r>
              <a:rPr lang="en-US" sz="2000" baseline="-25000"/>
              <a:t>unpipe </a:t>
            </a:r>
            <a:r>
              <a:rPr lang="en-US" sz="2000"/>
              <a:t>/ 1.05) </a:t>
            </a:r>
          </a:p>
          <a:p>
            <a:pPr marL="285750" indent="-285750">
              <a:lnSpc>
                <a:spcPct val="65000"/>
              </a:lnSpc>
              <a:buFontTx/>
              <a:buNone/>
            </a:pPr>
            <a:r>
              <a:rPr lang="en-US" sz="2000"/>
              <a:t>                        =  (Pipeline Depth/1.4) x  1.05  = 0.75 x Pipeline Depth </a:t>
            </a:r>
          </a:p>
          <a:p>
            <a:pPr marL="285750" indent="-285750">
              <a:lnSpc>
                <a:spcPct val="65000"/>
              </a:lnSpc>
              <a:buFontTx/>
              <a:buNone/>
            </a:pPr>
            <a:r>
              <a:rPr lang="en-US" sz="2000"/>
              <a:t>	</a:t>
            </a:r>
          </a:p>
          <a:p>
            <a:pPr marL="285750" indent="-285750">
              <a:lnSpc>
                <a:spcPct val="65000"/>
              </a:lnSpc>
              <a:buFontTx/>
              <a:buNone/>
            </a:pPr>
            <a:r>
              <a:rPr lang="en-US" sz="2000"/>
              <a:t>   SpeedUp</a:t>
            </a:r>
            <a:r>
              <a:rPr lang="en-US" sz="2000" baseline="-25000"/>
              <a:t>A</a:t>
            </a:r>
            <a:r>
              <a:rPr lang="en-US" sz="2000"/>
              <a:t> / SpeedUp</a:t>
            </a:r>
            <a:r>
              <a:rPr lang="en-US" sz="2000" baseline="-25000"/>
              <a:t>B</a:t>
            </a:r>
            <a:r>
              <a:rPr lang="en-US" sz="2000"/>
              <a:t> = Pipeline Depth/(0.75 x Pipeline Depth) = 1.33</a:t>
            </a:r>
          </a:p>
          <a:p>
            <a:pPr marL="285750" indent="-285750">
              <a:lnSpc>
                <a:spcPct val="65000"/>
              </a:lnSpc>
              <a:buFontTx/>
              <a:buNone/>
            </a:pPr>
            <a:endParaRPr lang="en-US" sz="2000"/>
          </a:p>
          <a:p>
            <a:pPr marL="285750" indent="-285750">
              <a:lnSpc>
                <a:spcPct val="65000"/>
              </a:lnSpc>
            </a:pPr>
            <a:r>
              <a:rPr lang="en-US" sz="2400"/>
              <a:t>Machine A is 1.33 times faster </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6"/>
          <p:cNvSpPr>
            <a:spLocks noGrp="1"/>
          </p:cNvSpPr>
          <p:nvPr>
            <p:ph type="sldNum" sz="quarter" idx="4294967295"/>
          </p:nvPr>
        </p:nvSpPr>
        <p:spPr>
          <a:xfrm>
            <a:off x="6553200" y="6356350"/>
            <a:ext cx="2133600" cy="365125"/>
          </a:xfrm>
          <a:prstGeom prst="rect">
            <a:avLst/>
          </a:prstGeom>
        </p:spPr>
        <p:txBody>
          <a:bodyPr/>
          <a:lstStyle/>
          <a:p>
            <a:fld id="{276B64CA-A9C7-4D17-8FA0-E61D1198DD30}" type="slidenum">
              <a:rPr lang="en-US"/>
              <a:pPr/>
              <a:t>21</a:t>
            </a:fld>
            <a:endParaRPr lang="en-US"/>
          </a:p>
        </p:txBody>
      </p:sp>
      <p:sp>
        <p:nvSpPr>
          <p:cNvPr id="49154" name="Rectangle 2"/>
          <p:cNvSpPr>
            <a:spLocks noGrp="1" noChangeArrowheads="1"/>
          </p:cNvSpPr>
          <p:nvPr>
            <p:ph type="title" idx="4294967295"/>
          </p:nvPr>
        </p:nvSpPr>
        <p:spPr>
          <a:xfrm>
            <a:off x="0" y="152400"/>
            <a:ext cx="7772400" cy="990600"/>
          </a:xfrm>
        </p:spPr>
        <p:txBody>
          <a:bodyPr/>
          <a:lstStyle/>
          <a:p>
            <a:r>
              <a:rPr lang="en-US"/>
              <a:t>Data Hazards</a:t>
            </a:r>
          </a:p>
        </p:txBody>
      </p:sp>
      <p:sp>
        <p:nvSpPr>
          <p:cNvPr id="49155" name="Rectangle 3"/>
          <p:cNvSpPr>
            <a:spLocks noGrp="1" noChangeArrowheads="1"/>
          </p:cNvSpPr>
          <p:nvPr>
            <p:ph type="body" sz="half" idx="4294967295"/>
          </p:nvPr>
        </p:nvSpPr>
        <p:spPr>
          <a:xfrm>
            <a:off x="0" y="1371600"/>
            <a:ext cx="7772400" cy="1295400"/>
          </a:xfrm>
        </p:spPr>
        <p:txBody>
          <a:bodyPr/>
          <a:lstStyle/>
          <a:p>
            <a:r>
              <a:rPr lang="en-US" sz="2400"/>
              <a:t>Two different instructions use the same storage location</a:t>
            </a:r>
          </a:p>
          <a:p>
            <a:pPr lvl="1"/>
            <a:r>
              <a:rPr lang="en-US" sz="2000"/>
              <a:t>It must appear as if they executed in sequential order</a:t>
            </a:r>
          </a:p>
        </p:txBody>
      </p:sp>
      <p:grpSp>
        <p:nvGrpSpPr>
          <p:cNvPr id="2" name="Group 12"/>
          <p:cNvGrpSpPr>
            <a:grpSpLocks/>
          </p:cNvGrpSpPr>
          <p:nvPr/>
        </p:nvGrpSpPr>
        <p:grpSpPr bwMode="auto">
          <a:xfrm>
            <a:off x="1066800" y="3009900"/>
            <a:ext cx="2136775" cy="1260475"/>
            <a:chOff x="672" y="1896"/>
            <a:chExt cx="1346" cy="794"/>
          </a:xfrm>
        </p:grpSpPr>
        <p:sp>
          <p:nvSpPr>
            <p:cNvPr id="49157" name="Text Box 5"/>
            <p:cNvSpPr txBox="1">
              <a:spLocks noChangeArrowheads="1"/>
            </p:cNvSpPr>
            <p:nvPr/>
          </p:nvSpPr>
          <p:spPr bwMode="auto">
            <a:xfrm>
              <a:off x="672" y="1896"/>
              <a:ext cx="1346" cy="794"/>
            </a:xfrm>
            <a:prstGeom prst="rect">
              <a:avLst/>
            </a:prstGeom>
            <a:noFill/>
            <a:ln w="9525">
              <a:solidFill>
                <a:schemeClr val="tx1"/>
              </a:solidFill>
              <a:miter lim="800000"/>
              <a:headEnd/>
              <a:tailEnd/>
            </a:ln>
            <a:effectLst/>
          </p:spPr>
          <p:txBody>
            <a:bodyPr wrap="none">
              <a:spAutoFit/>
            </a:bodyPr>
            <a:lstStyle/>
            <a:p>
              <a:r>
                <a:rPr lang="en-US" u="none">
                  <a:latin typeface="Arial Narrow" pitchFamily="34" charset="0"/>
                </a:rPr>
                <a:t>add	</a:t>
              </a:r>
              <a:r>
                <a:rPr lang="en-US" u="none">
                  <a:solidFill>
                    <a:srgbClr val="FF0000"/>
                  </a:solidFill>
                  <a:latin typeface="Arial Narrow" pitchFamily="34" charset="0"/>
                </a:rPr>
                <a:t>R1</a:t>
              </a:r>
              <a:r>
                <a:rPr lang="en-US" u="none">
                  <a:latin typeface="Arial Narrow" pitchFamily="34" charset="0"/>
                </a:rPr>
                <a:t>, R2, R3</a:t>
              </a:r>
            </a:p>
            <a:p>
              <a:endParaRPr lang="en-US" sz="800" u="none">
                <a:latin typeface="Arial Narrow" pitchFamily="34" charset="0"/>
              </a:endParaRPr>
            </a:p>
            <a:p>
              <a:r>
                <a:rPr lang="en-US" u="none">
                  <a:latin typeface="Arial Narrow" pitchFamily="34" charset="0"/>
                </a:rPr>
                <a:t>sub	R2, R4, </a:t>
              </a:r>
              <a:r>
                <a:rPr lang="en-US" u="none">
                  <a:solidFill>
                    <a:srgbClr val="FF0000"/>
                  </a:solidFill>
                  <a:latin typeface="Arial Narrow" pitchFamily="34" charset="0"/>
                </a:rPr>
                <a:t>R1</a:t>
              </a:r>
            </a:p>
            <a:p>
              <a:endParaRPr lang="en-US" sz="800" u="none">
                <a:solidFill>
                  <a:srgbClr val="FF0000"/>
                </a:solidFill>
                <a:latin typeface="Arial Narrow" pitchFamily="34" charset="0"/>
              </a:endParaRPr>
            </a:p>
            <a:p>
              <a:r>
                <a:rPr lang="en-US" u="none">
                  <a:latin typeface="Arial Narrow" pitchFamily="34" charset="0"/>
                </a:rPr>
                <a:t>or	R1, R6, R3</a:t>
              </a:r>
            </a:p>
          </p:txBody>
        </p:sp>
        <p:sp>
          <p:nvSpPr>
            <p:cNvPr id="49158" name="Line 6"/>
            <p:cNvSpPr>
              <a:spLocks noChangeShapeType="1"/>
            </p:cNvSpPr>
            <p:nvPr/>
          </p:nvSpPr>
          <p:spPr bwMode="auto">
            <a:xfrm>
              <a:off x="1440" y="2112"/>
              <a:ext cx="336" cy="96"/>
            </a:xfrm>
            <a:prstGeom prst="line">
              <a:avLst/>
            </a:prstGeom>
            <a:noFill/>
            <a:ln w="28575">
              <a:solidFill>
                <a:srgbClr val="FF0000"/>
              </a:solidFill>
              <a:round/>
              <a:headEnd/>
              <a:tailEnd type="triangle" w="lg" len="lg"/>
            </a:ln>
            <a:effectLst/>
          </p:spPr>
          <p:txBody>
            <a:bodyPr/>
            <a:lstStyle/>
            <a:p>
              <a:endParaRPr lang="en-US"/>
            </a:p>
          </p:txBody>
        </p:sp>
      </p:grpSp>
      <p:grpSp>
        <p:nvGrpSpPr>
          <p:cNvPr id="3" name="Group 14"/>
          <p:cNvGrpSpPr>
            <a:grpSpLocks/>
          </p:cNvGrpSpPr>
          <p:nvPr/>
        </p:nvGrpSpPr>
        <p:grpSpPr bwMode="auto">
          <a:xfrm>
            <a:off x="6111875" y="3009900"/>
            <a:ext cx="2136775" cy="1260475"/>
            <a:chOff x="3850" y="1896"/>
            <a:chExt cx="1346" cy="794"/>
          </a:xfrm>
        </p:grpSpPr>
        <p:sp>
          <p:nvSpPr>
            <p:cNvPr id="49160" name="Text Box 8"/>
            <p:cNvSpPr txBox="1">
              <a:spLocks noChangeArrowheads="1"/>
            </p:cNvSpPr>
            <p:nvPr/>
          </p:nvSpPr>
          <p:spPr bwMode="auto">
            <a:xfrm>
              <a:off x="3850" y="1896"/>
              <a:ext cx="1346" cy="794"/>
            </a:xfrm>
            <a:prstGeom prst="rect">
              <a:avLst/>
            </a:prstGeom>
            <a:noFill/>
            <a:ln w="9525">
              <a:solidFill>
                <a:schemeClr val="tx1"/>
              </a:solidFill>
              <a:miter lim="800000"/>
              <a:headEnd/>
              <a:tailEnd/>
            </a:ln>
            <a:effectLst/>
          </p:spPr>
          <p:txBody>
            <a:bodyPr wrap="none">
              <a:spAutoFit/>
            </a:bodyPr>
            <a:lstStyle/>
            <a:p>
              <a:r>
                <a:rPr lang="en-US" u="none">
                  <a:latin typeface="Arial Narrow" pitchFamily="34" charset="0"/>
                </a:rPr>
                <a:t>add	</a:t>
              </a:r>
              <a:r>
                <a:rPr lang="en-US" u="none">
                  <a:solidFill>
                    <a:srgbClr val="008000"/>
                  </a:solidFill>
                  <a:latin typeface="Arial Narrow" pitchFamily="34" charset="0"/>
                </a:rPr>
                <a:t>R1</a:t>
              </a:r>
              <a:r>
                <a:rPr lang="en-US" u="none">
                  <a:latin typeface="Arial Narrow" pitchFamily="34" charset="0"/>
                </a:rPr>
                <a:t>, R2, R3</a:t>
              </a:r>
            </a:p>
            <a:p>
              <a:endParaRPr lang="en-US" sz="800" u="none">
                <a:latin typeface="Arial Narrow" pitchFamily="34" charset="0"/>
              </a:endParaRPr>
            </a:p>
            <a:p>
              <a:r>
                <a:rPr lang="en-US" u="none">
                  <a:latin typeface="Arial Narrow" pitchFamily="34" charset="0"/>
                </a:rPr>
                <a:t>sub	R2, R4, R1</a:t>
              </a:r>
            </a:p>
            <a:p>
              <a:endParaRPr lang="en-US" sz="800" u="none">
                <a:solidFill>
                  <a:srgbClr val="FF0000"/>
                </a:solidFill>
                <a:latin typeface="Arial Narrow" pitchFamily="34" charset="0"/>
              </a:endParaRPr>
            </a:p>
            <a:p>
              <a:r>
                <a:rPr lang="en-US" u="none">
                  <a:latin typeface="Arial Narrow" pitchFamily="34" charset="0"/>
                </a:rPr>
                <a:t>or	</a:t>
              </a:r>
              <a:r>
                <a:rPr lang="en-US" u="none">
                  <a:solidFill>
                    <a:srgbClr val="008000"/>
                  </a:solidFill>
                  <a:latin typeface="Arial Narrow" pitchFamily="34" charset="0"/>
                </a:rPr>
                <a:t>R1</a:t>
              </a:r>
              <a:r>
                <a:rPr lang="en-US" u="none">
                  <a:latin typeface="Arial Narrow" pitchFamily="34" charset="0"/>
                </a:rPr>
                <a:t>, R6, R3</a:t>
              </a:r>
            </a:p>
          </p:txBody>
        </p:sp>
        <p:sp>
          <p:nvSpPr>
            <p:cNvPr id="49162" name="Line 10"/>
            <p:cNvSpPr>
              <a:spLocks noChangeShapeType="1"/>
            </p:cNvSpPr>
            <p:nvPr/>
          </p:nvSpPr>
          <p:spPr bwMode="auto">
            <a:xfrm>
              <a:off x="4560" y="2112"/>
              <a:ext cx="0" cy="336"/>
            </a:xfrm>
            <a:prstGeom prst="line">
              <a:avLst/>
            </a:prstGeom>
            <a:noFill/>
            <a:ln w="28575">
              <a:solidFill>
                <a:srgbClr val="008000"/>
              </a:solidFill>
              <a:round/>
              <a:headEnd/>
              <a:tailEnd type="triangle" w="lg" len="lg"/>
            </a:ln>
            <a:effectLst/>
          </p:spPr>
          <p:txBody>
            <a:bodyPr/>
            <a:lstStyle/>
            <a:p>
              <a:endParaRPr lang="en-US"/>
            </a:p>
          </p:txBody>
        </p:sp>
      </p:grpSp>
      <p:grpSp>
        <p:nvGrpSpPr>
          <p:cNvPr id="4" name="Group 13"/>
          <p:cNvGrpSpPr>
            <a:grpSpLocks/>
          </p:cNvGrpSpPr>
          <p:nvPr/>
        </p:nvGrpSpPr>
        <p:grpSpPr bwMode="auto">
          <a:xfrm>
            <a:off x="3589338" y="3009900"/>
            <a:ext cx="2136775" cy="1260475"/>
            <a:chOff x="2261" y="1896"/>
            <a:chExt cx="1346" cy="794"/>
          </a:xfrm>
        </p:grpSpPr>
        <p:sp>
          <p:nvSpPr>
            <p:cNvPr id="49159" name="Text Box 7"/>
            <p:cNvSpPr txBox="1">
              <a:spLocks noChangeArrowheads="1"/>
            </p:cNvSpPr>
            <p:nvPr/>
          </p:nvSpPr>
          <p:spPr bwMode="auto">
            <a:xfrm>
              <a:off x="2261" y="1896"/>
              <a:ext cx="1346" cy="794"/>
            </a:xfrm>
            <a:prstGeom prst="rect">
              <a:avLst/>
            </a:prstGeom>
            <a:noFill/>
            <a:ln w="9525">
              <a:solidFill>
                <a:schemeClr val="tx1"/>
              </a:solidFill>
              <a:miter lim="800000"/>
              <a:headEnd/>
              <a:tailEnd/>
            </a:ln>
            <a:effectLst/>
          </p:spPr>
          <p:txBody>
            <a:bodyPr wrap="none">
              <a:spAutoFit/>
            </a:bodyPr>
            <a:lstStyle/>
            <a:p>
              <a:r>
                <a:rPr lang="en-US" u="none">
                  <a:latin typeface="Arial Narrow" pitchFamily="34" charset="0"/>
                </a:rPr>
                <a:t>add	R1, </a:t>
              </a:r>
              <a:r>
                <a:rPr lang="en-US" u="none">
                  <a:solidFill>
                    <a:srgbClr val="3333FF"/>
                  </a:solidFill>
                  <a:latin typeface="Arial Narrow" pitchFamily="34" charset="0"/>
                </a:rPr>
                <a:t>R2</a:t>
              </a:r>
              <a:r>
                <a:rPr lang="en-US" u="none">
                  <a:latin typeface="Arial Narrow" pitchFamily="34" charset="0"/>
                </a:rPr>
                <a:t>, R3</a:t>
              </a:r>
            </a:p>
            <a:p>
              <a:endParaRPr lang="en-US" sz="800" u="none">
                <a:latin typeface="Arial Narrow" pitchFamily="34" charset="0"/>
              </a:endParaRPr>
            </a:p>
            <a:p>
              <a:r>
                <a:rPr lang="en-US" u="none">
                  <a:latin typeface="Arial Narrow" pitchFamily="34" charset="0"/>
                </a:rPr>
                <a:t>sub	</a:t>
              </a:r>
              <a:r>
                <a:rPr lang="en-US" u="none">
                  <a:solidFill>
                    <a:srgbClr val="3333FF"/>
                  </a:solidFill>
                  <a:latin typeface="Arial Narrow" pitchFamily="34" charset="0"/>
                </a:rPr>
                <a:t>R2</a:t>
              </a:r>
              <a:r>
                <a:rPr lang="en-US" u="none">
                  <a:latin typeface="Arial Narrow" pitchFamily="34" charset="0"/>
                </a:rPr>
                <a:t>, R4, R1</a:t>
              </a:r>
            </a:p>
            <a:p>
              <a:endParaRPr lang="en-US" sz="800" u="none">
                <a:solidFill>
                  <a:srgbClr val="FF0000"/>
                </a:solidFill>
                <a:latin typeface="Arial Narrow" pitchFamily="34" charset="0"/>
              </a:endParaRPr>
            </a:p>
            <a:p>
              <a:r>
                <a:rPr lang="en-US" u="none">
                  <a:latin typeface="Arial Narrow" pitchFamily="34" charset="0"/>
                </a:rPr>
                <a:t>or	R1, R6, R3</a:t>
              </a:r>
            </a:p>
          </p:txBody>
        </p:sp>
        <p:sp>
          <p:nvSpPr>
            <p:cNvPr id="49163" name="Line 11"/>
            <p:cNvSpPr>
              <a:spLocks noChangeShapeType="1"/>
            </p:cNvSpPr>
            <p:nvPr/>
          </p:nvSpPr>
          <p:spPr bwMode="auto">
            <a:xfrm flipH="1">
              <a:off x="3072" y="2112"/>
              <a:ext cx="144" cy="96"/>
            </a:xfrm>
            <a:prstGeom prst="line">
              <a:avLst/>
            </a:prstGeom>
            <a:noFill/>
            <a:ln w="28575">
              <a:solidFill>
                <a:srgbClr val="3333FF"/>
              </a:solidFill>
              <a:round/>
              <a:headEnd/>
              <a:tailEnd type="triangle" w="lg" len="lg"/>
            </a:ln>
            <a:effectLst/>
          </p:spPr>
          <p:txBody>
            <a:bodyPr/>
            <a:lstStyle/>
            <a:p>
              <a:endParaRPr lang="en-US"/>
            </a:p>
          </p:txBody>
        </p:sp>
      </p:grpSp>
      <p:sp>
        <p:nvSpPr>
          <p:cNvPr id="49167" name="Text Box 15"/>
          <p:cNvSpPr txBox="1">
            <a:spLocks noChangeArrowheads="1"/>
          </p:cNvSpPr>
          <p:nvPr/>
        </p:nvSpPr>
        <p:spPr bwMode="auto">
          <a:xfrm>
            <a:off x="1066800" y="4352925"/>
            <a:ext cx="2203450" cy="701675"/>
          </a:xfrm>
          <a:prstGeom prst="rect">
            <a:avLst/>
          </a:prstGeom>
          <a:noFill/>
          <a:ln w="9525">
            <a:noFill/>
            <a:miter lim="800000"/>
            <a:headEnd/>
            <a:tailEnd/>
          </a:ln>
          <a:effectLst/>
        </p:spPr>
        <p:txBody>
          <a:bodyPr wrap="none">
            <a:spAutoFit/>
          </a:bodyPr>
          <a:lstStyle/>
          <a:p>
            <a:pPr algn="ctr"/>
            <a:r>
              <a:rPr lang="en-US" u="none">
                <a:solidFill>
                  <a:srgbClr val="FF0000"/>
                </a:solidFill>
              </a:rPr>
              <a:t>read-after-write</a:t>
            </a:r>
          </a:p>
          <a:p>
            <a:pPr algn="ctr"/>
            <a:r>
              <a:rPr lang="en-US" u="none">
                <a:solidFill>
                  <a:srgbClr val="FF0000"/>
                </a:solidFill>
              </a:rPr>
              <a:t>(RAW)</a:t>
            </a:r>
          </a:p>
        </p:txBody>
      </p:sp>
      <p:sp>
        <p:nvSpPr>
          <p:cNvPr id="49168" name="Text Box 16"/>
          <p:cNvSpPr txBox="1">
            <a:spLocks noChangeArrowheads="1"/>
          </p:cNvSpPr>
          <p:nvPr/>
        </p:nvSpPr>
        <p:spPr bwMode="auto">
          <a:xfrm>
            <a:off x="3560763" y="4351338"/>
            <a:ext cx="2203450" cy="701675"/>
          </a:xfrm>
          <a:prstGeom prst="rect">
            <a:avLst/>
          </a:prstGeom>
          <a:noFill/>
          <a:ln w="9525">
            <a:noFill/>
            <a:miter lim="800000"/>
            <a:headEnd/>
            <a:tailEnd/>
          </a:ln>
          <a:effectLst/>
        </p:spPr>
        <p:txBody>
          <a:bodyPr wrap="none">
            <a:spAutoFit/>
          </a:bodyPr>
          <a:lstStyle/>
          <a:p>
            <a:pPr algn="ctr"/>
            <a:r>
              <a:rPr lang="en-US" u="none">
                <a:solidFill>
                  <a:srgbClr val="3333FF"/>
                </a:solidFill>
              </a:rPr>
              <a:t>write-after-read</a:t>
            </a:r>
          </a:p>
          <a:p>
            <a:pPr algn="ctr"/>
            <a:r>
              <a:rPr lang="en-US" u="none">
                <a:solidFill>
                  <a:srgbClr val="3333FF"/>
                </a:solidFill>
              </a:rPr>
              <a:t>(WAR)</a:t>
            </a:r>
          </a:p>
        </p:txBody>
      </p:sp>
      <p:sp>
        <p:nvSpPr>
          <p:cNvPr id="49169" name="Text Box 17"/>
          <p:cNvSpPr txBox="1">
            <a:spLocks noChangeArrowheads="1"/>
          </p:cNvSpPr>
          <p:nvPr/>
        </p:nvSpPr>
        <p:spPr bwMode="auto">
          <a:xfrm>
            <a:off x="6056313" y="4351338"/>
            <a:ext cx="2287587" cy="701675"/>
          </a:xfrm>
          <a:prstGeom prst="rect">
            <a:avLst/>
          </a:prstGeom>
          <a:noFill/>
          <a:ln w="9525">
            <a:noFill/>
            <a:miter lim="800000"/>
            <a:headEnd/>
            <a:tailEnd/>
          </a:ln>
          <a:effectLst/>
        </p:spPr>
        <p:txBody>
          <a:bodyPr wrap="none">
            <a:spAutoFit/>
          </a:bodyPr>
          <a:lstStyle/>
          <a:p>
            <a:pPr algn="ctr"/>
            <a:r>
              <a:rPr lang="en-US" u="none">
                <a:solidFill>
                  <a:srgbClr val="008000"/>
                </a:solidFill>
              </a:rPr>
              <a:t>write-after-write</a:t>
            </a:r>
          </a:p>
          <a:p>
            <a:pPr algn="ctr"/>
            <a:r>
              <a:rPr lang="en-US" u="none">
                <a:solidFill>
                  <a:srgbClr val="008000"/>
                </a:solidFill>
              </a:rPr>
              <a:t>(WAW)</a:t>
            </a:r>
          </a:p>
        </p:txBody>
      </p:sp>
      <p:sp>
        <p:nvSpPr>
          <p:cNvPr id="49170" name="Text Box 18"/>
          <p:cNvSpPr txBox="1">
            <a:spLocks noChangeArrowheads="1"/>
          </p:cNvSpPr>
          <p:nvPr/>
        </p:nvSpPr>
        <p:spPr bwMode="auto">
          <a:xfrm>
            <a:off x="990600" y="5219700"/>
            <a:ext cx="2217738" cy="701675"/>
          </a:xfrm>
          <a:prstGeom prst="rect">
            <a:avLst/>
          </a:prstGeom>
          <a:noFill/>
          <a:ln w="9525">
            <a:noFill/>
            <a:miter lim="800000"/>
            <a:headEnd/>
            <a:tailEnd/>
          </a:ln>
          <a:effectLst/>
        </p:spPr>
        <p:txBody>
          <a:bodyPr wrap="none">
            <a:spAutoFit/>
          </a:bodyPr>
          <a:lstStyle/>
          <a:p>
            <a:pPr algn="ctr"/>
            <a:r>
              <a:rPr lang="en-US" u="none"/>
              <a:t>True dependence</a:t>
            </a:r>
          </a:p>
          <a:p>
            <a:pPr algn="ctr"/>
            <a:r>
              <a:rPr lang="en-US" u="none"/>
              <a:t>(real)</a:t>
            </a:r>
          </a:p>
        </p:txBody>
      </p:sp>
      <p:sp>
        <p:nvSpPr>
          <p:cNvPr id="49171" name="Text Box 19"/>
          <p:cNvSpPr txBox="1">
            <a:spLocks noChangeArrowheads="1"/>
          </p:cNvSpPr>
          <p:nvPr/>
        </p:nvSpPr>
        <p:spPr bwMode="auto">
          <a:xfrm>
            <a:off x="3597275" y="5219700"/>
            <a:ext cx="2105025" cy="701675"/>
          </a:xfrm>
          <a:prstGeom prst="rect">
            <a:avLst/>
          </a:prstGeom>
          <a:noFill/>
          <a:ln w="9525">
            <a:noFill/>
            <a:miter lim="800000"/>
            <a:headEnd/>
            <a:tailEnd/>
          </a:ln>
          <a:effectLst/>
        </p:spPr>
        <p:txBody>
          <a:bodyPr wrap="none">
            <a:spAutoFit/>
          </a:bodyPr>
          <a:lstStyle/>
          <a:p>
            <a:pPr algn="ctr"/>
            <a:r>
              <a:rPr lang="en-US" u="none"/>
              <a:t>anti dependence</a:t>
            </a:r>
          </a:p>
          <a:p>
            <a:pPr algn="ctr"/>
            <a:r>
              <a:rPr lang="en-US" u="none"/>
              <a:t>(artificial)</a:t>
            </a:r>
          </a:p>
        </p:txBody>
      </p:sp>
      <p:sp>
        <p:nvSpPr>
          <p:cNvPr id="49172" name="Text Box 20"/>
          <p:cNvSpPr txBox="1">
            <a:spLocks noChangeArrowheads="1"/>
          </p:cNvSpPr>
          <p:nvPr/>
        </p:nvSpPr>
        <p:spPr bwMode="auto">
          <a:xfrm>
            <a:off x="6092825" y="5219700"/>
            <a:ext cx="2422525" cy="701675"/>
          </a:xfrm>
          <a:prstGeom prst="rect">
            <a:avLst/>
          </a:prstGeom>
          <a:noFill/>
          <a:ln w="9525">
            <a:noFill/>
            <a:miter lim="800000"/>
            <a:headEnd/>
            <a:tailEnd/>
          </a:ln>
          <a:effectLst/>
        </p:spPr>
        <p:txBody>
          <a:bodyPr wrap="none">
            <a:spAutoFit/>
          </a:bodyPr>
          <a:lstStyle/>
          <a:p>
            <a:pPr algn="ctr"/>
            <a:r>
              <a:rPr lang="en-US" u="none"/>
              <a:t>output dependence</a:t>
            </a:r>
          </a:p>
          <a:p>
            <a:pPr algn="ctr"/>
            <a:r>
              <a:rPr lang="en-US" u="none"/>
              <a:t>(artificial)</a:t>
            </a:r>
          </a:p>
        </p:txBody>
      </p:sp>
      <p:sp>
        <p:nvSpPr>
          <p:cNvPr id="49173" name="Text Box 21"/>
          <p:cNvSpPr txBox="1">
            <a:spLocks noChangeArrowheads="1"/>
          </p:cNvSpPr>
          <p:nvPr/>
        </p:nvSpPr>
        <p:spPr bwMode="auto">
          <a:xfrm>
            <a:off x="2133600" y="6232525"/>
            <a:ext cx="5272088" cy="396875"/>
          </a:xfrm>
          <a:prstGeom prst="rect">
            <a:avLst/>
          </a:prstGeom>
          <a:noFill/>
          <a:ln w="9525">
            <a:noFill/>
            <a:miter lim="800000"/>
            <a:headEnd/>
            <a:tailEnd/>
          </a:ln>
          <a:effectLst/>
        </p:spPr>
        <p:txBody>
          <a:bodyPr wrap="none">
            <a:spAutoFit/>
          </a:bodyPr>
          <a:lstStyle/>
          <a:p>
            <a:r>
              <a:rPr lang="en-US" u="none">
                <a:solidFill>
                  <a:srgbClr val="CC00CC"/>
                </a:solidFill>
              </a:rPr>
              <a:t>What about read-after-read dependence ?</a:t>
            </a:r>
          </a:p>
        </p:txBody>
      </p:sp>
      <p:pic>
        <p:nvPicPr>
          <p:cNvPr id="21" name="Picture 20"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4294967295"/>
          </p:nvPr>
        </p:nvSpPr>
        <p:spPr>
          <a:xfrm>
            <a:off x="6553200" y="6356350"/>
            <a:ext cx="2133600" cy="365125"/>
          </a:xfrm>
          <a:prstGeom prst="rect">
            <a:avLst/>
          </a:prstGeom>
        </p:spPr>
        <p:txBody>
          <a:bodyPr/>
          <a:lstStyle/>
          <a:p>
            <a:fld id="{67E13D8A-6C39-42F0-A991-5E274783291F}" type="slidenum">
              <a:rPr lang="en-US"/>
              <a:pPr/>
              <a:t>22</a:t>
            </a:fld>
            <a:endParaRPr lang="en-US"/>
          </a:p>
        </p:txBody>
      </p:sp>
      <p:sp>
        <p:nvSpPr>
          <p:cNvPr id="53250" name="Rectangle 1026"/>
          <p:cNvSpPr>
            <a:spLocks noGrp="1" noChangeArrowheads="1"/>
          </p:cNvSpPr>
          <p:nvPr>
            <p:ph type="title" idx="4294967295"/>
          </p:nvPr>
        </p:nvSpPr>
        <p:spPr>
          <a:xfrm>
            <a:off x="0" y="152400"/>
            <a:ext cx="7772400" cy="990600"/>
          </a:xfrm>
        </p:spPr>
        <p:txBody>
          <a:bodyPr>
            <a:normAutofit/>
          </a:bodyPr>
          <a:lstStyle/>
          <a:p>
            <a:r>
              <a:rPr lang="en-US"/>
              <a:t>Reducing RAW Hazards: Bypassing</a:t>
            </a:r>
          </a:p>
        </p:txBody>
      </p:sp>
      <p:sp>
        <p:nvSpPr>
          <p:cNvPr id="53251" name="Rectangle 1027"/>
          <p:cNvSpPr>
            <a:spLocks noGrp="1" noChangeArrowheads="1"/>
          </p:cNvSpPr>
          <p:nvPr>
            <p:ph type="body" sz="half" idx="4294967295"/>
          </p:nvPr>
        </p:nvSpPr>
        <p:spPr>
          <a:xfrm>
            <a:off x="0" y="1371600"/>
            <a:ext cx="7772400" cy="2438400"/>
          </a:xfrm>
        </p:spPr>
        <p:txBody>
          <a:bodyPr/>
          <a:lstStyle/>
          <a:p>
            <a:r>
              <a:rPr lang="en-US" sz="2000"/>
              <a:t>Data available at the end of EX stage, why wait until WB stage?</a:t>
            </a:r>
          </a:p>
          <a:p>
            <a:pPr lvl="1">
              <a:buFont typeface="Wingdings" pitchFamily="2" charset="2"/>
              <a:buChar char="§"/>
            </a:pPr>
            <a:r>
              <a:rPr lang="en-US" sz="1800"/>
              <a:t>Bypass (forward) data directly to input of EX</a:t>
            </a:r>
          </a:p>
          <a:p>
            <a:pPr lvl="1">
              <a:buFontTx/>
              <a:buNone/>
            </a:pPr>
            <a:r>
              <a:rPr lang="en-US" sz="1800"/>
              <a:t>+	Reduces/avoids stalls in a big way</a:t>
            </a:r>
          </a:p>
          <a:p>
            <a:pPr lvl="2"/>
            <a:r>
              <a:rPr lang="en-US" sz="1600"/>
              <a:t>Large fraction of input operands are bypassed</a:t>
            </a:r>
          </a:p>
          <a:p>
            <a:pPr lvl="1"/>
            <a:r>
              <a:rPr lang="en-US" sz="1800"/>
              <a:t>Complex</a:t>
            </a:r>
          </a:p>
          <a:p>
            <a:pPr lvl="1">
              <a:buFont typeface="Wingdings" pitchFamily="2" charset="2"/>
              <a:buChar char="§"/>
            </a:pPr>
            <a:r>
              <a:rPr lang="en-US" sz="1800"/>
              <a:t>Important: does not relieve you from having to perform WB</a:t>
            </a:r>
          </a:p>
        </p:txBody>
      </p:sp>
      <p:graphicFrame>
        <p:nvGraphicFramePr>
          <p:cNvPr id="53307" name="Group 1083"/>
          <p:cNvGraphicFramePr>
            <a:graphicFrameLocks noGrp="1"/>
          </p:cNvGraphicFramePr>
          <p:nvPr>
            <p:ph sz="half" idx="4294967295"/>
          </p:nvPr>
        </p:nvGraphicFramePr>
        <p:xfrm>
          <a:off x="0" y="3962400"/>
          <a:ext cx="7772400" cy="1524000"/>
        </p:xfrm>
        <a:graphic>
          <a:graphicData uri="http://schemas.openxmlformats.org/drawingml/2006/table">
            <a:tbl>
              <a:tblPr/>
              <a:tblGrid>
                <a:gridCol w="1754188"/>
                <a:gridCol w="668337"/>
                <a:gridCol w="668338"/>
                <a:gridCol w="668337"/>
                <a:gridCol w="669925"/>
                <a:gridCol w="668338"/>
                <a:gridCol w="668337"/>
                <a:gridCol w="668338"/>
                <a:gridCol w="669925"/>
                <a:gridCol w="668337"/>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9</a:t>
                      </a: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add </a:t>
                      </a:r>
                      <a:r>
                        <a:rPr kumimoji="0" lang="en-US" sz="1800" b="0" i="0" u="none" strike="noStrike" cap="none" normalizeH="0" baseline="0" smtClean="0">
                          <a:ln>
                            <a:noFill/>
                          </a:ln>
                          <a:solidFill>
                            <a:srgbClr val="FF0000"/>
                          </a:solidFill>
                          <a:effectLst/>
                          <a:latin typeface="Comic Sans MS" pitchFamily="66" charset="0"/>
                        </a:rPr>
                        <a:t>R1</a:t>
                      </a:r>
                      <a:r>
                        <a:rPr kumimoji="0" lang="en-US" sz="1800" b="0" i="0" u="none" strike="noStrike" cap="none" normalizeH="0" baseline="0" smtClean="0">
                          <a:ln>
                            <a:noFill/>
                          </a:ln>
                          <a:solidFill>
                            <a:schemeClr val="tx1"/>
                          </a:solidFill>
                          <a:effectLst/>
                          <a:latin typeface="Comic Sans MS" pitchFamily="66" charset="0"/>
                        </a:rPr>
                        <a:t>, R2, R3</a:t>
                      </a: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FF0000"/>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sub R2, R4, </a:t>
                      </a:r>
                      <a:r>
                        <a:rPr kumimoji="0" lang="en-US" sz="1800" b="0" i="0" u="none" strike="noStrike" cap="none" normalizeH="0" baseline="0" smtClean="0">
                          <a:ln>
                            <a:noFill/>
                          </a:ln>
                          <a:solidFill>
                            <a:srgbClr val="FF0000"/>
                          </a:solidFill>
                          <a:effectLst/>
                          <a:latin typeface="Comic Sans MS" pitchFamily="66" charset="0"/>
                        </a:rPr>
                        <a:t>R1</a:t>
                      </a: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FF0000"/>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03" name="Line 1079"/>
          <p:cNvSpPr>
            <a:spLocks noChangeShapeType="1"/>
          </p:cNvSpPr>
          <p:nvPr/>
        </p:nvSpPr>
        <p:spPr bwMode="auto">
          <a:xfrm>
            <a:off x="4114800" y="4724400"/>
            <a:ext cx="381000" cy="457200"/>
          </a:xfrm>
          <a:prstGeom prst="line">
            <a:avLst/>
          </a:prstGeom>
          <a:noFill/>
          <a:ln w="38100">
            <a:solidFill>
              <a:srgbClr val="FF0000"/>
            </a:solidFill>
            <a:round/>
            <a:headEnd/>
            <a:tailEnd type="triangle" w="med" len="med"/>
          </a:ln>
          <a:effectLst/>
        </p:spPr>
        <p:txBody>
          <a:bodyPr/>
          <a:lstStyle/>
          <a:p>
            <a:endParaRPr lang="en-US"/>
          </a:p>
        </p:txBody>
      </p:sp>
      <p:sp>
        <p:nvSpPr>
          <p:cNvPr id="53308" name="Text Box 1084"/>
          <p:cNvSpPr txBox="1">
            <a:spLocks noChangeArrowheads="1"/>
          </p:cNvSpPr>
          <p:nvPr/>
        </p:nvSpPr>
        <p:spPr bwMode="auto">
          <a:xfrm>
            <a:off x="762000" y="5732463"/>
            <a:ext cx="4876800" cy="396875"/>
          </a:xfrm>
          <a:prstGeom prst="rect">
            <a:avLst/>
          </a:prstGeom>
          <a:noFill/>
          <a:ln w="9525">
            <a:noFill/>
            <a:miter lim="800000"/>
            <a:headEnd/>
            <a:tailEnd/>
          </a:ln>
          <a:effectLst/>
        </p:spPr>
        <p:txBody>
          <a:bodyPr>
            <a:spAutoFit/>
          </a:bodyPr>
          <a:lstStyle/>
          <a:p>
            <a:pPr lvl="1">
              <a:buFont typeface="Wingdings" pitchFamily="2" charset="2"/>
              <a:buChar char="§"/>
            </a:pPr>
            <a:r>
              <a:rPr lang="en-US" u="none"/>
              <a:t> 	Can bypass from MEM also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152400"/>
            <a:ext cx="8839200" cy="990600"/>
          </a:xfrm>
        </p:spPr>
        <p:txBody>
          <a:bodyPr>
            <a:normAutofit/>
          </a:bodyPr>
          <a:lstStyle/>
          <a:p>
            <a:r>
              <a:rPr lang="en-US"/>
              <a:t>Minimizing Data Hazard Stalls by Forwarding</a:t>
            </a:r>
          </a:p>
        </p:txBody>
      </p:sp>
      <p:grpSp>
        <p:nvGrpSpPr>
          <p:cNvPr id="2" name="Group 3"/>
          <p:cNvGrpSpPr>
            <a:grpSpLocks/>
          </p:cNvGrpSpPr>
          <p:nvPr/>
        </p:nvGrpSpPr>
        <p:grpSpPr bwMode="auto">
          <a:xfrm>
            <a:off x="762000" y="838200"/>
            <a:ext cx="7332663" cy="6011863"/>
            <a:chOff x="480" y="528"/>
            <a:chExt cx="4619" cy="3787"/>
          </a:xfrm>
        </p:grpSpPr>
        <p:pic>
          <p:nvPicPr>
            <p:cNvPr id="37892" name="Picture 4" descr="AppA-fig07"/>
            <p:cNvPicPr>
              <a:picLocks noChangeAspect="1" noChangeArrowheads="1"/>
            </p:cNvPicPr>
            <p:nvPr/>
          </p:nvPicPr>
          <p:blipFill>
            <a:blip r:embed="rId3"/>
            <a:srcRect/>
            <a:stretch>
              <a:fillRect/>
            </a:stretch>
          </p:blipFill>
          <p:spPr bwMode="auto">
            <a:xfrm>
              <a:off x="480" y="528"/>
              <a:ext cx="4619" cy="3787"/>
            </a:xfrm>
            <a:prstGeom prst="rect">
              <a:avLst/>
            </a:prstGeom>
            <a:noFill/>
          </p:spPr>
        </p:pic>
        <p:grpSp>
          <p:nvGrpSpPr>
            <p:cNvPr id="3" name="Group 5"/>
            <p:cNvGrpSpPr>
              <a:grpSpLocks/>
            </p:cNvGrpSpPr>
            <p:nvPr/>
          </p:nvGrpSpPr>
          <p:grpSpPr bwMode="auto">
            <a:xfrm>
              <a:off x="3072" y="1104"/>
              <a:ext cx="992" cy="1824"/>
              <a:chOff x="3072" y="1104"/>
              <a:chExt cx="992" cy="1824"/>
            </a:xfrm>
          </p:grpSpPr>
          <p:sp>
            <p:nvSpPr>
              <p:cNvPr id="37894" name="Line 6"/>
              <p:cNvSpPr>
                <a:spLocks noChangeShapeType="1"/>
              </p:cNvSpPr>
              <p:nvPr/>
            </p:nvSpPr>
            <p:spPr bwMode="auto">
              <a:xfrm>
                <a:off x="3072" y="1152"/>
                <a:ext cx="144" cy="672"/>
              </a:xfrm>
              <a:prstGeom prst="line">
                <a:avLst/>
              </a:prstGeom>
              <a:noFill/>
              <a:ln w="28575">
                <a:solidFill>
                  <a:srgbClr val="FF0000"/>
                </a:solidFill>
                <a:prstDash val="sysDot"/>
                <a:round/>
                <a:headEnd type="oval" w="med" len="med"/>
                <a:tailEnd type="oval" w="med" len="med"/>
              </a:ln>
              <a:effectLst/>
            </p:spPr>
            <p:txBody>
              <a:bodyPr/>
              <a:lstStyle/>
              <a:p>
                <a:endParaRPr lang="en-US"/>
              </a:p>
            </p:txBody>
          </p:sp>
          <p:sp>
            <p:nvSpPr>
              <p:cNvPr id="37895" name="Line 7"/>
              <p:cNvSpPr>
                <a:spLocks noChangeShapeType="1"/>
              </p:cNvSpPr>
              <p:nvPr/>
            </p:nvSpPr>
            <p:spPr bwMode="auto">
              <a:xfrm>
                <a:off x="3744" y="1104"/>
                <a:ext cx="144" cy="1200"/>
              </a:xfrm>
              <a:prstGeom prst="line">
                <a:avLst/>
              </a:prstGeom>
              <a:noFill/>
              <a:ln w="28575">
                <a:solidFill>
                  <a:srgbClr val="FF0000"/>
                </a:solidFill>
                <a:prstDash val="sysDot"/>
                <a:round/>
                <a:headEnd type="oval" w="med" len="med"/>
                <a:tailEnd type="oval" w="med" len="med"/>
              </a:ln>
              <a:effectLst/>
            </p:spPr>
            <p:txBody>
              <a:bodyPr/>
              <a:lstStyle/>
              <a:p>
                <a:endParaRPr lang="en-US"/>
              </a:p>
            </p:txBody>
          </p:sp>
          <p:sp>
            <p:nvSpPr>
              <p:cNvPr id="37896" name="Line 8"/>
              <p:cNvSpPr>
                <a:spLocks noChangeShapeType="1"/>
              </p:cNvSpPr>
              <p:nvPr/>
            </p:nvSpPr>
            <p:spPr bwMode="auto">
              <a:xfrm>
                <a:off x="4064" y="1200"/>
                <a:ext cx="0" cy="1728"/>
              </a:xfrm>
              <a:prstGeom prst="line">
                <a:avLst/>
              </a:prstGeom>
              <a:noFill/>
              <a:ln w="28575">
                <a:solidFill>
                  <a:srgbClr val="FF0000"/>
                </a:solidFill>
                <a:prstDash val="sysDot"/>
                <a:round/>
                <a:headEnd type="oval" w="med" len="med"/>
                <a:tailEnd type="oval" w="med" len="med"/>
              </a:ln>
              <a:effectLst/>
            </p:spPr>
            <p:txBody>
              <a:bodyPr/>
              <a:lstStyle/>
              <a:p>
                <a:endParaRPr lang="en-US"/>
              </a:p>
            </p:txBody>
          </p:sp>
        </p:grpSp>
      </p:grpSp>
      <p:pic>
        <p:nvPicPr>
          <p:cNvPr id="9" name="Picture 8" descr="JU-Logo.png"/>
          <p:cNvPicPr>
            <a:picLocks noChangeAspect="1"/>
          </p:cNvPicPr>
          <p:nvPr/>
        </p:nvPicPr>
        <p:blipFill>
          <a:blip r:embed="rId4" cstate="print"/>
          <a:stretch>
            <a:fillRect/>
          </a:stretch>
        </p:blipFill>
        <p:spPr>
          <a:xfrm>
            <a:off x="7239000" y="152400"/>
            <a:ext cx="1661163" cy="6492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6"/>
          <p:cNvSpPr>
            <a:spLocks noGrp="1"/>
          </p:cNvSpPr>
          <p:nvPr>
            <p:ph type="sldNum" sz="quarter" idx="4294967295"/>
          </p:nvPr>
        </p:nvSpPr>
        <p:spPr>
          <a:xfrm>
            <a:off x="6553200" y="6356350"/>
            <a:ext cx="2133600" cy="365125"/>
          </a:xfrm>
          <a:prstGeom prst="rect">
            <a:avLst/>
          </a:prstGeom>
        </p:spPr>
        <p:txBody>
          <a:bodyPr/>
          <a:lstStyle/>
          <a:p>
            <a:fld id="{28F6608C-1709-412E-88E7-50CF3796A299}" type="slidenum">
              <a:rPr lang="en-US"/>
              <a:pPr/>
              <a:t>24</a:t>
            </a:fld>
            <a:endParaRPr lang="en-US"/>
          </a:p>
        </p:txBody>
      </p:sp>
      <p:sp>
        <p:nvSpPr>
          <p:cNvPr id="56322" name="Rectangle 2"/>
          <p:cNvSpPr>
            <a:spLocks noGrp="1" noChangeArrowheads="1"/>
          </p:cNvSpPr>
          <p:nvPr>
            <p:ph type="title" idx="4294967295"/>
          </p:nvPr>
        </p:nvSpPr>
        <p:spPr>
          <a:xfrm>
            <a:off x="0" y="152400"/>
            <a:ext cx="7772400" cy="990600"/>
          </a:xfrm>
        </p:spPr>
        <p:txBody>
          <a:bodyPr/>
          <a:lstStyle/>
          <a:p>
            <a:r>
              <a:rPr lang="en-US"/>
              <a:t>But …</a:t>
            </a:r>
          </a:p>
        </p:txBody>
      </p:sp>
      <p:sp>
        <p:nvSpPr>
          <p:cNvPr id="56323" name="Rectangle 3"/>
          <p:cNvSpPr>
            <a:spLocks noGrp="1" noChangeArrowheads="1"/>
          </p:cNvSpPr>
          <p:nvPr>
            <p:ph type="body" sz="half" idx="4294967295"/>
          </p:nvPr>
        </p:nvSpPr>
        <p:spPr>
          <a:xfrm>
            <a:off x="0" y="1371600"/>
            <a:ext cx="7772400" cy="2438400"/>
          </a:xfrm>
        </p:spPr>
        <p:txBody>
          <a:bodyPr/>
          <a:lstStyle/>
          <a:p>
            <a:r>
              <a:rPr lang="en-US" sz="2400"/>
              <a:t>Even with bypassing, not all RAWs stalls can be avoided</a:t>
            </a:r>
          </a:p>
          <a:p>
            <a:pPr lvl="1"/>
            <a:r>
              <a:rPr lang="en-US" sz="2000"/>
              <a:t>Load to an ALU immediately after</a:t>
            </a:r>
          </a:p>
          <a:p>
            <a:pPr lvl="1"/>
            <a:r>
              <a:rPr lang="en-US" sz="2000"/>
              <a:t>Can be eliminated with compiler scheduling</a:t>
            </a:r>
          </a:p>
        </p:txBody>
      </p:sp>
      <p:graphicFrame>
        <p:nvGraphicFramePr>
          <p:cNvPr id="56374" name="Group 54"/>
          <p:cNvGraphicFramePr>
            <a:graphicFrameLocks noGrp="1"/>
          </p:cNvGraphicFramePr>
          <p:nvPr>
            <p:ph sz="half" idx="4294967295"/>
          </p:nvPr>
        </p:nvGraphicFramePr>
        <p:xfrm>
          <a:off x="0" y="3429000"/>
          <a:ext cx="7772400" cy="1676400"/>
        </p:xfrm>
        <a:graphic>
          <a:graphicData uri="http://schemas.openxmlformats.org/drawingml/2006/table">
            <a:tbl>
              <a:tblPr/>
              <a:tblGrid>
                <a:gridCol w="1754188"/>
                <a:gridCol w="668337"/>
                <a:gridCol w="668338"/>
                <a:gridCol w="668337"/>
                <a:gridCol w="669925"/>
                <a:gridCol w="668338"/>
                <a:gridCol w="668337"/>
                <a:gridCol w="668338"/>
                <a:gridCol w="669925"/>
                <a:gridCol w="668337"/>
              </a:tblGrid>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9</a:t>
                      </a: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lw </a:t>
                      </a:r>
                      <a:r>
                        <a:rPr kumimoji="0" lang="en-US" sz="1800" b="0" i="0" u="none" strike="noStrike" cap="none" normalizeH="0" baseline="0" smtClean="0">
                          <a:ln>
                            <a:noFill/>
                          </a:ln>
                          <a:solidFill>
                            <a:srgbClr val="FF0000"/>
                          </a:solidFill>
                          <a:effectLst/>
                          <a:latin typeface="Comic Sans MS" pitchFamily="66" charset="0"/>
                        </a:rPr>
                        <a:t>R1</a:t>
                      </a:r>
                      <a:r>
                        <a:rPr kumimoji="0" lang="en-US" sz="1800" b="0" i="0" u="none" strike="noStrike" cap="none" normalizeH="0" baseline="0" smtClean="0">
                          <a:ln>
                            <a:noFill/>
                          </a:ln>
                          <a:solidFill>
                            <a:schemeClr val="tx1"/>
                          </a:solidFill>
                          <a:effectLst/>
                          <a:latin typeface="Comic Sans MS" pitchFamily="66" charset="0"/>
                        </a:rPr>
                        <a:t>, 16(R3)</a:t>
                      </a: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FF0000"/>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sub R2, R4, </a:t>
                      </a:r>
                      <a:r>
                        <a:rPr kumimoji="0" lang="en-US" sz="1800" b="0" i="0" u="none" strike="noStrike" cap="none" normalizeH="0" baseline="0" smtClean="0">
                          <a:ln>
                            <a:noFill/>
                          </a:ln>
                          <a:solidFill>
                            <a:srgbClr val="FF0000"/>
                          </a:solidFill>
                          <a:effectLst/>
                          <a:latin typeface="Comic Sans MS" pitchFamily="66" charset="0"/>
                        </a:rPr>
                        <a:t>R1</a:t>
                      </a:r>
                    </a:p>
                  </a:txBody>
                  <a:tcPr anchor="ctr"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FF0000"/>
                          </a:solidFill>
                          <a:effectLst/>
                          <a:latin typeface="Comic Sans MS" pitchFamily="66"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w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mic Sans MS" pitchFamily="66"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79" name="Line 59"/>
          <p:cNvSpPr>
            <a:spLocks noChangeShapeType="1"/>
          </p:cNvSpPr>
          <p:nvPr/>
        </p:nvSpPr>
        <p:spPr bwMode="auto">
          <a:xfrm>
            <a:off x="4953000" y="4343400"/>
            <a:ext cx="381000" cy="381000"/>
          </a:xfrm>
          <a:prstGeom prst="line">
            <a:avLst/>
          </a:prstGeom>
          <a:noFill/>
          <a:ln w="38100">
            <a:solidFill>
              <a:srgbClr val="FF0000"/>
            </a:solidFill>
            <a:round/>
            <a:headEnd/>
            <a:tailEnd type="triangle" w="med" len="med"/>
          </a:ln>
          <a:effectLst/>
        </p:spPr>
        <p:txBody>
          <a:bodyPr/>
          <a:lstStyle/>
          <a:p>
            <a:endParaRPr lang="en-US"/>
          </a:p>
        </p:txBody>
      </p:sp>
      <p:sp>
        <p:nvSpPr>
          <p:cNvPr id="56380" name="Text Box 60"/>
          <p:cNvSpPr txBox="1">
            <a:spLocks noChangeArrowheads="1"/>
          </p:cNvSpPr>
          <p:nvPr/>
        </p:nvSpPr>
        <p:spPr bwMode="auto">
          <a:xfrm>
            <a:off x="914400" y="5580063"/>
            <a:ext cx="7331075" cy="701675"/>
          </a:xfrm>
          <a:prstGeom prst="rect">
            <a:avLst/>
          </a:prstGeom>
          <a:noFill/>
          <a:ln w="9525">
            <a:noFill/>
            <a:miter lim="800000"/>
            <a:headEnd/>
            <a:tailEnd/>
          </a:ln>
          <a:effectLst/>
        </p:spPr>
        <p:txBody>
          <a:bodyPr>
            <a:spAutoFit/>
          </a:bodyPr>
          <a:lstStyle/>
          <a:p>
            <a:r>
              <a:rPr lang="en-US" u="none"/>
              <a:t>You can also stall before EX stage, but it is better to separate stall logic from bypassing logic</a:t>
            </a:r>
          </a:p>
        </p:txBody>
      </p:sp>
      <p:pic>
        <p:nvPicPr>
          <p:cNvPr id="8" name="Picture 7"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fld id="{24DDDCA5-3055-4921-8F8F-9865083C23FD}" type="slidenum">
              <a:rPr lang="en-US"/>
              <a:pPr/>
              <a:t>25</a:t>
            </a:fld>
            <a:endParaRPr lang="en-US"/>
          </a:p>
        </p:txBody>
      </p:sp>
      <p:sp>
        <p:nvSpPr>
          <p:cNvPr id="58370" name="Rectangle 2"/>
          <p:cNvSpPr>
            <a:spLocks noGrp="1" noChangeArrowheads="1"/>
          </p:cNvSpPr>
          <p:nvPr>
            <p:ph type="title" idx="4294967295"/>
          </p:nvPr>
        </p:nvSpPr>
        <p:spPr>
          <a:xfrm>
            <a:off x="0" y="152400"/>
            <a:ext cx="7772400" cy="990600"/>
          </a:xfrm>
        </p:spPr>
        <p:txBody>
          <a:bodyPr/>
          <a:lstStyle/>
          <a:p>
            <a:r>
              <a:rPr lang="en-US"/>
              <a:t>Compiler Scheduling</a:t>
            </a:r>
          </a:p>
        </p:txBody>
      </p:sp>
      <p:sp>
        <p:nvSpPr>
          <p:cNvPr id="58371" name="Rectangle 3"/>
          <p:cNvSpPr>
            <a:spLocks noGrp="1" noChangeArrowheads="1"/>
          </p:cNvSpPr>
          <p:nvPr>
            <p:ph type="body" sz="half" idx="4294967295"/>
          </p:nvPr>
        </p:nvSpPr>
        <p:spPr>
          <a:xfrm>
            <a:off x="0" y="1371600"/>
            <a:ext cx="7772400" cy="1600200"/>
          </a:xfrm>
        </p:spPr>
        <p:txBody>
          <a:bodyPr/>
          <a:lstStyle/>
          <a:p>
            <a:r>
              <a:rPr lang="en-US" sz="2400"/>
              <a:t>Compiler moves instructions around to reduce stalls</a:t>
            </a:r>
          </a:p>
          <a:p>
            <a:pPr lvl="1"/>
            <a:r>
              <a:rPr lang="en-US" sz="2000"/>
              <a:t>E.g. code sequence: </a:t>
            </a:r>
            <a:r>
              <a:rPr lang="en-US" sz="2000">
                <a:latin typeface="Arial Unicode MS" pitchFamily="34" charset="-128"/>
                <a:ea typeface="Arial Unicode MS" pitchFamily="34" charset="-128"/>
                <a:cs typeface="Arial Unicode MS" pitchFamily="34" charset="-128"/>
              </a:rPr>
              <a:t>a = b+c, d = e-f</a:t>
            </a:r>
          </a:p>
        </p:txBody>
      </p:sp>
      <p:sp>
        <p:nvSpPr>
          <p:cNvPr id="58373" name="Rectangle 5"/>
          <p:cNvSpPr>
            <a:spLocks noChangeArrowheads="1"/>
          </p:cNvSpPr>
          <p:nvPr/>
        </p:nvSpPr>
        <p:spPr bwMode="auto">
          <a:xfrm>
            <a:off x="228600" y="3124200"/>
            <a:ext cx="8610600" cy="3352800"/>
          </a:xfrm>
          <a:prstGeom prst="rect">
            <a:avLst/>
          </a:prstGeom>
          <a:noFill/>
          <a:ln w="9525">
            <a:noFill/>
            <a:miter lim="800000"/>
            <a:headEnd/>
            <a:tailEnd/>
          </a:ln>
          <a:effectLst/>
        </p:spPr>
        <p:txBody>
          <a:bodyPr/>
          <a:lstStyle/>
          <a:p>
            <a:pPr marL="342900" indent="-342900">
              <a:spcBef>
                <a:spcPct val="20000"/>
              </a:spcBef>
            </a:pPr>
            <a:r>
              <a:rPr lang="en-US" u="none"/>
              <a:t>		before scheduling			after scheduling</a:t>
            </a:r>
          </a:p>
          <a:p>
            <a:pPr marL="342900" indent="-342900">
              <a:spcBef>
                <a:spcPct val="20000"/>
              </a:spcBef>
            </a:pPr>
            <a:r>
              <a:rPr lang="en-US" u="none"/>
              <a:t>	</a:t>
            </a:r>
            <a:r>
              <a:rPr lang="en-US" u="none">
                <a:latin typeface="Arial Unicode MS" pitchFamily="34" charset="-128"/>
                <a:ea typeface="Arial Unicode MS" pitchFamily="34" charset="-128"/>
                <a:cs typeface="Arial Unicode MS" pitchFamily="34" charset="-128"/>
              </a:rPr>
              <a:t>lw Rb, b					lw Rb, b</a:t>
            </a:r>
          </a:p>
          <a:p>
            <a:pPr marL="342900" indent="-342900">
              <a:spcBef>
                <a:spcPct val="20000"/>
              </a:spcBef>
            </a:pPr>
            <a:r>
              <a:rPr lang="en-US" u="none">
                <a:latin typeface="Arial Unicode MS" pitchFamily="34" charset="-128"/>
                <a:ea typeface="Arial Unicode MS" pitchFamily="34" charset="-128"/>
                <a:cs typeface="Arial Unicode MS" pitchFamily="34" charset="-128"/>
              </a:rPr>
              <a:t>	lw Rc, c					lw Rc, c</a:t>
            </a:r>
          </a:p>
          <a:p>
            <a:pPr marL="342900" indent="-342900">
              <a:spcBef>
                <a:spcPct val="20000"/>
              </a:spcBef>
            </a:pPr>
            <a:r>
              <a:rPr lang="en-US" u="none">
                <a:latin typeface="Arial Unicode MS" pitchFamily="34" charset="-128"/>
                <a:ea typeface="Arial Unicode MS" pitchFamily="34" charset="-128"/>
                <a:cs typeface="Arial Unicode MS" pitchFamily="34" charset="-128"/>
              </a:rPr>
              <a:t>	add Ra, Rb, Rc //</a:t>
            </a:r>
            <a:r>
              <a:rPr lang="en-US" u="none">
                <a:solidFill>
                  <a:srgbClr val="FF0000"/>
                </a:solidFill>
                <a:latin typeface="Arial Unicode MS" pitchFamily="34" charset="-128"/>
                <a:ea typeface="Arial Unicode MS" pitchFamily="34" charset="-128"/>
                <a:cs typeface="Arial Unicode MS" pitchFamily="34" charset="-128"/>
              </a:rPr>
              <a:t>stall</a:t>
            </a:r>
            <a:r>
              <a:rPr lang="en-US" u="none">
                <a:latin typeface="Arial Unicode MS" pitchFamily="34" charset="-128"/>
                <a:ea typeface="Arial Unicode MS" pitchFamily="34" charset="-128"/>
                <a:cs typeface="Arial Unicode MS" pitchFamily="34" charset="-128"/>
              </a:rPr>
              <a:t> 			lw Re, e</a:t>
            </a:r>
          </a:p>
          <a:p>
            <a:pPr marL="342900" indent="-342900">
              <a:spcBef>
                <a:spcPct val="20000"/>
              </a:spcBef>
            </a:pPr>
            <a:r>
              <a:rPr lang="en-US" u="none">
                <a:latin typeface="Arial Unicode MS" pitchFamily="34" charset="-128"/>
                <a:ea typeface="Arial Unicode MS" pitchFamily="34" charset="-128"/>
                <a:cs typeface="Arial Unicode MS" pitchFamily="34" charset="-128"/>
              </a:rPr>
              <a:t>	sw Ra, a					add Ra, Rb, Rc//</a:t>
            </a:r>
            <a:r>
              <a:rPr lang="en-US" u="none">
                <a:solidFill>
                  <a:srgbClr val="3333FF"/>
                </a:solidFill>
                <a:latin typeface="Arial Unicode MS" pitchFamily="34" charset="-128"/>
                <a:ea typeface="Arial Unicode MS" pitchFamily="34" charset="-128"/>
                <a:cs typeface="Arial Unicode MS" pitchFamily="34" charset="-128"/>
              </a:rPr>
              <a:t>no stall</a:t>
            </a:r>
          </a:p>
          <a:p>
            <a:pPr marL="342900" indent="-342900">
              <a:spcBef>
                <a:spcPct val="20000"/>
              </a:spcBef>
            </a:pPr>
            <a:r>
              <a:rPr lang="en-US" u="none">
                <a:latin typeface="Arial Unicode MS" pitchFamily="34" charset="-128"/>
                <a:ea typeface="Arial Unicode MS" pitchFamily="34" charset="-128"/>
                <a:cs typeface="Arial Unicode MS" pitchFamily="34" charset="-128"/>
              </a:rPr>
              <a:t>	lw Re, e					lw Rf, f</a:t>
            </a:r>
          </a:p>
          <a:p>
            <a:pPr marL="342900" indent="-342900">
              <a:spcBef>
                <a:spcPct val="20000"/>
              </a:spcBef>
            </a:pPr>
            <a:r>
              <a:rPr lang="en-US" u="none">
                <a:latin typeface="Arial Unicode MS" pitchFamily="34" charset="-128"/>
                <a:ea typeface="Arial Unicode MS" pitchFamily="34" charset="-128"/>
                <a:cs typeface="Arial Unicode MS" pitchFamily="34" charset="-128"/>
              </a:rPr>
              <a:t>	lw Rf, f					sw Ra, a</a:t>
            </a:r>
          </a:p>
          <a:p>
            <a:pPr marL="342900" indent="-342900">
              <a:spcBef>
                <a:spcPct val="20000"/>
              </a:spcBef>
            </a:pPr>
            <a:r>
              <a:rPr lang="en-US" u="none">
                <a:latin typeface="Arial Unicode MS" pitchFamily="34" charset="-128"/>
                <a:ea typeface="Arial Unicode MS" pitchFamily="34" charset="-128"/>
                <a:cs typeface="Arial Unicode MS" pitchFamily="34" charset="-128"/>
              </a:rPr>
              <a:t>	sub Rd, Re, Rf //</a:t>
            </a:r>
            <a:r>
              <a:rPr lang="en-US" u="none">
                <a:solidFill>
                  <a:srgbClr val="FF0000"/>
                </a:solidFill>
                <a:latin typeface="Arial Unicode MS" pitchFamily="34" charset="-128"/>
                <a:ea typeface="Arial Unicode MS" pitchFamily="34" charset="-128"/>
                <a:cs typeface="Arial Unicode MS" pitchFamily="34" charset="-128"/>
              </a:rPr>
              <a:t>stall</a:t>
            </a:r>
            <a:r>
              <a:rPr lang="en-US" u="none">
                <a:latin typeface="Arial Unicode MS" pitchFamily="34" charset="-128"/>
                <a:ea typeface="Arial Unicode MS" pitchFamily="34" charset="-128"/>
                <a:cs typeface="Arial Unicode MS" pitchFamily="34" charset="-128"/>
              </a:rPr>
              <a:t>				sub Rd, Re, Rf//</a:t>
            </a:r>
            <a:r>
              <a:rPr lang="en-US" u="none">
                <a:solidFill>
                  <a:srgbClr val="3333FF"/>
                </a:solidFill>
                <a:latin typeface="Arial Unicode MS" pitchFamily="34" charset="-128"/>
                <a:ea typeface="Arial Unicode MS" pitchFamily="34" charset="-128"/>
                <a:cs typeface="Arial Unicode MS" pitchFamily="34" charset="-128"/>
              </a:rPr>
              <a:t>no stall</a:t>
            </a:r>
          </a:p>
          <a:p>
            <a:pPr marL="342900" indent="-342900">
              <a:spcBef>
                <a:spcPct val="20000"/>
              </a:spcBef>
            </a:pPr>
            <a:r>
              <a:rPr lang="en-US" u="none">
                <a:latin typeface="Arial Unicode MS" pitchFamily="34" charset="-128"/>
                <a:ea typeface="Arial Unicode MS" pitchFamily="34" charset="-128"/>
                <a:cs typeface="Arial Unicode MS" pitchFamily="34" charset="-128"/>
              </a:rPr>
              <a:t>	sw Rd, d					sw Rd, 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9E913509-1D30-4086-912D-7F26A274A9B8}" type="slidenum">
              <a:rPr lang="en-US"/>
              <a:pPr/>
              <a:t>26</a:t>
            </a:fld>
            <a:endParaRPr lang="en-US"/>
          </a:p>
        </p:txBody>
      </p:sp>
      <p:sp>
        <p:nvSpPr>
          <p:cNvPr id="60418" name="Rectangle 2"/>
          <p:cNvSpPr>
            <a:spLocks noGrp="1" noChangeArrowheads="1"/>
          </p:cNvSpPr>
          <p:nvPr>
            <p:ph type="title" idx="4294967295"/>
          </p:nvPr>
        </p:nvSpPr>
        <p:spPr>
          <a:xfrm>
            <a:off x="0" y="274638"/>
            <a:ext cx="8229600" cy="1143000"/>
          </a:xfrm>
        </p:spPr>
        <p:txBody>
          <a:bodyPr>
            <a:normAutofit/>
          </a:bodyPr>
          <a:lstStyle/>
          <a:p>
            <a:r>
              <a:rPr lang="en-US"/>
              <a:t>WAR: Why do they exist?</a:t>
            </a:r>
            <a:br>
              <a:rPr lang="en-US"/>
            </a:br>
            <a:r>
              <a:rPr lang="en-US">
                <a:solidFill>
                  <a:srgbClr val="3333FF"/>
                </a:solidFill>
              </a:rPr>
              <a:t>(Antidependence)</a:t>
            </a:r>
          </a:p>
        </p:txBody>
      </p:sp>
      <p:sp>
        <p:nvSpPr>
          <p:cNvPr id="60419" name="Rectangle 3"/>
          <p:cNvSpPr>
            <a:spLocks noGrp="1" noChangeArrowheads="1"/>
          </p:cNvSpPr>
          <p:nvPr>
            <p:ph type="body" idx="4294967295"/>
          </p:nvPr>
        </p:nvSpPr>
        <p:spPr>
          <a:xfrm>
            <a:off x="0" y="1600200"/>
            <a:ext cx="8229600" cy="4525963"/>
          </a:xfrm>
        </p:spPr>
        <p:txBody>
          <a:bodyPr/>
          <a:lstStyle/>
          <a:p>
            <a:r>
              <a:rPr lang="en-US" sz="2400"/>
              <a:t>Recall WAR</a:t>
            </a:r>
          </a:p>
          <a:p>
            <a:pPr lvl="1">
              <a:buFontTx/>
              <a:buNone/>
            </a:pPr>
            <a:r>
              <a:rPr lang="en-US" sz="1400">
                <a:latin typeface="Arial Unicode MS" pitchFamily="34" charset="-128"/>
                <a:ea typeface="Arial Unicode MS" pitchFamily="34" charset="-128"/>
                <a:cs typeface="Arial Unicode MS" pitchFamily="34" charset="-128"/>
              </a:rPr>
              <a:t>add	R1, </a:t>
            </a:r>
            <a:r>
              <a:rPr lang="en-US" sz="1400">
                <a:solidFill>
                  <a:srgbClr val="3333FF"/>
                </a:solidFill>
                <a:latin typeface="Arial Unicode MS" pitchFamily="34" charset="-128"/>
                <a:ea typeface="Arial Unicode MS" pitchFamily="34" charset="-128"/>
                <a:cs typeface="Arial Unicode MS" pitchFamily="34" charset="-128"/>
              </a:rPr>
              <a:t>R2</a:t>
            </a:r>
            <a:r>
              <a:rPr lang="en-US" sz="1400">
                <a:latin typeface="Arial Unicode MS" pitchFamily="34" charset="-128"/>
                <a:ea typeface="Arial Unicode MS" pitchFamily="34" charset="-128"/>
                <a:cs typeface="Arial Unicode MS" pitchFamily="34" charset="-128"/>
              </a:rPr>
              <a:t>, R3</a:t>
            </a:r>
          </a:p>
          <a:p>
            <a:pPr lvl="1">
              <a:buFontTx/>
              <a:buNone/>
            </a:pPr>
            <a:r>
              <a:rPr lang="en-US" sz="1400">
                <a:latin typeface="Arial Unicode MS" pitchFamily="34" charset="-128"/>
                <a:ea typeface="Arial Unicode MS" pitchFamily="34" charset="-128"/>
                <a:cs typeface="Arial Unicode MS" pitchFamily="34" charset="-128"/>
              </a:rPr>
              <a:t>sub	</a:t>
            </a:r>
            <a:r>
              <a:rPr lang="en-US" sz="1400">
                <a:solidFill>
                  <a:srgbClr val="3333FF"/>
                </a:solidFill>
                <a:latin typeface="Arial Unicode MS" pitchFamily="34" charset="-128"/>
                <a:ea typeface="Arial Unicode MS" pitchFamily="34" charset="-128"/>
                <a:cs typeface="Arial Unicode MS" pitchFamily="34" charset="-128"/>
              </a:rPr>
              <a:t>R2</a:t>
            </a:r>
            <a:r>
              <a:rPr lang="en-US" sz="1400">
                <a:latin typeface="Arial Unicode MS" pitchFamily="34" charset="-128"/>
                <a:ea typeface="Arial Unicode MS" pitchFamily="34" charset="-128"/>
                <a:cs typeface="Arial Unicode MS" pitchFamily="34" charset="-128"/>
              </a:rPr>
              <a:t>, R4, R1</a:t>
            </a:r>
          </a:p>
          <a:p>
            <a:pPr lvl="1">
              <a:buFontTx/>
              <a:buNone/>
            </a:pPr>
            <a:r>
              <a:rPr lang="en-US" sz="1400">
                <a:latin typeface="Arial Unicode MS" pitchFamily="34" charset="-128"/>
                <a:ea typeface="Arial Unicode MS" pitchFamily="34" charset="-128"/>
                <a:cs typeface="Arial Unicode MS" pitchFamily="34" charset="-128"/>
              </a:rPr>
              <a:t>or	R1, R6, R3</a:t>
            </a:r>
          </a:p>
          <a:p>
            <a:r>
              <a:rPr lang="en-US" sz="2400"/>
              <a:t>Problem: swap means introducing false RAW hazards</a:t>
            </a:r>
          </a:p>
          <a:p>
            <a:r>
              <a:rPr lang="en-US" sz="2400"/>
              <a:t>Artificial: can be removed if sub used a different destination register</a:t>
            </a:r>
          </a:p>
          <a:p>
            <a:r>
              <a:rPr lang="en-US" sz="2400"/>
              <a:t>Can’t happen in in-order pipeline since reads happen in ID but writes happen in WB</a:t>
            </a:r>
          </a:p>
          <a:p>
            <a:r>
              <a:rPr lang="en-US" sz="2400"/>
              <a:t>Can happen in out-of-order reads, e.g. out-of-order execution</a:t>
            </a:r>
            <a:endParaRPr lang="en-US" sz="1600">
              <a:latin typeface="Arial Unicode MS" pitchFamily="34" charset="-128"/>
              <a:ea typeface="Arial Unicode MS" pitchFamily="34" charset="-128"/>
              <a:cs typeface="Arial Unicode MS" pitchFamily="34" charset="-128"/>
            </a:endParaRP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AB8729AD-17A3-40F9-AB0E-01A63224A5ED}" type="slidenum">
              <a:rPr lang="en-US"/>
              <a:pPr/>
              <a:t>27</a:t>
            </a:fld>
            <a:endParaRPr lang="en-US"/>
          </a:p>
        </p:txBody>
      </p:sp>
      <p:sp>
        <p:nvSpPr>
          <p:cNvPr id="61442" name="Rectangle 2"/>
          <p:cNvSpPr>
            <a:spLocks noGrp="1" noChangeArrowheads="1"/>
          </p:cNvSpPr>
          <p:nvPr>
            <p:ph type="title" idx="4294967295"/>
          </p:nvPr>
        </p:nvSpPr>
        <p:spPr>
          <a:xfrm>
            <a:off x="0" y="274638"/>
            <a:ext cx="8229600" cy="1143000"/>
          </a:xfrm>
        </p:spPr>
        <p:txBody>
          <a:bodyPr/>
          <a:lstStyle/>
          <a:p>
            <a:r>
              <a:rPr lang="en-US"/>
              <a:t>WAW (Output Depndence) </a:t>
            </a:r>
          </a:p>
        </p:txBody>
      </p:sp>
      <p:sp>
        <p:nvSpPr>
          <p:cNvPr id="61443" name="Rectangle 3"/>
          <p:cNvSpPr>
            <a:spLocks noGrp="1" noChangeArrowheads="1"/>
          </p:cNvSpPr>
          <p:nvPr>
            <p:ph type="body" idx="4294967295"/>
          </p:nvPr>
        </p:nvSpPr>
        <p:spPr>
          <a:xfrm>
            <a:off x="0" y="1600200"/>
            <a:ext cx="8229600" cy="4525963"/>
          </a:xfrm>
        </p:spPr>
        <p:txBody>
          <a:bodyPr>
            <a:normAutofit/>
          </a:bodyPr>
          <a:lstStyle/>
          <a:p>
            <a:pPr lvl="2">
              <a:lnSpc>
                <a:spcPct val="90000"/>
              </a:lnSpc>
              <a:buFontTx/>
              <a:buNone/>
            </a:pPr>
            <a:r>
              <a:rPr lang="en-US"/>
              <a:t>add	</a:t>
            </a:r>
            <a:r>
              <a:rPr lang="en-US">
                <a:solidFill>
                  <a:srgbClr val="008000"/>
                </a:solidFill>
              </a:rPr>
              <a:t>R1</a:t>
            </a:r>
            <a:r>
              <a:rPr lang="en-US"/>
              <a:t>, R2, R3</a:t>
            </a:r>
          </a:p>
          <a:p>
            <a:pPr lvl="2">
              <a:lnSpc>
                <a:spcPct val="90000"/>
              </a:lnSpc>
              <a:buFontTx/>
              <a:buNone/>
            </a:pPr>
            <a:r>
              <a:rPr lang="en-US"/>
              <a:t>sub	R2, R4, R1</a:t>
            </a:r>
          </a:p>
          <a:p>
            <a:pPr lvl="2">
              <a:lnSpc>
                <a:spcPct val="90000"/>
              </a:lnSpc>
              <a:buFontTx/>
              <a:buNone/>
            </a:pPr>
            <a:r>
              <a:rPr lang="en-US"/>
              <a:t>or	</a:t>
            </a:r>
            <a:r>
              <a:rPr lang="en-US">
                <a:solidFill>
                  <a:srgbClr val="008000"/>
                </a:solidFill>
              </a:rPr>
              <a:t>R1</a:t>
            </a:r>
            <a:r>
              <a:rPr lang="en-US"/>
              <a:t>, R6, R3</a:t>
            </a:r>
          </a:p>
          <a:p>
            <a:pPr>
              <a:lnSpc>
                <a:spcPct val="90000"/>
              </a:lnSpc>
            </a:pPr>
            <a:r>
              <a:rPr lang="en-US"/>
              <a:t>Problem: scheduling would leave wrong value in R1 for the sub</a:t>
            </a:r>
          </a:p>
          <a:p>
            <a:pPr>
              <a:lnSpc>
                <a:spcPct val="90000"/>
              </a:lnSpc>
            </a:pPr>
            <a:r>
              <a:rPr lang="en-US"/>
              <a:t>Artificial: using different destination register would solve</a:t>
            </a:r>
          </a:p>
          <a:p>
            <a:pPr>
              <a:lnSpc>
                <a:spcPct val="90000"/>
              </a:lnSpc>
            </a:pPr>
            <a:r>
              <a:rPr lang="en-US"/>
              <a:t>Can’t happen in in-order pipeline in which every instruction takes same cycles since writes are in-order</a:t>
            </a:r>
          </a:p>
          <a:p>
            <a:pPr>
              <a:lnSpc>
                <a:spcPct val="90000"/>
              </a:lnSpc>
            </a:pPr>
            <a:r>
              <a:rPr lang="en-US"/>
              <a:t>Can happen in the presence of multi-cycle operations, i.e., out-of-order writes</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4294967295"/>
          </p:nvPr>
        </p:nvSpPr>
        <p:spPr>
          <a:xfrm>
            <a:off x="6553200" y="6356350"/>
            <a:ext cx="2133600" cy="365125"/>
          </a:xfrm>
          <a:prstGeom prst="rect">
            <a:avLst/>
          </a:prstGeom>
        </p:spPr>
        <p:txBody>
          <a:bodyPr/>
          <a:lstStyle/>
          <a:p>
            <a:fld id="{0E153EE4-1755-42D1-BD02-C259825EBFEB}" type="slidenum">
              <a:rPr lang="en-US"/>
              <a:pPr/>
              <a:t>28</a:t>
            </a:fld>
            <a:endParaRPr lang="en-US"/>
          </a:p>
        </p:txBody>
      </p:sp>
      <p:sp>
        <p:nvSpPr>
          <p:cNvPr id="98306" name="Rectangle 2"/>
          <p:cNvSpPr>
            <a:spLocks noChangeArrowheads="1"/>
          </p:cNvSpPr>
          <p:nvPr/>
        </p:nvSpPr>
        <p:spPr bwMode="auto">
          <a:xfrm>
            <a:off x="914400" y="1219200"/>
            <a:ext cx="4038600" cy="2362200"/>
          </a:xfrm>
          <a:prstGeom prst="rect">
            <a:avLst/>
          </a:prstGeom>
          <a:noFill/>
          <a:ln w="9525">
            <a:noFill/>
            <a:miter lim="800000"/>
            <a:headEnd/>
            <a:tailEnd/>
          </a:ln>
          <a:effectLst/>
        </p:spPr>
        <p:txBody>
          <a:bodyPr wrap="none" anchor="ctr"/>
          <a:lstStyle/>
          <a:p>
            <a:r>
              <a:rPr lang="en-US" b="1" u="none">
                <a:latin typeface="Times New Roman" pitchFamily="18" charset="0"/>
              </a:rPr>
              <a:t>I1. Load R1, A /R1</a:t>
            </a:r>
            <a:r>
              <a:rPr lang="en-US" b="1" u="none">
                <a:latin typeface="Times New Roman" pitchFamily="18" charset="0"/>
                <a:sym typeface="Wingdings" pitchFamily="2" charset="2"/>
              </a:rPr>
              <a:t> Memory(A)/</a:t>
            </a:r>
          </a:p>
          <a:p>
            <a:r>
              <a:rPr lang="en-US" b="1" u="none">
                <a:latin typeface="Times New Roman" pitchFamily="18" charset="0"/>
                <a:sym typeface="Wingdings" pitchFamily="2" charset="2"/>
              </a:rPr>
              <a:t>I2. Add R2, R1 /R2  (R2)+(R1)/</a:t>
            </a:r>
          </a:p>
          <a:p>
            <a:r>
              <a:rPr lang="en-US" b="1" u="none">
                <a:latin typeface="Times New Roman" pitchFamily="18" charset="0"/>
                <a:sym typeface="Wingdings" pitchFamily="2" charset="2"/>
              </a:rPr>
              <a:t>I3. Add R3, R4 /R3  (R3)+(R4)/</a:t>
            </a:r>
          </a:p>
          <a:p>
            <a:r>
              <a:rPr lang="en-US" b="1" u="none">
                <a:latin typeface="Times New Roman" pitchFamily="18" charset="0"/>
                <a:sym typeface="Wingdings" pitchFamily="2" charset="2"/>
              </a:rPr>
              <a:t>I4. Mul R4, R5 /R4  (R4)*(R5)/</a:t>
            </a:r>
          </a:p>
          <a:p>
            <a:r>
              <a:rPr lang="en-US" b="1" u="none">
                <a:latin typeface="Times New Roman" pitchFamily="18" charset="0"/>
                <a:sym typeface="Wingdings" pitchFamily="2" charset="2"/>
              </a:rPr>
              <a:t>I5. Comp R6     /R6  Not(R6)/</a:t>
            </a:r>
          </a:p>
          <a:p>
            <a:r>
              <a:rPr lang="en-US" b="1" u="none">
                <a:latin typeface="Times New Roman" pitchFamily="18" charset="0"/>
                <a:sym typeface="Wingdings" pitchFamily="2" charset="2"/>
              </a:rPr>
              <a:t>I6. Mul R6, R7 /R6  (R6)*(R7)/</a:t>
            </a:r>
          </a:p>
        </p:txBody>
      </p:sp>
      <p:sp>
        <p:nvSpPr>
          <p:cNvPr id="98307" name="Rectangle 3"/>
          <p:cNvSpPr>
            <a:spLocks noChangeArrowheads="1"/>
          </p:cNvSpPr>
          <p:nvPr/>
        </p:nvSpPr>
        <p:spPr bwMode="auto">
          <a:xfrm>
            <a:off x="685800" y="4114800"/>
            <a:ext cx="6400800" cy="2057400"/>
          </a:xfrm>
          <a:prstGeom prst="rect">
            <a:avLst/>
          </a:prstGeom>
          <a:noFill/>
          <a:ln w="9525">
            <a:noFill/>
            <a:miter lim="800000"/>
            <a:headEnd/>
            <a:tailEnd/>
          </a:ln>
          <a:effectLst/>
        </p:spPr>
        <p:txBody>
          <a:bodyPr wrap="none" anchor="ctr"/>
          <a:lstStyle/>
          <a:p>
            <a:r>
              <a:rPr lang="en-US" sz="2400" u="none">
                <a:latin typeface="Times New Roman" pitchFamily="18" charset="0"/>
              </a:rPr>
              <a:t>      </a:t>
            </a:r>
            <a:r>
              <a:rPr lang="en-US" u="none">
                <a:latin typeface="Times New Roman" pitchFamily="18" charset="0"/>
              </a:rPr>
              <a:t>Due to Superscalar Processing, it is possible that I4 completes before</a:t>
            </a:r>
          </a:p>
          <a:p>
            <a:r>
              <a:rPr lang="en-US" u="none">
                <a:latin typeface="Times New Roman" pitchFamily="18" charset="0"/>
              </a:rPr>
              <a:t>I3 starts. Similarly the value of R6 depends on the beginning and end of I5</a:t>
            </a:r>
          </a:p>
          <a:p>
            <a:r>
              <a:rPr lang="en-US" u="none">
                <a:latin typeface="Times New Roman" pitchFamily="18" charset="0"/>
              </a:rPr>
              <a:t>and I6. Unpredictable result!</a:t>
            </a:r>
          </a:p>
          <a:p>
            <a:r>
              <a:rPr lang="en-US" u="none">
                <a:latin typeface="Times New Roman" pitchFamily="18" charset="0"/>
              </a:rPr>
              <a:t>      A sample program and its dependence graph, where I2 and I3 share the</a:t>
            </a:r>
          </a:p>
          <a:p>
            <a:r>
              <a:rPr lang="en-US" u="none">
                <a:latin typeface="Times New Roman" pitchFamily="18" charset="0"/>
              </a:rPr>
              <a:t>adder and I4 and I6 share the same multiplier. These two dependences can</a:t>
            </a:r>
          </a:p>
          <a:p>
            <a:r>
              <a:rPr lang="en-US" u="none">
                <a:latin typeface="Times New Roman" pitchFamily="18" charset="0"/>
              </a:rPr>
              <a:t>be removed by duplicating the resources, or pipelined adders and multipliers. </a:t>
            </a:r>
          </a:p>
        </p:txBody>
      </p:sp>
      <p:sp>
        <p:nvSpPr>
          <p:cNvPr id="98308" name="Oval 4"/>
          <p:cNvSpPr>
            <a:spLocks noChangeArrowheads="1"/>
          </p:cNvSpPr>
          <p:nvPr/>
        </p:nvSpPr>
        <p:spPr bwMode="auto">
          <a:xfrm>
            <a:off x="5486400" y="9144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I1</a:t>
            </a:r>
          </a:p>
        </p:txBody>
      </p:sp>
      <p:sp>
        <p:nvSpPr>
          <p:cNvPr id="98309" name="Oval 5"/>
          <p:cNvSpPr>
            <a:spLocks noChangeArrowheads="1"/>
          </p:cNvSpPr>
          <p:nvPr/>
        </p:nvSpPr>
        <p:spPr bwMode="auto">
          <a:xfrm>
            <a:off x="6553200" y="9144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I3</a:t>
            </a:r>
          </a:p>
        </p:txBody>
      </p:sp>
      <p:sp>
        <p:nvSpPr>
          <p:cNvPr id="98310" name="Oval 6"/>
          <p:cNvSpPr>
            <a:spLocks noChangeArrowheads="1"/>
          </p:cNvSpPr>
          <p:nvPr/>
        </p:nvSpPr>
        <p:spPr bwMode="auto">
          <a:xfrm>
            <a:off x="7696200" y="9144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I5</a:t>
            </a:r>
          </a:p>
        </p:txBody>
      </p:sp>
      <p:sp>
        <p:nvSpPr>
          <p:cNvPr id="98311" name="Oval 7"/>
          <p:cNvSpPr>
            <a:spLocks noChangeArrowheads="1"/>
          </p:cNvSpPr>
          <p:nvPr/>
        </p:nvSpPr>
        <p:spPr bwMode="auto">
          <a:xfrm>
            <a:off x="7772400" y="21336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I6</a:t>
            </a:r>
          </a:p>
        </p:txBody>
      </p:sp>
      <p:sp>
        <p:nvSpPr>
          <p:cNvPr id="98312" name="Oval 8"/>
          <p:cNvSpPr>
            <a:spLocks noChangeArrowheads="1"/>
          </p:cNvSpPr>
          <p:nvPr/>
        </p:nvSpPr>
        <p:spPr bwMode="auto">
          <a:xfrm>
            <a:off x="6553200" y="21336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I4</a:t>
            </a:r>
          </a:p>
        </p:txBody>
      </p:sp>
      <p:sp>
        <p:nvSpPr>
          <p:cNvPr id="98313" name="Oval 9"/>
          <p:cNvSpPr>
            <a:spLocks noChangeArrowheads="1"/>
          </p:cNvSpPr>
          <p:nvPr/>
        </p:nvSpPr>
        <p:spPr bwMode="auto">
          <a:xfrm>
            <a:off x="5486400" y="2133600"/>
            <a:ext cx="685800" cy="685800"/>
          </a:xfrm>
          <a:prstGeom prst="ellipse">
            <a:avLst/>
          </a:prstGeom>
          <a:noFill/>
          <a:ln w="28575">
            <a:solidFill>
              <a:schemeClr val="tx1"/>
            </a:solidFill>
            <a:round/>
            <a:headEnd/>
            <a:tailEnd/>
          </a:ln>
          <a:effectLst/>
        </p:spPr>
        <p:txBody>
          <a:bodyPr wrap="none" anchor="ctr"/>
          <a:lstStyle/>
          <a:p>
            <a:pPr algn="ctr"/>
            <a:r>
              <a:rPr lang="en-US" sz="2400" u="none">
                <a:latin typeface="Times New Roman" pitchFamily="18" charset="0"/>
              </a:rPr>
              <a:t>I2</a:t>
            </a:r>
          </a:p>
        </p:txBody>
      </p:sp>
      <p:sp>
        <p:nvSpPr>
          <p:cNvPr id="98314" name="Line 10"/>
          <p:cNvSpPr>
            <a:spLocks noChangeShapeType="1"/>
          </p:cNvSpPr>
          <p:nvPr/>
        </p:nvSpPr>
        <p:spPr bwMode="auto">
          <a:xfrm>
            <a:off x="5842000" y="1600200"/>
            <a:ext cx="0" cy="533400"/>
          </a:xfrm>
          <a:prstGeom prst="line">
            <a:avLst/>
          </a:prstGeom>
          <a:noFill/>
          <a:ln w="28575">
            <a:solidFill>
              <a:schemeClr val="tx1"/>
            </a:solidFill>
            <a:round/>
            <a:headEnd/>
            <a:tailEnd type="triangle" w="med" len="med"/>
          </a:ln>
          <a:effectLst/>
        </p:spPr>
        <p:txBody>
          <a:bodyPr/>
          <a:lstStyle/>
          <a:p>
            <a:endParaRPr lang="en-US"/>
          </a:p>
        </p:txBody>
      </p:sp>
      <p:sp>
        <p:nvSpPr>
          <p:cNvPr id="98315" name="Line 11"/>
          <p:cNvSpPr>
            <a:spLocks noChangeShapeType="1"/>
          </p:cNvSpPr>
          <p:nvPr/>
        </p:nvSpPr>
        <p:spPr bwMode="auto">
          <a:xfrm>
            <a:off x="6934200" y="1600200"/>
            <a:ext cx="0" cy="533400"/>
          </a:xfrm>
          <a:prstGeom prst="line">
            <a:avLst/>
          </a:prstGeom>
          <a:noFill/>
          <a:ln w="28575">
            <a:solidFill>
              <a:schemeClr val="tx1"/>
            </a:solidFill>
            <a:round/>
            <a:headEnd/>
            <a:tailEnd type="triangle" w="med" len="med"/>
          </a:ln>
          <a:effectLst/>
        </p:spPr>
        <p:txBody>
          <a:bodyPr/>
          <a:lstStyle/>
          <a:p>
            <a:endParaRPr lang="en-US"/>
          </a:p>
        </p:txBody>
      </p:sp>
      <p:sp>
        <p:nvSpPr>
          <p:cNvPr id="98316" name="Line 12"/>
          <p:cNvSpPr>
            <a:spLocks noChangeShapeType="1"/>
          </p:cNvSpPr>
          <p:nvPr/>
        </p:nvSpPr>
        <p:spPr bwMode="auto">
          <a:xfrm>
            <a:off x="8077200" y="1600200"/>
            <a:ext cx="0" cy="533400"/>
          </a:xfrm>
          <a:prstGeom prst="line">
            <a:avLst/>
          </a:prstGeom>
          <a:noFill/>
          <a:ln w="28575">
            <a:solidFill>
              <a:schemeClr val="tx1"/>
            </a:solidFill>
            <a:round/>
            <a:headEnd/>
            <a:tailEnd type="triangle" w="med" len="med"/>
          </a:ln>
          <a:effectLst/>
        </p:spPr>
        <p:txBody>
          <a:bodyPr/>
          <a:lstStyle/>
          <a:p>
            <a:endParaRPr lang="en-US"/>
          </a:p>
        </p:txBody>
      </p:sp>
      <p:sp>
        <p:nvSpPr>
          <p:cNvPr id="98317" name="Line 13"/>
          <p:cNvSpPr>
            <a:spLocks noChangeShapeType="1"/>
          </p:cNvSpPr>
          <p:nvPr/>
        </p:nvSpPr>
        <p:spPr bwMode="auto">
          <a:xfrm>
            <a:off x="6705600" y="1905000"/>
            <a:ext cx="381000" cy="0"/>
          </a:xfrm>
          <a:prstGeom prst="line">
            <a:avLst/>
          </a:prstGeom>
          <a:noFill/>
          <a:ln w="28575">
            <a:solidFill>
              <a:schemeClr val="tx1"/>
            </a:solidFill>
            <a:round/>
            <a:headEnd/>
            <a:tailEnd/>
          </a:ln>
          <a:effectLst/>
        </p:spPr>
        <p:txBody>
          <a:bodyPr/>
          <a:lstStyle/>
          <a:p>
            <a:endParaRPr lang="en-US"/>
          </a:p>
        </p:txBody>
      </p:sp>
      <p:sp>
        <p:nvSpPr>
          <p:cNvPr id="98318" name="Arc 14"/>
          <p:cNvSpPr>
            <a:spLocks/>
          </p:cNvSpPr>
          <p:nvPr/>
        </p:nvSpPr>
        <p:spPr bwMode="auto">
          <a:xfrm rot="-9029247">
            <a:off x="7620000" y="1600200"/>
            <a:ext cx="3810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triangle" w="med" len="med"/>
            <a:tailEnd/>
          </a:ln>
          <a:effectLst/>
        </p:spPr>
        <p:txBody>
          <a:bodyPr wrap="none" anchor="ctr"/>
          <a:lstStyle/>
          <a:p>
            <a:endParaRPr lang="en-US"/>
          </a:p>
        </p:txBody>
      </p:sp>
      <p:sp>
        <p:nvSpPr>
          <p:cNvPr id="98319" name="Oval 15"/>
          <p:cNvSpPr>
            <a:spLocks noChangeArrowheads="1"/>
          </p:cNvSpPr>
          <p:nvPr/>
        </p:nvSpPr>
        <p:spPr bwMode="auto">
          <a:xfrm>
            <a:off x="7924800" y="1676400"/>
            <a:ext cx="304800" cy="228600"/>
          </a:xfrm>
          <a:prstGeom prst="ellipse">
            <a:avLst/>
          </a:prstGeom>
          <a:noFill/>
          <a:ln w="28575">
            <a:solidFill>
              <a:schemeClr val="tx1"/>
            </a:solidFill>
            <a:round/>
            <a:headEnd/>
            <a:tailEnd/>
          </a:ln>
          <a:effectLst/>
        </p:spPr>
        <p:txBody>
          <a:bodyPr wrap="none" anchor="ctr"/>
          <a:lstStyle/>
          <a:p>
            <a:endParaRPr lang="en-US"/>
          </a:p>
        </p:txBody>
      </p:sp>
      <p:sp>
        <p:nvSpPr>
          <p:cNvPr id="98320" name="Rectangle 16"/>
          <p:cNvSpPr>
            <a:spLocks noChangeArrowheads="1"/>
          </p:cNvSpPr>
          <p:nvPr/>
        </p:nvSpPr>
        <p:spPr bwMode="auto">
          <a:xfrm>
            <a:off x="5334000" y="304800"/>
            <a:ext cx="838200" cy="304800"/>
          </a:xfrm>
          <a:prstGeom prst="rect">
            <a:avLst/>
          </a:prstGeom>
          <a:noFill/>
          <a:ln w="9525">
            <a:noFill/>
            <a:miter lim="800000"/>
            <a:headEnd/>
            <a:tailEnd/>
          </a:ln>
          <a:effectLst/>
        </p:spPr>
        <p:txBody>
          <a:bodyPr wrap="none" anchor="ctr"/>
          <a:lstStyle/>
          <a:p>
            <a:pPr algn="ctr"/>
            <a:r>
              <a:rPr lang="en-US" u="none">
                <a:latin typeface="Times New Roman" pitchFamily="18" charset="0"/>
              </a:rPr>
              <a:t>RAW</a:t>
            </a:r>
          </a:p>
        </p:txBody>
      </p:sp>
      <p:sp>
        <p:nvSpPr>
          <p:cNvPr id="98321" name="Rectangle 17"/>
          <p:cNvSpPr>
            <a:spLocks noChangeArrowheads="1"/>
          </p:cNvSpPr>
          <p:nvPr/>
        </p:nvSpPr>
        <p:spPr bwMode="auto">
          <a:xfrm>
            <a:off x="6400800" y="304800"/>
            <a:ext cx="838200" cy="304800"/>
          </a:xfrm>
          <a:prstGeom prst="rect">
            <a:avLst/>
          </a:prstGeom>
          <a:noFill/>
          <a:ln w="9525">
            <a:noFill/>
            <a:miter lim="800000"/>
            <a:headEnd/>
            <a:tailEnd/>
          </a:ln>
          <a:effectLst/>
        </p:spPr>
        <p:txBody>
          <a:bodyPr wrap="none" anchor="ctr"/>
          <a:lstStyle/>
          <a:p>
            <a:pPr algn="ctr"/>
            <a:r>
              <a:rPr lang="en-US" u="none">
                <a:latin typeface="Times New Roman" pitchFamily="18" charset="0"/>
              </a:rPr>
              <a:t>WAR</a:t>
            </a:r>
          </a:p>
        </p:txBody>
      </p:sp>
      <p:sp>
        <p:nvSpPr>
          <p:cNvPr id="98322" name="Rectangle 18"/>
          <p:cNvSpPr>
            <a:spLocks noChangeArrowheads="1"/>
          </p:cNvSpPr>
          <p:nvPr/>
        </p:nvSpPr>
        <p:spPr bwMode="auto">
          <a:xfrm>
            <a:off x="7620000" y="457200"/>
            <a:ext cx="838200" cy="304800"/>
          </a:xfrm>
          <a:prstGeom prst="rect">
            <a:avLst/>
          </a:prstGeom>
          <a:noFill/>
          <a:ln w="9525">
            <a:noFill/>
            <a:miter lim="800000"/>
            <a:headEnd/>
            <a:tailEnd/>
          </a:ln>
          <a:effectLst/>
        </p:spPr>
        <p:txBody>
          <a:bodyPr wrap="none" anchor="ctr"/>
          <a:lstStyle/>
          <a:p>
            <a:pPr algn="ctr"/>
            <a:r>
              <a:rPr lang="en-US" u="none">
                <a:latin typeface="Times New Roman" pitchFamily="18" charset="0"/>
              </a:rPr>
              <a:t>WAW and</a:t>
            </a:r>
          </a:p>
          <a:p>
            <a:pPr algn="ctr"/>
            <a:r>
              <a:rPr lang="en-US" u="none">
                <a:latin typeface="Times New Roman" pitchFamily="18" charset="0"/>
              </a:rPr>
              <a:t>RAW</a:t>
            </a:r>
          </a:p>
        </p:txBody>
      </p:sp>
      <p:sp>
        <p:nvSpPr>
          <p:cNvPr id="98323" name="Rectangle 19"/>
          <p:cNvSpPr>
            <a:spLocks noChangeArrowheads="1"/>
          </p:cNvSpPr>
          <p:nvPr/>
        </p:nvSpPr>
        <p:spPr bwMode="auto">
          <a:xfrm>
            <a:off x="5410200" y="3124200"/>
            <a:ext cx="838200" cy="304800"/>
          </a:xfrm>
          <a:prstGeom prst="rect">
            <a:avLst/>
          </a:prstGeom>
          <a:noFill/>
          <a:ln w="9525">
            <a:noFill/>
            <a:miter lim="800000"/>
            <a:headEnd/>
            <a:tailEnd/>
          </a:ln>
          <a:effectLst/>
        </p:spPr>
        <p:txBody>
          <a:bodyPr wrap="none" anchor="ctr"/>
          <a:lstStyle/>
          <a:p>
            <a:pPr algn="ctr"/>
            <a:r>
              <a:rPr lang="en-US" sz="1800" b="1" u="none">
                <a:solidFill>
                  <a:schemeClr val="accent1"/>
                </a:solidFill>
                <a:latin typeface="Times New Roman" pitchFamily="18" charset="0"/>
              </a:rPr>
              <a:t>Flow</a:t>
            </a:r>
          </a:p>
          <a:p>
            <a:pPr algn="ctr"/>
            <a:r>
              <a:rPr lang="en-US" sz="1800" b="1" u="none">
                <a:solidFill>
                  <a:schemeClr val="accent1"/>
                </a:solidFill>
                <a:latin typeface="Times New Roman" pitchFamily="18" charset="0"/>
              </a:rPr>
              <a:t>dependence</a:t>
            </a:r>
          </a:p>
        </p:txBody>
      </p:sp>
      <p:sp>
        <p:nvSpPr>
          <p:cNvPr id="98324" name="Rectangle 20"/>
          <p:cNvSpPr>
            <a:spLocks noChangeArrowheads="1"/>
          </p:cNvSpPr>
          <p:nvPr/>
        </p:nvSpPr>
        <p:spPr bwMode="auto">
          <a:xfrm>
            <a:off x="6553200" y="3124200"/>
            <a:ext cx="838200" cy="304800"/>
          </a:xfrm>
          <a:prstGeom prst="rect">
            <a:avLst/>
          </a:prstGeom>
          <a:noFill/>
          <a:ln w="9525">
            <a:noFill/>
            <a:miter lim="800000"/>
            <a:headEnd/>
            <a:tailEnd/>
          </a:ln>
          <a:effectLst/>
        </p:spPr>
        <p:txBody>
          <a:bodyPr wrap="none" anchor="ctr"/>
          <a:lstStyle/>
          <a:p>
            <a:pPr algn="ctr"/>
            <a:r>
              <a:rPr lang="en-US" sz="1800" b="1" u="none">
                <a:solidFill>
                  <a:schemeClr val="accent1"/>
                </a:solidFill>
                <a:latin typeface="Times New Roman" pitchFamily="18" charset="0"/>
              </a:rPr>
              <a:t>Anti-</a:t>
            </a:r>
          </a:p>
          <a:p>
            <a:pPr algn="ctr"/>
            <a:r>
              <a:rPr lang="en-US" sz="1800" b="1" u="none">
                <a:solidFill>
                  <a:schemeClr val="accent1"/>
                </a:solidFill>
                <a:latin typeface="Times New Roman" pitchFamily="18" charset="0"/>
              </a:rPr>
              <a:t>dependence</a:t>
            </a:r>
          </a:p>
        </p:txBody>
      </p:sp>
      <p:sp>
        <p:nvSpPr>
          <p:cNvPr id="98325" name="Rectangle 21"/>
          <p:cNvSpPr>
            <a:spLocks noChangeArrowheads="1"/>
          </p:cNvSpPr>
          <p:nvPr/>
        </p:nvSpPr>
        <p:spPr bwMode="auto">
          <a:xfrm>
            <a:off x="7772400" y="3352800"/>
            <a:ext cx="838200" cy="304800"/>
          </a:xfrm>
          <a:prstGeom prst="rect">
            <a:avLst/>
          </a:prstGeom>
          <a:noFill/>
          <a:ln w="9525">
            <a:noFill/>
            <a:miter lim="800000"/>
            <a:headEnd/>
            <a:tailEnd/>
          </a:ln>
          <a:effectLst/>
        </p:spPr>
        <p:txBody>
          <a:bodyPr wrap="none" anchor="ctr"/>
          <a:lstStyle/>
          <a:p>
            <a:pPr algn="ctr"/>
            <a:r>
              <a:rPr lang="en-US" sz="1800" b="1" u="none">
                <a:solidFill>
                  <a:schemeClr val="accent1"/>
                </a:solidFill>
                <a:latin typeface="Times New Roman" pitchFamily="18" charset="0"/>
              </a:rPr>
              <a:t>Output</a:t>
            </a:r>
          </a:p>
          <a:p>
            <a:pPr algn="ctr"/>
            <a:r>
              <a:rPr lang="en-US" sz="1800" b="1" u="none">
                <a:solidFill>
                  <a:schemeClr val="accent1"/>
                </a:solidFill>
                <a:latin typeface="Times New Roman" pitchFamily="18" charset="0"/>
              </a:rPr>
              <a:t>dependence,</a:t>
            </a:r>
          </a:p>
          <a:p>
            <a:pPr algn="ctr"/>
            <a:r>
              <a:rPr lang="en-US" sz="1800" b="1" u="none">
                <a:solidFill>
                  <a:schemeClr val="accent1"/>
                </a:solidFill>
                <a:latin typeface="Times New Roman" pitchFamily="18" charset="0"/>
              </a:rPr>
              <a:t>also flow</a:t>
            </a:r>
          </a:p>
          <a:p>
            <a:pPr algn="ctr"/>
            <a:r>
              <a:rPr lang="en-US" sz="1800" b="1" u="none">
                <a:solidFill>
                  <a:schemeClr val="accent1"/>
                </a:solidFill>
                <a:latin typeface="Times New Roman" pitchFamily="18" charset="0"/>
              </a:rPr>
              <a:t>dependence</a:t>
            </a:r>
          </a:p>
        </p:txBody>
      </p:sp>
      <p:sp>
        <p:nvSpPr>
          <p:cNvPr id="98326" name="Rectangle 22"/>
          <p:cNvSpPr>
            <a:spLocks noChangeArrowheads="1"/>
          </p:cNvSpPr>
          <p:nvPr/>
        </p:nvSpPr>
        <p:spPr bwMode="auto">
          <a:xfrm>
            <a:off x="914400" y="3276600"/>
            <a:ext cx="2057400" cy="457200"/>
          </a:xfrm>
          <a:prstGeom prst="rect">
            <a:avLst/>
          </a:prstGeom>
          <a:noFill/>
          <a:ln w="9525">
            <a:noFill/>
            <a:miter lim="800000"/>
            <a:headEnd/>
            <a:tailEnd/>
          </a:ln>
          <a:effectLst/>
        </p:spPr>
        <p:txBody>
          <a:bodyPr wrap="none" anchor="ctr">
            <a:spAutoFit/>
          </a:bodyPr>
          <a:lstStyle/>
          <a:p>
            <a:endParaRPr lang="en-US"/>
          </a:p>
        </p:txBody>
      </p:sp>
      <p:sp>
        <p:nvSpPr>
          <p:cNvPr id="98327" name="Rectangle 23"/>
          <p:cNvSpPr>
            <a:spLocks noChangeArrowheads="1"/>
          </p:cNvSpPr>
          <p:nvPr/>
        </p:nvSpPr>
        <p:spPr bwMode="auto">
          <a:xfrm>
            <a:off x="685800" y="3352800"/>
            <a:ext cx="838200" cy="533400"/>
          </a:xfrm>
          <a:prstGeom prst="rect">
            <a:avLst/>
          </a:prstGeom>
          <a:noFill/>
          <a:ln w="9525">
            <a:noFill/>
            <a:miter lim="800000"/>
            <a:headEnd/>
            <a:tailEnd/>
          </a:ln>
          <a:effectLst/>
        </p:spPr>
        <p:txBody>
          <a:bodyPr wrap="none" anchor="ctr">
            <a:spAutoFit/>
          </a:bodyPr>
          <a:lstStyle/>
          <a:p>
            <a:endParaRPr lang="en-US"/>
          </a:p>
        </p:txBody>
      </p:sp>
      <p:sp>
        <p:nvSpPr>
          <p:cNvPr id="98328" name="Oval 24"/>
          <p:cNvSpPr>
            <a:spLocks noChangeArrowheads="1"/>
          </p:cNvSpPr>
          <p:nvPr/>
        </p:nvSpPr>
        <p:spPr bwMode="auto">
          <a:xfrm>
            <a:off x="457200" y="3581400"/>
            <a:ext cx="457200" cy="533400"/>
          </a:xfrm>
          <a:prstGeom prst="ellipse">
            <a:avLst/>
          </a:prstGeom>
          <a:noFill/>
          <a:ln w="9525">
            <a:noFill/>
            <a:round/>
            <a:headEnd/>
            <a:tailEnd/>
          </a:ln>
          <a:effectLst/>
        </p:spPr>
        <p:txBody>
          <a:bodyPr wrap="none" anchor="ctr">
            <a:spAutoFit/>
          </a:bodyPr>
          <a:lstStyle/>
          <a:p>
            <a:endParaRPr lang="en-US"/>
          </a:p>
        </p:txBody>
      </p:sp>
      <p:sp>
        <p:nvSpPr>
          <p:cNvPr id="98329" name="Rectangle 25"/>
          <p:cNvSpPr>
            <a:spLocks noChangeArrowheads="1"/>
          </p:cNvSpPr>
          <p:nvPr/>
        </p:nvSpPr>
        <p:spPr bwMode="auto">
          <a:xfrm rot="-10800000">
            <a:off x="381000" y="1524000"/>
            <a:ext cx="381000" cy="1143000"/>
          </a:xfrm>
          <a:prstGeom prst="rect">
            <a:avLst/>
          </a:prstGeom>
          <a:noFill/>
          <a:ln w="9525">
            <a:noFill/>
            <a:miter lim="800000"/>
            <a:headEnd/>
            <a:tailEnd/>
          </a:ln>
          <a:effectLst/>
        </p:spPr>
        <p:txBody>
          <a:bodyPr vert="eaVert" wrap="none" anchor="ctr"/>
          <a:lstStyle/>
          <a:p>
            <a:pPr algn="ctr"/>
            <a:r>
              <a:rPr lang="en-US" u="none">
                <a:latin typeface="Times New Roman" pitchFamily="18" charset="0"/>
              </a:rPr>
              <a:t>Program order</a:t>
            </a:r>
          </a:p>
        </p:txBody>
      </p:sp>
      <p:sp>
        <p:nvSpPr>
          <p:cNvPr id="98330" name="Line 26"/>
          <p:cNvSpPr>
            <a:spLocks noChangeShapeType="1"/>
          </p:cNvSpPr>
          <p:nvPr/>
        </p:nvSpPr>
        <p:spPr bwMode="auto">
          <a:xfrm>
            <a:off x="762000" y="1295400"/>
            <a:ext cx="0" cy="1752600"/>
          </a:xfrm>
          <a:prstGeom prst="line">
            <a:avLst/>
          </a:prstGeom>
          <a:noFill/>
          <a:ln w="28575">
            <a:solidFill>
              <a:schemeClr val="tx1"/>
            </a:solidFill>
            <a:round/>
            <a:headEnd/>
            <a:tailEnd type="triangle" w="med" len="med"/>
          </a:ln>
          <a:effectLst/>
        </p:spPr>
        <p:txBody>
          <a:bodyPr/>
          <a:lstStyle/>
          <a:p>
            <a:endParaRPr lang="en-US"/>
          </a:p>
        </p:txBody>
      </p:sp>
      <p:sp>
        <p:nvSpPr>
          <p:cNvPr id="98331" name="Line 27"/>
          <p:cNvSpPr>
            <a:spLocks noChangeShapeType="1"/>
          </p:cNvSpPr>
          <p:nvPr/>
        </p:nvSpPr>
        <p:spPr bwMode="auto">
          <a:xfrm>
            <a:off x="3505200" y="2438400"/>
            <a:ext cx="0" cy="1676400"/>
          </a:xfrm>
          <a:prstGeom prst="line">
            <a:avLst/>
          </a:prstGeom>
          <a:noFill/>
          <a:ln w="9525">
            <a:noFill/>
            <a:round/>
            <a:headEnd/>
            <a:tailEnd/>
          </a:ln>
          <a:effectLst/>
        </p:spPr>
        <p:txBody>
          <a:bodyPr>
            <a:spAutoFit/>
          </a:bodyPr>
          <a:lstStyle/>
          <a:p>
            <a:endParaRPr lang="en-US"/>
          </a:p>
        </p:txBody>
      </p:sp>
      <p:sp>
        <p:nvSpPr>
          <p:cNvPr id="98332" name="Line 28"/>
          <p:cNvSpPr>
            <a:spLocks noChangeShapeType="1"/>
          </p:cNvSpPr>
          <p:nvPr/>
        </p:nvSpPr>
        <p:spPr bwMode="auto">
          <a:xfrm>
            <a:off x="457200" y="3810000"/>
            <a:ext cx="685800" cy="76200"/>
          </a:xfrm>
          <a:prstGeom prst="line">
            <a:avLst/>
          </a:prstGeom>
          <a:noFill/>
          <a:ln w="9525">
            <a:noFill/>
            <a:round/>
            <a:headEnd/>
            <a:tailEnd/>
          </a:ln>
          <a:effectLst/>
        </p:spPr>
        <p:txBody>
          <a:bodyPr>
            <a:spAutoFit/>
          </a:bodyPr>
          <a:lstStyle/>
          <a:p>
            <a:endParaRPr lang="en-US"/>
          </a:p>
        </p:txBody>
      </p:sp>
      <p:sp>
        <p:nvSpPr>
          <p:cNvPr id="98333" name="Text Box 29"/>
          <p:cNvSpPr txBox="1">
            <a:spLocks noChangeArrowheads="1"/>
          </p:cNvSpPr>
          <p:nvPr/>
        </p:nvSpPr>
        <p:spPr bwMode="auto">
          <a:xfrm>
            <a:off x="1371600" y="533400"/>
            <a:ext cx="3200400" cy="579438"/>
          </a:xfrm>
          <a:prstGeom prst="rect">
            <a:avLst/>
          </a:prstGeom>
          <a:noFill/>
          <a:ln w="12700">
            <a:noFill/>
            <a:miter lim="800000"/>
            <a:headEnd/>
            <a:tailEnd/>
          </a:ln>
          <a:effectLst/>
        </p:spPr>
        <p:txBody>
          <a:bodyPr>
            <a:spAutoFit/>
          </a:bodyPr>
          <a:lstStyle/>
          <a:p>
            <a:pPr eaLnBrk="0" hangingPunct="0">
              <a:spcBef>
                <a:spcPct val="50000"/>
              </a:spcBef>
            </a:pPr>
            <a:r>
              <a:rPr lang="en-US" sz="1800" u="none">
                <a:latin typeface="Arial" charset="0"/>
              </a:rPr>
              <a:t>        </a:t>
            </a:r>
            <a:r>
              <a:rPr lang="en-US" sz="3200" b="1" u="none">
                <a:solidFill>
                  <a:schemeClr val="hlink"/>
                </a:solidFill>
                <a:latin typeface="Arial" charset="0"/>
              </a:rPr>
              <a:t>EXAMPLE</a:t>
            </a:r>
          </a:p>
        </p:txBody>
      </p:sp>
      <p:pic>
        <p:nvPicPr>
          <p:cNvPr id="31" name="Picture 30"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44F05B54-ECA3-4A5D-9F88-806197DD5152}" type="slidenum">
              <a:rPr lang="en-US"/>
              <a:pPr/>
              <a:t>29</a:t>
            </a:fld>
            <a:endParaRPr lang="en-US"/>
          </a:p>
        </p:txBody>
      </p:sp>
      <p:sp>
        <p:nvSpPr>
          <p:cNvPr id="99330" name="Rectangle 2"/>
          <p:cNvSpPr>
            <a:spLocks noGrp="1" noChangeArrowheads="1"/>
          </p:cNvSpPr>
          <p:nvPr>
            <p:ph type="title" idx="4294967295"/>
          </p:nvPr>
        </p:nvSpPr>
        <p:spPr>
          <a:xfrm>
            <a:off x="0" y="228600"/>
            <a:ext cx="7162800" cy="1143000"/>
          </a:xfrm>
        </p:spPr>
        <p:txBody>
          <a:bodyPr/>
          <a:lstStyle/>
          <a:p>
            <a:r>
              <a:rPr lang="en-US"/>
              <a:t>Register Renaming</a:t>
            </a:r>
          </a:p>
        </p:txBody>
      </p:sp>
      <p:sp>
        <p:nvSpPr>
          <p:cNvPr id="99331" name="Rectangle 3"/>
          <p:cNvSpPr>
            <a:spLocks noGrp="1" noChangeArrowheads="1"/>
          </p:cNvSpPr>
          <p:nvPr>
            <p:ph type="body" idx="4294967295"/>
          </p:nvPr>
        </p:nvSpPr>
        <p:spPr>
          <a:xfrm>
            <a:off x="1524000" y="1295400"/>
            <a:ext cx="7620000" cy="4800600"/>
          </a:xfrm>
        </p:spPr>
        <p:txBody>
          <a:bodyPr/>
          <a:lstStyle/>
          <a:p>
            <a:pPr>
              <a:lnSpc>
                <a:spcPct val="80000"/>
              </a:lnSpc>
              <a:buFontTx/>
              <a:buNone/>
            </a:pPr>
            <a:r>
              <a:rPr lang="en-US" sz="2400"/>
              <a:t>Rewrite the previous program as:</a:t>
            </a:r>
          </a:p>
          <a:p>
            <a:pPr>
              <a:lnSpc>
                <a:spcPct val="80000"/>
              </a:lnSpc>
            </a:pPr>
            <a:r>
              <a:rPr lang="en-US" sz="2400"/>
              <a:t>I1. R1b </a:t>
            </a:r>
            <a:r>
              <a:rPr lang="en-US" sz="2400">
                <a:sym typeface="Wingdings" pitchFamily="2" charset="2"/>
              </a:rPr>
              <a:t> Memory (A)</a:t>
            </a:r>
          </a:p>
          <a:p>
            <a:pPr>
              <a:lnSpc>
                <a:spcPct val="80000"/>
              </a:lnSpc>
            </a:pPr>
            <a:r>
              <a:rPr lang="en-US" sz="2400">
                <a:sym typeface="Wingdings" pitchFamily="2" charset="2"/>
              </a:rPr>
              <a:t>I2. R2b  (R2a) + (R1b)</a:t>
            </a:r>
          </a:p>
          <a:p>
            <a:pPr>
              <a:lnSpc>
                <a:spcPct val="80000"/>
              </a:lnSpc>
            </a:pPr>
            <a:r>
              <a:rPr lang="en-US" sz="2400">
                <a:sym typeface="Wingdings" pitchFamily="2" charset="2"/>
              </a:rPr>
              <a:t>I3. R3b  (R3a) + (R4a)</a:t>
            </a:r>
          </a:p>
          <a:p>
            <a:pPr>
              <a:lnSpc>
                <a:spcPct val="80000"/>
              </a:lnSpc>
            </a:pPr>
            <a:r>
              <a:rPr lang="en-US" sz="2400">
                <a:sym typeface="Wingdings" pitchFamily="2" charset="2"/>
              </a:rPr>
              <a:t>I4. R4b  (R4a) * (R5a)</a:t>
            </a:r>
          </a:p>
          <a:p>
            <a:pPr>
              <a:lnSpc>
                <a:spcPct val="80000"/>
              </a:lnSpc>
            </a:pPr>
            <a:r>
              <a:rPr lang="en-US" sz="2400">
                <a:sym typeface="Wingdings" pitchFamily="2" charset="2"/>
              </a:rPr>
              <a:t>I5. R6b  -(R6a) </a:t>
            </a:r>
          </a:p>
          <a:p>
            <a:pPr>
              <a:lnSpc>
                <a:spcPct val="80000"/>
              </a:lnSpc>
            </a:pPr>
            <a:r>
              <a:rPr lang="en-US" sz="2400">
                <a:sym typeface="Wingdings" pitchFamily="2" charset="2"/>
              </a:rPr>
              <a:t>I6. R6</a:t>
            </a:r>
            <a:r>
              <a:rPr lang="en-US" sz="2400">
                <a:solidFill>
                  <a:schemeClr val="accent1"/>
                </a:solidFill>
                <a:sym typeface="Wingdings" pitchFamily="2" charset="2"/>
              </a:rPr>
              <a:t>c</a:t>
            </a:r>
            <a:r>
              <a:rPr lang="en-US" sz="2400">
                <a:sym typeface="Wingdings" pitchFamily="2" charset="2"/>
              </a:rPr>
              <a:t>  (R6</a:t>
            </a:r>
            <a:r>
              <a:rPr lang="en-US" sz="2400">
                <a:solidFill>
                  <a:schemeClr val="accent1"/>
                </a:solidFill>
                <a:sym typeface="Wingdings" pitchFamily="2" charset="2"/>
              </a:rPr>
              <a:t>b</a:t>
            </a:r>
            <a:r>
              <a:rPr lang="en-US" sz="2400">
                <a:sym typeface="Wingdings" pitchFamily="2" charset="2"/>
              </a:rPr>
              <a:t>) * (R7a) </a:t>
            </a:r>
          </a:p>
          <a:p>
            <a:pPr>
              <a:lnSpc>
                <a:spcPct val="80000"/>
              </a:lnSpc>
              <a:buFontTx/>
              <a:buNone/>
            </a:pPr>
            <a:r>
              <a:rPr lang="en-US" sz="2400"/>
              <a:t>Allocate more registers and rename the registers that really do not have flow dependency. The WAR hazard between I3 and I4, and WAW hazard between I5 and I6 have been removed.</a:t>
            </a:r>
          </a:p>
          <a:p>
            <a:pPr>
              <a:lnSpc>
                <a:spcPct val="80000"/>
              </a:lnSpc>
              <a:buFontTx/>
              <a:buNone/>
            </a:pPr>
            <a:r>
              <a:rPr lang="en-US" sz="2400"/>
              <a:t>These two hazards also called </a:t>
            </a:r>
            <a:r>
              <a:rPr lang="en-US" sz="2400">
                <a:solidFill>
                  <a:schemeClr val="accent1"/>
                </a:solidFill>
              </a:rPr>
              <a:t>Name dependencies</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45947D1A-1528-4671-8B1F-49E30394B0DD}" type="slidenum">
              <a:rPr lang="en-US"/>
              <a:pPr/>
              <a:t>3</a:t>
            </a:fld>
            <a:endParaRPr lang="en-US"/>
          </a:p>
        </p:txBody>
      </p:sp>
      <p:sp>
        <p:nvSpPr>
          <p:cNvPr id="2057218" name="Rectangle 2"/>
          <p:cNvSpPr>
            <a:spLocks noGrp="1" noChangeArrowheads="1"/>
          </p:cNvSpPr>
          <p:nvPr>
            <p:ph type="title" idx="4294967295"/>
          </p:nvPr>
        </p:nvSpPr>
        <p:spPr>
          <a:xfrm>
            <a:off x="0" y="228600"/>
            <a:ext cx="7772400" cy="1143000"/>
          </a:xfrm>
        </p:spPr>
        <p:txBody>
          <a:bodyPr/>
          <a:lstStyle/>
          <a:p>
            <a:r>
              <a:rPr lang="en-US" b="1" dirty="0"/>
              <a:t>Comments about pipelining</a:t>
            </a:r>
          </a:p>
        </p:txBody>
      </p:sp>
      <p:sp>
        <p:nvSpPr>
          <p:cNvPr id="2057219" name="Rectangle 3"/>
          <p:cNvSpPr>
            <a:spLocks noGrp="1" noChangeArrowheads="1"/>
          </p:cNvSpPr>
          <p:nvPr>
            <p:ph type="body" idx="4294967295"/>
          </p:nvPr>
        </p:nvSpPr>
        <p:spPr>
          <a:xfrm>
            <a:off x="0" y="1524000"/>
            <a:ext cx="7772400" cy="4876800"/>
          </a:xfrm>
        </p:spPr>
        <p:txBody>
          <a:bodyPr/>
          <a:lstStyle/>
          <a:p>
            <a:pPr>
              <a:spcBef>
                <a:spcPct val="50000"/>
              </a:spcBef>
            </a:pPr>
            <a:r>
              <a:rPr lang="en-US"/>
              <a:t>Pipelining increases </a:t>
            </a:r>
            <a:r>
              <a:rPr lang="en-US">
                <a:solidFill>
                  <a:schemeClr val="accent2"/>
                </a:solidFill>
              </a:rPr>
              <a:t>throughput</a:t>
            </a:r>
            <a:r>
              <a:rPr lang="en-US"/>
              <a:t>, but not </a:t>
            </a:r>
            <a:r>
              <a:rPr lang="en-US">
                <a:solidFill>
                  <a:schemeClr val="accent2"/>
                </a:solidFill>
              </a:rPr>
              <a:t>latency</a:t>
            </a:r>
          </a:p>
          <a:p>
            <a:pPr lvl="1">
              <a:spcBef>
                <a:spcPct val="50000"/>
              </a:spcBef>
            </a:pPr>
            <a:r>
              <a:rPr lang="en-US"/>
              <a:t>Answer available every 200ps, BUT</a:t>
            </a:r>
          </a:p>
          <a:p>
            <a:pPr lvl="1">
              <a:spcBef>
                <a:spcPct val="50000"/>
              </a:spcBef>
            </a:pPr>
            <a:r>
              <a:rPr lang="en-US"/>
              <a:t>A single computation still takes 1ns</a:t>
            </a:r>
          </a:p>
          <a:p>
            <a:pPr>
              <a:spcBef>
                <a:spcPct val="50000"/>
              </a:spcBef>
            </a:pPr>
            <a:r>
              <a:rPr lang="en-US"/>
              <a:t>Limitations:</a:t>
            </a:r>
          </a:p>
          <a:p>
            <a:pPr lvl="1">
              <a:spcBef>
                <a:spcPct val="50000"/>
              </a:spcBef>
            </a:pPr>
            <a:r>
              <a:rPr lang="en-US"/>
              <a:t>Computations must be divisible into stages  of equal sizes</a:t>
            </a:r>
          </a:p>
          <a:p>
            <a:pPr lvl="1">
              <a:spcBef>
                <a:spcPct val="50000"/>
              </a:spcBef>
            </a:pPr>
            <a:r>
              <a:rPr lang="en-US"/>
              <a:t>Pipeline registers add overhead </a:t>
            </a: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F38B71C0-452C-4F5A-8265-0E002AA06D6B}" type="slidenum">
              <a:rPr lang="en-US"/>
              <a:pPr/>
              <a:t>30</a:t>
            </a:fld>
            <a:endParaRPr lang="en-US"/>
          </a:p>
        </p:txBody>
      </p:sp>
      <p:sp>
        <p:nvSpPr>
          <p:cNvPr id="65538" name="Rectangle 2"/>
          <p:cNvSpPr>
            <a:spLocks noGrp="1" noChangeArrowheads="1"/>
          </p:cNvSpPr>
          <p:nvPr>
            <p:ph type="title" idx="4294967295"/>
          </p:nvPr>
        </p:nvSpPr>
        <p:spPr>
          <a:xfrm>
            <a:off x="0" y="274638"/>
            <a:ext cx="8229600" cy="1143000"/>
          </a:xfrm>
        </p:spPr>
        <p:txBody>
          <a:bodyPr/>
          <a:lstStyle/>
          <a:p>
            <a:r>
              <a:rPr lang="en-US"/>
              <a:t>Control Hazards</a:t>
            </a:r>
          </a:p>
        </p:txBody>
      </p:sp>
      <p:sp>
        <p:nvSpPr>
          <p:cNvPr id="65539" name="Rectangle 3"/>
          <p:cNvSpPr>
            <a:spLocks noGrp="1" noChangeArrowheads="1"/>
          </p:cNvSpPr>
          <p:nvPr>
            <p:ph type="body" idx="4294967295"/>
          </p:nvPr>
        </p:nvSpPr>
        <p:spPr>
          <a:xfrm>
            <a:off x="0" y="1295400"/>
            <a:ext cx="7772400" cy="5029200"/>
          </a:xfrm>
        </p:spPr>
        <p:txBody>
          <a:bodyPr/>
          <a:lstStyle/>
          <a:p>
            <a:r>
              <a:rPr lang="en-US" sz="2400" b="1"/>
              <a:t>Branch problem:</a:t>
            </a:r>
            <a:r>
              <a:rPr lang="en-US" sz="2400"/>
              <a:t>  </a:t>
            </a:r>
          </a:p>
          <a:p>
            <a:pPr lvl="1"/>
            <a:r>
              <a:rPr lang="en-US" sz="2000"/>
              <a:t>branches are resolved in EX stage </a:t>
            </a:r>
          </a:p>
          <a:p>
            <a:pPr lvl="1">
              <a:buFontTx/>
              <a:buNone/>
            </a:pPr>
            <a:r>
              <a:rPr lang="en-US" sz="2000">
                <a:sym typeface="Symbol" pitchFamily="18" charset="2"/>
              </a:rPr>
              <a:t> 2 cycles penalty on taken branches</a:t>
            </a:r>
          </a:p>
          <a:p>
            <a:pPr lvl="1">
              <a:buFontTx/>
              <a:buNone/>
            </a:pPr>
            <a:r>
              <a:rPr lang="en-US" sz="2000">
                <a:sym typeface="Symbol" pitchFamily="18" charset="2"/>
              </a:rPr>
              <a:t>Ideal CPI =1. Assuming 2 cycles for all branches and 32% branch instructions   new CPI = 1 + 0.32*2 = 1.64</a:t>
            </a:r>
          </a:p>
          <a:p>
            <a:endParaRPr lang="en-US" sz="2400" b="1">
              <a:sym typeface="Symbol" pitchFamily="18" charset="2"/>
            </a:endParaRPr>
          </a:p>
          <a:p>
            <a:r>
              <a:rPr lang="en-US" sz="2400" b="1">
                <a:sym typeface="Symbol" pitchFamily="18" charset="2"/>
              </a:rPr>
              <a:t>Solutions:</a:t>
            </a:r>
            <a:endParaRPr lang="en-US" sz="2400">
              <a:sym typeface="Symbol" pitchFamily="18" charset="2"/>
            </a:endParaRPr>
          </a:p>
          <a:p>
            <a:pPr lvl="1"/>
            <a:r>
              <a:rPr lang="en-US" sz="2000">
                <a:sym typeface="Symbol" pitchFamily="18" charset="2"/>
              </a:rPr>
              <a:t>Reduce branch penalty: change the datapath – new adder needed in ID stage.</a:t>
            </a:r>
          </a:p>
          <a:p>
            <a:pPr lvl="1"/>
            <a:r>
              <a:rPr lang="en-US" sz="2000">
                <a:sym typeface="Symbol" pitchFamily="18" charset="2"/>
              </a:rPr>
              <a:t>Fill branch delay slot(s) with a useful instruction.</a:t>
            </a:r>
          </a:p>
          <a:p>
            <a:pPr lvl="1"/>
            <a:r>
              <a:rPr lang="en-US" sz="2000">
                <a:sym typeface="Symbol" pitchFamily="18" charset="2"/>
              </a:rPr>
              <a:t>Fixed branch prediction.</a:t>
            </a:r>
          </a:p>
          <a:p>
            <a:pPr lvl="1"/>
            <a:r>
              <a:rPr lang="en-US" sz="2000">
                <a:sym typeface="Symbol" pitchFamily="18" charset="2"/>
              </a:rPr>
              <a:t>Static branch prediction.</a:t>
            </a:r>
          </a:p>
          <a:p>
            <a:pPr lvl="1"/>
            <a:r>
              <a:rPr lang="en-US" sz="2000">
                <a:sym typeface="Symbol" pitchFamily="18" charset="2"/>
              </a:rPr>
              <a:t>Dynamic branch prediction.</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61B4EAA4-2EF9-412E-A577-306CA7CF2235}" type="slidenum">
              <a:rPr lang="en-US"/>
              <a:pPr/>
              <a:t>31</a:t>
            </a:fld>
            <a:endParaRPr lang="en-US"/>
          </a:p>
        </p:txBody>
      </p:sp>
      <p:sp>
        <p:nvSpPr>
          <p:cNvPr id="69634" name="Rectangle 2"/>
          <p:cNvSpPr>
            <a:spLocks noGrp="1" noChangeArrowheads="1"/>
          </p:cNvSpPr>
          <p:nvPr>
            <p:ph type="title" idx="4294967295"/>
          </p:nvPr>
        </p:nvSpPr>
        <p:spPr>
          <a:xfrm>
            <a:off x="0" y="274638"/>
            <a:ext cx="8229600" cy="1143000"/>
          </a:xfrm>
        </p:spPr>
        <p:txBody>
          <a:bodyPr>
            <a:normAutofit/>
          </a:bodyPr>
          <a:lstStyle/>
          <a:p>
            <a:r>
              <a:rPr lang="en-US"/>
              <a:t>Control Hazards – branch delay slots </a:t>
            </a:r>
          </a:p>
        </p:txBody>
      </p:sp>
      <p:sp>
        <p:nvSpPr>
          <p:cNvPr id="69635" name="Rectangle 3"/>
          <p:cNvSpPr>
            <a:spLocks noGrp="1" noChangeArrowheads="1"/>
          </p:cNvSpPr>
          <p:nvPr>
            <p:ph type="body" idx="4294967295"/>
          </p:nvPr>
        </p:nvSpPr>
        <p:spPr>
          <a:xfrm>
            <a:off x="0" y="1219200"/>
            <a:ext cx="7772400" cy="5029200"/>
          </a:xfrm>
        </p:spPr>
        <p:txBody>
          <a:bodyPr>
            <a:normAutofit/>
          </a:bodyPr>
          <a:lstStyle/>
          <a:p>
            <a:r>
              <a:rPr lang="en-US" b="1">
                <a:sym typeface="Symbol" pitchFamily="18" charset="2"/>
              </a:rPr>
              <a:t>Reduced branch penalty:</a:t>
            </a:r>
            <a:endParaRPr lang="en-US">
              <a:sym typeface="Symbol" pitchFamily="18" charset="2"/>
            </a:endParaRPr>
          </a:p>
          <a:p>
            <a:pPr lvl="1"/>
            <a:r>
              <a:rPr lang="en-US">
                <a:sym typeface="Symbol" pitchFamily="18" charset="2"/>
              </a:rPr>
              <a:t>Compute condition and target address in the ID stage: 1 cycle stall.</a:t>
            </a:r>
          </a:p>
          <a:p>
            <a:pPr lvl="1"/>
            <a:r>
              <a:rPr lang="en-US">
                <a:sym typeface="Symbol" pitchFamily="18" charset="2"/>
              </a:rPr>
              <a:t>Target and condition computed even when instruction is not a branch.</a:t>
            </a:r>
          </a:p>
          <a:p>
            <a:r>
              <a:rPr lang="en-US" b="1"/>
              <a:t>Branch delay slot filling:</a:t>
            </a:r>
          </a:p>
          <a:p>
            <a:pPr lvl="1">
              <a:buFontTx/>
              <a:buNone/>
            </a:pPr>
            <a:r>
              <a:rPr lang="en-US"/>
              <a:t>move an instruction into the slot right after the branch, hoping that its execution is necessary. Three alternatives (next slide)</a:t>
            </a:r>
          </a:p>
          <a:p>
            <a:pPr lvl="1">
              <a:buFontTx/>
              <a:buNone/>
            </a:pPr>
            <a:r>
              <a:rPr lang="en-US" u="sng"/>
              <a:t>Limitations</a:t>
            </a:r>
            <a:r>
              <a:rPr lang="en-US"/>
              <a:t>: restrictions on which instructions can be rescheduled, compile time prediction of taken or untaken branches.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4294967295"/>
          </p:nvPr>
        </p:nvSpPr>
        <p:spPr>
          <a:xfrm>
            <a:off x="6553200" y="6356350"/>
            <a:ext cx="2133600" cy="365125"/>
          </a:xfrm>
          <a:prstGeom prst="rect">
            <a:avLst/>
          </a:prstGeom>
        </p:spPr>
        <p:txBody>
          <a:bodyPr/>
          <a:lstStyle/>
          <a:p>
            <a:fld id="{CBC8B585-A3EF-474E-A574-2151981D2825}" type="slidenum">
              <a:rPr lang="en-US"/>
              <a:pPr/>
              <a:t>32</a:t>
            </a:fld>
            <a:endParaRPr lang="en-US"/>
          </a:p>
        </p:txBody>
      </p:sp>
      <p:sp>
        <p:nvSpPr>
          <p:cNvPr id="115714" name="Rectangle 2"/>
          <p:cNvSpPr>
            <a:spLocks noGrp="1" noChangeArrowheads="1"/>
          </p:cNvSpPr>
          <p:nvPr>
            <p:ph type="title" idx="4294967295"/>
          </p:nvPr>
        </p:nvSpPr>
        <p:spPr>
          <a:xfrm>
            <a:off x="1" y="142875"/>
            <a:ext cx="7391399" cy="728405"/>
          </a:xfrm>
          <a:noFill/>
          <a:ln/>
        </p:spPr>
        <p:txBody>
          <a:bodyPr wrap="square" lIns="63500" tIns="25400" rIns="63500" bIns="25400" anchor="t">
            <a:spAutoFit/>
          </a:bodyPr>
          <a:lstStyle/>
          <a:p>
            <a:r>
              <a:rPr lang="en-US" dirty="0" err="1" smtClean="0"/>
              <a:t>Nondelayed</a:t>
            </a:r>
            <a:r>
              <a:rPr lang="en-US" dirty="0" smtClean="0"/>
              <a:t> </a:t>
            </a:r>
            <a:r>
              <a:rPr lang="en-US" dirty="0"/>
              <a:t>vs. Delayed Branch</a:t>
            </a:r>
          </a:p>
        </p:txBody>
      </p:sp>
      <p:sp>
        <p:nvSpPr>
          <p:cNvPr id="115715" name="Rectangle 3"/>
          <p:cNvSpPr>
            <a:spLocks noChangeArrowheads="1"/>
          </p:cNvSpPr>
          <p:nvPr/>
        </p:nvSpPr>
        <p:spPr bwMode="auto">
          <a:xfrm>
            <a:off x="804863" y="2130425"/>
            <a:ext cx="2946400" cy="942975"/>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add M1 ,M2,M3</a:t>
            </a:r>
          </a:p>
        </p:txBody>
      </p:sp>
      <p:sp>
        <p:nvSpPr>
          <p:cNvPr id="115716" name="Rectangle 4"/>
          <p:cNvSpPr>
            <a:spLocks noChangeArrowheads="1"/>
          </p:cNvSpPr>
          <p:nvPr/>
        </p:nvSpPr>
        <p:spPr bwMode="auto">
          <a:xfrm>
            <a:off x="804863" y="2854325"/>
            <a:ext cx="2946400" cy="942975"/>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sub M4, M5,M6</a:t>
            </a:r>
          </a:p>
        </p:txBody>
      </p:sp>
      <p:sp>
        <p:nvSpPr>
          <p:cNvPr id="115717" name="Rectangle 5"/>
          <p:cNvSpPr>
            <a:spLocks noChangeArrowheads="1"/>
          </p:cNvSpPr>
          <p:nvPr/>
        </p:nvSpPr>
        <p:spPr bwMode="auto">
          <a:xfrm>
            <a:off x="804863" y="3578225"/>
            <a:ext cx="3584575" cy="942975"/>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beq M1, M4, Exit</a:t>
            </a:r>
          </a:p>
        </p:txBody>
      </p:sp>
      <p:sp>
        <p:nvSpPr>
          <p:cNvPr id="115718" name="Rectangle 6"/>
          <p:cNvSpPr>
            <a:spLocks noChangeArrowheads="1"/>
          </p:cNvSpPr>
          <p:nvPr/>
        </p:nvSpPr>
        <p:spPr bwMode="auto">
          <a:xfrm>
            <a:off x="804863" y="1355725"/>
            <a:ext cx="3584575" cy="942975"/>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or   M8, M9 ,M10</a:t>
            </a:r>
          </a:p>
        </p:txBody>
      </p:sp>
      <p:sp>
        <p:nvSpPr>
          <p:cNvPr id="115719" name="Rectangle 7"/>
          <p:cNvSpPr>
            <a:spLocks noChangeArrowheads="1"/>
          </p:cNvSpPr>
          <p:nvPr/>
        </p:nvSpPr>
        <p:spPr bwMode="auto">
          <a:xfrm>
            <a:off x="804863" y="4351338"/>
            <a:ext cx="3371850" cy="942975"/>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xor M10, M1,M11</a:t>
            </a:r>
          </a:p>
        </p:txBody>
      </p:sp>
      <p:sp>
        <p:nvSpPr>
          <p:cNvPr id="115720" name="Text Box 8"/>
          <p:cNvSpPr txBox="1">
            <a:spLocks noChangeArrowheads="1"/>
          </p:cNvSpPr>
          <p:nvPr/>
        </p:nvSpPr>
        <p:spPr bwMode="auto">
          <a:xfrm>
            <a:off x="674688" y="671513"/>
            <a:ext cx="3525837" cy="946150"/>
          </a:xfrm>
          <a:prstGeom prst="rect">
            <a:avLst/>
          </a:prstGeom>
          <a:noFill/>
          <a:ln w="28575">
            <a:noFill/>
            <a:miter lim="800000"/>
            <a:headEnd/>
            <a:tailEnd/>
          </a:ln>
          <a:effectLst/>
        </p:spPr>
        <p:txBody>
          <a:bodyPr wrap="none" anchor="ctr">
            <a:spAutoFit/>
          </a:bodyPr>
          <a:lstStyle/>
          <a:p>
            <a:pPr algn="ctr" eaLnBrk="0" hangingPunct="0"/>
            <a:endParaRPr lang="en-US" sz="2800" b="1" u="none">
              <a:solidFill>
                <a:schemeClr val="accent1"/>
              </a:solidFill>
              <a:latin typeface="Helvetica" pitchFamily="34" charset="0"/>
            </a:endParaRPr>
          </a:p>
          <a:p>
            <a:pPr algn="ctr" eaLnBrk="0" hangingPunct="0"/>
            <a:r>
              <a:rPr lang="en-US" sz="2800" b="1" u="none">
                <a:solidFill>
                  <a:schemeClr val="accent1"/>
                </a:solidFill>
                <a:latin typeface="Helvetica" pitchFamily="34" charset="0"/>
              </a:rPr>
              <a:t>Nondelayed Branch</a:t>
            </a:r>
          </a:p>
        </p:txBody>
      </p:sp>
      <p:sp>
        <p:nvSpPr>
          <p:cNvPr id="115721" name="Rectangle 9"/>
          <p:cNvSpPr>
            <a:spLocks noChangeArrowheads="1"/>
          </p:cNvSpPr>
          <p:nvPr/>
        </p:nvSpPr>
        <p:spPr bwMode="auto">
          <a:xfrm>
            <a:off x="0" y="5791200"/>
            <a:ext cx="1244600" cy="515938"/>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Courier New" pitchFamily="49" charset="0"/>
              </a:rPr>
              <a:t>Exit:</a:t>
            </a:r>
          </a:p>
        </p:txBody>
      </p:sp>
      <p:sp>
        <p:nvSpPr>
          <p:cNvPr id="115722" name="Freeform 10"/>
          <p:cNvSpPr>
            <a:spLocks/>
          </p:cNvSpPr>
          <p:nvPr/>
        </p:nvSpPr>
        <p:spPr bwMode="auto">
          <a:xfrm>
            <a:off x="33338" y="1557338"/>
            <a:ext cx="692150" cy="431800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lstStyle/>
          <a:p>
            <a:endParaRPr lang="en-US"/>
          </a:p>
        </p:txBody>
      </p:sp>
      <p:grpSp>
        <p:nvGrpSpPr>
          <p:cNvPr id="2" name="Group 11"/>
          <p:cNvGrpSpPr>
            <a:grpSpLocks/>
          </p:cNvGrpSpPr>
          <p:nvPr/>
        </p:nvGrpSpPr>
        <p:grpSpPr bwMode="auto">
          <a:xfrm>
            <a:off x="3983038" y="647700"/>
            <a:ext cx="4533900" cy="5192713"/>
            <a:chOff x="2509" y="392"/>
            <a:chExt cx="2856" cy="3615"/>
          </a:xfrm>
        </p:grpSpPr>
        <p:sp>
          <p:nvSpPr>
            <p:cNvPr id="115724" name="Rectangle 12"/>
            <p:cNvSpPr>
              <a:spLocks noChangeArrowheads="1"/>
            </p:cNvSpPr>
            <p:nvPr/>
          </p:nvSpPr>
          <p:spPr bwMode="auto">
            <a:xfrm>
              <a:off x="3107" y="884"/>
              <a:ext cx="1856" cy="656"/>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add M1 ,M2,M3</a:t>
              </a:r>
            </a:p>
          </p:txBody>
        </p:sp>
        <p:sp>
          <p:nvSpPr>
            <p:cNvPr id="115725" name="Rectangle 13"/>
            <p:cNvSpPr>
              <a:spLocks noChangeArrowheads="1"/>
            </p:cNvSpPr>
            <p:nvPr/>
          </p:nvSpPr>
          <p:spPr bwMode="auto">
            <a:xfrm>
              <a:off x="3107" y="1340"/>
              <a:ext cx="1856" cy="657"/>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sub M4, M5,M6</a:t>
              </a:r>
            </a:p>
          </p:txBody>
        </p:sp>
        <p:sp>
          <p:nvSpPr>
            <p:cNvPr id="115726" name="Rectangle 14"/>
            <p:cNvSpPr>
              <a:spLocks noChangeArrowheads="1"/>
            </p:cNvSpPr>
            <p:nvPr/>
          </p:nvSpPr>
          <p:spPr bwMode="auto">
            <a:xfrm>
              <a:off x="3107" y="1796"/>
              <a:ext cx="2258" cy="656"/>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beq M1, M4, Exit</a:t>
              </a:r>
            </a:p>
          </p:txBody>
        </p:sp>
        <p:sp>
          <p:nvSpPr>
            <p:cNvPr id="115727" name="Rectangle 15"/>
            <p:cNvSpPr>
              <a:spLocks noChangeArrowheads="1"/>
            </p:cNvSpPr>
            <p:nvPr/>
          </p:nvSpPr>
          <p:spPr bwMode="auto">
            <a:xfrm>
              <a:off x="3107" y="2254"/>
              <a:ext cx="2258" cy="657"/>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a:solidFill>
                  <a:schemeClr val="accent1"/>
                </a:solidFill>
                <a:latin typeface="Courier New" pitchFamily="49" charset="0"/>
              </a:endParaRPr>
            </a:p>
            <a:p>
              <a:pPr eaLnBrk="0" hangingPunct="0"/>
              <a:r>
                <a:rPr lang="en-US" sz="2800" b="1">
                  <a:solidFill>
                    <a:schemeClr val="accent1"/>
                  </a:solidFill>
                  <a:latin typeface="Courier New" pitchFamily="49" charset="0"/>
                </a:rPr>
                <a:t>or   M8, M9 ,M10</a:t>
              </a:r>
            </a:p>
          </p:txBody>
        </p:sp>
        <p:sp>
          <p:nvSpPr>
            <p:cNvPr id="115728" name="Rectangle 16"/>
            <p:cNvSpPr>
              <a:spLocks noChangeArrowheads="1"/>
            </p:cNvSpPr>
            <p:nvPr/>
          </p:nvSpPr>
          <p:spPr bwMode="auto">
            <a:xfrm>
              <a:off x="3107" y="2742"/>
              <a:ext cx="2124" cy="656"/>
            </a:xfrm>
            <a:prstGeom prst="rect">
              <a:avLst/>
            </a:prstGeom>
            <a:noFill/>
            <a:ln w="12700">
              <a:noFill/>
              <a:miter lim="800000"/>
              <a:headEnd/>
              <a:tailEnd/>
            </a:ln>
            <a:effectLst/>
          </p:spPr>
          <p:txBody>
            <a:bodyPr wrap="none" lIns="90487" tIns="44450" rIns="90487" bIns="44450">
              <a:spAutoFit/>
            </a:bodyPr>
            <a:lstStyle/>
            <a:p>
              <a:pPr eaLnBrk="0" hangingPunct="0"/>
              <a:endParaRPr lang="en-US" sz="2800" b="1" u="none">
                <a:latin typeface="Courier New" pitchFamily="49" charset="0"/>
              </a:endParaRPr>
            </a:p>
            <a:p>
              <a:pPr eaLnBrk="0" hangingPunct="0"/>
              <a:r>
                <a:rPr lang="en-US" sz="2800" b="1" u="none">
                  <a:latin typeface="Courier New" pitchFamily="49" charset="0"/>
                </a:rPr>
                <a:t>xor M10, M1,M11</a:t>
              </a:r>
            </a:p>
          </p:txBody>
        </p:sp>
        <p:sp>
          <p:nvSpPr>
            <p:cNvPr id="115729" name="Text Box 17"/>
            <p:cNvSpPr txBox="1">
              <a:spLocks noChangeArrowheads="1"/>
            </p:cNvSpPr>
            <p:nvPr/>
          </p:nvSpPr>
          <p:spPr bwMode="auto">
            <a:xfrm>
              <a:off x="3230" y="392"/>
              <a:ext cx="1810" cy="659"/>
            </a:xfrm>
            <a:prstGeom prst="rect">
              <a:avLst/>
            </a:prstGeom>
            <a:noFill/>
            <a:ln w="28575">
              <a:noFill/>
              <a:miter lim="800000"/>
              <a:headEnd/>
              <a:tailEnd/>
            </a:ln>
            <a:effectLst/>
          </p:spPr>
          <p:txBody>
            <a:bodyPr wrap="none" anchor="ctr">
              <a:spAutoFit/>
            </a:bodyPr>
            <a:lstStyle/>
            <a:p>
              <a:pPr algn="ctr" eaLnBrk="0" hangingPunct="0"/>
              <a:endParaRPr lang="en-US" sz="2800" b="1" u="none">
                <a:solidFill>
                  <a:schemeClr val="accent1"/>
                </a:solidFill>
                <a:latin typeface="Helvetica" pitchFamily="34" charset="0"/>
              </a:endParaRPr>
            </a:p>
            <a:p>
              <a:pPr algn="ctr" eaLnBrk="0" hangingPunct="0"/>
              <a:r>
                <a:rPr lang="en-US" sz="2800" b="1" u="none">
                  <a:solidFill>
                    <a:schemeClr val="accent1"/>
                  </a:solidFill>
                  <a:latin typeface="Helvetica" pitchFamily="34" charset="0"/>
                </a:rPr>
                <a:t>Delayed Branch</a:t>
              </a:r>
            </a:p>
          </p:txBody>
        </p:sp>
        <p:sp>
          <p:nvSpPr>
            <p:cNvPr id="115730" name="Rectangle 18"/>
            <p:cNvSpPr>
              <a:spLocks noChangeArrowheads="1"/>
            </p:cNvSpPr>
            <p:nvPr/>
          </p:nvSpPr>
          <p:spPr bwMode="auto">
            <a:xfrm>
              <a:off x="2631" y="3648"/>
              <a:ext cx="784" cy="359"/>
            </a:xfrm>
            <a:prstGeom prst="rect">
              <a:avLst/>
            </a:prstGeom>
            <a:noFill/>
            <a:ln w="12700">
              <a:noFill/>
              <a:miter lim="800000"/>
              <a:headEnd/>
              <a:tailEnd/>
            </a:ln>
            <a:effectLst/>
          </p:spPr>
          <p:txBody>
            <a:bodyPr wrap="none" lIns="90487" tIns="44450" rIns="90487" bIns="44450">
              <a:spAutoFit/>
            </a:bodyPr>
            <a:lstStyle/>
            <a:p>
              <a:pPr eaLnBrk="0" hangingPunct="0"/>
              <a:r>
                <a:rPr lang="en-US" sz="2800" b="1" u="none">
                  <a:latin typeface="Courier New" pitchFamily="49" charset="0"/>
                </a:rPr>
                <a:t>Exit:</a:t>
              </a:r>
            </a:p>
          </p:txBody>
        </p:sp>
        <p:sp>
          <p:nvSpPr>
            <p:cNvPr id="115731" name="Freeform 19"/>
            <p:cNvSpPr>
              <a:spLocks/>
            </p:cNvSpPr>
            <p:nvPr/>
          </p:nvSpPr>
          <p:spPr bwMode="auto">
            <a:xfrm>
              <a:off x="2640" y="981"/>
              <a:ext cx="436" cy="272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lstStyle/>
            <a:p>
              <a:endParaRPr lang="en-US"/>
            </a:p>
          </p:txBody>
        </p:sp>
        <p:sp>
          <p:nvSpPr>
            <p:cNvPr id="115732" name="Line 20"/>
            <p:cNvSpPr>
              <a:spLocks noChangeShapeType="1"/>
            </p:cNvSpPr>
            <p:nvPr/>
          </p:nvSpPr>
          <p:spPr bwMode="auto">
            <a:xfrm>
              <a:off x="2509" y="1179"/>
              <a:ext cx="720" cy="1221"/>
            </a:xfrm>
            <a:prstGeom prst="line">
              <a:avLst/>
            </a:prstGeom>
            <a:noFill/>
            <a:ln w="28575">
              <a:solidFill>
                <a:schemeClr val="tx1"/>
              </a:solidFill>
              <a:round/>
              <a:headEnd/>
              <a:tailEnd type="triangle" w="med" len="med"/>
            </a:ln>
            <a:effectLst/>
          </p:spPr>
          <p:txBody>
            <a:bodyPr wrap="none" anchor="ctr"/>
            <a:lstStyle/>
            <a:p>
              <a:endParaRPr lang="en-US"/>
            </a:p>
          </p:txBody>
        </p:sp>
        <p:sp>
          <p:nvSpPr>
            <p:cNvPr id="115733" name="Line 21"/>
            <p:cNvSpPr>
              <a:spLocks noChangeShapeType="1"/>
            </p:cNvSpPr>
            <p:nvPr/>
          </p:nvSpPr>
          <p:spPr bwMode="auto">
            <a:xfrm flipV="1">
              <a:off x="2631" y="1985"/>
              <a:ext cx="582" cy="537"/>
            </a:xfrm>
            <a:prstGeom prst="line">
              <a:avLst/>
            </a:prstGeom>
            <a:noFill/>
            <a:ln w="28575">
              <a:solidFill>
                <a:schemeClr val="tx1"/>
              </a:solidFill>
              <a:round/>
              <a:headEnd/>
              <a:tailEnd type="triangle" w="med" len="med"/>
            </a:ln>
            <a:effectLst/>
          </p:spPr>
          <p:txBody>
            <a:bodyPr wrap="none" anchor="ctr"/>
            <a:lstStyle/>
            <a:p>
              <a:endParaRPr lang="en-US"/>
            </a:p>
          </p:txBody>
        </p:sp>
      </p:grpSp>
      <p:pic>
        <p:nvPicPr>
          <p:cNvPr id="23" name="Picture 22"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A888422F-8DB9-471B-A007-EBA1CDD5E20A}" type="slidenum">
              <a:rPr lang="en-US"/>
              <a:pPr/>
              <a:t>33</a:t>
            </a:fld>
            <a:endParaRPr lang="en-US"/>
          </a:p>
        </p:txBody>
      </p:sp>
      <p:sp>
        <p:nvSpPr>
          <p:cNvPr id="71682" name="Rectangle 2"/>
          <p:cNvSpPr>
            <a:spLocks noGrp="1" noChangeArrowheads="1"/>
          </p:cNvSpPr>
          <p:nvPr>
            <p:ph type="title" idx="4294967295"/>
          </p:nvPr>
        </p:nvSpPr>
        <p:spPr>
          <a:xfrm>
            <a:off x="0" y="274638"/>
            <a:ext cx="8229600" cy="1143000"/>
          </a:xfrm>
        </p:spPr>
        <p:txBody>
          <a:bodyPr/>
          <a:lstStyle/>
          <a:p>
            <a:r>
              <a:rPr lang="en-US"/>
              <a:t>Control Hazards: Branch Prediction</a:t>
            </a:r>
          </a:p>
        </p:txBody>
      </p:sp>
      <p:sp>
        <p:nvSpPr>
          <p:cNvPr id="71683" name="Rectangle 3"/>
          <p:cNvSpPr>
            <a:spLocks noGrp="1" noChangeArrowheads="1"/>
          </p:cNvSpPr>
          <p:nvPr>
            <p:ph type="body" idx="4294967295"/>
          </p:nvPr>
        </p:nvSpPr>
        <p:spPr>
          <a:xfrm>
            <a:off x="0" y="1600200"/>
            <a:ext cx="8229600" cy="4525963"/>
          </a:xfrm>
        </p:spPr>
        <p:txBody>
          <a:bodyPr>
            <a:normAutofit fontScale="92500" lnSpcReduction="10000"/>
          </a:bodyPr>
          <a:lstStyle/>
          <a:p>
            <a:pPr>
              <a:lnSpc>
                <a:spcPct val="90000"/>
              </a:lnSpc>
            </a:pPr>
            <a:r>
              <a:rPr lang="en-US" sz="2400" b="1"/>
              <a:t>Idea: doing something is better than waiting around doing nothing</a:t>
            </a:r>
          </a:p>
          <a:p>
            <a:pPr lvl="1">
              <a:lnSpc>
                <a:spcPct val="90000"/>
              </a:lnSpc>
              <a:buFontTx/>
              <a:buChar char="o"/>
            </a:pPr>
            <a:r>
              <a:rPr lang="en-US" sz="2000"/>
              <a:t>Guess branch target, start executing at guessed position</a:t>
            </a:r>
          </a:p>
          <a:p>
            <a:pPr lvl="1">
              <a:lnSpc>
                <a:spcPct val="90000"/>
              </a:lnSpc>
              <a:buFontTx/>
              <a:buChar char="o"/>
            </a:pPr>
            <a:r>
              <a:rPr lang="en-US" sz="2000"/>
              <a:t>Execute branch, verify (check) your guess</a:t>
            </a:r>
          </a:p>
          <a:p>
            <a:pPr lvl="1">
              <a:lnSpc>
                <a:spcPct val="90000"/>
              </a:lnSpc>
              <a:buFontTx/>
              <a:buNone/>
            </a:pPr>
            <a:r>
              <a:rPr lang="en-US" sz="2000"/>
              <a:t>+	minimize penalty if guess is right (to zero)</a:t>
            </a:r>
          </a:p>
          <a:p>
            <a:pPr lvl="1">
              <a:lnSpc>
                <a:spcPct val="90000"/>
              </a:lnSpc>
            </a:pPr>
            <a:r>
              <a:rPr lang="en-US" sz="2000"/>
              <a:t>May increase penalty for wrong guesses</a:t>
            </a:r>
          </a:p>
          <a:p>
            <a:pPr lvl="1">
              <a:lnSpc>
                <a:spcPct val="90000"/>
              </a:lnSpc>
              <a:buFontTx/>
              <a:buChar char="o"/>
            </a:pPr>
            <a:r>
              <a:rPr lang="en-US" sz="2000"/>
              <a:t>Heavily researched area in the last 15 years</a:t>
            </a:r>
          </a:p>
          <a:p>
            <a:pPr>
              <a:lnSpc>
                <a:spcPct val="90000"/>
              </a:lnSpc>
            </a:pPr>
            <a:r>
              <a:rPr lang="en-US" sz="2400" b="1"/>
              <a:t>Fixed branch prediction.</a:t>
            </a:r>
          </a:p>
          <a:p>
            <a:pPr lvl="1">
              <a:lnSpc>
                <a:spcPct val="90000"/>
              </a:lnSpc>
              <a:buFontTx/>
              <a:buNone/>
            </a:pPr>
            <a:r>
              <a:rPr lang="en-US" sz="2000"/>
              <a:t>Each of these strategies must be applied to all branch instructions indiscriminately.</a:t>
            </a:r>
          </a:p>
          <a:p>
            <a:pPr lvl="1">
              <a:lnSpc>
                <a:spcPct val="90000"/>
              </a:lnSpc>
            </a:pPr>
            <a:r>
              <a:rPr lang="en-US" b="1"/>
              <a:t>Predict not-taken</a:t>
            </a:r>
            <a:r>
              <a:rPr lang="en-US" sz="2000"/>
              <a:t> (47% actually not taken):</a:t>
            </a:r>
          </a:p>
          <a:p>
            <a:pPr lvl="2">
              <a:lnSpc>
                <a:spcPct val="90000"/>
              </a:lnSpc>
            </a:pPr>
            <a:r>
              <a:rPr lang="en-US" sz="1800"/>
              <a:t>continue to fetch instruction without stalling;</a:t>
            </a:r>
          </a:p>
          <a:p>
            <a:pPr lvl="2">
              <a:lnSpc>
                <a:spcPct val="90000"/>
              </a:lnSpc>
            </a:pPr>
            <a:r>
              <a:rPr lang="en-US" sz="1800"/>
              <a:t>do not change any state (no register write);</a:t>
            </a:r>
          </a:p>
          <a:p>
            <a:pPr lvl="2">
              <a:lnSpc>
                <a:spcPct val="90000"/>
              </a:lnSpc>
            </a:pPr>
            <a:r>
              <a:rPr lang="en-US" sz="1800"/>
              <a:t>if branch is taken turn the fetched instruction into no-op, restart fetch at target address: 1 cycle penalty.</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CB40C1FF-062B-4FF6-80F9-4A40CD01D9C3}" type="slidenum">
              <a:rPr lang="en-US"/>
              <a:pPr/>
              <a:t>34</a:t>
            </a:fld>
            <a:endParaRPr lang="en-US"/>
          </a:p>
        </p:txBody>
      </p:sp>
      <p:sp>
        <p:nvSpPr>
          <p:cNvPr id="72706" name="Rectangle 2"/>
          <p:cNvSpPr>
            <a:spLocks noGrp="1" noChangeArrowheads="1"/>
          </p:cNvSpPr>
          <p:nvPr>
            <p:ph type="title" idx="4294967295"/>
          </p:nvPr>
        </p:nvSpPr>
        <p:spPr>
          <a:xfrm>
            <a:off x="0" y="274638"/>
            <a:ext cx="8229600" cy="1143000"/>
          </a:xfrm>
        </p:spPr>
        <p:txBody>
          <a:bodyPr/>
          <a:lstStyle/>
          <a:p>
            <a:r>
              <a:rPr lang="en-US"/>
              <a:t>Control Hazards: Branch Prediction</a:t>
            </a:r>
          </a:p>
        </p:txBody>
      </p:sp>
      <p:sp>
        <p:nvSpPr>
          <p:cNvPr id="72707" name="Rectangle 3"/>
          <p:cNvSpPr>
            <a:spLocks noGrp="1" noChangeArrowheads="1"/>
          </p:cNvSpPr>
          <p:nvPr>
            <p:ph type="body" idx="4294967295"/>
          </p:nvPr>
        </p:nvSpPr>
        <p:spPr>
          <a:xfrm>
            <a:off x="0" y="1600200"/>
            <a:ext cx="8229600" cy="4525963"/>
          </a:xfrm>
        </p:spPr>
        <p:txBody>
          <a:bodyPr/>
          <a:lstStyle/>
          <a:p>
            <a:pPr lvl="1">
              <a:lnSpc>
                <a:spcPct val="90000"/>
              </a:lnSpc>
            </a:pPr>
            <a:r>
              <a:rPr lang="en-US" b="1"/>
              <a:t>Predict taken</a:t>
            </a:r>
            <a:r>
              <a:rPr lang="en-US" sz="2000"/>
              <a:t> (53%): more difficult, must know target before branch is decoded. no advantage in our simple 5-stage pipeline.</a:t>
            </a:r>
          </a:p>
          <a:p>
            <a:pPr>
              <a:lnSpc>
                <a:spcPct val="90000"/>
              </a:lnSpc>
            </a:pPr>
            <a:r>
              <a:rPr lang="en-US" sz="2400" b="1"/>
              <a:t>Static branch prediction.</a:t>
            </a:r>
          </a:p>
          <a:p>
            <a:pPr lvl="1">
              <a:lnSpc>
                <a:spcPct val="90000"/>
              </a:lnSpc>
            </a:pPr>
            <a:r>
              <a:rPr lang="en-US" sz="2000"/>
              <a:t>Opcode-based: prediction based on opcode itself and related condition. Examples: MC 88110, PowerPC 601/603.</a:t>
            </a:r>
          </a:p>
          <a:p>
            <a:pPr lvl="1">
              <a:lnSpc>
                <a:spcPct val="90000"/>
              </a:lnSpc>
            </a:pPr>
            <a:r>
              <a:rPr lang="en-US" sz="2000"/>
              <a:t>Displacement based prediction: if d &lt; 0 predict taken, if d &gt;= 0 predict not taken. Examples: Alpha 21064 (as option), PowerPC 601/603 for regular conditional branches.</a:t>
            </a:r>
          </a:p>
          <a:p>
            <a:pPr lvl="1">
              <a:lnSpc>
                <a:spcPct val="90000"/>
              </a:lnSpc>
            </a:pPr>
            <a:r>
              <a:rPr lang="en-US" sz="2000"/>
              <a:t>Compiler-directed prediction: compiler sets or clears a predict bit in the instruction itself. Examples: AT&amp;T 9210 Hobbit, PowerPC 601/603 (predict bit reverses opcode or displacement predictions), HP PA 8000 (as option).</a:t>
            </a: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E440C385-0235-4A5F-A941-F97DC6731FD9}" type="slidenum">
              <a:rPr lang="en-US"/>
              <a:pPr/>
              <a:t>35</a:t>
            </a:fld>
            <a:endParaRPr lang="en-US"/>
          </a:p>
        </p:txBody>
      </p:sp>
      <p:sp>
        <p:nvSpPr>
          <p:cNvPr id="73730" name="Rectangle 2"/>
          <p:cNvSpPr>
            <a:spLocks noGrp="1" noChangeArrowheads="1"/>
          </p:cNvSpPr>
          <p:nvPr>
            <p:ph type="title" idx="4294967295"/>
          </p:nvPr>
        </p:nvSpPr>
        <p:spPr>
          <a:xfrm>
            <a:off x="0" y="274638"/>
            <a:ext cx="8229600" cy="1143000"/>
          </a:xfrm>
        </p:spPr>
        <p:txBody>
          <a:bodyPr/>
          <a:lstStyle/>
          <a:p>
            <a:r>
              <a:rPr lang="en-US"/>
              <a:t>Control Hazards: Branch Prediction</a:t>
            </a:r>
          </a:p>
        </p:txBody>
      </p:sp>
      <p:sp>
        <p:nvSpPr>
          <p:cNvPr id="73731" name="Rectangle 3"/>
          <p:cNvSpPr>
            <a:spLocks noGrp="1" noChangeArrowheads="1"/>
          </p:cNvSpPr>
          <p:nvPr>
            <p:ph type="body" idx="4294967295"/>
          </p:nvPr>
        </p:nvSpPr>
        <p:spPr>
          <a:xfrm>
            <a:off x="0" y="1600200"/>
            <a:ext cx="8229600" cy="4525963"/>
          </a:xfrm>
        </p:spPr>
        <p:txBody>
          <a:bodyPr/>
          <a:lstStyle/>
          <a:p>
            <a:r>
              <a:rPr lang="en-US" b="1"/>
              <a:t>Dynamic branch prediction</a:t>
            </a:r>
          </a:p>
          <a:p>
            <a:pPr lvl="1"/>
            <a:r>
              <a:rPr lang="en-US" b="1"/>
              <a:t>Later</a:t>
            </a:r>
          </a:p>
          <a:p>
            <a:pPr lvl="1"/>
            <a:endParaRPr lang="en-US" b="1"/>
          </a:p>
          <a:p>
            <a:pPr lvl="1"/>
            <a:endParaRPr lang="en-US" b="1"/>
          </a:p>
          <a:p>
            <a:pPr>
              <a:buFontTx/>
              <a:buNone/>
            </a:pPr>
            <a:endParaRPr lang="en-US" b="1"/>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6553200" y="6356350"/>
            <a:ext cx="2133600" cy="365125"/>
          </a:xfrm>
          <a:prstGeom prst="rect">
            <a:avLst/>
          </a:prstGeom>
        </p:spPr>
        <p:txBody>
          <a:bodyPr/>
          <a:lstStyle/>
          <a:p>
            <a:fld id="{4E19BD62-65F5-42D0-A356-55DB48794565}" type="slidenum">
              <a:rPr lang="en-US"/>
              <a:pPr/>
              <a:t>36</a:t>
            </a:fld>
            <a:endParaRPr lang="en-US"/>
          </a:p>
        </p:txBody>
      </p:sp>
      <p:sp>
        <p:nvSpPr>
          <p:cNvPr id="117762" name="Rectangle 2"/>
          <p:cNvSpPr>
            <a:spLocks noGrp="1" noChangeArrowheads="1"/>
          </p:cNvSpPr>
          <p:nvPr>
            <p:ph type="title" idx="4294967295"/>
          </p:nvPr>
        </p:nvSpPr>
        <p:spPr>
          <a:xfrm>
            <a:off x="0" y="274638"/>
            <a:ext cx="8229600" cy="1143000"/>
          </a:xfrm>
        </p:spPr>
        <p:txBody>
          <a:bodyPr/>
          <a:lstStyle/>
          <a:p>
            <a:r>
              <a:rPr lang="en-US" b="1"/>
              <a:t>MIPS R4000 pipeline</a:t>
            </a:r>
            <a:r>
              <a:rPr lang="en-US" sz="2800"/>
              <a:t> </a:t>
            </a:r>
          </a:p>
        </p:txBody>
      </p:sp>
      <p:pic>
        <p:nvPicPr>
          <p:cNvPr id="117763" name="Picture 3" descr="AppA-fig31"/>
          <p:cNvPicPr>
            <a:picLocks noChangeAspect="1" noChangeArrowheads="1"/>
          </p:cNvPicPr>
          <p:nvPr/>
        </p:nvPicPr>
        <p:blipFill>
          <a:blip r:embed="rId3"/>
          <a:srcRect/>
          <a:stretch>
            <a:fillRect/>
          </a:stretch>
        </p:blipFill>
        <p:spPr bwMode="auto">
          <a:xfrm>
            <a:off x="152400" y="1066800"/>
            <a:ext cx="8763000" cy="5414963"/>
          </a:xfrm>
          <a:prstGeom prst="rect">
            <a:avLst/>
          </a:prstGeom>
          <a:noFill/>
        </p:spPr>
      </p:pic>
      <p:pic>
        <p:nvPicPr>
          <p:cNvPr id="5" name="Picture 4" descr="JU-Logo.png"/>
          <p:cNvPicPr>
            <a:picLocks noChangeAspect="1"/>
          </p:cNvPicPr>
          <p:nvPr/>
        </p:nvPicPr>
        <p:blipFill>
          <a:blip r:embed="rId4" cstate="print"/>
          <a:stretch>
            <a:fillRect/>
          </a:stretch>
        </p:blipFill>
        <p:spPr>
          <a:xfrm>
            <a:off x="7239000" y="152400"/>
            <a:ext cx="1661163" cy="6492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356350"/>
            <a:ext cx="2133600" cy="365125"/>
          </a:xfrm>
          <a:prstGeom prst="rect">
            <a:avLst/>
          </a:prstGeom>
        </p:spPr>
        <p:txBody>
          <a:bodyPr/>
          <a:lstStyle/>
          <a:p>
            <a:fld id="{4D24F71E-3308-4761-9124-3166997B142B}" type="slidenum">
              <a:rPr lang="en-US"/>
              <a:pPr/>
              <a:t>37</a:t>
            </a:fld>
            <a:endParaRPr lang="en-US"/>
          </a:p>
        </p:txBody>
      </p:sp>
      <p:sp>
        <p:nvSpPr>
          <p:cNvPr id="101378" name="Rectangle 2"/>
          <p:cNvSpPr>
            <a:spLocks noGrp="1" noChangeArrowheads="1"/>
          </p:cNvSpPr>
          <p:nvPr>
            <p:ph type="title" idx="4294967295"/>
          </p:nvPr>
        </p:nvSpPr>
        <p:spPr>
          <a:xfrm>
            <a:off x="0" y="274638"/>
            <a:ext cx="8229600" cy="1143000"/>
          </a:xfrm>
          <a:noFill/>
          <a:ln/>
        </p:spPr>
        <p:txBody>
          <a:bodyPr lIns="90487" tIns="44450" rIns="90487" bIns="44450"/>
          <a:lstStyle/>
          <a:p>
            <a:r>
              <a:rPr lang="en-US"/>
              <a:t>MIPS FP Pipe Stages</a:t>
            </a:r>
          </a:p>
        </p:txBody>
      </p:sp>
      <p:sp>
        <p:nvSpPr>
          <p:cNvPr id="101379" name="Rectangle 3"/>
          <p:cNvSpPr>
            <a:spLocks noGrp="1" noChangeArrowheads="1"/>
          </p:cNvSpPr>
          <p:nvPr>
            <p:ph type="body" idx="4294967295"/>
          </p:nvPr>
        </p:nvSpPr>
        <p:spPr>
          <a:xfrm>
            <a:off x="0" y="1466850"/>
            <a:ext cx="8458200" cy="4114800"/>
          </a:xfrm>
          <a:noFill/>
          <a:ln/>
        </p:spPr>
        <p:txBody>
          <a:bodyPr lIns="90487" tIns="44450" rIns="90487" bIns="44450">
            <a:normAutofit fontScale="92500" lnSpcReduction="10000"/>
          </a:bodyPr>
          <a:lstStyle/>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i="1"/>
              <a:t>FP Instr	1	2	3	4	5	6	7	8	…</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Add, Subtract	U	S+A	A+R	R+S</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Multiply	U	E+M	M	M	M	N	N+A	R</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Divide	U	A	R	D</a:t>
            </a:r>
            <a:r>
              <a:rPr lang="en-US" sz="2000" baseline="30000"/>
              <a:t>28</a:t>
            </a:r>
            <a:r>
              <a:rPr lang="en-US" sz="2000"/>
              <a:t>	…	D+A	D+R, D+R, D+A, D+R, A, R</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Square root	U	E	(A+R)</a:t>
            </a:r>
            <a:r>
              <a:rPr lang="en-US" sz="2000" baseline="30000"/>
              <a:t>108</a:t>
            </a:r>
            <a:r>
              <a:rPr lang="en-US" sz="2000"/>
              <a:t>	…	A	R</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Negate	U	S</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Absolute value	U	S</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a:t>FP compare	U	A	R</a:t>
            </a:r>
          </a:p>
          <a:p>
            <a:pPr marL="285750" indent="-285750">
              <a:lnSpc>
                <a:spcPct val="80000"/>
              </a:lnSpc>
              <a:buFontTx/>
              <a:buNone/>
              <a:tabLst>
                <a:tab pos="1885950" algn="l"/>
                <a:tab pos="2286000" algn="l"/>
                <a:tab pos="2971800" algn="l"/>
                <a:tab pos="3543300" algn="l"/>
                <a:tab pos="4114800" algn="l"/>
                <a:tab pos="4743450" algn="l"/>
                <a:tab pos="5372100" algn="l"/>
                <a:tab pos="5943600" algn="l"/>
              </a:tabLst>
            </a:pPr>
            <a:r>
              <a:rPr lang="en-US" sz="2000" i="1"/>
              <a:t>Stages:</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i="1"/>
              <a:t>M		First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i="1"/>
              <a:t>N		Second stage of multiplier</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i="1"/>
              <a:t>R		Rounding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i="1"/>
              <a:t>S		Operand shift stage</a:t>
            </a:r>
          </a:p>
          <a:p>
            <a:pPr lvl="2">
              <a:lnSpc>
                <a:spcPct val="80000"/>
              </a:lnSpc>
              <a:buFontTx/>
              <a:buNone/>
              <a:tabLst>
                <a:tab pos="1885950" algn="l"/>
                <a:tab pos="2286000" algn="l"/>
                <a:tab pos="2971800" algn="l"/>
                <a:tab pos="3543300" algn="l"/>
                <a:tab pos="4114800" algn="l"/>
                <a:tab pos="4743450" algn="l"/>
                <a:tab pos="5372100" algn="l"/>
                <a:tab pos="5943600" algn="l"/>
              </a:tabLst>
            </a:pPr>
            <a:r>
              <a:rPr lang="en-US" i="1"/>
              <a:t>U		Unpack FP numbers</a:t>
            </a:r>
          </a:p>
        </p:txBody>
      </p:sp>
      <p:sp>
        <p:nvSpPr>
          <p:cNvPr id="101380" name="Rectangle 4"/>
          <p:cNvSpPr>
            <a:spLocks noChangeArrowheads="1"/>
          </p:cNvSpPr>
          <p:nvPr/>
        </p:nvSpPr>
        <p:spPr bwMode="auto">
          <a:xfrm>
            <a:off x="5326063" y="4424363"/>
            <a:ext cx="3381375" cy="1254125"/>
          </a:xfrm>
          <a:prstGeom prst="rect">
            <a:avLst/>
          </a:prstGeom>
          <a:noFill/>
          <a:ln w="12700">
            <a:noFill/>
            <a:miter lim="800000"/>
            <a:headEnd/>
            <a:tailEnd/>
          </a:ln>
          <a:effectLst/>
        </p:spPr>
        <p:txBody>
          <a:bodyPr wrap="none" lIns="90487" tIns="44450" rIns="90487" bIns="44450">
            <a:spAutoFit/>
          </a:bodyPr>
          <a:lstStyle/>
          <a:p>
            <a:pPr lvl="1" eaLnBrk="0" hangingPunct="0">
              <a:lnSpc>
                <a:spcPct val="90000"/>
              </a:lnSpc>
              <a:spcBef>
                <a:spcPct val="30000"/>
              </a:spcBef>
            </a:pPr>
            <a:r>
              <a:rPr lang="en-US" sz="1800" b="1" i="1" u="none">
                <a:latin typeface="Helvetica" pitchFamily="34" charset="0"/>
              </a:rPr>
              <a:t>A	Mantissa ADD stage </a:t>
            </a:r>
          </a:p>
          <a:p>
            <a:pPr lvl="1" eaLnBrk="0" hangingPunct="0">
              <a:lnSpc>
                <a:spcPct val="90000"/>
              </a:lnSpc>
              <a:spcBef>
                <a:spcPct val="30000"/>
              </a:spcBef>
            </a:pPr>
            <a:r>
              <a:rPr lang="en-US" sz="1800" b="1" i="1" u="none">
                <a:latin typeface="Helvetica" pitchFamily="34" charset="0"/>
              </a:rPr>
              <a:t>D	Divide pipeline stage</a:t>
            </a:r>
          </a:p>
          <a:p>
            <a:pPr lvl="1" eaLnBrk="0" hangingPunct="0">
              <a:lnSpc>
                <a:spcPct val="90000"/>
              </a:lnSpc>
              <a:spcBef>
                <a:spcPct val="30000"/>
              </a:spcBef>
            </a:pPr>
            <a:r>
              <a:rPr lang="en-US" sz="1800" b="1" i="1" u="none">
                <a:latin typeface="Helvetica" pitchFamily="34" charset="0"/>
              </a:rPr>
              <a:t>E	Exception test stage</a:t>
            </a:r>
            <a:endParaRPr lang="en-US" sz="1600" b="1" i="1" u="none">
              <a:latin typeface="Helvetica" pitchFamily="34" charset="0"/>
            </a:endParaRPr>
          </a:p>
          <a:p>
            <a:pPr eaLnBrk="0" hangingPunct="0"/>
            <a:endParaRPr lang="en-US" sz="1600" b="1" i="1" u="none">
              <a:latin typeface="Helvetica" pitchFamily="34" charset="0"/>
            </a:endParaRPr>
          </a:p>
        </p:txBody>
      </p:sp>
      <p:pic>
        <p:nvPicPr>
          <p:cNvPr id="6" name="Picture 5"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356350"/>
            <a:ext cx="2133600" cy="365125"/>
          </a:xfrm>
          <a:prstGeom prst="rect">
            <a:avLst/>
          </a:prstGeom>
        </p:spPr>
        <p:txBody>
          <a:bodyPr/>
          <a:lstStyle/>
          <a:p>
            <a:fld id="{594ABE1C-DFBA-418B-9BFA-9929CC4B7AA1}" type="slidenum">
              <a:rPr lang="en-US"/>
              <a:pPr/>
              <a:t>38</a:t>
            </a:fld>
            <a:endParaRPr lang="en-US"/>
          </a:p>
        </p:txBody>
      </p:sp>
      <p:sp>
        <p:nvSpPr>
          <p:cNvPr id="103426" name="Rectangle 2"/>
          <p:cNvSpPr>
            <a:spLocks noGrp="1" noChangeArrowheads="1"/>
          </p:cNvSpPr>
          <p:nvPr>
            <p:ph type="title" idx="4294967295"/>
          </p:nvPr>
        </p:nvSpPr>
        <p:spPr>
          <a:xfrm>
            <a:off x="0" y="0"/>
            <a:ext cx="7162800" cy="1143000"/>
          </a:xfrm>
          <a:noFill/>
          <a:ln/>
        </p:spPr>
        <p:txBody>
          <a:bodyPr lIns="90487" tIns="44450" rIns="90487" bIns="44450"/>
          <a:lstStyle/>
          <a:p>
            <a:r>
              <a:rPr lang="en-US"/>
              <a:t>R4000 Performance</a:t>
            </a:r>
          </a:p>
        </p:txBody>
      </p:sp>
      <p:sp>
        <p:nvSpPr>
          <p:cNvPr id="103427" name="Rectangle 3"/>
          <p:cNvSpPr>
            <a:spLocks noGrp="1" noChangeArrowheads="1"/>
          </p:cNvSpPr>
          <p:nvPr>
            <p:ph type="body" idx="4294967295"/>
          </p:nvPr>
        </p:nvSpPr>
        <p:spPr>
          <a:xfrm>
            <a:off x="1600200" y="863600"/>
            <a:ext cx="7543800" cy="1803400"/>
          </a:xfrm>
          <a:noFill/>
          <a:ln/>
        </p:spPr>
        <p:txBody>
          <a:bodyPr lIns="90487" tIns="44450" rIns="90487" bIns="44450"/>
          <a:lstStyle/>
          <a:p>
            <a:pPr>
              <a:lnSpc>
                <a:spcPct val="90000"/>
              </a:lnSpc>
            </a:pPr>
            <a:r>
              <a:rPr lang="en-US" sz="1800"/>
              <a:t>Not ideal CPI of 1:</a:t>
            </a:r>
          </a:p>
          <a:p>
            <a:pPr lvl="1">
              <a:lnSpc>
                <a:spcPct val="90000"/>
              </a:lnSpc>
            </a:pPr>
            <a:r>
              <a:rPr lang="en-US" sz="2000">
                <a:solidFill>
                  <a:schemeClr val="accent2"/>
                </a:solidFill>
              </a:rPr>
              <a:t>Load stalls</a:t>
            </a:r>
            <a:r>
              <a:rPr lang="en-US" sz="2000"/>
              <a:t> (1 or 2 clock cycles)</a:t>
            </a:r>
          </a:p>
          <a:p>
            <a:pPr lvl="1">
              <a:lnSpc>
                <a:spcPct val="90000"/>
              </a:lnSpc>
            </a:pPr>
            <a:r>
              <a:rPr lang="en-US" sz="2000">
                <a:solidFill>
                  <a:schemeClr val="accent1"/>
                </a:solidFill>
              </a:rPr>
              <a:t>Branch stalls</a:t>
            </a:r>
            <a:r>
              <a:rPr lang="en-US" sz="2000"/>
              <a:t> (2 cycles + unfilled slots)</a:t>
            </a:r>
          </a:p>
          <a:p>
            <a:pPr lvl="1">
              <a:lnSpc>
                <a:spcPct val="90000"/>
              </a:lnSpc>
            </a:pPr>
            <a:r>
              <a:rPr lang="en-US" sz="2000">
                <a:solidFill>
                  <a:srgbClr val="FAFD00"/>
                </a:solidFill>
              </a:rPr>
              <a:t>FP result stalls</a:t>
            </a:r>
            <a:r>
              <a:rPr lang="en-US" sz="2000"/>
              <a:t>: RAW data hazard (latency)</a:t>
            </a:r>
          </a:p>
          <a:p>
            <a:pPr lvl="1">
              <a:lnSpc>
                <a:spcPct val="90000"/>
              </a:lnSpc>
            </a:pPr>
            <a:r>
              <a:rPr lang="en-US" sz="2000">
                <a:solidFill>
                  <a:srgbClr val="DC0081"/>
                </a:solidFill>
              </a:rPr>
              <a:t>FP structural stalls</a:t>
            </a:r>
            <a:r>
              <a:rPr lang="en-US" sz="2000"/>
              <a:t>: Not enough FP hardware (parallelism)</a:t>
            </a:r>
          </a:p>
        </p:txBody>
      </p:sp>
      <p:graphicFrame>
        <p:nvGraphicFramePr>
          <p:cNvPr id="103428" name="Object 4"/>
          <p:cNvGraphicFramePr>
            <a:graphicFrameLocks/>
          </p:cNvGraphicFramePr>
          <p:nvPr/>
        </p:nvGraphicFramePr>
        <p:xfrm>
          <a:off x="844550" y="2032000"/>
          <a:ext cx="7289800" cy="4813300"/>
        </p:xfrm>
        <a:graphic>
          <a:graphicData uri="http://schemas.openxmlformats.org/presentationml/2006/ole">
            <p:oleObj spid="_x0000_s2050" name="Chart" r:id="rId4" imgW="7302500" imgH="4826000" progId="Excel.Chart.8">
              <p:embed followColorScheme="full"/>
            </p:oleObj>
          </a:graphicData>
        </a:graphic>
      </p:graphicFrame>
      <p:pic>
        <p:nvPicPr>
          <p:cNvPr id="6" name="Picture 5" descr="JU-Logo.png"/>
          <p:cNvPicPr>
            <a:picLocks noChangeAspect="1"/>
          </p:cNvPicPr>
          <p:nvPr/>
        </p:nvPicPr>
        <p:blipFill>
          <a:blip r:embed="rId5" cstate="print"/>
          <a:stretch>
            <a:fillRect/>
          </a:stretch>
        </p:blipFill>
        <p:spPr>
          <a:xfrm>
            <a:off x="7239000" y="152400"/>
            <a:ext cx="1661163" cy="6492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422400" y="254000"/>
            <a:ext cx="7721600" cy="498475"/>
          </a:xfrm>
          <a:noFill/>
          <a:ln/>
        </p:spPr>
        <p:txBody>
          <a:bodyPr anchor="ctr"/>
          <a:lstStyle/>
          <a:p>
            <a:r>
              <a:rPr lang="en-US" altLang="ko-KR" sz="2400">
                <a:solidFill>
                  <a:schemeClr val="tx1"/>
                </a:solidFill>
              </a:rPr>
              <a:t>MEMORY  HIERARCHY</a:t>
            </a:r>
          </a:p>
        </p:txBody>
      </p:sp>
      <p:sp>
        <p:nvSpPr>
          <p:cNvPr id="5123" name="Rectangle 3"/>
          <p:cNvSpPr>
            <a:spLocks noChangeArrowheads="1"/>
          </p:cNvSpPr>
          <p:nvPr/>
        </p:nvSpPr>
        <p:spPr bwMode="auto">
          <a:xfrm>
            <a:off x="1403350" y="1917700"/>
            <a:ext cx="841375"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Magnetic</a:t>
            </a:r>
          </a:p>
          <a:p>
            <a:pPr defTabSz="762000" eaLnBrk="1">
              <a:lnSpc>
                <a:spcPct val="90000"/>
              </a:lnSpc>
            </a:pPr>
            <a:endParaRPr lang="en-US" altLang="ko-KR" sz="1200">
              <a:solidFill>
                <a:srgbClr val="000000"/>
              </a:solidFill>
            </a:endParaRPr>
          </a:p>
        </p:txBody>
      </p:sp>
      <p:sp>
        <p:nvSpPr>
          <p:cNvPr id="5124" name="Rectangle 4"/>
          <p:cNvSpPr>
            <a:spLocks noChangeArrowheads="1"/>
          </p:cNvSpPr>
          <p:nvPr/>
        </p:nvSpPr>
        <p:spPr bwMode="auto">
          <a:xfrm>
            <a:off x="1550988" y="2081213"/>
            <a:ext cx="5778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tapes</a:t>
            </a:r>
          </a:p>
        </p:txBody>
      </p:sp>
      <p:sp>
        <p:nvSpPr>
          <p:cNvPr id="5125" name="Rectangle 5"/>
          <p:cNvSpPr>
            <a:spLocks noChangeArrowheads="1"/>
          </p:cNvSpPr>
          <p:nvPr/>
        </p:nvSpPr>
        <p:spPr bwMode="auto">
          <a:xfrm>
            <a:off x="1404938" y="2417763"/>
            <a:ext cx="841375"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Magnetic</a:t>
            </a:r>
          </a:p>
          <a:p>
            <a:pPr defTabSz="762000" eaLnBrk="1">
              <a:lnSpc>
                <a:spcPct val="90000"/>
              </a:lnSpc>
            </a:pPr>
            <a:endParaRPr lang="en-US" altLang="ko-KR" sz="1200">
              <a:solidFill>
                <a:srgbClr val="000000"/>
              </a:solidFill>
            </a:endParaRPr>
          </a:p>
        </p:txBody>
      </p:sp>
      <p:sp>
        <p:nvSpPr>
          <p:cNvPr id="5126" name="Rectangle 6"/>
          <p:cNvSpPr>
            <a:spLocks noChangeArrowheads="1"/>
          </p:cNvSpPr>
          <p:nvPr/>
        </p:nvSpPr>
        <p:spPr bwMode="auto">
          <a:xfrm>
            <a:off x="1577975" y="2571750"/>
            <a:ext cx="5699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disks</a:t>
            </a:r>
          </a:p>
        </p:txBody>
      </p:sp>
      <p:sp>
        <p:nvSpPr>
          <p:cNvPr id="5127" name="Rectangle 7"/>
          <p:cNvSpPr>
            <a:spLocks noChangeArrowheads="1"/>
          </p:cNvSpPr>
          <p:nvPr/>
        </p:nvSpPr>
        <p:spPr bwMode="auto">
          <a:xfrm>
            <a:off x="3624263" y="2071688"/>
            <a:ext cx="3857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I/O</a:t>
            </a:r>
          </a:p>
          <a:p>
            <a:pPr defTabSz="762000" eaLnBrk="1">
              <a:lnSpc>
                <a:spcPct val="90000"/>
              </a:lnSpc>
            </a:pPr>
            <a:endParaRPr lang="en-US" altLang="ko-KR" sz="1200">
              <a:solidFill>
                <a:srgbClr val="000000"/>
              </a:solidFill>
            </a:endParaRPr>
          </a:p>
        </p:txBody>
      </p:sp>
      <p:sp>
        <p:nvSpPr>
          <p:cNvPr id="5128" name="Rectangle 8"/>
          <p:cNvSpPr>
            <a:spLocks noChangeArrowheads="1"/>
          </p:cNvSpPr>
          <p:nvPr/>
        </p:nvSpPr>
        <p:spPr bwMode="auto">
          <a:xfrm>
            <a:off x="3311525" y="2235200"/>
            <a:ext cx="9159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processor</a:t>
            </a:r>
          </a:p>
        </p:txBody>
      </p:sp>
      <p:sp>
        <p:nvSpPr>
          <p:cNvPr id="5129" name="Rectangle 9"/>
          <p:cNvSpPr>
            <a:spLocks noChangeArrowheads="1"/>
          </p:cNvSpPr>
          <p:nvPr/>
        </p:nvSpPr>
        <p:spPr bwMode="auto">
          <a:xfrm>
            <a:off x="3492500" y="3022600"/>
            <a:ext cx="5016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CPU</a:t>
            </a:r>
          </a:p>
        </p:txBody>
      </p:sp>
      <p:sp>
        <p:nvSpPr>
          <p:cNvPr id="5130" name="Rectangle 10"/>
          <p:cNvSpPr>
            <a:spLocks noChangeArrowheads="1"/>
          </p:cNvSpPr>
          <p:nvPr/>
        </p:nvSpPr>
        <p:spPr bwMode="auto">
          <a:xfrm>
            <a:off x="5600700" y="2071688"/>
            <a:ext cx="5286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a:t>
            </a:r>
          </a:p>
          <a:p>
            <a:pPr defTabSz="762000" eaLnBrk="1">
              <a:lnSpc>
                <a:spcPct val="90000"/>
              </a:lnSpc>
            </a:pPr>
            <a:endParaRPr lang="en-US" altLang="ko-KR" sz="1200">
              <a:solidFill>
                <a:srgbClr val="000000"/>
              </a:solidFill>
            </a:endParaRPr>
          </a:p>
        </p:txBody>
      </p:sp>
      <p:sp>
        <p:nvSpPr>
          <p:cNvPr id="5131" name="Rectangle 11"/>
          <p:cNvSpPr>
            <a:spLocks noChangeArrowheads="1"/>
          </p:cNvSpPr>
          <p:nvPr/>
        </p:nvSpPr>
        <p:spPr bwMode="auto">
          <a:xfrm>
            <a:off x="5510213" y="2225675"/>
            <a:ext cx="7715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a:t>
            </a:r>
          </a:p>
        </p:txBody>
      </p:sp>
      <p:sp>
        <p:nvSpPr>
          <p:cNvPr id="5132" name="Rectangle 12"/>
          <p:cNvSpPr>
            <a:spLocks noChangeArrowheads="1"/>
          </p:cNvSpPr>
          <p:nvPr/>
        </p:nvSpPr>
        <p:spPr bwMode="auto">
          <a:xfrm>
            <a:off x="5578475" y="2986088"/>
            <a:ext cx="63658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Cache</a:t>
            </a:r>
          </a:p>
          <a:p>
            <a:pPr defTabSz="762000" eaLnBrk="1">
              <a:lnSpc>
                <a:spcPct val="90000"/>
              </a:lnSpc>
            </a:pPr>
            <a:endParaRPr lang="en-US" altLang="ko-KR" sz="1200">
              <a:solidFill>
                <a:srgbClr val="000000"/>
              </a:solidFill>
            </a:endParaRPr>
          </a:p>
        </p:txBody>
      </p:sp>
      <p:sp>
        <p:nvSpPr>
          <p:cNvPr id="5133" name="Rectangle 13"/>
          <p:cNvSpPr>
            <a:spLocks noChangeArrowheads="1"/>
          </p:cNvSpPr>
          <p:nvPr/>
        </p:nvSpPr>
        <p:spPr bwMode="auto">
          <a:xfrm>
            <a:off x="5519738" y="3128963"/>
            <a:ext cx="7715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a:t>
            </a:r>
          </a:p>
        </p:txBody>
      </p:sp>
      <p:sp>
        <p:nvSpPr>
          <p:cNvPr id="5134" name="Rectangle 14"/>
          <p:cNvSpPr>
            <a:spLocks noChangeArrowheads="1"/>
          </p:cNvSpPr>
          <p:nvPr/>
        </p:nvSpPr>
        <p:spPr bwMode="auto">
          <a:xfrm>
            <a:off x="1104900" y="1706563"/>
            <a:ext cx="14573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Auxiliary memory</a:t>
            </a:r>
          </a:p>
        </p:txBody>
      </p:sp>
      <p:sp>
        <p:nvSpPr>
          <p:cNvPr id="5135" name="Rectangle 15"/>
          <p:cNvSpPr>
            <a:spLocks noChangeArrowheads="1"/>
          </p:cNvSpPr>
          <p:nvPr/>
        </p:nvSpPr>
        <p:spPr bwMode="auto">
          <a:xfrm>
            <a:off x="1287463" y="1920875"/>
            <a:ext cx="1150937" cy="365125"/>
          </a:xfrm>
          <a:prstGeom prst="rect">
            <a:avLst/>
          </a:prstGeom>
          <a:noFill/>
          <a:ln w="25400">
            <a:solidFill>
              <a:srgbClr val="000000"/>
            </a:solidFill>
            <a:miter lim="800000"/>
            <a:headEnd/>
            <a:tailEnd/>
          </a:ln>
          <a:effectLst/>
        </p:spPr>
        <p:txBody>
          <a:bodyPr wrap="none" anchor="ctr"/>
          <a:lstStyle/>
          <a:p>
            <a:endParaRPr lang="en-US"/>
          </a:p>
        </p:txBody>
      </p:sp>
      <p:sp>
        <p:nvSpPr>
          <p:cNvPr id="5136" name="Rectangle 16"/>
          <p:cNvSpPr>
            <a:spLocks noChangeArrowheads="1"/>
          </p:cNvSpPr>
          <p:nvPr/>
        </p:nvSpPr>
        <p:spPr bwMode="auto">
          <a:xfrm>
            <a:off x="1287463" y="2420938"/>
            <a:ext cx="1150937" cy="355600"/>
          </a:xfrm>
          <a:prstGeom prst="rect">
            <a:avLst/>
          </a:prstGeom>
          <a:noFill/>
          <a:ln w="25400">
            <a:solidFill>
              <a:srgbClr val="000000"/>
            </a:solidFill>
            <a:miter lim="800000"/>
            <a:headEnd/>
            <a:tailEnd/>
          </a:ln>
          <a:effectLst/>
        </p:spPr>
        <p:txBody>
          <a:bodyPr wrap="none" anchor="ctr"/>
          <a:lstStyle/>
          <a:p>
            <a:endParaRPr lang="en-US"/>
          </a:p>
        </p:txBody>
      </p:sp>
      <p:sp>
        <p:nvSpPr>
          <p:cNvPr id="5137" name="Rectangle 17"/>
          <p:cNvSpPr>
            <a:spLocks noChangeArrowheads="1"/>
          </p:cNvSpPr>
          <p:nvPr/>
        </p:nvSpPr>
        <p:spPr bwMode="auto">
          <a:xfrm>
            <a:off x="3244850" y="1949450"/>
            <a:ext cx="1150938" cy="635000"/>
          </a:xfrm>
          <a:prstGeom prst="rect">
            <a:avLst/>
          </a:prstGeom>
          <a:noFill/>
          <a:ln w="25400">
            <a:solidFill>
              <a:srgbClr val="000000"/>
            </a:solidFill>
            <a:miter lim="800000"/>
            <a:headEnd/>
            <a:tailEnd/>
          </a:ln>
          <a:effectLst/>
        </p:spPr>
        <p:txBody>
          <a:bodyPr wrap="none" anchor="ctr"/>
          <a:lstStyle/>
          <a:p>
            <a:endParaRPr lang="en-US"/>
          </a:p>
        </p:txBody>
      </p:sp>
      <p:sp>
        <p:nvSpPr>
          <p:cNvPr id="5138" name="Rectangle 18"/>
          <p:cNvSpPr>
            <a:spLocks noChangeArrowheads="1"/>
          </p:cNvSpPr>
          <p:nvPr/>
        </p:nvSpPr>
        <p:spPr bwMode="auto">
          <a:xfrm>
            <a:off x="3244850" y="2765425"/>
            <a:ext cx="1150938" cy="644525"/>
          </a:xfrm>
          <a:prstGeom prst="rect">
            <a:avLst/>
          </a:prstGeom>
          <a:noFill/>
          <a:ln w="25400">
            <a:solidFill>
              <a:srgbClr val="000000"/>
            </a:solidFill>
            <a:miter lim="800000"/>
            <a:headEnd/>
            <a:tailEnd/>
          </a:ln>
          <a:effectLst/>
        </p:spPr>
        <p:txBody>
          <a:bodyPr wrap="none" anchor="ctr"/>
          <a:lstStyle/>
          <a:p>
            <a:endParaRPr lang="en-US"/>
          </a:p>
        </p:txBody>
      </p:sp>
      <p:sp>
        <p:nvSpPr>
          <p:cNvPr id="5139" name="Arc 19"/>
          <p:cNvSpPr>
            <a:spLocks/>
          </p:cNvSpPr>
          <p:nvPr/>
        </p:nvSpPr>
        <p:spPr bwMode="auto">
          <a:xfrm>
            <a:off x="3106738" y="2149475"/>
            <a:ext cx="133350" cy="7143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5140" name="Arc 20"/>
          <p:cNvSpPr>
            <a:spLocks/>
          </p:cNvSpPr>
          <p:nvPr/>
        </p:nvSpPr>
        <p:spPr bwMode="auto">
          <a:xfrm>
            <a:off x="2460625" y="2149475"/>
            <a:ext cx="131763" cy="7143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5141" name="Line 21"/>
          <p:cNvSpPr>
            <a:spLocks noChangeShapeType="1"/>
          </p:cNvSpPr>
          <p:nvPr/>
        </p:nvSpPr>
        <p:spPr bwMode="auto">
          <a:xfrm>
            <a:off x="2573338" y="2182813"/>
            <a:ext cx="568325" cy="0"/>
          </a:xfrm>
          <a:prstGeom prst="line">
            <a:avLst/>
          </a:prstGeom>
          <a:noFill/>
          <a:ln w="25400">
            <a:solidFill>
              <a:srgbClr val="000000"/>
            </a:solidFill>
            <a:round/>
            <a:headEnd/>
            <a:tailEnd/>
          </a:ln>
          <a:effectLst/>
        </p:spPr>
        <p:txBody>
          <a:bodyPr wrap="none" anchor="ctr"/>
          <a:lstStyle/>
          <a:p>
            <a:endParaRPr lang="en-US"/>
          </a:p>
        </p:txBody>
      </p:sp>
      <p:sp>
        <p:nvSpPr>
          <p:cNvPr id="5142" name="Arc 22"/>
          <p:cNvSpPr>
            <a:spLocks/>
          </p:cNvSpPr>
          <p:nvPr/>
        </p:nvSpPr>
        <p:spPr bwMode="auto">
          <a:xfrm>
            <a:off x="3106738" y="2474913"/>
            <a:ext cx="133350"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5143" name="Arc 23"/>
          <p:cNvSpPr>
            <a:spLocks/>
          </p:cNvSpPr>
          <p:nvPr/>
        </p:nvSpPr>
        <p:spPr bwMode="auto">
          <a:xfrm>
            <a:off x="2460625" y="2474913"/>
            <a:ext cx="131763" cy="7461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5144" name="Line 24"/>
          <p:cNvSpPr>
            <a:spLocks noChangeShapeType="1"/>
          </p:cNvSpPr>
          <p:nvPr/>
        </p:nvSpPr>
        <p:spPr bwMode="auto">
          <a:xfrm>
            <a:off x="2563813" y="2509838"/>
            <a:ext cx="582612" cy="0"/>
          </a:xfrm>
          <a:prstGeom prst="line">
            <a:avLst/>
          </a:prstGeom>
          <a:noFill/>
          <a:ln w="25400">
            <a:solidFill>
              <a:srgbClr val="000000"/>
            </a:solidFill>
            <a:round/>
            <a:headEnd/>
            <a:tailEnd/>
          </a:ln>
          <a:effectLst/>
        </p:spPr>
        <p:txBody>
          <a:bodyPr wrap="none" anchor="ctr"/>
          <a:lstStyle/>
          <a:p>
            <a:endParaRPr lang="en-US"/>
          </a:p>
        </p:txBody>
      </p:sp>
      <p:sp>
        <p:nvSpPr>
          <p:cNvPr id="5145" name="Rectangle 25"/>
          <p:cNvSpPr>
            <a:spLocks noChangeArrowheads="1"/>
          </p:cNvSpPr>
          <p:nvPr/>
        </p:nvSpPr>
        <p:spPr bwMode="auto">
          <a:xfrm>
            <a:off x="5365750" y="1949450"/>
            <a:ext cx="1082675" cy="635000"/>
          </a:xfrm>
          <a:prstGeom prst="rect">
            <a:avLst/>
          </a:prstGeom>
          <a:noFill/>
          <a:ln w="25400">
            <a:solidFill>
              <a:srgbClr val="000000"/>
            </a:solidFill>
            <a:miter lim="800000"/>
            <a:headEnd/>
            <a:tailEnd/>
          </a:ln>
          <a:effectLst/>
        </p:spPr>
        <p:txBody>
          <a:bodyPr wrap="none" anchor="ctr"/>
          <a:lstStyle/>
          <a:p>
            <a:endParaRPr lang="en-US"/>
          </a:p>
        </p:txBody>
      </p:sp>
      <p:sp>
        <p:nvSpPr>
          <p:cNvPr id="5146" name="Rectangle 26"/>
          <p:cNvSpPr>
            <a:spLocks noChangeArrowheads="1"/>
          </p:cNvSpPr>
          <p:nvPr/>
        </p:nvSpPr>
        <p:spPr bwMode="auto">
          <a:xfrm>
            <a:off x="5532438" y="2986088"/>
            <a:ext cx="765175" cy="366712"/>
          </a:xfrm>
          <a:prstGeom prst="rect">
            <a:avLst/>
          </a:prstGeom>
          <a:noFill/>
          <a:ln w="25400">
            <a:solidFill>
              <a:srgbClr val="000000"/>
            </a:solidFill>
            <a:miter lim="800000"/>
            <a:headEnd/>
            <a:tailEnd/>
          </a:ln>
          <a:effectLst/>
        </p:spPr>
        <p:txBody>
          <a:bodyPr wrap="none" anchor="ctr"/>
          <a:lstStyle/>
          <a:p>
            <a:endParaRPr lang="en-US"/>
          </a:p>
        </p:txBody>
      </p:sp>
      <p:sp>
        <p:nvSpPr>
          <p:cNvPr id="5147" name="Arc 27"/>
          <p:cNvSpPr>
            <a:spLocks/>
          </p:cNvSpPr>
          <p:nvPr/>
        </p:nvSpPr>
        <p:spPr bwMode="auto">
          <a:xfrm>
            <a:off x="5229225" y="2120900"/>
            <a:ext cx="1317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5148" name="Arc 28"/>
          <p:cNvSpPr>
            <a:spLocks/>
          </p:cNvSpPr>
          <p:nvPr/>
        </p:nvSpPr>
        <p:spPr bwMode="auto">
          <a:xfrm>
            <a:off x="4416425" y="2120900"/>
            <a:ext cx="1317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5149" name="Line 29"/>
          <p:cNvSpPr>
            <a:spLocks noChangeShapeType="1"/>
          </p:cNvSpPr>
          <p:nvPr/>
        </p:nvSpPr>
        <p:spPr bwMode="auto">
          <a:xfrm>
            <a:off x="4533900" y="2155825"/>
            <a:ext cx="693738" cy="0"/>
          </a:xfrm>
          <a:prstGeom prst="line">
            <a:avLst/>
          </a:prstGeom>
          <a:noFill/>
          <a:ln w="25400">
            <a:solidFill>
              <a:srgbClr val="000000"/>
            </a:solidFill>
            <a:round/>
            <a:headEnd/>
            <a:tailEnd/>
          </a:ln>
          <a:effectLst/>
        </p:spPr>
        <p:txBody>
          <a:bodyPr wrap="none" anchor="ctr"/>
          <a:lstStyle/>
          <a:p>
            <a:endParaRPr lang="en-US"/>
          </a:p>
        </p:txBody>
      </p:sp>
      <p:sp>
        <p:nvSpPr>
          <p:cNvPr id="5150" name="Arc 30"/>
          <p:cNvSpPr>
            <a:spLocks/>
          </p:cNvSpPr>
          <p:nvPr/>
        </p:nvSpPr>
        <p:spPr bwMode="auto">
          <a:xfrm>
            <a:off x="5224463" y="2400300"/>
            <a:ext cx="1317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5151" name="Line 31"/>
          <p:cNvSpPr>
            <a:spLocks noChangeShapeType="1"/>
          </p:cNvSpPr>
          <p:nvPr/>
        </p:nvSpPr>
        <p:spPr bwMode="auto">
          <a:xfrm>
            <a:off x="4967288" y="2435225"/>
            <a:ext cx="266700" cy="0"/>
          </a:xfrm>
          <a:prstGeom prst="line">
            <a:avLst/>
          </a:prstGeom>
          <a:noFill/>
          <a:ln w="25400">
            <a:solidFill>
              <a:srgbClr val="000000"/>
            </a:solidFill>
            <a:round/>
            <a:headEnd/>
            <a:tailEnd/>
          </a:ln>
          <a:effectLst/>
        </p:spPr>
        <p:txBody>
          <a:bodyPr wrap="none" anchor="ctr"/>
          <a:lstStyle/>
          <a:p>
            <a:endParaRPr lang="en-US"/>
          </a:p>
        </p:txBody>
      </p:sp>
      <p:sp>
        <p:nvSpPr>
          <p:cNvPr id="5152" name="Line 32"/>
          <p:cNvSpPr>
            <a:spLocks noChangeShapeType="1"/>
          </p:cNvSpPr>
          <p:nvPr/>
        </p:nvSpPr>
        <p:spPr bwMode="auto">
          <a:xfrm>
            <a:off x="4972050" y="2439988"/>
            <a:ext cx="0" cy="527050"/>
          </a:xfrm>
          <a:prstGeom prst="line">
            <a:avLst/>
          </a:prstGeom>
          <a:noFill/>
          <a:ln w="25400">
            <a:solidFill>
              <a:srgbClr val="000000"/>
            </a:solidFill>
            <a:round/>
            <a:headEnd/>
            <a:tailEnd/>
          </a:ln>
          <a:effectLst/>
        </p:spPr>
        <p:txBody>
          <a:bodyPr wrap="none" anchor="ctr"/>
          <a:lstStyle/>
          <a:p>
            <a:endParaRPr lang="en-US"/>
          </a:p>
        </p:txBody>
      </p:sp>
      <p:sp>
        <p:nvSpPr>
          <p:cNvPr id="5153" name="Arc 33"/>
          <p:cNvSpPr>
            <a:spLocks/>
          </p:cNvSpPr>
          <p:nvPr/>
        </p:nvSpPr>
        <p:spPr bwMode="auto">
          <a:xfrm>
            <a:off x="4416425" y="2943225"/>
            <a:ext cx="131763" cy="74613"/>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5154" name="Line 34"/>
          <p:cNvSpPr>
            <a:spLocks noChangeShapeType="1"/>
          </p:cNvSpPr>
          <p:nvPr/>
        </p:nvSpPr>
        <p:spPr bwMode="auto">
          <a:xfrm flipH="1">
            <a:off x="4516438" y="2973388"/>
            <a:ext cx="473075" cy="0"/>
          </a:xfrm>
          <a:prstGeom prst="line">
            <a:avLst/>
          </a:prstGeom>
          <a:noFill/>
          <a:ln w="25400">
            <a:solidFill>
              <a:srgbClr val="000000"/>
            </a:solidFill>
            <a:round/>
            <a:headEnd/>
            <a:tailEnd/>
          </a:ln>
          <a:effectLst/>
        </p:spPr>
        <p:txBody>
          <a:bodyPr wrap="none" anchor="ctr"/>
          <a:lstStyle/>
          <a:p>
            <a:endParaRPr lang="en-US"/>
          </a:p>
        </p:txBody>
      </p:sp>
      <p:sp>
        <p:nvSpPr>
          <p:cNvPr id="5155" name="Arc 35"/>
          <p:cNvSpPr>
            <a:spLocks/>
          </p:cNvSpPr>
          <p:nvPr/>
        </p:nvSpPr>
        <p:spPr bwMode="auto">
          <a:xfrm>
            <a:off x="5395913" y="3157538"/>
            <a:ext cx="131762"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5156" name="Arc 36"/>
          <p:cNvSpPr>
            <a:spLocks/>
          </p:cNvSpPr>
          <p:nvPr/>
        </p:nvSpPr>
        <p:spPr bwMode="auto">
          <a:xfrm>
            <a:off x="4416425" y="3157538"/>
            <a:ext cx="1317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US"/>
          </a:p>
        </p:txBody>
      </p:sp>
      <p:sp>
        <p:nvSpPr>
          <p:cNvPr id="5157" name="Line 37"/>
          <p:cNvSpPr>
            <a:spLocks noChangeShapeType="1"/>
          </p:cNvSpPr>
          <p:nvPr/>
        </p:nvSpPr>
        <p:spPr bwMode="auto">
          <a:xfrm>
            <a:off x="4535488" y="3192463"/>
            <a:ext cx="876300" cy="0"/>
          </a:xfrm>
          <a:prstGeom prst="line">
            <a:avLst/>
          </a:prstGeom>
          <a:noFill/>
          <a:ln w="25400">
            <a:solidFill>
              <a:srgbClr val="000000"/>
            </a:solidFill>
            <a:round/>
            <a:headEnd/>
            <a:tailEnd/>
          </a:ln>
          <a:effectLst/>
        </p:spPr>
        <p:txBody>
          <a:bodyPr wrap="none" anchor="ctr"/>
          <a:lstStyle/>
          <a:p>
            <a:endParaRPr lang="en-US"/>
          </a:p>
        </p:txBody>
      </p:sp>
      <p:sp>
        <p:nvSpPr>
          <p:cNvPr id="5158" name="Arc 38"/>
          <p:cNvSpPr>
            <a:spLocks/>
          </p:cNvSpPr>
          <p:nvPr/>
        </p:nvSpPr>
        <p:spPr bwMode="auto">
          <a:xfrm>
            <a:off x="5862638" y="2882900"/>
            <a:ext cx="106362" cy="9048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59" name="Arc 39"/>
          <p:cNvSpPr>
            <a:spLocks/>
          </p:cNvSpPr>
          <p:nvPr/>
        </p:nvSpPr>
        <p:spPr bwMode="auto">
          <a:xfrm>
            <a:off x="5862638" y="2589213"/>
            <a:ext cx="106362" cy="90487"/>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60" name="Line 40"/>
          <p:cNvSpPr>
            <a:spLocks noChangeShapeType="1"/>
          </p:cNvSpPr>
          <p:nvPr/>
        </p:nvSpPr>
        <p:spPr bwMode="auto">
          <a:xfrm>
            <a:off x="5915025" y="2679700"/>
            <a:ext cx="0" cy="211138"/>
          </a:xfrm>
          <a:prstGeom prst="line">
            <a:avLst/>
          </a:prstGeom>
          <a:noFill/>
          <a:ln w="25400">
            <a:solidFill>
              <a:srgbClr val="000000"/>
            </a:solidFill>
            <a:round/>
            <a:headEnd/>
            <a:tailEnd/>
          </a:ln>
          <a:effectLst/>
        </p:spPr>
        <p:txBody>
          <a:bodyPr wrap="none" anchor="ctr"/>
          <a:lstStyle/>
          <a:p>
            <a:endParaRPr lang="en-US"/>
          </a:p>
        </p:txBody>
      </p:sp>
      <p:sp>
        <p:nvSpPr>
          <p:cNvPr id="5162" name="Rectangle 42"/>
          <p:cNvSpPr>
            <a:spLocks noChangeArrowheads="1"/>
          </p:cNvSpPr>
          <p:nvPr/>
        </p:nvSpPr>
        <p:spPr bwMode="auto">
          <a:xfrm>
            <a:off x="3206750" y="4230688"/>
            <a:ext cx="1489075" cy="211137"/>
          </a:xfrm>
          <a:prstGeom prst="rect">
            <a:avLst/>
          </a:prstGeom>
          <a:noFill/>
          <a:ln w="25400">
            <a:solidFill>
              <a:srgbClr val="000000"/>
            </a:solidFill>
            <a:miter lim="800000"/>
            <a:headEnd/>
            <a:tailEnd/>
          </a:ln>
          <a:effectLst/>
        </p:spPr>
        <p:txBody>
          <a:bodyPr wrap="none" anchor="ctr"/>
          <a:lstStyle/>
          <a:p>
            <a:endParaRPr lang="en-US"/>
          </a:p>
        </p:txBody>
      </p:sp>
      <p:sp>
        <p:nvSpPr>
          <p:cNvPr id="5163" name="Rectangle 43"/>
          <p:cNvSpPr>
            <a:spLocks noChangeArrowheads="1"/>
          </p:cNvSpPr>
          <p:nvPr/>
        </p:nvSpPr>
        <p:spPr bwMode="auto">
          <a:xfrm>
            <a:off x="3360738" y="3698875"/>
            <a:ext cx="1166812" cy="211138"/>
          </a:xfrm>
          <a:prstGeom prst="rect">
            <a:avLst/>
          </a:prstGeom>
          <a:noFill/>
          <a:ln w="25400">
            <a:solidFill>
              <a:srgbClr val="000000"/>
            </a:solidFill>
            <a:miter lim="800000"/>
            <a:headEnd/>
            <a:tailEnd/>
          </a:ln>
          <a:effectLst/>
        </p:spPr>
        <p:txBody>
          <a:bodyPr wrap="none" anchor="ctr"/>
          <a:lstStyle/>
          <a:p>
            <a:endParaRPr lang="en-US"/>
          </a:p>
        </p:txBody>
      </p:sp>
      <p:sp>
        <p:nvSpPr>
          <p:cNvPr id="5164" name="Rectangle 44"/>
          <p:cNvSpPr>
            <a:spLocks noChangeArrowheads="1"/>
          </p:cNvSpPr>
          <p:nvPr/>
        </p:nvSpPr>
        <p:spPr bwMode="auto">
          <a:xfrm>
            <a:off x="3548063" y="3686175"/>
            <a:ext cx="7889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Register</a:t>
            </a:r>
          </a:p>
        </p:txBody>
      </p:sp>
      <p:sp>
        <p:nvSpPr>
          <p:cNvPr id="5165" name="Rectangle 45"/>
          <p:cNvSpPr>
            <a:spLocks noChangeArrowheads="1"/>
          </p:cNvSpPr>
          <p:nvPr/>
        </p:nvSpPr>
        <p:spPr bwMode="auto">
          <a:xfrm>
            <a:off x="3640138" y="4211638"/>
            <a:ext cx="6365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Cache</a:t>
            </a:r>
          </a:p>
        </p:txBody>
      </p:sp>
      <p:sp>
        <p:nvSpPr>
          <p:cNvPr id="5166" name="Arc 46"/>
          <p:cNvSpPr>
            <a:spLocks/>
          </p:cNvSpPr>
          <p:nvPr/>
        </p:nvSpPr>
        <p:spPr bwMode="auto">
          <a:xfrm>
            <a:off x="3708400" y="4122738"/>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67" name="Arc 47"/>
          <p:cNvSpPr>
            <a:spLocks/>
          </p:cNvSpPr>
          <p:nvPr/>
        </p:nvSpPr>
        <p:spPr bwMode="auto">
          <a:xfrm>
            <a:off x="3708400" y="39147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68" name="Line 48"/>
          <p:cNvSpPr>
            <a:spLocks noChangeShapeType="1"/>
          </p:cNvSpPr>
          <p:nvPr/>
        </p:nvSpPr>
        <p:spPr bwMode="auto">
          <a:xfrm>
            <a:off x="3760788" y="4010025"/>
            <a:ext cx="0" cy="120650"/>
          </a:xfrm>
          <a:prstGeom prst="line">
            <a:avLst/>
          </a:prstGeom>
          <a:noFill/>
          <a:ln w="25400">
            <a:solidFill>
              <a:srgbClr val="000000"/>
            </a:solidFill>
            <a:round/>
            <a:headEnd/>
            <a:tailEnd/>
          </a:ln>
          <a:effectLst/>
        </p:spPr>
        <p:txBody>
          <a:bodyPr wrap="none" anchor="ctr"/>
          <a:lstStyle/>
          <a:p>
            <a:endParaRPr lang="en-US"/>
          </a:p>
        </p:txBody>
      </p:sp>
      <p:sp>
        <p:nvSpPr>
          <p:cNvPr id="5169" name="Arc 49"/>
          <p:cNvSpPr>
            <a:spLocks/>
          </p:cNvSpPr>
          <p:nvPr/>
        </p:nvSpPr>
        <p:spPr bwMode="auto">
          <a:xfrm>
            <a:off x="4102100" y="4122738"/>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70" name="Arc 50"/>
          <p:cNvSpPr>
            <a:spLocks/>
          </p:cNvSpPr>
          <p:nvPr/>
        </p:nvSpPr>
        <p:spPr bwMode="auto">
          <a:xfrm>
            <a:off x="4102100" y="39147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71" name="Line 51"/>
          <p:cNvSpPr>
            <a:spLocks noChangeShapeType="1"/>
          </p:cNvSpPr>
          <p:nvPr/>
        </p:nvSpPr>
        <p:spPr bwMode="auto">
          <a:xfrm>
            <a:off x="4154488" y="4010025"/>
            <a:ext cx="0" cy="120650"/>
          </a:xfrm>
          <a:prstGeom prst="line">
            <a:avLst/>
          </a:prstGeom>
          <a:noFill/>
          <a:ln w="25400">
            <a:solidFill>
              <a:srgbClr val="000000"/>
            </a:solidFill>
            <a:round/>
            <a:headEnd/>
            <a:tailEnd/>
          </a:ln>
          <a:effectLst/>
        </p:spPr>
        <p:txBody>
          <a:bodyPr wrap="none" anchor="ctr"/>
          <a:lstStyle/>
          <a:p>
            <a:endParaRPr lang="en-US"/>
          </a:p>
        </p:txBody>
      </p:sp>
      <p:sp>
        <p:nvSpPr>
          <p:cNvPr id="5172" name="Arc 52"/>
          <p:cNvSpPr>
            <a:spLocks/>
          </p:cNvSpPr>
          <p:nvPr/>
        </p:nvSpPr>
        <p:spPr bwMode="auto">
          <a:xfrm>
            <a:off x="3708400" y="46545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73" name="Arc 53"/>
          <p:cNvSpPr>
            <a:spLocks/>
          </p:cNvSpPr>
          <p:nvPr/>
        </p:nvSpPr>
        <p:spPr bwMode="auto">
          <a:xfrm>
            <a:off x="3708400" y="444658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74" name="Line 54"/>
          <p:cNvSpPr>
            <a:spLocks noChangeShapeType="1"/>
          </p:cNvSpPr>
          <p:nvPr/>
        </p:nvSpPr>
        <p:spPr bwMode="auto">
          <a:xfrm>
            <a:off x="3760788" y="4541838"/>
            <a:ext cx="0" cy="120650"/>
          </a:xfrm>
          <a:prstGeom prst="line">
            <a:avLst/>
          </a:prstGeom>
          <a:noFill/>
          <a:ln w="25400">
            <a:solidFill>
              <a:srgbClr val="000000"/>
            </a:solidFill>
            <a:round/>
            <a:headEnd/>
            <a:tailEnd/>
          </a:ln>
          <a:effectLst/>
        </p:spPr>
        <p:txBody>
          <a:bodyPr wrap="none" anchor="ctr"/>
          <a:lstStyle/>
          <a:p>
            <a:endParaRPr lang="en-US"/>
          </a:p>
        </p:txBody>
      </p:sp>
      <p:sp>
        <p:nvSpPr>
          <p:cNvPr id="5175" name="Arc 55"/>
          <p:cNvSpPr>
            <a:spLocks/>
          </p:cNvSpPr>
          <p:nvPr/>
        </p:nvSpPr>
        <p:spPr bwMode="auto">
          <a:xfrm>
            <a:off x="4102100" y="46545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76" name="Arc 56"/>
          <p:cNvSpPr>
            <a:spLocks/>
          </p:cNvSpPr>
          <p:nvPr/>
        </p:nvSpPr>
        <p:spPr bwMode="auto">
          <a:xfrm>
            <a:off x="4102100" y="444658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77" name="Line 57"/>
          <p:cNvSpPr>
            <a:spLocks noChangeShapeType="1"/>
          </p:cNvSpPr>
          <p:nvPr/>
        </p:nvSpPr>
        <p:spPr bwMode="auto">
          <a:xfrm>
            <a:off x="4154488" y="4541838"/>
            <a:ext cx="0" cy="120650"/>
          </a:xfrm>
          <a:prstGeom prst="line">
            <a:avLst/>
          </a:prstGeom>
          <a:noFill/>
          <a:ln w="25400">
            <a:solidFill>
              <a:srgbClr val="000000"/>
            </a:solidFill>
            <a:round/>
            <a:headEnd/>
            <a:tailEnd/>
          </a:ln>
          <a:effectLst/>
        </p:spPr>
        <p:txBody>
          <a:bodyPr wrap="none" anchor="ctr"/>
          <a:lstStyle/>
          <a:p>
            <a:endParaRPr lang="en-US"/>
          </a:p>
        </p:txBody>
      </p:sp>
      <p:sp>
        <p:nvSpPr>
          <p:cNvPr id="5178" name="Rectangle 58"/>
          <p:cNvSpPr>
            <a:spLocks noChangeArrowheads="1"/>
          </p:cNvSpPr>
          <p:nvPr/>
        </p:nvSpPr>
        <p:spPr bwMode="auto">
          <a:xfrm>
            <a:off x="3387725" y="4783138"/>
            <a:ext cx="1154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 Memory</a:t>
            </a:r>
          </a:p>
        </p:txBody>
      </p:sp>
      <p:sp>
        <p:nvSpPr>
          <p:cNvPr id="5179" name="Rectangle 59"/>
          <p:cNvSpPr>
            <a:spLocks noChangeArrowheads="1"/>
          </p:cNvSpPr>
          <p:nvPr/>
        </p:nvSpPr>
        <p:spPr bwMode="auto">
          <a:xfrm>
            <a:off x="2967038" y="4764088"/>
            <a:ext cx="1968500" cy="301625"/>
          </a:xfrm>
          <a:prstGeom prst="rect">
            <a:avLst/>
          </a:prstGeom>
          <a:noFill/>
          <a:ln w="25400">
            <a:solidFill>
              <a:srgbClr val="000000"/>
            </a:solidFill>
            <a:miter lim="800000"/>
            <a:headEnd/>
            <a:tailEnd/>
          </a:ln>
          <a:effectLst/>
        </p:spPr>
        <p:txBody>
          <a:bodyPr wrap="none" anchor="ctr"/>
          <a:lstStyle/>
          <a:p>
            <a:endParaRPr lang="en-US"/>
          </a:p>
        </p:txBody>
      </p:sp>
      <p:sp>
        <p:nvSpPr>
          <p:cNvPr id="5180" name="Arc 60"/>
          <p:cNvSpPr>
            <a:spLocks/>
          </p:cNvSpPr>
          <p:nvPr/>
        </p:nvSpPr>
        <p:spPr bwMode="auto">
          <a:xfrm>
            <a:off x="3708400" y="52768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81" name="Arc 61"/>
          <p:cNvSpPr>
            <a:spLocks/>
          </p:cNvSpPr>
          <p:nvPr/>
        </p:nvSpPr>
        <p:spPr bwMode="auto">
          <a:xfrm>
            <a:off x="3708400" y="50704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82" name="Line 62"/>
          <p:cNvSpPr>
            <a:spLocks noChangeShapeType="1"/>
          </p:cNvSpPr>
          <p:nvPr/>
        </p:nvSpPr>
        <p:spPr bwMode="auto">
          <a:xfrm>
            <a:off x="3760788" y="5165725"/>
            <a:ext cx="0" cy="120650"/>
          </a:xfrm>
          <a:prstGeom prst="line">
            <a:avLst/>
          </a:prstGeom>
          <a:noFill/>
          <a:ln w="25400">
            <a:solidFill>
              <a:srgbClr val="000000"/>
            </a:solidFill>
            <a:round/>
            <a:headEnd/>
            <a:tailEnd/>
          </a:ln>
          <a:effectLst/>
        </p:spPr>
        <p:txBody>
          <a:bodyPr wrap="none" anchor="ctr"/>
          <a:lstStyle/>
          <a:p>
            <a:endParaRPr lang="en-US"/>
          </a:p>
        </p:txBody>
      </p:sp>
      <p:sp>
        <p:nvSpPr>
          <p:cNvPr id="5183" name="Arc 63"/>
          <p:cNvSpPr>
            <a:spLocks/>
          </p:cNvSpPr>
          <p:nvPr/>
        </p:nvSpPr>
        <p:spPr bwMode="auto">
          <a:xfrm>
            <a:off x="4102100" y="5276850"/>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84" name="Arc 64"/>
          <p:cNvSpPr>
            <a:spLocks/>
          </p:cNvSpPr>
          <p:nvPr/>
        </p:nvSpPr>
        <p:spPr bwMode="auto">
          <a:xfrm>
            <a:off x="4102100" y="5070475"/>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85" name="Line 65"/>
          <p:cNvSpPr>
            <a:spLocks noChangeShapeType="1"/>
          </p:cNvSpPr>
          <p:nvPr/>
        </p:nvSpPr>
        <p:spPr bwMode="auto">
          <a:xfrm>
            <a:off x="4154488" y="5165725"/>
            <a:ext cx="0" cy="120650"/>
          </a:xfrm>
          <a:prstGeom prst="line">
            <a:avLst/>
          </a:prstGeom>
          <a:noFill/>
          <a:ln w="25400">
            <a:solidFill>
              <a:srgbClr val="000000"/>
            </a:solidFill>
            <a:round/>
            <a:headEnd/>
            <a:tailEnd/>
          </a:ln>
          <a:effectLst/>
        </p:spPr>
        <p:txBody>
          <a:bodyPr wrap="none" anchor="ctr"/>
          <a:lstStyle/>
          <a:p>
            <a:endParaRPr lang="en-US"/>
          </a:p>
        </p:txBody>
      </p:sp>
      <p:sp>
        <p:nvSpPr>
          <p:cNvPr id="5186" name="Rectangle 66"/>
          <p:cNvSpPr>
            <a:spLocks noChangeArrowheads="1"/>
          </p:cNvSpPr>
          <p:nvPr/>
        </p:nvSpPr>
        <p:spPr bwMode="auto">
          <a:xfrm>
            <a:off x="2728913" y="5386388"/>
            <a:ext cx="2444750" cy="381000"/>
          </a:xfrm>
          <a:prstGeom prst="rect">
            <a:avLst/>
          </a:prstGeom>
          <a:noFill/>
          <a:ln w="25400">
            <a:solidFill>
              <a:srgbClr val="000000"/>
            </a:solidFill>
            <a:miter lim="800000"/>
            <a:headEnd/>
            <a:tailEnd/>
          </a:ln>
          <a:effectLst/>
        </p:spPr>
        <p:txBody>
          <a:bodyPr wrap="none" anchor="ctr"/>
          <a:lstStyle/>
          <a:p>
            <a:endParaRPr lang="en-US"/>
          </a:p>
        </p:txBody>
      </p:sp>
      <p:sp>
        <p:nvSpPr>
          <p:cNvPr id="5187" name="Arc 67"/>
          <p:cNvSpPr>
            <a:spLocks/>
          </p:cNvSpPr>
          <p:nvPr/>
        </p:nvSpPr>
        <p:spPr bwMode="auto">
          <a:xfrm>
            <a:off x="3708400" y="5980113"/>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88" name="Arc 68"/>
          <p:cNvSpPr>
            <a:spLocks/>
          </p:cNvSpPr>
          <p:nvPr/>
        </p:nvSpPr>
        <p:spPr bwMode="auto">
          <a:xfrm>
            <a:off x="3708400" y="577373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89" name="Line 69"/>
          <p:cNvSpPr>
            <a:spLocks noChangeShapeType="1"/>
          </p:cNvSpPr>
          <p:nvPr/>
        </p:nvSpPr>
        <p:spPr bwMode="auto">
          <a:xfrm>
            <a:off x="3760788" y="5868988"/>
            <a:ext cx="0" cy="120650"/>
          </a:xfrm>
          <a:prstGeom prst="line">
            <a:avLst/>
          </a:prstGeom>
          <a:noFill/>
          <a:ln w="25400">
            <a:solidFill>
              <a:srgbClr val="000000"/>
            </a:solidFill>
            <a:round/>
            <a:headEnd/>
            <a:tailEnd/>
          </a:ln>
          <a:effectLst/>
        </p:spPr>
        <p:txBody>
          <a:bodyPr wrap="none" anchor="ctr"/>
          <a:lstStyle/>
          <a:p>
            <a:endParaRPr lang="en-US"/>
          </a:p>
        </p:txBody>
      </p:sp>
      <p:sp>
        <p:nvSpPr>
          <p:cNvPr id="5190" name="Arc 70"/>
          <p:cNvSpPr>
            <a:spLocks/>
          </p:cNvSpPr>
          <p:nvPr/>
        </p:nvSpPr>
        <p:spPr bwMode="auto">
          <a:xfrm>
            <a:off x="4102100" y="5980113"/>
            <a:ext cx="1079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5191" name="Arc 71"/>
          <p:cNvSpPr>
            <a:spLocks/>
          </p:cNvSpPr>
          <p:nvPr/>
        </p:nvSpPr>
        <p:spPr bwMode="auto">
          <a:xfrm>
            <a:off x="4102100" y="5773738"/>
            <a:ext cx="1079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US"/>
          </a:p>
        </p:txBody>
      </p:sp>
      <p:sp>
        <p:nvSpPr>
          <p:cNvPr id="5192" name="Line 72"/>
          <p:cNvSpPr>
            <a:spLocks noChangeShapeType="1"/>
          </p:cNvSpPr>
          <p:nvPr/>
        </p:nvSpPr>
        <p:spPr bwMode="auto">
          <a:xfrm>
            <a:off x="4154488" y="5868988"/>
            <a:ext cx="0" cy="120650"/>
          </a:xfrm>
          <a:prstGeom prst="line">
            <a:avLst/>
          </a:prstGeom>
          <a:noFill/>
          <a:ln w="25400">
            <a:solidFill>
              <a:srgbClr val="000000"/>
            </a:solidFill>
            <a:round/>
            <a:headEnd/>
            <a:tailEnd/>
          </a:ln>
          <a:effectLst/>
        </p:spPr>
        <p:txBody>
          <a:bodyPr wrap="none" anchor="ctr"/>
          <a:lstStyle/>
          <a:p>
            <a:endParaRPr lang="en-US"/>
          </a:p>
        </p:txBody>
      </p:sp>
      <p:sp>
        <p:nvSpPr>
          <p:cNvPr id="5193" name="Rectangle 73"/>
          <p:cNvSpPr>
            <a:spLocks noChangeArrowheads="1"/>
          </p:cNvSpPr>
          <p:nvPr/>
        </p:nvSpPr>
        <p:spPr bwMode="auto">
          <a:xfrm>
            <a:off x="3365500" y="5440363"/>
            <a:ext cx="12049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Magnetic Disk</a:t>
            </a:r>
          </a:p>
        </p:txBody>
      </p:sp>
      <p:sp>
        <p:nvSpPr>
          <p:cNvPr id="5194" name="Rectangle 74"/>
          <p:cNvSpPr>
            <a:spLocks noChangeArrowheads="1"/>
          </p:cNvSpPr>
          <p:nvPr/>
        </p:nvSpPr>
        <p:spPr bwMode="auto">
          <a:xfrm>
            <a:off x="2489200" y="6089650"/>
            <a:ext cx="2924175" cy="401638"/>
          </a:xfrm>
          <a:prstGeom prst="rect">
            <a:avLst/>
          </a:prstGeom>
          <a:noFill/>
          <a:ln w="25400">
            <a:solidFill>
              <a:srgbClr val="000000"/>
            </a:solidFill>
            <a:miter lim="800000"/>
            <a:headEnd/>
            <a:tailEnd/>
          </a:ln>
          <a:effectLst/>
        </p:spPr>
        <p:txBody>
          <a:bodyPr wrap="none" anchor="ctr"/>
          <a:lstStyle/>
          <a:p>
            <a:endParaRPr lang="en-US"/>
          </a:p>
        </p:txBody>
      </p:sp>
      <p:sp>
        <p:nvSpPr>
          <p:cNvPr id="5195" name="Rectangle 75"/>
          <p:cNvSpPr>
            <a:spLocks noChangeArrowheads="1"/>
          </p:cNvSpPr>
          <p:nvPr/>
        </p:nvSpPr>
        <p:spPr bwMode="auto">
          <a:xfrm>
            <a:off x="3322638" y="6148388"/>
            <a:ext cx="123983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Magnetic Tape</a:t>
            </a:r>
          </a:p>
        </p:txBody>
      </p:sp>
      <p:sp>
        <p:nvSpPr>
          <p:cNvPr id="5197" name="Rectangle 77"/>
          <p:cNvSpPr>
            <a:spLocks noChangeArrowheads="1"/>
          </p:cNvSpPr>
          <p:nvPr/>
        </p:nvSpPr>
        <p:spPr bwMode="auto">
          <a:xfrm>
            <a:off x="647700" y="1036638"/>
            <a:ext cx="7534275" cy="58420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Memory Hierarchy is to obtain the highest possible</a:t>
            </a:r>
          </a:p>
          <a:p>
            <a:pPr defTabSz="762000">
              <a:lnSpc>
                <a:spcPct val="90000"/>
              </a:lnSpc>
            </a:pPr>
            <a:r>
              <a:rPr lang="en-US" altLang="ko-KR" sz="1800"/>
              <a:t>access speed while minimizing the total cost of the memory system</a:t>
            </a:r>
          </a:p>
        </p:txBody>
      </p:sp>
      <p:sp>
        <p:nvSpPr>
          <p:cNvPr id="5198" name="Rectangle 78"/>
          <p:cNvSpPr>
            <a:spLocks noChangeArrowheads="1"/>
          </p:cNvSpPr>
          <p:nvPr/>
        </p:nvSpPr>
        <p:spPr bwMode="auto">
          <a:xfrm>
            <a:off x="539750" y="1001713"/>
            <a:ext cx="7670800" cy="623887"/>
          </a:xfrm>
          <a:prstGeom prst="rect">
            <a:avLst/>
          </a:prstGeom>
          <a:noFill/>
          <a:ln w="25400">
            <a:solidFill>
              <a:schemeClr val="tx1"/>
            </a:solidFill>
            <a:miter lim="800000"/>
            <a:headEnd/>
            <a:tailEnd/>
          </a:ln>
          <a:effectLst/>
        </p:spPr>
        <p:txBody>
          <a:bodyPr wrap="none" anchor="ctr"/>
          <a:lstStyle/>
          <a:p>
            <a:endParaRPr lang="en-US"/>
          </a:p>
        </p:txBody>
      </p:sp>
      <p:pic>
        <p:nvPicPr>
          <p:cNvPr id="78" name="Picture 77"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4294967295"/>
          </p:nvPr>
        </p:nvSpPr>
        <p:spPr>
          <a:xfrm>
            <a:off x="6553200" y="6356350"/>
            <a:ext cx="2133600" cy="365125"/>
          </a:xfrm>
          <a:prstGeom prst="rect">
            <a:avLst/>
          </a:prstGeom>
        </p:spPr>
        <p:txBody>
          <a:bodyPr/>
          <a:lstStyle/>
          <a:p>
            <a:fld id="{126F29FD-4AE9-418D-9873-FDC8BFF0FEB2}" type="slidenum">
              <a:rPr lang="en-US"/>
              <a:pPr/>
              <a:t>4</a:t>
            </a:fld>
            <a:endParaRPr lang="en-US"/>
          </a:p>
        </p:txBody>
      </p:sp>
      <p:sp>
        <p:nvSpPr>
          <p:cNvPr id="2058242" name="Rectangle 2"/>
          <p:cNvSpPr>
            <a:spLocks noGrp="1" noChangeArrowheads="1"/>
          </p:cNvSpPr>
          <p:nvPr>
            <p:ph type="title" idx="4294967295"/>
          </p:nvPr>
        </p:nvSpPr>
        <p:spPr>
          <a:xfrm>
            <a:off x="0" y="228600"/>
            <a:ext cx="6019800" cy="728405"/>
          </a:xfrm>
          <a:noFill/>
          <a:ln/>
        </p:spPr>
        <p:txBody>
          <a:bodyPr wrap="square" lIns="63500" tIns="25400" rIns="63500" bIns="25400" anchor="t">
            <a:spAutoFit/>
          </a:bodyPr>
          <a:lstStyle/>
          <a:p>
            <a:r>
              <a:rPr lang="en-US" altLang="zh-TW" b="1" dirty="0">
                <a:ea typeface="新細明體" pitchFamily="18" charset="-120"/>
              </a:rPr>
              <a:t>Another Example</a:t>
            </a:r>
          </a:p>
        </p:txBody>
      </p:sp>
      <p:sp>
        <p:nvSpPr>
          <p:cNvPr id="2058263" name="Rectangle 23"/>
          <p:cNvSpPr>
            <a:spLocks noGrp="1" noChangeArrowheads="1"/>
          </p:cNvSpPr>
          <p:nvPr>
            <p:ph type="body" idx="4294967295"/>
          </p:nvPr>
        </p:nvSpPr>
        <p:spPr>
          <a:xfrm>
            <a:off x="889000" y="5181600"/>
            <a:ext cx="8255000" cy="541338"/>
          </a:xfrm>
          <a:noFill/>
          <a:ln/>
        </p:spPr>
        <p:txBody>
          <a:bodyPr lIns="90488" tIns="44450" rIns="90488" bIns="44450">
            <a:normAutofit fontScale="70000" lnSpcReduction="20000"/>
          </a:bodyPr>
          <a:lstStyle/>
          <a:p>
            <a:pPr marL="560388" lvl="1" indent="-222250" defTabSz="895350"/>
            <a:r>
              <a:rPr lang="en-US" altLang="zh-TW">
                <a:ea typeface="新細明體" pitchFamily="18" charset="-120"/>
              </a:rPr>
              <a:t>One operation must complete before next can begin</a:t>
            </a:r>
          </a:p>
          <a:p>
            <a:pPr marL="560388" lvl="1" indent="-222250" defTabSz="895350"/>
            <a:r>
              <a:rPr lang="en-US" altLang="zh-TW">
                <a:ea typeface="新細明體" pitchFamily="18" charset="-120"/>
              </a:rPr>
              <a:t>Operations spaced 33ns apart</a:t>
            </a:r>
          </a:p>
        </p:txBody>
      </p:sp>
      <p:grpSp>
        <p:nvGrpSpPr>
          <p:cNvPr id="2" name="Group 3"/>
          <p:cNvGrpSpPr>
            <a:grpSpLocks/>
          </p:cNvGrpSpPr>
          <p:nvPr/>
        </p:nvGrpSpPr>
        <p:grpSpPr bwMode="auto">
          <a:xfrm>
            <a:off x="2627313" y="1571625"/>
            <a:ext cx="4137025" cy="2281238"/>
            <a:chOff x="1655" y="990"/>
            <a:chExt cx="2606" cy="1437"/>
          </a:xfrm>
        </p:grpSpPr>
        <p:sp>
          <p:nvSpPr>
            <p:cNvPr id="2058244" name="Rectangle 4"/>
            <p:cNvSpPr>
              <a:spLocks noChangeArrowheads="1"/>
            </p:cNvSpPr>
            <p:nvPr/>
          </p:nvSpPr>
          <p:spPr bwMode="auto">
            <a:xfrm>
              <a:off x="1931" y="1204"/>
              <a:ext cx="157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58245" name="Rectangle 5"/>
            <p:cNvSpPr>
              <a:spLocks noChangeArrowheads="1"/>
            </p:cNvSpPr>
            <p:nvPr/>
          </p:nvSpPr>
          <p:spPr bwMode="auto">
            <a:xfrm>
              <a:off x="3803" y="1204"/>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58246" name="Rectangle 6"/>
            <p:cNvSpPr>
              <a:spLocks noChangeArrowheads="1"/>
            </p:cNvSpPr>
            <p:nvPr/>
          </p:nvSpPr>
          <p:spPr bwMode="auto">
            <a:xfrm>
              <a:off x="2542" y="990"/>
              <a:ext cx="42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30</a:t>
              </a:r>
              <a:r>
                <a:rPr lang="en-US" altLang="zh-TW" sz="1800" b="0">
                  <a:effectLst/>
                  <a:latin typeface="Arial" charset="0"/>
                  <a:ea typeface="新細明體" pitchFamily="18" charset="-120"/>
                </a:rPr>
                <a:t>ns</a:t>
              </a:r>
            </a:p>
          </p:txBody>
        </p:sp>
        <p:sp>
          <p:nvSpPr>
            <p:cNvPr id="2058247" name="Rectangle 7"/>
            <p:cNvSpPr>
              <a:spLocks noChangeArrowheads="1"/>
            </p:cNvSpPr>
            <p:nvPr/>
          </p:nvSpPr>
          <p:spPr bwMode="auto">
            <a:xfrm>
              <a:off x="3686" y="990"/>
              <a:ext cx="34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58248" name="Line 8"/>
            <p:cNvSpPr>
              <a:spLocks noChangeShapeType="1"/>
            </p:cNvSpPr>
            <p:nvPr/>
          </p:nvSpPr>
          <p:spPr bwMode="auto">
            <a:xfrm>
              <a:off x="1655"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8249" name="Line 9"/>
            <p:cNvSpPr>
              <a:spLocks noChangeShapeType="1"/>
            </p:cNvSpPr>
            <p:nvPr/>
          </p:nvSpPr>
          <p:spPr bwMode="auto">
            <a:xfrm>
              <a:off x="3527"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8250" name="Line 10"/>
            <p:cNvSpPr>
              <a:spLocks noChangeShapeType="1"/>
            </p:cNvSpPr>
            <p:nvPr/>
          </p:nvSpPr>
          <p:spPr bwMode="auto">
            <a:xfrm>
              <a:off x="3895" y="2020"/>
              <a:ext cx="0" cy="136"/>
            </a:xfrm>
            <a:prstGeom prst="line">
              <a:avLst/>
            </a:prstGeom>
            <a:noFill/>
            <a:ln w="12700">
              <a:solidFill>
                <a:schemeClr val="tx1"/>
              </a:solidFill>
              <a:round/>
              <a:headEnd/>
              <a:tailEnd/>
            </a:ln>
            <a:effectLst/>
          </p:spPr>
          <p:txBody>
            <a:bodyPr wrap="none" anchor="ctr"/>
            <a:lstStyle/>
            <a:p>
              <a:endParaRPr lang="en-US"/>
            </a:p>
          </p:txBody>
        </p:sp>
        <p:sp>
          <p:nvSpPr>
            <p:cNvPr id="2058251" name="Rectangle 11"/>
            <p:cNvSpPr>
              <a:spLocks noChangeArrowheads="1"/>
            </p:cNvSpPr>
            <p:nvPr/>
          </p:nvSpPr>
          <p:spPr bwMode="auto">
            <a:xfrm>
              <a:off x="3506" y="2190"/>
              <a:ext cx="755" cy="237"/>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Clock</a:t>
              </a:r>
            </a:p>
          </p:txBody>
        </p:sp>
      </p:grpSp>
      <p:sp>
        <p:nvSpPr>
          <p:cNvPr id="2058252" name="Rectangle 12"/>
          <p:cNvSpPr>
            <a:spLocks noChangeArrowheads="1"/>
          </p:cNvSpPr>
          <p:nvPr/>
        </p:nvSpPr>
        <p:spPr bwMode="auto">
          <a:xfrm>
            <a:off x="6380163" y="2257425"/>
            <a:ext cx="4027487" cy="650875"/>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Delay = 33ns</a:t>
            </a:r>
          </a:p>
          <a:p>
            <a:pPr algn="l"/>
            <a:r>
              <a:rPr lang="en-US" altLang="zh-TW" sz="1800" b="0">
                <a:effectLst/>
                <a:latin typeface="Arial" charset="0"/>
                <a:ea typeface="新細明體" pitchFamily="18" charset="-120"/>
              </a:rPr>
              <a:t>Throughput = 30MHz</a:t>
            </a:r>
          </a:p>
        </p:txBody>
      </p:sp>
      <p:sp>
        <p:nvSpPr>
          <p:cNvPr id="2058253" name="Line 13"/>
          <p:cNvSpPr>
            <a:spLocks noChangeShapeType="1"/>
          </p:cNvSpPr>
          <p:nvPr/>
        </p:nvSpPr>
        <p:spPr bwMode="auto">
          <a:xfrm>
            <a:off x="1473200" y="43434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8254" name="Line 14"/>
          <p:cNvSpPr>
            <a:spLocks noChangeShapeType="1"/>
          </p:cNvSpPr>
          <p:nvPr/>
        </p:nvSpPr>
        <p:spPr bwMode="auto">
          <a:xfrm>
            <a:off x="1339850" y="4953000"/>
            <a:ext cx="64643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8255" name="Rectangle 15"/>
          <p:cNvSpPr>
            <a:spLocks noChangeArrowheads="1"/>
          </p:cNvSpPr>
          <p:nvPr/>
        </p:nvSpPr>
        <p:spPr bwMode="auto">
          <a:xfrm>
            <a:off x="1998663" y="4619625"/>
            <a:ext cx="841375" cy="376238"/>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Time</a:t>
            </a:r>
          </a:p>
        </p:txBody>
      </p:sp>
      <p:sp>
        <p:nvSpPr>
          <p:cNvPr id="2058256" name="Rectangle 16"/>
          <p:cNvSpPr>
            <a:spLocks noChangeArrowheads="1"/>
          </p:cNvSpPr>
          <p:nvPr/>
        </p:nvSpPr>
        <p:spPr bwMode="auto">
          <a:xfrm>
            <a:off x="588963" y="1579563"/>
            <a:ext cx="1922462" cy="819150"/>
          </a:xfrm>
          <a:prstGeom prst="rect">
            <a:avLst/>
          </a:prstGeom>
          <a:noFill/>
          <a:ln w="12700">
            <a:noFill/>
            <a:miter lim="800000"/>
            <a:headEnd/>
            <a:tailEnd/>
          </a:ln>
          <a:effectLst/>
        </p:spPr>
        <p:txBody>
          <a:bodyPr wrap="none" lIns="90488" tIns="44450" rIns="90488" bIns="44450">
            <a:spAutoFit/>
          </a:bodyPr>
          <a:lstStyle/>
          <a:p>
            <a:pPr algn="l"/>
            <a:r>
              <a:rPr lang="en-US" altLang="zh-TW">
                <a:effectLst/>
                <a:latin typeface="Arial" charset="0"/>
                <a:ea typeface="新細明體" pitchFamily="18" charset="-120"/>
              </a:rPr>
              <a:t>Unpipelined</a:t>
            </a:r>
          </a:p>
          <a:p>
            <a:pPr algn="l"/>
            <a:r>
              <a:rPr lang="en-US" altLang="zh-TW">
                <a:effectLst/>
                <a:latin typeface="Arial" charset="0"/>
                <a:ea typeface="新細明體" pitchFamily="18" charset="-120"/>
              </a:rPr>
              <a:t>System</a:t>
            </a:r>
          </a:p>
        </p:txBody>
      </p:sp>
      <p:sp>
        <p:nvSpPr>
          <p:cNvPr id="2058257" name="Rectangle 17"/>
          <p:cNvSpPr>
            <a:spLocks noChangeArrowheads="1"/>
          </p:cNvSpPr>
          <p:nvPr/>
        </p:nvSpPr>
        <p:spPr bwMode="auto">
          <a:xfrm>
            <a:off x="1912938" y="3933825"/>
            <a:ext cx="746125"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Op1</a:t>
            </a:r>
          </a:p>
        </p:txBody>
      </p:sp>
      <p:sp>
        <p:nvSpPr>
          <p:cNvPr id="2058258" name="Line 18"/>
          <p:cNvSpPr>
            <a:spLocks noChangeShapeType="1"/>
          </p:cNvSpPr>
          <p:nvPr/>
        </p:nvSpPr>
        <p:spPr bwMode="auto">
          <a:xfrm>
            <a:off x="3225800" y="43434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8259" name="Rectangle 19"/>
          <p:cNvSpPr>
            <a:spLocks noChangeArrowheads="1"/>
          </p:cNvSpPr>
          <p:nvPr/>
        </p:nvSpPr>
        <p:spPr bwMode="auto">
          <a:xfrm>
            <a:off x="3665538" y="3933825"/>
            <a:ext cx="746125"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Op2</a:t>
            </a:r>
          </a:p>
        </p:txBody>
      </p:sp>
      <p:sp>
        <p:nvSpPr>
          <p:cNvPr id="2058260" name="Line 20"/>
          <p:cNvSpPr>
            <a:spLocks noChangeShapeType="1"/>
          </p:cNvSpPr>
          <p:nvPr/>
        </p:nvSpPr>
        <p:spPr bwMode="auto">
          <a:xfrm>
            <a:off x="4978400" y="43434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8261" name="Rectangle 21"/>
          <p:cNvSpPr>
            <a:spLocks noChangeArrowheads="1"/>
          </p:cNvSpPr>
          <p:nvPr/>
        </p:nvSpPr>
        <p:spPr bwMode="auto">
          <a:xfrm>
            <a:off x="5421313" y="3933825"/>
            <a:ext cx="741362"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Op3</a:t>
            </a:r>
          </a:p>
        </p:txBody>
      </p:sp>
      <p:sp>
        <p:nvSpPr>
          <p:cNvPr id="2058262" name="Rectangle 22"/>
          <p:cNvSpPr>
            <a:spLocks noChangeArrowheads="1"/>
          </p:cNvSpPr>
          <p:nvPr/>
        </p:nvSpPr>
        <p:spPr bwMode="auto">
          <a:xfrm>
            <a:off x="6913563" y="4162425"/>
            <a:ext cx="1198562" cy="376238"/>
          </a:xfrm>
          <a:prstGeom prst="rect">
            <a:avLst/>
          </a:prstGeom>
          <a:noFill/>
          <a:ln w="12700">
            <a:noFill/>
            <a:miter lim="800000"/>
            <a:headEnd/>
            <a:tailEnd/>
          </a:ln>
          <a:effectLst/>
        </p:spPr>
        <p:txBody>
          <a:bodyPr wrap="none" lIns="90488" tIns="44450" rIns="90488" bIns="44450">
            <a:spAutoFit/>
          </a:bodyPr>
          <a:lstStyle/>
          <a:p>
            <a:pPr algn="l"/>
            <a:r>
              <a:rPr lang="zh-TW" altLang="en-US" sz="1800" b="0">
                <a:effectLst/>
                <a:latin typeface="Arial" charset="0"/>
                <a:ea typeface="新細明體" pitchFamily="18" charset="-120"/>
              </a:rPr>
              <a:t>??</a:t>
            </a:r>
          </a:p>
        </p:txBody>
      </p:sp>
      <p:pic>
        <p:nvPicPr>
          <p:cNvPr id="25" name="Picture 2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0" y="76200"/>
            <a:ext cx="7772400" cy="685800"/>
          </a:xfrm>
        </p:spPr>
        <p:txBody>
          <a:bodyPr/>
          <a:lstStyle/>
          <a:p>
            <a:r>
              <a:rPr lang="en-US" sz="3200"/>
              <a:t>The Memory System:  Memory Hierarchy</a:t>
            </a:r>
          </a:p>
        </p:txBody>
      </p:sp>
      <p:sp>
        <p:nvSpPr>
          <p:cNvPr id="3076" name="Rectangle 4"/>
          <p:cNvSpPr>
            <a:spLocks noGrp="1" noChangeArrowheads="1"/>
          </p:cNvSpPr>
          <p:nvPr>
            <p:ph type="body" sz="half" idx="4294967295"/>
          </p:nvPr>
        </p:nvSpPr>
        <p:spPr>
          <a:xfrm>
            <a:off x="228600" y="762000"/>
            <a:ext cx="8382000" cy="5181600"/>
          </a:xfrm>
        </p:spPr>
        <p:txBody>
          <a:bodyPr>
            <a:normAutofit/>
          </a:bodyPr>
          <a:lstStyle/>
          <a:p>
            <a:pPr>
              <a:buFontTx/>
              <a:buNone/>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Memory System</a:t>
            </a:r>
            <a:r>
              <a:rPr lang="en-US" sz="2000" dirty="0">
                <a:latin typeface="Times New Roman" pitchFamily="18" charset="0"/>
                <a:cs typeface="Times New Roman" pitchFamily="18" charset="0"/>
              </a:rPr>
              <a:t> is normally comprised of a hierarchy of memories:</a:t>
            </a:r>
          </a:p>
          <a:p>
            <a:r>
              <a:rPr lang="en-US" sz="2000" b="1" dirty="0">
                <a:latin typeface="Times New Roman" pitchFamily="18" charset="0"/>
                <a:cs typeface="Times New Roman" pitchFamily="18" charset="0"/>
              </a:rPr>
              <a:t>Cache</a:t>
            </a:r>
            <a:r>
              <a:rPr lang="en-US" sz="2000" dirty="0">
                <a:latin typeface="Times New Roman" pitchFamily="18" charset="0"/>
                <a:cs typeface="Times New Roman" pitchFamily="18" charset="0"/>
              </a:rPr>
              <a:t> - very fast (1 or 2 cycle access), but small (e.g. 32 KB-64 KB)</a:t>
            </a:r>
          </a:p>
          <a:p>
            <a:pPr lvl="1"/>
            <a:r>
              <a:rPr lang="en-US" sz="2000" dirty="0">
                <a:latin typeface="Times New Roman" pitchFamily="18" charset="0"/>
                <a:cs typeface="Times New Roman" pitchFamily="18" charset="0"/>
              </a:rPr>
              <a:t>built with SRAM on-board the processor chip</a:t>
            </a:r>
          </a:p>
          <a:p>
            <a:pPr lvl="1"/>
            <a:r>
              <a:rPr lang="en-US" sz="2000" dirty="0">
                <a:latin typeface="Times New Roman" pitchFamily="18" charset="0"/>
                <a:cs typeface="Times New Roman" pitchFamily="18" charset="0"/>
              </a:rPr>
              <a:t>designed as two separate caches (to improve bandwidth) - one for </a:t>
            </a:r>
            <a:r>
              <a:rPr lang="en-US" sz="2000" b="1" dirty="0">
                <a:latin typeface="Times New Roman" pitchFamily="18" charset="0"/>
                <a:cs typeface="Times New Roman" pitchFamily="18" charset="0"/>
              </a:rPr>
              <a:t>instructions</a:t>
            </a:r>
            <a:r>
              <a:rPr lang="en-US" sz="2000" dirty="0">
                <a:latin typeface="Times New Roman" pitchFamily="18" charset="0"/>
                <a:cs typeface="Times New Roman" pitchFamily="18" charset="0"/>
              </a:rPr>
              <a:t> and one for </a:t>
            </a:r>
            <a:r>
              <a:rPr lang="en-US" sz="2000" b="1" dirty="0">
                <a:latin typeface="Times New Roman" pitchFamily="18" charset="0"/>
                <a:cs typeface="Times New Roman" pitchFamily="18" charset="0"/>
              </a:rPr>
              <a:t>data</a:t>
            </a:r>
          </a:p>
          <a:p>
            <a:r>
              <a:rPr lang="en-US" sz="2000" b="1" dirty="0">
                <a:latin typeface="Times New Roman" pitchFamily="18" charset="0"/>
                <a:cs typeface="Times New Roman" pitchFamily="18" charset="0"/>
              </a:rPr>
              <a:t>Main Memory</a:t>
            </a:r>
            <a:r>
              <a:rPr lang="en-US" sz="2000" dirty="0">
                <a:latin typeface="Times New Roman" pitchFamily="18" charset="0"/>
                <a:cs typeface="Times New Roman" pitchFamily="18" charset="0"/>
              </a:rPr>
              <a:t> - larger (typically 32 MB - 256 MB) and slower (50 ns access) than cache</a:t>
            </a:r>
          </a:p>
          <a:p>
            <a:pPr lvl="1"/>
            <a:r>
              <a:rPr lang="en-US" sz="2000" dirty="0">
                <a:latin typeface="Times New Roman" pitchFamily="18" charset="0"/>
                <a:cs typeface="Times New Roman" pitchFamily="18" charset="0"/>
              </a:rPr>
              <a:t>built with DRAM chips on separate modules/card</a:t>
            </a:r>
          </a:p>
          <a:p>
            <a:r>
              <a:rPr lang="en-US" sz="2000" b="1" dirty="0">
                <a:latin typeface="Times New Roman" pitchFamily="18" charset="0"/>
                <a:cs typeface="Times New Roman" pitchFamily="18" charset="0"/>
              </a:rPr>
              <a:t>Virtual Memory</a:t>
            </a:r>
            <a:r>
              <a:rPr lang="en-US" sz="2000" dirty="0">
                <a:latin typeface="Times New Roman" pitchFamily="18" charset="0"/>
                <a:cs typeface="Times New Roman" pitchFamily="18" charset="0"/>
              </a:rPr>
              <a:t> - very large (say 2 GB - 16 GB), but also very slow (15 - 20 ms access)</a:t>
            </a:r>
          </a:p>
          <a:p>
            <a:pPr lvl="1"/>
            <a:r>
              <a:rPr lang="en-US" sz="2000" dirty="0">
                <a:latin typeface="Times New Roman" pitchFamily="18" charset="0"/>
                <a:cs typeface="Times New Roman" pitchFamily="18" charset="0"/>
              </a:rPr>
              <a:t>built with magnetic (hard) disk</a:t>
            </a:r>
          </a:p>
          <a:p>
            <a:r>
              <a:rPr lang="en-US" sz="2000" dirty="0">
                <a:latin typeface="Times New Roman" pitchFamily="18" charset="0"/>
                <a:cs typeface="Times New Roman" pitchFamily="18" charset="0"/>
              </a:rPr>
              <a:t>Ideally, we would like the memory system to always appear as very large and very fast!!</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1.bmp"/>
          <p:cNvPicPr>
            <a:picLocks noChangeAspect="1" noChangeArrowheads="1"/>
          </p:cNvPicPr>
          <p:nvPr/>
        </p:nvPicPr>
        <p:blipFill>
          <a:blip r:embed="rId2"/>
          <a:srcRect/>
          <a:stretch>
            <a:fillRect/>
          </a:stretch>
        </p:blipFill>
        <p:spPr bwMode="auto">
          <a:xfrm>
            <a:off x="762000" y="1524000"/>
            <a:ext cx="7620000" cy="350520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0" y="76200"/>
            <a:ext cx="7772400" cy="457200"/>
          </a:xfrm>
        </p:spPr>
        <p:txBody>
          <a:bodyPr>
            <a:normAutofit fontScale="90000"/>
          </a:bodyPr>
          <a:lstStyle/>
          <a:p>
            <a:r>
              <a:rPr lang="en-US" sz="3200"/>
              <a:t>Memory Systems:  Hierarchy</a:t>
            </a:r>
          </a:p>
        </p:txBody>
      </p:sp>
      <p:sp>
        <p:nvSpPr>
          <p:cNvPr id="2051" name="Rectangle 3"/>
          <p:cNvSpPr>
            <a:spLocks noGrp="1" noChangeArrowheads="1"/>
          </p:cNvSpPr>
          <p:nvPr>
            <p:ph type="body" idx="4294967295"/>
          </p:nvPr>
        </p:nvSpPr>
        <p:spPr>
          <a:xfrm>
            <a:off x="304800" y="457200"/>
            <a:ext cx="8077200" cy="6400800"/>
          </a:xfrm>
        </p:spPr>
        <p:txBody>
          <a:bodyPr>
            <a:noAutofit/>
          </a:bodyPr>
          <a:lstStyle/>
          <a:p>
            <a:r>
              <a:rPr lang="en-US" sz="2000" dirty="0">
                <a:latin typeface="Times New Roman" pitchFamily="18" charset="0"/>
                <a:cs typeface="Times New Roman" pitchFamily="18" charset="0"/>
              </a:rPr>
              <a:t>Concept of an </a:t>
            </a:r>
            <a:r>
              <a:rPr lang="en-US" sz="2000" b="1" dirty="0">
                <a:latin typeface="Times New Roman" pitchFamily="18" charset="0"/>
                <a:cs typeface="Times New Roman" pitchFamily="18" charset="0"/>
              </a:rPr>
              <a:t>infinite cache</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fetches by the CPU for instructions or data normally come from cache (say 95% of time)</a:t>
            </a:r>
          </a:p>
          <a:p>
            <a:pPr lvl="1"/>
            <a:r>
              <a:rPr lang="en-US" sz="2000" dirty="0">
                <a:latin typeface="Times New Roman" pitchFamily="18" charset="0"/>
                <a:cs typeface="Times New Roman" pitchFamily="18" charset="0"/>
              </a:rPr>
              <a:t>if instructions or operands are not in cache, a "miss" occurs and CPU waits while MMU (memory management unit) goes to main memory for the missing instruction or operand</a:t>
            </a:r>
          </a:p>
          <a:p>
            <a:pPr lvl="1"/>
            <a:r>
              <a:rPr lang="en-US" sz="2000" dirty="0">
                <a:latin typeface="Times New Roman" pitchFamily="18" charset="0"/>
                <a:cs typeface="Times New Roman" pitchFamily="18" charset="0"/>
              </a:rPr>
              <a:t>on the very rare occasion that the operand or instruction is not in main memory, the CPU must go to the hard disk to find it (while the processor either waits idle or branches)</a:t>
            </a:r>
          </a:p>
          <a:p>
            <a:pPr lvl="2"/>
            <a:r>
              <a:rPr lang="en-US" sz="2000" dirty="0">
                <a:latin typeface="Times New Roman" pitchFamily="18" charset="0"/>
                <a:cs typeface="Times New Roman" pitchFamily="18" charset="0"/>
              </a:rPr>
              <a:t>most of the time the instructions/data are available in cache giving the appearance of a large, fast memory!</a:t>
            </a:r>
          </a:p>
          <a:p>
            <a:r>
              <a:rPr lang="en-US" sz="2000" dirty="0">
                <a:latin typeface="Times New Roman" pitchFamily="18" charset="0"/>
                <a:cs typeface="Times New Roman" pitchFamily="18" charset="0"/>
              </a:rPr>
              <a:t>Memory addressing:  32 bit address can access 4 GB of data/instructions</a:t>
            </a:r>
          </a:p>
          <a:p>
            <a:r>
              <a:rPr lang="en-US" sz="2000" dirty="0">
                <a:latin typeface="Times New Roman" pitchFamily="18" charset="0"/>
                <a:cs typeface="Times New Roman" pitchFamily="18" charset="0"/>
              </a:rPr>
              <a:t>Speed &amp; Cost of 4GB DRAM Main Memory:</a:t>
            </a:r>
          </a:p>
          <a:p>
            <a:pPr lvl="2"/>
            <a:r>
              <a:rPr lang="en-US" sz="2000" dirty="0">
                <a:latin typeface="Times New Roman" pitchFamily="18" charset="0"/>
                <a:cs typeface="Times New Roman" pitchFamily="18" charset="0"/>
              </a:rPr>
              <a:t>if all memory were only main memory (DRAM), 4 GB would cost $24,000 at $6/MB</a:t>
            </a:r>
          </a:p>
          <a:p>
            <a:pPr lvl="2"/>
            <a:r>
              <a:rPr lang="en-US" sz="2000" dirty="0">
                <a:latin typeface="Times New Roman" pitchFamily="18" charset="0"/>
                <a:cs typeface="Times New Roman" pitchFamily="18" charset="0"/>
              </a:rPr>
              <a:t>access time would be only 50 ns, rather than the 2-3 ns obtainable with on-board cache</a:t>
            </a:r>
          </a:p>
          <a:p>
            <a:pPr lvl="1"/>
            <a:r>
              <a:rPr lang="en-US" sz="2000" b="1" i="1" dirty="0">
                <a:latin typeface="Times New Roman" pitchFamily="18" charset="0"/>
                <a:cs typeface="Times New Roman" pitchFamily="18" charset="0"/>
              </a:rPr>
              <a:t>Memory hierarchy is essential to achieving high speed, large memory, &amp; low cost!!!</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76200"/>
            <a:ext cx="7772400" cy="457200"/>
          </a:xfrm>
        </p:spPr>
        <p:txBody>
          <a:bodyPr>
            <a:normAutofit fontScale="90000"/>
          </a:bodyPr>
          <a:lstStyle/>
          <a:p>
            <a:r>
              <a:rPr lang="en-US" sz="3200"/>
              <a:t>Why it works:  Locality of Reference</a:t>
            </a:r>
          </a:p>
        </p:txBody>
      </p:sp>
      <p:sp>
        <p:nvSpPr>
          <p:cNvPr id="18435" name="Rectangle 3"/>
          <p:cNvSpPr>
            <a:spLocks noGrp="1" noChangeArrowheads="1"/>
          </p:cNvSpPr>
          <p:nvPr>
            <p:ph type="body" idx="4294967295"/>
          </p:nvPr>
        </p:nvSpPr>
        <p:spPr>
          <a:xfrm>
            <a:off x="0" y="685800"/>
            <a:ext cx="8077200" cy="5867400"/>
          </a:xfrm>
        </p:spPr>
        <p:txBody>
          <a:bodyPr>
            <a:normAutofit/>
          </a:bodyPr>
          <a:lstStyle/>
          <a:p>
            <a:r>
              <a:rPr lang="en-US" sz="2000" b="1" dirty="0">
                <a:latin typeface="Times New Roman" pitchFamily="18" charset="0"/>
                <a:cs typeface="Times New Roman" pitchFamily="18" charset="0"/>
              </a:rPr>
              <a:t>temporal locality</a:t>
            </a:r>
          </a:p>
          <a:p>
            <a:pPr lvl="1"/>
            <a:r>
              <a:rPr lang="en-US" sz="2000" dirty="0">
                <a:latin typeface="Times New Roman" pitchFamily="18" charset="0"/>
                <a:cs typeface="Times New Roman" pitchFamily="18" charset="0"/>
              </a:rPr>
              <a:t>programs tend to contain loops (often nested loops) where an instruction and/or data are accessed many times in sequence</a:t>
            </a:r>
          </a:p>
          <a:p>
            <a:r>
              <a:rPr lang="en-US" sz="2000" b="1" dirty="0" err="1">
                <a:latin typeface="Times New Roman" pitchFamily="18" charset="0"/>
                <a:cs typeface="Times New Roman" pitchFamily="18" charset="0"/>
              </a:rPr>
              <a:t>spacial</a:t>
            </a:r>
            <a:r>
              <a:rPr lang="en-US" sz="2000" b="1" dirty="0">
                <a:latin typeface="Times New Roman" pitchFamily="18" charset="0"/>
                <a:cs typeface="Times New Roman" pitchFamily="18" charset="0"/>
              </a:rPr>
              <a:t> locality</a:t>
            </a:r>
          </a:p>
          <a:p>
            <a:pPr lvl="1"/>
            <a:r>
              <a:rPr lang="en-US" sz="2000" dirty="0">
                <a:latin typeface="Times New Roman" pitchFamily="18" charset="0"/>
                <a:cs typeface="Times New Roman" pitchFamily="18" charset="0"/>
              </a:rPr>
              <a:t>instructions and/or data that are stored in contiguous (neighboring) locations are often repeatedly accessed for reading or writing in a typical program</a:t>
            </a:r>
          </a:p>
          <a:p>
            <a:r>
              <a:rPr lang="en-US" sz="2000" dirty="0">
                <a:latin typeface="Times New Roman" pitchFamily="18" charset="0"/>
                <a:cs typeface="Times New Roman" pitchFamily="18" charset="0"/>
              </a:rPr>
              <a:t>memory </a:t>
            </a:r>
            <a:r>
              <a:rPr lang="en-US" sz="2000" dirty="0" err="1">
                <a:latin typeface="Times New Roman" pitchFamily="18" charset="0"/>
                <a:cs typeface="Times New Roman" pitchFamily="18" charset="0"/>
              </a:rPr>
              <a:t>heirarchy</a:t>
            </a:r>
            <a:r>
              <a:rPr lang="en-US" sz="2000" dirty="0">
                <a:latin typeface="Times New Roman" pitchFamily="18" charset="0"/>
                <a:cs typeface="Times New Roman" pitchFamily="18" charset="0"/>
              </a:rPr>
              <a:t> makes use of temporal and </a:t>
            </a:r>
            <a:r>
              <a:rPr lang="en-US" sz="2000" dirty="0" err="1">
                <a:latin typeface="Times New Roman" pitchFamily="18" charset="0"/>
                <a:cs typeface="Times New Roman" pitchFamily="18" charset="0"/>
              </a:rPr>
              <a:t>spacial</a:t>
            </a:r>
            <a:r>
              <a:rPr lang="en-US" sz="2000" dirty="0">
                <a:latin typeface="Times New Roman" pitchFamily="18" charset="0"/>
                <a:cs typeface="Times New Roman" pitchFamily="18" charset="0"/>
              </a:rPr>
              <a:t> locality by transferring at one time a group of instructions/data into cache or into main memory</a:t>
            </a:r>
          </a:p>
          <a:p>
            <a:pPr lvl="1"/>
            <a:r>
              <a:rPr lang="en-US" sz="2000" dirty="0">
                <a:latin typeface="Times New Roman" pitchFamily="18" charset="0"/>
                <a:cs typeface="Times New Roman" pitchFamily="18" charset="0"/>
              </a:rPr>
              <a:t>A group of instructions or data transferred from main memory into cache is called a </a:t>
            </a:r>
            <a:r>
              <a:rPr lang="en-US" sz="2000" b="1" i="1" dirty="0">
                <a:latin typeface="Times New Roman" pitchFamily="18" charset="0"/>
                <a:cs typeface="Times New Roman" pitchFamily="18" charset="0"/>
              </a:rPr>
              <a:t>line</a:t>
            </a:r>
            <a:r>
              <a:rPr lang="en-US" sz="2000" dirty="0">
                <a:latin typeface="Times New Roman" pitchFamily="18" charset="0"/>
                <a:cs typeface="Times New Roman" pitchFamily="18" charset="0"/>
              </a:rPr>
              <a:t> of data (say 32 bytes)</a:t>
            </a:r>
          </a:p>
          <a:p>
            <a:pPr lvl="1"/>
            <a:r>
              <a:rPr lang="en-US" sz="2000" dirty="0">
                <a:latin typeface="Times New Roman" pitchFamily="18" charset="0"/>
                <a:cs typeface="Times New Roman" pitchFamily="18" charset="0"/>
              </a:rPr>
              <a:t>A group of instructions or data transferred from disk storage into main memory is called a </a:t>
            </a:r>
            <a:r>
              <a:rPr lang="en-US" sz="2000" b="1" i="1" dirty="0">
                <a:latin typeface="Times New Roman" pitchFamily="18" charset="0"/>
                <a:cs typeface="Times New Roman" pitchFamily="18" charset="0"/>
              </a:rPr>
              <a:t>page</a:t>
            </a:r>
            <a:r>
              <a:rPr lang="en-US" sz="2000" dirty="0">
                <a:latin typeface="Times New Roman" pitchFamily="18" charset="0"/>
                <a:cs typeface="Times New Roman" pitchFamily="18" charset="0"/>
              </a:rPr>
              <a:t> of data (say 4K bytes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14400"/>
            <a:ext cx="8001000" cy="3785652"/>
          </a:xfrm>
          <a:prstGeom prst="rect">
            <a:avLst/>
          </a:prstGeom>
        </p:spPr>
        <p:txBody>
          <a:bodyPr wrap="square">
            <a:spAutoFit/>
          </a:bodyPr>
          <a:lstStyle/>
          <a:p>
            <a:pPr marL="0" lvl="2"/>
            <a:r>
              <a:rPr lang="en-US" sz="2000" b="1" dirty="0" smtClean="0">
                <a:latin typeface="Times New Roman" pitchFamily="18" charset="0"/>
                <a:cs typeface="Times New Roman" pitchFamily="18" charset="0"/>
              </a:rPr>
              <a:t>Virtual memory</a:t>
            </a:r>
            <a:r>
              <a:rPr lang="en-US" sz="2000" dirty="0" smtClean="0">
                <a:latin typeface="Times New Roman" pitchFamily="18" charset="0"/>
                <a:cs typeface="Times New Roman" pitchFamily="18" charset="0"/>
              </a:rPr>
              <a:t> = the appearance that all 4GB addressable memory resides in main memory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Studies of the execution of computer programs have demonstrated the importance of locality of reference in designing a hierarchical memory system.</a:t>
            </a:r>
          </a:p>
          <a:p>
            <a:pPr lvl="1"/>
            <a:r>
              <a:rPr lang="en-US" sz="2000" dirty="0" smtClean="0">
                <a:latin typeface="Times New Roman" pitchFamily="18" charset="0"/>
                <a:cs typeface="Times New Roman" pitchFamily="18" charset="0"/>
              </a:rPr>
              <a:t>Temporal and </a:t>
            </a:r>
            <a:r>
              <a:rPr lang="en-US" sz="2000" dirty="0" err="1" smtClean="0">
                <a:latin typeface="Times New Roman" pitchFamily="18" charset="0"/>
                <a:cs typeface="Times New Roman" pitchFamily="18" charset="0"/>
              </a:rPr>
              <a:t>spacial</a:t>
            </a:r>
            <a:r>
              <a:rPr lang="en-US" sz="2000" dirty="0" smtClean="0">
                <a:latin typeface="Times New Roman" pitchFamily="18" charset="0"/>
                <a:cs typeface="Times New Roman" pitchFamily="18" charset="0"/>
              </a:rPr>
              <a:t> locality allow us to achieve a near infinite cache in practice for the operation of most computer programs!</a:t>
            </a:r>
          </a:p>
          <a:p>
            <a:r>
              <a:rPr lang="en-US" sz="2000" b="1" dirty="0" smtClean="0">
                <a:latin typeface="Times New Roman" pitchFamily="18" charset="0"/>
                <a:cs typeface="Times New Roman" pitchFamily="18" charset="0"/>
              </a:rPr>
              <a:t>thrashing</a:t>
            </a:r>
            <a:r>
              <a:rPr lang="en-US" sz="2000" dirty="0" smtClean="0">
                <a:latin typeface="Times New Roman" pitchFamily="18" charset="0"/>
                <a:cs typeface="Times New Roman" pitchFamily="18" charset="0"/>
              </a:rPr>
              <a:t> = phenomenon of frequent disk accesses due to a particular program perhaps accessing a database which does not fit entirely into main memory</a:t>
            </a:r>
          </a:p>
          <a:p>
            <a:pPr lvl="1"/>
            <a:r>
              <a:rPr lang="en-US" sz="2000" dirty="0" smtClean="0">
                <a:latin typeface="Times New Roman" pitchFamily="18" charset="0"/>
                <a:cs typeface="Times New Roman" pitchFamily="18" charset="0"/>
              </a:rPr>
              <a:t>Solution:  need a larger main memory!</a:t>
            </a:r>
            <a:endParaRPr lang="en-US" sz="2000" dirty="0">
              <a:latin typeface="Times New Roman" pitchFamily="18" charset="0"/>
              <a:cs typeface="Times New Roman" pitchFamily="18" charset="0"/>
            </a:endParaRPr>
          </a:p>
        </p:txBody>
      </p:sp>
      <p:pic>
        <p:nvPicPr>
          <p:cNvPr id="4" name="Picture 3"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76200"/>
            <a:ext cx="7772400" cy="609600"/>
          </a:xfrm>
        </p:spPr>
        <p:txBody>
          <a:bodyPr/>
          <a:lstStyle/>
          <a:p>
            <a:r>
              <a:rPr lang="en-US" sz="3200"/>
              <a:t>Cache Memory Organization</a:t>
            </a:r>
          </a:p>
        </p:txBody>
      </p:sp>
      <p:sp>
        <p:nvSpPr>
          <p:cNvPr id="20483" name="Rectangle 3"/>
          <p:cNvSpPr>
            <a:spLocks noGrp="1" noChangeArrowheads="1"/>
          </p:cNvSpPr>
          <p:nvPr>
            <p:ph type="body" idx="4294967295"/>
          </p:nvPr>
        </p:nvSpPr>
        <p:spPr>
          <a:xfrm>
            <a:off x="457200" y="685800"/>
            <a:ext cx="7924800" cy="5638800"/>
          </a:xfrm>
        </p:spPr>
        <p:txBody>
          <a:bodyPr>
            <a:normAutofit/>
          </a:bodyPr>
          <a:lstStyle/>
          <a:p>
            <a:r>
              <a:rPr lang="en-US" sz="2000" dirty="0">
                <a:latin typeface="Times New Roman" pitchFamily="18" charset="0"/>
                <a:cs typeface="Times New Roman" pitchFamily="18" charset="0"/>
              </a:rPr>
              <a:t>Cache organization schemes:</a:t>
            </a:r>
          </a:p>
          <a:p>
            <a:pPr lvl="1"/>
            <a:r>
              <a:rPr lang="en-US" sz="2000" b="1" dirty="0">
                <a:latin typeface="Times New Roman" pitchFamily="18" charset="0"/>
                <a:cs typeface="Times New Roman" pitchFamily="18" charset="0"/>
              </a:rPr>
              <a:t>direct mapped</a:t>
            </a:r>
          </a:p>
          <a:p>
            <a:pPr lvl="1"/>
            <a:r>
              <a:rPr lang="en-US" sz="2000" b="1" dirty="0">
                <a:latin typeface="Times New Roman" pitchFamily="18" charset="0"/>
                <a:cs typeface="Times New Roman" pitchFamily="18" charset="0"/>
              </a:rPr>
              <a:t>fully associative</a:t>
            </a:r>
          </a:p>
          <a:p>
            <a:pPr lvl="1"/>
            <a:r>
              <a:rPr lang="en-US" sz="2000" b="1" dirty="0">
                <a:latin typeface="Times New Roman" pitchFamily="18" charset="0"/>
                <a:cs typeface="Times New Roman" pitchFamily="18" charset="0"/>
              </a:rPr>
              <a:t>set-associative</a:t>
            </a:r>
          </a:p>
          <a:p>
            <a:r>
              <a:rPr lang="en-US" sz="2000" b="1" dirty="0">
                <a:latin typeface="Times New Roman" pitchFamily="18" charset="0"/>
                <a:cs typeface="Times New Roman" pitchFamily="18" charset="0"/>
              </a:rPr>
              <a:t>Line</a:t>
            </a:r>
            <a:r>
              <a:rPr lang="en-US" sz="2000" dirty="0">
                <a:latin typeface="Times New Roman" pitchFamily="18" charset="0"/>
                <a:cs typeface="Times New Roman" pitchFamily="18" charset="0"/>
              </a:rPr>
              <a:t>:  A block of data transferred into cache at a given time (4B in text illustrations)</a:t>
            </a:r>
          </a:p>
          <a:p>
            <a:pPr lvl="1"/>
            <a:r>
              <a:rPr lang="en-US" sz="2000" dirty="0">
                <a:latin typeface="Times New Roman" pitchFamily="18" charset="0"/>
                <a:cs typeface="Times New Roman" pitchFamily="18" charset="0"/>
              </a:rPr>
              <a:t>the memory address is comprised of 5 bit tag, 3 bit index, and 2 bit byte fields</a:t>
            </a:r>
          </a:p>
          <a:p>
            <a:pPr lvl="1"/>
            <a:r>
              <a:rPr lang="en-US" sz="2000" dirty="0">
                <a:latin typeface="Times New Roman" pitchFamily="18" charset="0"/>
                <a:cs typeface="Times New Roman" pitchFamily="18" charset="0"/>
              </a:rPr>
              <a:t>the cache stores both the data (line) as well as the main memory address (tag) of the </a:t>
            </a:r>
            <a:r>
              <a:rPr lang="en-US" sz="2000" dirty="0" smtClean="0">
                <a:latin typeface="Times New Roman" pitchFamily="18" charset="0"/>
                <a:cs typeface="Times New Roman" pitchFamily="18" charset="0"/>
              </a:rPr>
              <a:t>data</a:t>
            </a:r>
            <a:endParaRPr lang="en-US" sz="2000" dirty="0">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612845"/>
            <a:ext cx="7848600" cy="5324535"/>
          </a:xfrm>
          <a:prstGeom prst="rect">
            <a:avLst/>
          </a:prstGeom>
        </p:spPr>
        <p:txBody>
          <a:bodyPr wrap="square">
            <a:spAutoFit/>
          </a:bodyPr>
          <a:lstStyle/>
          <a:p>
            <a:r>
              <a:rPr lang="en-US" sz="2000" dirty="0" smtClean="0">
                <a:latin typeface="Times New Roman" pitchFamily="18" charset="0"/>
                <a:cs typeface="Times New Roman" pitchFamily="18" charset="0"/>
              </a:rPr>
              <a:t>Hit and Miss</a:t>
            </a:r>
          </a:p>
          <a:p>
            <a:pPr lvl="1"/>
            <a:r>
              <a:rPr lang="en-US" sz="2000" dirty="0" smtClean="0">
                <a:latin typeface="Times New Roman" pitchFamily="18" charset="0"/>
                <a:cs typeface="Times New Roman" pitchFamily="18" charset="0"/>
              </a:rPr>
              <a:t>When CPU requests data from cache, the address of requested data is compared with addresses of data in cache.  If both tag and index addresses match (called a </a:t>
            </a:r>
            <a:r>
              <a:rPr lang="en-US" sz="2000" b="1" dirty="0" smtClean="0">
                <a:latin typeface="Times New Roman" pitchFamily="18" charset="0"/>
                <a:cs typeface="Times New Roman" pitchFamily="18" charset="0"/>
              </a:rPr>
              <a:t>cache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hit</a:t>
            </a:r>
            <a:r>
              <a:rPr lang="en-US" sz="2000" dirty="0" smtClean="0">
                <a:latin typeface="Times New Roman" pitchFamily="18" charset="0"/>
                <a:cs typeface="Times New Roman" pitchFamily="18" charset="0"/>
              </a:rPr>
              <a:t>), the requested data is present in cache</a:t>
            </a:r>
          </a:p>
          <a:p>
            <a:pPr lvl="2"/>
            <a:r>
              <a:rPr lang="en-US" sz="2000" dirty="0" smtClean="0">
                <a:latin typeface="Times New Roman" pitchFamily="18" charset="0"/>
                <a:cs typeface="Times New Roman" pitchFamily="18" charset="0"/>
              </a:rPr>
              <a:t>data word (or byte) is transferred to CPU</a:t>
            </a:r>
          </a:p>
          <a:p>
            <a:pPr lvl="1"/>
            <a:r>
              <a:rPr lang="en-US" sz="2000" dirty="0" smtClean="0">
                <a:latin typeface="Times New Roman" pitchFamily="18" charset="0"/>
                <a:cs typeface="Times New Roman" pitchFamily="18" charset="0"/>
              </a:rPr>
              <a:t>If the address of requested data does not match tag plus index address of data present in cache, the cache signals the CPU that a </a:t>
            </a:r>
            <a:r>
              <a:rPr lang="en-US" sz="2000" b="1" dirty="0" smtClean="0">
                <a:latin typeface="Times New Roman" pitchFamily="18" charset="0"/>
                <a:cs typeface="Times New Roman" pitchFamily="18" charset="0"/>
              </a:rPr>
              <a:t>cache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miss</a:t>
            </a:r>
            <a:r>
              <a:rPr lang="en-US" sz="2000" dirty="0" smtClean="0">
                <a:latin typeface="Times New Roman" pitchFamily="18" charset="0"/>
                <a:cs typeface="Times New Roman" pitchFamily="18" charset="0"/>
              </a:rPr>
              <a:t> has occurred.</a:t>
            </a:r>
          </a:p>
          <a:p>
            <a:pPr lvl="2"/>
            <a:r>
              <a:rPr lang="en-US" sz="2000" dirty="0" smtClean="0">
                <a:latin typeface="Times New Roman" pitchFamily="18" charset="0"/>
                <a:cs typeface="Times New Roman" pitchFamily="18" charset="0"/>
              </a:rPr>
              <a:t>Main memory transfers a new line (containing the requested data word) into the cache and also sends the requested word (or byte) along to the CPU</a:t>
            </a:r>
          </a:p>
          <a:p>
            <a:pPr lvl="1"/>
            <a:r>
              <a:rPr lang="en-US" sz="2000" dirty="0" smtClean="0">
                <a:latin typeface="Times New Roman" pitchFamily="18" charset="0"/>
                <a:cs typeface="Times New Roman" pitchFamily="18" charset="0"/>
              </a:rPr>
              <a:t>When a cache miss occurs and a new line of data is to be transferred in from main memory, the cache is likely already full of existing data lines so that one of them needs to be replaced with the new data line.  If the line to be replaced has been changed since it was brought in from main memory, it must be written back into main memory first.</a:t>
            </a:r>
            <a:endParaRPr lang="en-US" sz="2000" dirty="0">
              <a:latin typeface="Times New Roman" pitchFamily="18" charset="0"/>
              <a:cs typeface="Times New Roman" pitchFamily="18" charset="0"/>
            </a:endParaRPr>
          </a:p>
        </p:txBody>
      </p:sp>
      <p:pic>
        <p:nvPicPr>
          <p:cNvPr id="4" name="Picture 3"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76200"/>
            <a:ext cx="7772400" cy="457200"/>
          </a:xfrm>
        </p:spPr>
        <p:txBody>
          <a:bodyPr>
            <a:normAutofit fontScale="90000"/>
          </a:bodyPr>
          <a:lstStyle/>
          <a:p>
            <a:r>
              <a:rPr lang="en-US" sz="3200"/>
              <a:t>Direct Mapped Cache</a:t>
            </a:r>
          </a:p>
        </p:txBody>
      </p:sp>
      <p:sp>
        <p:nvSpPr>
          <p:cNvPr id="4100" name="Rectangle 4"/>
          <p:cNvSpPr>
            <a:spLocks noGrp="1" noChangeArrowheads="1"/>
          </p:cNvSpPr>
          <p:nvPr>
            <p:ph type="body" sz="half" idx="4294967295"/>
          </p:nvPr>
        </p:nvSpPr>
        <p:spPr>
          <a:xfrm>
            <a:off x="609600" y="762000"/>
            <a:ext cx="8534400" cy="5562600"/>
          </a:xfrm>
        </p:spPr>
        <p:txBody>
          <a:bodyPr>
            <a:normAutofit/>
          </a:bodyPr>
          <a:lstStyle/>
          <a:p>
            <a:r>
              <a:rPr lang="en-US" sz="2000" dirty="0">
                <a:latin typeface="Times New Roman" pitchFamily="18" charset="0"/>
                <a:cs typeface="Times New Roman" pitchFamily="18" charset="0"/>
              </a:rPr>
              <a:t>cache address given by the index address bits </a:t>
            </a:r>
          </a:p>
          <a:p>
            <a:pPr lvl="1"/>
            <a:r>
              <a:rPr lang="en-US" sz="2000" dirty="0">
                <a:latin typeface="Times New Roman" pitchFamily="18" charset="0"/>
                <a:cs typeface="Times New Roman" pitchFamily="18" charset="0"/>
              </a:rPr>
              <a:t>Example at left:  8 lines stored in cache with 3 index address bits</a:t>
            </a:r>
          </a:p>
          <a:p>
            <a:r>
              <a:rPr lang="en-US" sz="2000" dirty="0">
                <a:latin typeface="Times New Roman" pitchFamily="18" charset="0"/>
                <a:cs typeface="Times New Roman" pitchFamily="18" charset="0"/>
              </a:rPr>
              <a:t>a memory line can be mapped to </a:t>
            </a:r>
            <a:r>
              <a:rPr lang="en-US" sz="2000" u="sng" dirty="0">
                <a:latin typeface="Times New Roman" pitchFamily="18" charset="0"/>
                <a:cs typeface="Times New Roman" pitchFamily="18" charset="0"/>
              </a:rPr>
              <a:t>only one</a:t>
            </a:r>
            <a:r>
              <a:rPr lang="en-US" sz="2000" dirty="0">
                <a:latin typeface="Times New Roman" pitchFamily="18" charset="0"/>
                <a:cs typeface="Times New Roman" pitchFamily="18" charset="0"/>
              </a:rPr>
              <a:t> location in cache given by the index address</a:t>
            </a:r>
          </a:p>
          <a:p>
            <a:r>
              <a:rPr lang="en-US" sz="2000" dirty="0">
                <a:latin typeface="Times New Roman" pitchFamily="18" charset="0"/>
                <a:cs typeface="Times New Roman" pitchFamily="18" charset="0"/>
              </a:rPr>
              <a:t>on a cache access, tag bits for given index are compared with the CPU address tag bits</a:t>
            </a:r>
          </a:p>
          <a:p>
            <a:pPr lvl="1"/>
            <a:r>
              <a:rPr lang="en-US" sz="2000" dirty="0">
                <a:latin typeface="Times New Roman" pitchFamily="18" charset="0"/>
                <a:cs typeface="Times New Roman" pitchFamily="18" charset="0"/>
              </a:rPr>
              <a:t>cache hit:  tag bits are identical to address tag</a:t>
            </a:r>
          </a:p>
          <a:p>
            <a:pPr lvl="2"/>
            <a:r>
              <a:rPr lang="en-US" sz="2000" dirty="0">
                <a:latin typeface="Times New Roman" pitchFamily="18" charset="0"/>
                <a:cs typeface="Times New Roman" pitchFamily="18" charset="0"/>
              </a:rPr>
              <a:t>word is fetched from cache and sent on the bus to the CPU</a:t>
            </a:r>
          </a:p>
          <a:p>
            <a:pPr lvl="1"/>
            <a:r>
              <a:rPr lang="en-US" sz="2000" dirty="0">
                <a:latin typeface="Times New Roman" pitchFamily="18" charset="0"/>
                <a:cs typeface="Times New Roman" pitchFamily="18" charset="0"/>
              </a:rPr>
              <a:t>cache miss:  tag bits do not match address tag bits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cache sends signal to main memory to fetch the correct line with matching  tag address bits</a:t>
            </a:r>
          </a:p>
          <a:p>
            <a:pPr lvl="2"/>
            <a:r>
              <a:rPr lang="en-US" sz="2000" dirty="0">
                <a:latin typeface="Times New Roman" pitchFamily="18" charset="0"/>
                <a:cs typeface="Times New Roman" pitchFamily="18" charset="0"/>
              </a:rPr>
              <a:t>new line of data (or instructions) is sent both to the CPU and to update the cache </a:t>
            </a:r>
          </a:p>
          <a:p>
            <a:r>
              <a:rPr lang="en-US" sz="2000" dirty="0">
                <a:latin typeface="Times New Roman" pitchFamily="18" charset="0"/>
                <a:cs typeface="Times New Roman" pitchFamily="18" charset="0"/>
              </a:rPr>
              <a:t>direct mapping is not usually the most optimum for improving cache hit ratio due to allowing only one index address in cache at any one time</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2.bmp"/>
          <p:cNvPicPr>
            <a:picLocks noChangeAspect="1" noChangeArrowheads="1"/>
          </p:cNvPicPr>
          <p:nvPr/>
        </p:nvPicPr>
        <p:blipFill>
          <a:blip r:embed="rId2"/>
          <a:srcRect/>
          <a:stretch>
            <a:fillRect/>
          </a:stretch>
        </p:blipFill>
        <p:spPr bwMode="auto">
          <a:xfrm>
            <a:off x="304800" y="984250"/>
            <a:ext cx="7696200" cy="549275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76200"/>
            <a:ext cx="7772400" cy="685800"/>
          </a:xfrm>
        </p:spPr>
        <p:txBody>
          <a:bodyPr/>
          <a:lstStyle/>
          <a:p>
            <a:r>
              <a:rPr lang="en-US" sz="3200"/>
              <a:t>Fully Associative Cache Mapping</a:t>
            </a:r>
          </a:p>
        </p:txBody>
      </p:sp>
      <p:sp>
        <p:nvSpPr>
          <p:cNvPr id="5124" name="Rectangle 4"/>
          <p:cNvSpPr>
            <a:spLocks noGrp="1" noChangeArrowheads="1"/>
          </p:cNvSpPr>
          <p:nvPr>
            <p:ph type="body" sz="half" idx="4294967295"/>
          </p:nvPr>
        </p:nvSpPr>
        <p:spPr>
          <a:xfrm>
            <a:off x="762000" y="838200"/>
            <a:ext cx="8382000" cy="5486400"/>
          </a:xfrm>
        </p:spPr>
        <p:txBody>
          <a:bodyPr>
            <a:normAutofit/>
          </a:bodyPr>
          <a:lstStyle/>
          <a:p>
            <a:r>
              <a:rPr lang="en-US" sz="2000" dirty="0">
                <a:latin typeface="Times New Roman" pitchFamily="18" charset="0"/>
                <a:cs typeface="Times New Roman" pitchFamily="18" charset="0"/>
              </a:rPr>
              <a:t>Any memory line can be placed into any location in the cache</a:t>
            </a:r>
          </a:p>
          <a:p>
            <a:pPr lvl="1"/>
            <a:r>
              <a:rPr lang="en-US" sz="2000" dirty="0">
                <a:latin typeface="Times New Roman" pitchFamily="18" charset="0"/>
                <a:cs typeface="Times New Roman" pitchFamily="18" charset="0"/>
              </a:rPr>
              <a:t>no limitation to only store one line of data for a given index address as in the direct mapped cache</a:t>
            </a:r>
          </a:p>
          <a:p>
            <a:pPr lvl="1"/>
            <a:r>
              <a:rPr lang="en-US" sz="2000" dirty="0">
                <a:latin typeface="Times New Roman" pitchFamily="18" charset="0"/>
                <a:cs typeface="Times New Roman" pitchFamily="18" charset="0"/>
              </a:rPr>
              <a:t>Tag address now includes the three bits that were previously labeled index address</a:t>
            </a:r>
          </a:p>
          <a:p>
            <a:r>
              <a:rPr lang="en-US" sz="2000" dirty="0">
                <a:latin typeface="Times New Roman" pitchFamily="18" charset="0"/>
                <a:cs typeface="Times New Roman" pitchFamily="18" charset="0"/>
              </a:rPr>
              <a:t>When a request for data comes from the CPU, the entire main memory tag address must be compared with all tag addresses presently residing in the cache (next chart), to see if the requested data word is in the cache.</a:t>
            </a:r>
          </a:p>
          <a:p>
            <a:pPr lvl="1"/>
            <a:r>
              <a:rPr lang="en-US" sz="2000" dirty="0">
                <a:latin typeface="Times New Roman" pitchFamily="18" charset="0"/>
                <a:cs typeface="Times New Roman" pitchFamily="18" charset="0"/>
              </a:rPr>
              <a:t>If not, a miss occurs and a new data line (with the requested word) is brought into the cache from main memory</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
          <p:cNvSpPr>
            <a:spLocks noGrp="1"/>
          </p:cNvSpPr>
          <p:nvPr>
            <p:ph type="sldNum" sz="quarter" idx="4294967295"/>
          </p:nvPr>
        </p:nvSpPr>
        <p:spPr>
          <a:xfrm>
            <a:off x="6553200" y="6356350"/>
            <a:ext cx="2133600" cy="365125"/>
          </a:xfrm>
          <a:prstGeom prst="rect">
            <a:avLst/>
          </a:prstGeom>
        </p:spPr>
        <p:txBody>
          <a:bodyPr/>
          <a:lstStyle/>
          <a:p>
            <a:fld id="{7A1C3286-BB1B-49AC-AB05-AF42B37BB80B}" type="slidenum">
              <a:rPr lang="en-US"/>
              <a:pPr/>
              <a:t>5</a:t>
            </a:fld>
            <a:endParaRPr lang="en-US"/>
          </a:p>
        </p:txBody>
      </p:sp>
      <p:sp>
        <p:nvSpPr>
          <p:cNvPr id="2059266" name="Rectangle 2"/>
          <p:cNvSpPr>
            <a:spLocks noGrp="1" noChangeArrowheads="1"/>
          </p:cNvSpPr>
          <p:nvPr>
            <p:ph type="title" idx="4294967295"/>
          </p:nvPr>
        </p:nvSpPr>
        <p:spPr>
          <a:xfrm>
            <a:off x="0" y="304800"/>
            <a:ext cx="4262000" cy="728405"/>
          </a:xfrm>
          <a:noFill/>
          <a:ln/>
        </p:spPr>
        <p:txBody>
          <a:bodyPr wrap="none" lIns="63500" tIns="25400" rIns="63500" bIns="25400" anchor="t">
            <a:spAutoFit/>
          </a:bodyPr>
          <a:lstStyle/>
          <a:p>
            <a:r>
              <a:rPr lang="zh-TW" altLang="en-US" b="1" dirty="0">
                <a:ea typeface="新細明體" pitchFamily="18" charset="-120"/>
              </a:rPr>
              <a:t>3 </a:t>
            </a:r>
            <a:r>
              <a:rPr lang="en-US" altLang="zh-TW" b="1" dirty="0">
                <a:ea typeface="新細明體" pitchFamily="18" charset="-120"/>
              </a:rPr>
              <a:t>Stage Pipelining</a:t>
            </a:r>
          </a:p>
        </p:txBody>
      </p:sp>
      <p:sp>
        <p:nvSpPr>
          <p:cNvPr id="2059267" name="Rectangle 3"/>
          <p:cNvSpPr>
            <a:spLocks noGrp="1" noChangeArrowheads="1"/>
          </p:cNvSpPr>
          <p:nvPr>
            <p:ph type="body" idx="4294967295"/>
          </p:nvPr>
        </p:nvSpPr>
        <p:spPr>
          <a:xfrm>
            <a:off x="6172200" y="3619500"/>
            <a:ext cx="2971800" cy="1835150"/>
          </a:xfrm>
          <a:noFill/>
          <a:ln/>
        </p:spPr>
        <p:txBody>
          <a:bodyPr lIns="90488" tIns="44450" rIns="90488" bIns="44450"/>
          <a:lstStyle/>
          <a:p>
            <a:pPr marL="560388" lvl="1" indent="-222250" defTabSz="895350"/>
            <a:r>
              <a:rPr lang="en-US" altLang="zh-TW" sz="2000">
                <a:ea typeface="新細明體" pitchFamily="18" charset="-120"/>
              </a:rPr>
              <a:t>Space operations 13ns apart</a:t>
            </a:r>
          </a:p>
          <a:p>
            <a:pPr marL="560388" lvl="1" indent="-222250" defTabSz="895350"/>
            <a:r>
              <a:rPr lang="zh-TW" altLang="en-US" sz="2000">
                <a:ea typeface="新細明體" pitchFamily="18" charset="-120"/>
              </a:rPr>
              <a:t>3 </a:t>
            </a:r>
            <a:r>
              <a:rPr lang="en-US" altLang="zh-TW" sz="2000">
                <a:ea typeface="新細明體" pitchFamily="18" charset="-120"/>
              </a:rPr>
              <a:t>operations occur simultaneously</a:t>
            </a:r>
          </a:p>
        </p:txBody>
      </p:sp>
      <p:grpSp>
        <p:nvGrpSpPr>
          <p:cNvPr id="2" name="Group 4"/>
          <p:cNvGrpSpPr>
            <a:grpSpLocks/>
          </p:cNvGrpSpPr>
          <p:nvPr/>
        </p:nvGrpSpPr>
        <p:grpSpPr bwMode="auto">
          <a:xfrm>
            <a:off x="312738" y="1495425"/>
            <a:ext cx="6288087" cy="2433638"/>
            <a:chOff x="197" y="942"/>
            <a:chExt cx="3961" cy="1533"/>
          </a:xfrm>
        </p:grpSpPr>
        <p:sp>
          <p:nvSpPr>
            <p:cNvPr id="2059269" name="Rectangle 5"/>
            <p:cNvSpPr>
              <a:spLocks noChangeArrowheads="1"/>
            </p:cNvSpPr>
            <p:nvPr/>
          </p:nvSpPr>
          <p:spPr bwMode="auto">
            <a:xfrm>
              <a:off x="1337" y="1204"/>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59270" name="Line 6"/>
            <p:cNvSpPr>
              <a:spLocks noChangeShapeType="1"/>
            </p:cNvSpPr>
            <p:nvPr/>
          </p:nvSpPr>
          <p:spPr bwMode="auto">
            <a:xfrm>
              <a:off x="197"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71" name="Line 7"/>
            <p:cNvSpPr>
              <a:spLocks noChangeShapeType="1"/>
            </p:cNvSpPr>
            <p:nvPr/>
          </p:nvSpPr>
          <p:spPr bwMode="auto">
            <a:xfrm>
              <a:off x="1061"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72" name="Line 8"/>
            <p:cNvSpPr>
              <a:spLocks noChangeShapeType="1"/>
            </p:cNvSpPr>
            <p:nvPr/>
          </p:nvSpPr>
          <p:spPr bwMode="auto">
            <a:xfrm>
              <a:off x="1429" y="2020"/>
              <a:ext cx="0" cy="232"/>
            </a:xfrm>
            <a:prstGeom prst="line">
              <a:avLst/>
            </a:prstGeom>
            <a:noFill/>
            <a:ln w="12700">
              <a:solidFill>
                <a:schemeClr val="tx1"/>
              </a:solidFill>
              <a:round/>
              <a:headEnd/>
              <a:tailEnd/>
            </a:ln>
            <a:effectLst/>
          </p:spPr>
          <p:txBody>
            <a:bodyPr wrap="none" anchor="ctr"/>
            <a:lstStyle/>
            <a:p>
              <a:endParaRPr lang="en-US"/>
            </a:p>
          </p:txBody>
        </p:sp>
        <p:sp>
          <p:nvSpPr>
            <p:cNvPr id="2059273" name="Rectangle 9"/>
            <p:cNvSpPr>
              <a:spLocks noChangeArrowheads="1"/>
            </p:cNvSpPr>
            <p:nvPr/>
          </p:nvSpPr>
          <p:spPr bwMode="auto">
            <a:xfrm>
              <a:off x="1040" y="2238"/>
              <a:ext cx="755" cy="237"/>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Clock</a:t>
              </a:r>
            </a:p>
          </p:txBody>
        </p:sp>
        <p:sp>
          <p:nvSpPr>
            <p:cNvPr id="2059274" name="Rectangle 10"/>
            <p:cNvSpPr>
              <a:spLocks noChangeArrowheads="1"/>
            </p:cNvSpPr>
            <p:nvPr/>
          </p:nvSpPr>
          <p:spPr bwMode="auto">
            <a:xfrm>
              <a:off x="473" y="1204"/>
              <a:ext cx="56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59275" name="Rectangle 11"/>
            <p:cNvSpPr>
              <a:spLocks noChangeArrowheads="1"/>
            </p:cNvSpPr>
            <p:nvPr/>
          </p:nvSpPr>
          <p:spPr bwMode="auto">
            <a:xfrm>
              <a:off x="2633" y="1204"/>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59276" name="Line 12"/>
            <p:cNvSpPr>
              <a:spLocks noChangeShapeType="1"/>
            </p:cNvSpPr>
            <p:nvPr/>
          </p:nvSpPr>
          <p:spPr bwMode="auto">
            <a:xfrm>
              <a:off x="1493"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77" name="Line 13"/>
            <p:cNvSpPr>
              <a:spLocks noChangeShapeType="1"/>
            </p:cNvSpPr>
            <p:nvPr/>
          </p:nvSpPr>
          <p:spPr bwMode="auto">
            <a:xfrm>
              <a:off x="2357"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78" name="Line 14"/>
            <p:cNvSpPr>
              <a:spLocks noChangeShapeType="1"/>
            </p:cNvSpPr>
            <p:nvPr/>
          </p:nvSpPr>
          <p:spPr bwMode="auto">
            <a:xfrm>
              <a:off x="2725" y="2020"/>
              <a:ext cx="0" cy="136"/>
            </a:xfrm>
            <a:prstGeom prst="line">
              <a:avLst/>
            </a:prstGeom>
            <a:noFill/>
            <a:ln w="12700">
              <a:solidFill>
                <a:schemeClr val="tx1"/>
              </a:solidFill>
              <a:round/>
              <a:headEnd/>
              <a:tailEnd/>
            </a:ln>
            <a:effectLst/>
          </p:spPr>
          <p:txBody>
            <a:bodyPr wrap="none" anchor="ctr"/>
            <a:lstStyle/>
            <a:p>
              <a:endParaRPr lang="en-US"/>
            </a:p>
          </p:txBody>
        </p:sp>
        <p:sp>
          <p:nvSpPr>
            <p:cNvPr id="2059279" name="Rectangle 15"/>
            <p:cNvSpPr>
              <a:spLocks noChangeArrowheads="1"/>
            </p:cNvSpPr>
            <p:nvPr/>
          </p:nvSpPr>
          <p:spPr bwMode="auto">
            <a:xfrm>
              <a:off x="1769" y="1204"/>
              <a:ext cx="56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59280" name="Rectangle 16"/>
            <p:cNvSpPr>
              <a:spLocks noChangeArrowheads="1"/>
            </p:cNvSpPr>
            <p:nvPr/>
          </p:nvSpPr>
          <p:spPr bwMode="auto">
            <a:xfrm>
              <a:off x="3929" y="1204"/>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59281" name="Line 17"/>
            <p:cNvSpPr>
              <a:spLocks noChangeShapeType="1"/>
            </p:cNvSpPr>
            <p:nvPr/>
          </p:nvSpPr>
          <p:spPr bwMode="auto">
            <a:xfrm>
              <a:off x="2789"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82" name="Line 18"/>
            <p:cNvSpPr>
              <a:spLocks noChangeShapeType="1"/>
            </p:cNvSpPr>
            <p:nvPr/>
          </p:nvSpPr>
          <p:spPr bwMode="auto">
            <a:xfrm>
              <a:off x="3653" y="1584"/>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83" name="Line 19"/>
            <p:cNvSpPr>
              <a:spLocks noChangeShapeType="1"/>
            </p:cNvSpPr>
            <p:nvPr/>
          </p:nvSpPr>
          <p:spPr bwMode="auto">
            <a:xfrm>
              <a:off x="4021" y="2020"/>
              <a:ext cx="0" cy="136"/>
            </a:xfrm>
            <a:prstGeom prst="line">
              <a:avLst/>
            </a:prstGeom>
            <a:noFill/>
            <a:ln w="12700">
              <a:solidFill>
                <a:schemeClr val="tx1"/>
              </a:solidFill>
              <a:round/>
              <a:headEnd/>
              <a:tailEnd/>
            </a:ln>
            <a:effectLst/>
          </p:spPr>
          <p:txBody>
            <a:bodyPr wrap="none" anchor="ctr"/>
            <a:lstStyle/>
            <a:p>
              <a:endParaRPr lang="en-US"/>
            </a:p>
          </p:txBody>
        </p:sp>
        <p:sp>
          <p:nvSpPr>
            <p:cNvPr id="2059284" name="Rectangle 20"/>
            <p:cNvSpPr>
              <a:spLocks noChangeArrowheads="1"/>
            </p:cNvSpPr>
            <p:nvPr/>
          </p:nvSpPr>
          <p:spPr bwMode="auto">
            <a:xfrm>
              <a:off x="3065" y="1204"/>
              <a:ext cx="56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59285" name="Rectangle 21"/>
            <p:cNvSpPr>
              <a:spLocks noChangeArrowheads="1"/>
            </p:cNvSpPr>
            <p:nvPr/>
          </p:nvSpPr>
          <p:spPr bwMode="auto">
            <a:xfrm>
              <a:off x="556" y="942"/>
              <a:ext cx="42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10</a:t>
              </a:r>
              <a:r>
                <a:rPr lang="en-US" altLang="zh-TW" sz="1800" b="0">
                  <a:effectLst/>
                  <a:latin typeface="Arial" charset="0"/>
                  <a:ea typeface="新細明體" pitchFamily="18" charset="-120"/>
                </a:rPr>
                <a:t>ns</a:t>
              </a:r>
            </a:p>
          </p:txBody>
        </p:sp>
        <p:sp>
          <p:nvSpPr>
            <p:cNvPr id="2059286" name="Rectangle 22"/>
            <p:cNvSpPr>
              <a:spLocks noChangeArrowheads="1"/>
            </p:cNvSpPr>
            <p:nvPr/>
          </p:nvSpPr>
          <p:spPr bwMode="auto">
            <a:xfrm>
              <a:off x="1220" y="942"/>
              <a:ext cx="34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59287" name="Rectangle 23"/>
            <p:cNvSpPr>
              <a:spLocks noChangeArrowheads="1"/>
            </p:cNvSpPr>
            <p:nvPr/>
          </p:nvSpPr>
          <p:spPr bwMode="auto">
            <a:xfrm>
              <a:off x="1852" y="942"/>
              <a:ext cx="42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10</a:t>
              </a:r>
              <a:r>
                <a:rPr lang="en-US" altLang="zh-TW" sz="1800" b="0">
                  <a:effectLst/>
                  <a:latin typeface="Arial" charset="0"/>
                  <a:ea typeface="新細明體" pitchFamily="18" charset="-120"/>
                </a:rPr>
                <a:t>ns</a:t>
              </a:r>
            </a:p>
          </p:txBody>
        </p:sp>
        <p:sp>
          <p:nvSpPr>
            <p:cNvPr id="2059288" name="Rectangle 24"/>
            <p:cNvSpPr>
              <a:spLocks noChangeArrowheads="1"/>
            </p:cNvSpPr>
            <p:nvPr/>
          </p:nvSpPr>
          <p:spPr bwMode="auto">
            <a:xfrm>
              <a:off x="2516" y="942"/>
              <a:ext cx="34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59289" name="Rectangle 25"/>
            <p:cNvSpPr>
              <a:spLocks noChangeArrowheads="1"/>
            </p:cNvSpPr>
            <p:nvPr/>
          </p:nvSpPr>
          <p:spPr bwMode="auto">
            <a:xfrm>
              <a:off x="3148" y="942"/>
              <a:ext cx="42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10</a:t>
              </a:r>
              <a:r>
                <a:rPr lang="en-US" altLang="zh-TW" sz="1800" b="0">
                  <a:effectLst/>
                  <a:latin typeface="Arial" charset="0"/>
                  <a:ea typeface="新細明體" pitchFamily="18" charset="-120"/>
                </a:rPr>
                <a:t>ns</a:t>
              </a:r>
            </a:p>
          </p:txBody>
        </p:sp>
        <p:sp>
          <p:nvSpPr>
            <p:cNvPr id="2059290" name="Rectangle 26"/>
            <p:cNvSpPr>
              <a:spLocks noChangeArrowheads="1"/>
            </p:cNvSpPr>
            <p:nvPr/>
          </p:nvSpPr>
          <p:spPr bwMode="auto">
            <a:xfrm>
              <a:off x="3812" y="942"/>
              <a:ext cx="346" cy="229"/>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59291" name="Line 27"/>
            <p:cNvSpPr>
              <a:spLocks noChangeShapeType="1"/>
            </p:cNvSpPr>
            <p:nvPr/>
          </p:nvSpPr>
          <p:spPr bwMode="auto">
            <a:xfrm>
              <a:off x="1433" y="2160"/>
              <a:ext cx="2584" cy="0"/>
            </a:xfrm>
            <a:prstGeom prst="line">
              <a:avLst/>
            </a:prstGeom>
            <a:noFill/>
            <a:ln w="12700">
              <a:solidFill>
                <a:schemeClr val="tx1"/>
              </a:solidFill>
              <a:round/>
              <a:headEnd/>
              <a:tailEnd/>
            </a:ln>
            <a:effectLst/>
          </p:spPr>
          <p:txBody>
            <a:bodyPr wrap="none" anchor="ctr"/>
            <a:lstStyle/>
            <a:p>
              <a:endParaRPr lang="en-US"/>
            </a:p>
          </p:txBody>
        </p:sp>
      </p:grpSp>
      <p:sp>
        <p:nvSpPr>
          <p:cNvPr id="2059292" name="Rectangle 28"/>
          <p:cNvSpPr>
            <a:spLocks noChangeArrowheads="1"/>
          </p:cNvSpPr>
          <p:nvPr/>
        </p:nvSpPr>
        <p:spPr bwMode="auto">
          <a:xfrm>
            <a:off x="6515100" y="2257425"/>
            <a:ext cx="4022725" cy="650875"/>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Delay = 39ns</a:t>
            </a:r>
          </a:p>
          <a:p>
            <a:pPr algn="l"/>
            <a:r>
              <a:rPr lang="en-US" altLang="zh-TW" sz="1800" b="0">
                <a:effectLst/>
                <a:latin typeface="Arial" charset="0"/>
                <a:ea typeface="新細明體" pitchFamily="18" charset="-120"/>
              </a:rPr>
              <a:t>Throughput = 77MHz</a:t>
            </a:r>
          </a:p>
        </p:txBody>
      </p:sp>
      <p:sp>
        <p:nvSpPr>
          <p:cNvPr id="2059293" name="Line 29"/>
          <p:cNvSpPr>
            <a:spLocks noChangeShapeType="1"/>
          </p:cNvSpPr>
          <p:nvPr/>
        </p:nvSpPr>
        <p:spPr bwMode="auto">
          <a:xfrm>
            <a:off x="1473200" y="43434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94" name="Line 30"/>
          <p:cNvSpPr>
            <a:spLocks noChangeShapeType="1"/>
          </p:cNvSpPr>
          <p:nvPr/>
        </p:nvSpPr>
        <p:spPr bwMode="auto">
          <a:xfrm>
            <a:off x="1371600" y="5943600"/>
            <a:ext cx="38735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9295" name="Rectangle 31"/>
          <p:cNvSpPr>
            <a:spLocks noChangeArrowheads="1"/>
          </p:cNvSpPr>
          <p:nvPr/>
        </p:nvSpPr>
        <p:spPr bwMode="auto">
          <a:xfrm>
            <a:off x="1143000" y="5410200"/>
            <a:ext cx="688975" cy="363538"/>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Time</a:t>
            </a:r>
          </a:p>
        </p:txBody>
      </p:sp>
      <p:sp>
        <p:nvSpPr>
          <p:cNvPr id="2059296" name="Rectangle 32"/>
          <p:cNvSpPr>
            <a:spLocks noChangeArrowheads="1"/>
          </p:cNvSpPr>
          <p:nvPr/>
        </p:nvSpPr>
        <p:spPr bwMode="auto">
          <a:xfrm>
            <a:off x="1912938" y="3933825"/>
            <a:ext cx="746125"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Op1</a:t>
            </a:r>
          </a:p>
        </p:txBody>
      </p:sp>
      <p:sp>
        <p:nvSpPr>
          <p:cNvPr id="2059297" name="Line 33"/>
          <p:cNvSpPr>
            <a:spLocks noChangeShapeType="1"/>
          </p:cNvSpPr>
          <p:nvPr/>
        </p:nvSpPr>
        <p:spPr bwMode="auto">
          <a:xfrm>
            <a:off x="2006600" y="48006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298" name="Rectangle 34"/>
          <p:cNvSpPr>
            <a:spLocks noChangeArrowheads="1"/>
          </p:cNvSpPr>
          <p:nvPr/>
        </p:nvSpPr>
        <p:spPr bwMode="auto">
          <a:xfrm>
            <a:off x="2446338" y="4391025"/>
            <a:ext cx="746125"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Op2</a:t>
            </a:r>
          </a:p>
        </p:txBody>
      </p:sp>
      <p:sp>
        <p:nvSpPr>
          <p:cNvPr id="2059299" name="Line 35"/>
          <p:cNvSpPr>
            <a:spLocks noChangeShapeType="1"/>
          </p:cNvSpPr>
          <p:nvPr/>
        </p:nvSpPr>
        <p:spPr bwMode="auto">
          <a:xfrm>
            <a:off x="2616200" y="5334000"/>
            <a:ext cx="1701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59300" name="Rectangle 36"/>
          <p:cNvSpPr>
            <a:spLocks noChangeArrowheads="1"/>
          </p:cNvSpPr>
          <p:nvPr/>
        </p:nvSpPr>
        <p:spPr bwMode="auto">
          <a:xfrm>
            <a:off x="3059113" y="4924425"/>
            <a:ext cx="741362"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Op3</a:t>
            </a:r>
          </a:p>
        </p:txBody>
      </p:sp>
      <p:sp>
        <p:nvSpPr>
          <p:cNvPr id="2059301" name="Rectangle 37"/>
          <p:cNvSpPr>
            <a:spLocks noChangeArrowheads="1"/>
          </p:cNvSpPr>
          <p:nvPr/>
        </p:nvSpPr>
        <p:spPr bwMode="auto">
          <a:xfrm>
            <a:off x="3732213" y="5381625"/>
            <a:ext cx="612775"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Op4</a:t>
            </a:r>
          </a:p>
        </p:txBody>
      </p:sp>
      <p:pic>
        <p:nvPicPr>
          <p:cNvPr id="39" name="Picture 38"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3.bmp"/>
          <p:cNvPicPr>
            <a:picLocks noChangeAspect="1" noChangeArrowheads="1"/>
          </p:cNvPicPr>
          <p:nvPr/>
        </p:nvPicPr>
        <p:blipFill>
          <a:blip r:embed="rId2"/>
          <a:srcRect/>
          <a:stretch>
            <a:fillRect/>
          </a:stretch>
        </p:blipFill>
        <p:spPr bwMode="auto">
          <a:xfrm>
            <a:off x="457200" y="868363"/>
            <a:ext cx="8001000" cy="5227637"/>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76200"/>
            <a:ext cx="7772400" cy="609600"/>
          </a:xfrm>
        </p:spPr>
        <p:txBody>
          <a:bodyPr/>
          <a:lstStyle/>
          <a:p>
            <a:r>
              <a:rPr lang="en-US" sz="3200"/>
              <a:t>Two-way Set Associative Cache Mapping</a:t>
            </a:r>
          </a:p>
        </p:txBody>
      </p:sp>
      <p:sp>
        <p:nvSpPr>
          <p:cNvPr id="7172" name="Rectangle 4"/>
          <p:cNvSpPr>
            <a:spLocks noGrp="1" noChangeArrowheads="1"/>
          </p:cNvSpPr>
          <p:nvPr>
            <p:ph type="body" sz="half" idx="4294967295"/>
          </p:nvPr>
        </p:nvSpPr>
        <p:spPr>
          <a:xfrm>
            <a:off x="609600" y="762000"/>
            <a:ext cx="8229600" cy="5334000"/>
          </a:xfrm>
        </p:spPr>
        <p:txBody>
          <a:bodyPr>
            <a:normAutofit/>
          </a:bodyPr>
          <a:lstStyle/>
          <a:p>
            <a:r>
              <a:rPr lang="en-US" sz="2000" dirty="0">
                <a:latin typeface="Times New Roman" pitchFamily="18" charset="0"/>
                <a:cs typeface="Times New Roman" pitchFamily="18" charset="0"/>
              </a:rPr>
              <a:t>A set associative cache is a compromise between direct mapped and fully associative cache approaches</a:t>
            </a:r>
          </a:p>
          <a:p>
            <a:r>
              <a:rPr lang="en-US" sz="2000" dirty="0">
                <a:latin typeface="Times New Roman" pitchFamily="18" charset="0"/>
                <a:cs typeface="Times New Roman" pitchFamily="18" charset="0"/>
              </a:rPr>
              <a:t>Index bits again specify cache (set) address</a:t>
            </a:r>
          </a:p>
          <a:p>
            <a:pPr lvl="1"/>
            <a:r>
              <a:rPr lang="en-US" sz="2000" dirty="0">
                <a:latin typeface="Times New Roman" pitchFamily="18" charset="0"/>
                <a:cs typeface="Times New Roman" pitchFamily="18" charset="0"/>
              </a:rPr>
              <a:t>can have two lines of data per set (2-way set associative) with two different tag addresses or four lines of data per set (4-way set associative) with four different tag addresses</a:t>
            </a:r>
          </a:p>
          <a:p>
            <a:pPr lvl="1"/>
            <a:r>
              <a:rPr lang="en-US" sz="2000" dirty="0">
                <a:latin typeface="Times New Roman" pitchFamily="18" charset="0"/>
                <a:cs typeface="Times New Roman" pitchFamily="18" charset="0"/>
              </a:rPr>
              <a:t>Example at left:  2 index bits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4 sets with two-way set associative organization</a:t>
            </a:r>
          </a:p>
          <a:p>
            <a:pPr lvl="1"/>
            <a:r>
              <a:rPr lang="en-US" sz="2000" dirty="0">
                <a:latin typeface="Times New Roman" pitchFamily="18" charset="0"/>
                <a:cs typeface="Times New Roman" pitchFamily="18" charset="0"/>
              </a:rPr>
              <a:t>more realistic example:  16KB cache with 4-way set </a:t>
            </a:r>
            <a:r>
              <a:rPr lang="en-US" sz="2000" dirty="0" err="1">
                <a:latin typeface="Times New Roman" pitchFamily="18" charset="0"/>
                <a:cs typeface="Times New Roman" pitchFamily="18" charset="0"/>
              </a:rPr>
              <a:t>associativity</a:t>
            </a:r>
            <a:r>
              <a:rPr lang="en-US" sz="2000" dirty="0">
                <a:latin typeface="Times New Roman" pitchFamily="18" charset="0"/>
                <a:cs typeface="Times New Roman" pitchFamily="18" charset="0"/>
              </a:rPr>
              <a:t>, 16 bit address</a:t>
            </a:r>
          </a:p>
          <a:p>
            <a:pPr lvl="2"/>
            <a:r>
              <a:rPr lang="en-US" sz="2000" dirty="0">
                <a:latin typeface="Times New Roman" pitchFamily="18" charset="0"/>
                <a:cs typeface="Times New Roman" pitchFamily="18" charset="0"/>
              </a:rPr>
              <a:t>line size = 16 words = 64 bytes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256 lines in the cache</a:t>
            </a:r>
          </a:p>
          <a:p>
            <a:pPr lvl="2"/>
            <a:r>
              <a:rPr lang="en-US" sz="2000" dirty="0">
                <a:latin typeface="Times New Roman" pitchFamily="18" charset="0"/>
                <a:cs typeface="Times New Roman" pitchFamily="18" charset="0"/>
              </a:rPr>
              <a:t>4 groups of 64 sets of 64B lines in the cache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6 bits in index address, 6 bits for word &amp; byte fields</a:t>
            </a:r>
          </a:p>
          <a:p>
            <a:pPr lvl="2"/>
            <a:r>
              <a:rPr lang="en-US" sz="2000" dirty="0">
                <a:latin typeface="Times New Roman" pitchFamily="18" charset="0"/>
                <a:cs typeface="Times New Roman" pitchFamily="18" charset="0"/>
              </a:rPr>
              <a:t>with a 16 bit address, there would be 4 bits left for the tag address</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a:prstGeom prst="rect">
            <a:avLst/>
          </a:prstGeom>
        </p:spPr>
        <p:txBody>
          <a:bodyPr/>
          <a:lstStyle/>
          <a:p>
            <a:r>
              <a:rPr lang="en-US" smtClean="0"/>
              <a:t>Computer Organization and Design</a:t>
            </a:r>
            <a:endParaRPr lang="en-US" dirty="0"/>
          </a:p>
        </p:txBody>
      </p:sp>
      <p:pic>
        <p:nvPicPr>
          <p:cNvPr id="3" name="Picture 5" descr="C:\My Images\sc312_chap12_5.bmp"/>
          <p:cNvPicPr>
            <a:picLocks noChangeAspect="1" noChangeArrowheads="1"/>
          </p:cNvPicPr>
          <p:nvPr/>
        </p:nvPicPr>
        <p:blipFill>
          <a:blip r:embed="rId2"/>
          <a:srcRect/>
          <a:stretch>
            <a:fillRect/>
          </a:stretch>
        </p:blipFill>
        <p:spPr bwMode="auto">
          <a:xfrm>
            <a:off x="381000" y="1003300"/>
            <a:ext cx="8229600" cy="539750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76200"/>
            <a:ext cx="7772400" cy="533400"/>
          </a:xfrm>
        </p:spPr>
        <p:txBody>
          <a:bodyPr>
            <a:normAutofit fontScale="90000"/>
          </a:bodyPr>
          <a:lstStyle/>
          <a:p>
            <a:r>
              <a:rPr lang="en-US" sz="3200"/>
              <a:t>Set-Associative Cache Block Diagram</a:t>
            </a:r>
          </a:p>
        </p:txBody>
      </p:sp>
      <p:sp>
        <p:nvSpPr>
          <p:cNvPr id="9220" name="Rectangle 4"/>
          <p:cNvSpPr>
            <a:spLocks noGrp="1" noChangeArrowheads="1"/>
          </p:cNvSpPr>
          <p:nvPr>
            <p:ph type="body" sz="half" idx="4294967295"/>
          </p:nvPr>
        </p:nvSpPr>
        <p:spPr>
          <a:xfrm>
            <a:off x="304800" y="1066800"/>
            <a:ext cx="7924800" cy="4953000"/>
          </a:xfrm>
        </p:spPr>
        <p:txBody>
          <a:bodyPr>
            <a:noAutofit/>
          </a:bodyPr>
          <a:lstStyle/>
          <a:p>
            <a:r>
              <a:rPr lang="en-US" sz="2000" dirty="0">
                <a:latin typeface="Times New Roman" pitchFamily="18" charset="0"/>
                <a:cs typeface="Times New Roman" pitchFamily="18" charset="0"/>
              </a:rPr>
              <a:t>Cache must have logic to perform 2-way or 4-way compare of cache tag bits with CPU address tag bits</a:t>
            </a:r>
          </a:p>
          <a:p>
            <a:pPr lvl="1"/>
            <a:r>
              <a:rPr lang="en-US" sz="2000" dirty="0">
                <a:latin typeface="Times New Roman" pitchFamily="18" charset="0"/>
                <a:cs typeface="Times New Roman" pitchFamily="18" charset="0"/>
              </a:rPr>
              <a:t>if tag bits in cache match the CPU tag address, one of the match logic outputs is “1” </a:t>
            </a:r>
          </a:p>
          <a:p>
            <a:pPr lvl="1"/>
            <a:r>
              <a:rPr lang="en-US" sz="2000" dirty="0">
                <a:latin typeface="Times New Roman" pitchFamily="18" charset="0"/>
                <a:cs typeface="Times New Roman" pitchFamily="18" charset="0"/>
              </a:rPr>
              <a:t>the selected word is gated out to the CPU/Main Memory bus by the tri-state buffer</a:t>
            </a:r>
          </a:p>
          <a:p>
            <a:pPr lvl="1"/>
            <a:r>
              <a:rPr lang="en-US" sz="2000" dirty="0">
                <a:latin typeface="Times New Roman" pitchFamily="18" charset="0"/>
                <a:cs typeface="Times New Roman" pitchFamily="18" charset="0"/>
              </a:rPr>
              <a:t>only one match can occur for a given tag address</a:t>
            </a:r>
          </a:p>
          <a:p>
            <a:pPr lvl="1"/>
            <a:r>
              <a:rPr lang="en-US" sz="2000" dirty="0">
                <a:latin typeface="Times New Roman" pitchFamily="18" charset="0"/>
                <a:cs typeface="Times New Roman" pitchFamily="18" charset="0"/>
              </a:rPr>
              <a:t>a logic OR gate pulls Hit/Miss’ line high to signal to CPU a Hit is achieved</a:t>
            </a:r>
          </a:p>
          <a:p>
            <a:r>
              <a:rPr lang="en-US" sz="2000" dirty="0">
                <a:latin typeface="Times New Roman" pitchFamily="18" charset="0"/>
                <a:cs typeface="Times New Roman" pitchFamily="18" charset="0"/>
              </a:rPr>
              <a:t>If the Tag address from CPU does not match any stored Tags, then both Match logic circuits give zero outputs, pulling the Hit/Miss’ line low to signal the CPU and main memory that a cache Miss has occurred. </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7.bmp"/>
          <p:cNvPicPr>
            <a:picLocks noChangeAspect="1" noChangeArrowheads="1"/>
          </p:cNvPicPr>
          <p:nvPr/>
        </p:nvPicPr>
        <p:blipFill>
          <a:blip r:embed="rId2"/>
          <a:srcRect/>
          <a:stretch>
            <a:fillRect/>
          </a:stretch>
        </p:blipFill>
        <p:spPr bwMode="auto">
          <a:xfrm>
            <a:off x="228600" y="762000"/>
            <a:ext cx="8229600" cy="533400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76200"/>
            <a:ext cx="7772400" cy="533400"/>
          </a:xfrm>
        </p:spPr>
        <p:txBody>
          <a:bodyPr>
            <a:normAutofit fontScale="90000"/>
          </a:bodyPr>
          <a:lstStyle/>
          <a:p>
            <a:r>
              <a:rPr lang="en-US" sz="3200"/>
              <a:t>Set-Associative Cache with 4-word Lines</a:t>
            </a:r>
          </a:p>
        </p:txBody>
      </p:sp>
      <p:sp>
        <p:nvSpPr>
          <p:cNvPr id="10244" name="Rectangle 4"/>
          <p:cNvSpPr>
            <a:spLocks noGrp="1" noChangeArrowheads="1"/>
          </p:cNvSpPr>
          <p:nvPr>
            <p:ph type="body" sz="half" idx="4294967295"/>
          </p:nvPr>
        </p:nvSpPr>
        <p:spPr>
          <a:xfrm>
            <a:off x="381000" y="914400"/>
            <a:ext cx="8305800" cy="5029200"/>
          </a:xfrm>
        </p:spPr>
        <p:txBody>
          <a:bodyPr>
            <a:noAutofit/>
          </a:bodyPr>
          <a:lstStyle/>
          <a:p>
            <a:r>
              <a:rPr lang="en-US" sz="2000" dirty="0">
                <a:latin typeface="Times New Roman" pitchFamily="18" charset="0"/>
                <a:cs typeface="Times New Roman" pitchFamily="18" charset="0"/>
              </a:rPr>
              <a:t>Cache </a:t>
            </a:r>
            <a:r>
              <a:rPr lang="en-US" sz="2000" b="1" dirty="0">
                <a:latin typeface="Times New Roman" pitchFamily="18" charset="0"/>
                <a:cs typeface="Times New Roman" pitchFamily="18" charset="0"/>
              </a:rPr>
              <a:t>lines</a:t>
            </a:r>
            <a:r>
              <a:rPr lang="en-US" sz="2000" dirty="0">
                <a:latin typeface="Times New Roman" pitchFamily="18" charset="0"/>
                <a:cs typeface="Times New Roman" pitchFamily="18" charset="0"/>
              </a:rPr>
              <a:t> are normally defined to contain many words </a:t>
            </a:r>
          </a:p>
          <a:p>
            <a:pPr lvl="1"/>
            <a:r>
              <a:rPr lang="en-US" sz="2000" dirty="0">
                <a:latin typeface="Times New Roman" pitchFamily="18" charset="0"/>
                <a:cs typeface="Times New Roman" pitchFamily="18" charset="0"/>
              </a:rPr>
              <a:t>2</a:t>
            </a:r>
            <a:r>
              <a:rPr lang="en-US" sz="2000" baseline="30000" dirty="0">
                <a:latin typeface="Times New Roman" pitchFamily="18" charset="0"/>
                <a:cs typeface="Times New Roman" pitchFamily="18" charset="0"/>
              </a:rPr>
              <a:t>n</a:t>
            </a:r>
            <a:r>
              <a:rPr lang="en-US" sz="2000" dirty="0">
                <a:latin typeface="Times New Roman" pitchFamily="18" charset="0"/>
                <a:cs typeface="Times New Roman" pitchFamily="18" charset="0"/>
              </a:rPr>
              <a:t> where n is the number of bits in the Word address field</a:t>
            </a:r>
          </a:p>
          <a:p>
            <a:pPr lvl="2"/>
            <a:r>
              <a:rPr lang="en-US" sz="2000" dirty="0">
                <a:latin typeface="Times New Roman" pitchFamily="18" charset="0"/>
                <a:cs typeface="Times New Roman" pitchFamily="18" charset="0"/>
              </a:rPr>
              <a:t>(earlier examples had assumed only one word per line for simplicity of the charts)</a:t>
            </a:r>
          </a:p>
          <a:p>
            <a:r>
              <a:rPr lang="en-US" sz="2000" dirty="0">
                <a:latin typeface="Times New Roman" pitchFamily="18" charset="0"/>
                <a:cs typeface="Times New Roman" pitchFamily="18" charset="0"/>
              </a:rPr>
              <a:t>Example below:</a:t>
            </a:r>
          </a:p>
          <a:p>
            <a:pPr lvl="1"/>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Line </a:t>
            </a:r>
            <a:r>
              <a:rPr lang="en-US" sz="2000" dirty="0">
                <a:latin typeface="Times New Roman" pitchFamily="18" charset="0"/>
                <a:cs typeface="Times New Roman" pitchFamily="18" charset="0"/>
              </a:rPr>
              <a:t>contains 4 Words (each Word has 4 Bytes) implying 2 address bits in the Word field</a:t>
            </a:r>
          </a:p>
          <a:p>
            <a:pPr lvl="1"/>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Index address</a:t>
            </a:r>
            <a:r>
              <a:rPr lang="en-US" sz="2000" dirty="0">
                <a:latin typeface="Times New Roman" pitchFamily="18" charset="0"/>
                <a:cs typeface="Times New Roman" pitchFamily="18" charset="0"/>
              </a:rPr>
              <a:t> contains 2 bits implying 4 sets of lines specified by the Index address</a:t>
            </a:r>
          </a:p>
          <a:p>
            <a:pPr lvl="1"/>
            <a:r>
              <a:rPr lang="en-US" sz="2000" dirty="0">
                <a:latin typeface="Times New Roman" pitchFamily="18" charset="0"/>
                <a:cs typeface="Times New Roman" pitchFamily="18" charset="0"/>
              </a:rPr>
              <a:t>10 bit address implies 4 bits in the </a:t>
            </a:r>
            <a:r>
              <a:rPr lang="en-US" sz="2000" b="1" dirty="0">
                <a:latin typeface="Times New Roman" pitchFamily="18" charset="0"/>
                <a:cs typeface="Times New Roman" pitchFamily="18" charset="0"/>
              </a:rPr>
              <a:t>Tag address</a:t>
            </a:r>
            <a:r>
              <a:rPr lang="en-US" sz="2000" dirty="0">
                <a:latin typeface="Times New Roman" pitchFamily="18" charset="0"/>
                <a:cs typeface="Times New Roman" pitchFamily="18" charset="0"/>
              </a:rPr>
              <a:t> field</a:t>
            </a:r>
          </a:p>
          <a:p>
            <a:pPr lvl="1"/>
            <a:r>
              <a:rPr lang="en-US" sz="2000" b="1" dirty="0">
                <a:latin typeface="Times New Roman" pitchFamily="18" charset="0"/>
                <a:cs typeface="Times New Roman" pitchFamily="18" charset="0"/>
              </a:rPr>
              <a:t>2-way set associative</a:t>
            </a:r>
            <a:r>
              <a:rPr lang="en-US" sz="2000" dirty="0">
                <a:latin typeface="Times New Roman" pitchFamily="18" charset="0"/>
                <a:cs typeface="Times New Roman" pitchFamily="18" charset="0"/>
              </a:rPr>
              <a:t> organization implies that a given line of data can be in either the “left” or “right” side of the cache at the specified location given by index address bits</a:t>
            </a:r>
            <a:endParaRPr lang="en-US" sz="2000" b="1" dirty="0">
              <a:latin typeface="Times New Roman" pitchFamily="18" charset="0"/>
              <a:cs typeface="Times New Roman" pitchFamily="18" charset="0"/>
            </a:endParaRP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8.bmp"/>
          <p:cNvPicPr>
            <a:picLocks noChangeAspect="1" noChangeArrowheads="1"/>
          </p:cNvPicPr>
          <p:nvPr/>
        </p:nvPicPr>
        <p:blipFill>
          <a:blip r:embed="rId2"/>
          <a:srcRect/>
          <a:stretch>
            <a:fillRect/>
          </a:stretch>
        </p:blipFill>
        <p:spPr bwMode="auto">
          <a:xfrm>
            <a:off x="609600" y="914400"/>
            <a:ext cx="8001000" cy="533400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76200"/>
            <a:ext cx="7772400" cy="533400"/>
          </a:xfrm>
        </p:spPr>
        <p:txBody>
          <a:bodyPr>
            <a:normAutofit fontScale="90000"/>
          </a:bodyPr>
          <a:lstStyle/>
          <a:p>
            <a:r>
              <a:rPr lang="en-US" sz="3200"/>
              <a:t>Cache Write/Replacement Method</a:t>
            </a:r>
          </a:p>
        </p:txBody>
      </p:sp>
      <p:sp>
        <p:nvSpPr>
          <p:cNvPr id="21507" name="Rectangle 3"/>
          <p:cNvSpPr>
            <a:spLocks noGrp="1" noChangeArrowheads="1"/>
          </p:cNvSpPr>
          <p:nvPr>
            <p:ph type="body" idx="4294967295"/>
          </p:nvPr>
        </p:nvSpPr>
        <p:spPr>
          <a:xfrm>
            <a:off x="533400" y="914400"/>
            <a:ext cx="8001000" cy="5410200"/>
          </a:xfrm>
        </p:spPr>
        <p:txBody>
          <a:bodyPr>
            <a:normAutofit/>
          </a:bodyPr>
          <a:lstStyle/>
          <a:p>
            <a:pPr>
              <a:lnSpc>
                <a:spcPct val="90000"/>
              </a:lnSpc>
              <a:buFontTx/>
              <a:buNone/>
            </a:pPr>
            <a:r>
              <a:rPr lang="en-US" sz="2000" dirty="0">
                <a:latin typeface="Times New Roman" pitchFamily="18" charset="0"/>
                <a:cs typeface="Times New Roman" pitchFamily="18" charset="0"/>
              </a:rPr>
              <a:t>Cache Replacement Algorithm:</a:t>
            </a:r>
          </a:p>
          <a:p>
            <a:pPr lvl="1">
              <a:lnSpc>
                <a:spcPct val="90000"/>
              </a:lnSpc>
            </a:pPr>
            <a:r>
              <a:rPr lang="en-US" sz="2000" dirty="0">
                <a:latin typeface="Times New Roman" pitchFamily="18" charset="0"/>
                <a:cs typeface="Times New Roman" pitchFamily="18" charset="0"/>
              </a:rPr>
              <a:t>In the event of a cache miss, assuming all lines are filled in the cache, some existing line must be replaced by the new line brought in from main memory!  Which line to replace?</a:t>
            </a:r>
          </a:p>
          <a:p>
            <a:pPr lvl="2">
              <a:lnSpc>
                <a:spcPct val="90000"/>
              </a:lnSpc>
            </a:pPr>
            <a:r>
              <a:rPr lang="en-US" sz="2000" dirty="0">
                <a:latin typeface="Times New Roman" pitchFamily="18" charset="0"/>
                <a:cs typeface="Times New Roman" pitchFamily="18" charset="0"/>
              </a:rPr>
              <a:t>random replacement scheme</a:t>
            </a:r>
          </a:p>
          <a:p>
            <a:pPr lvl="2">
              <a:lnSpc>
                <a:spcPct val="90000"/>
              </a:lnSpc>
            </a:pPr>
            <a:r>
              <a:rPr lang="en-US" sz="2000" dirty="0">
                <a:latin typeface="Times New Roman" pitchFamily="18" charset="0"/>
                <a:cs typeface="Times New Roman" pitchFamily="18" charset="0"/>
              </a:rPr>
              <a:t>FIFO scheme</a:t>
            </a:r>
          </a:p>
          <a:p>
            <a:pPr lvl="2">
              <a:lnSpc>
                <a:spcPct val="90000"/>
              </a:lnSpc>
            </a:pPr>
            <a:r>
              <a:rPr lang="en-US" sz="2000" dirty="0">
                <a:latin typeface="Times New Roman" pitchFamily="18" charset="0"/>
                <a:cs typeface="Times New Roman" pitchFamily="18" charset="0"/>
              </a:rPr>
              <a:t>LRU (least recently used) algorithm</a:t>
            </a:r>
          </a:p>
          <a:p>
            <a:pPr lvl="3">
              <a:lnSpc>
                <a:spcPct val="90000"/>
              </a:lnSpc>
            </a:pPr>
            <a:r>
              <a:rPr lang="en-US" dirty="0">
                <a:latin typeface="Times New Roman" pitchFamily="18" charset="0"/>
                <a:cs typeface="Times New Roman" pitchFamily="18" charset="0"/>
              </a:rPr>
              <a:t>a crude approximation to the LRU approach is often used</a:t>
            </a:r>
          </a:p>
          <a:p>
            <a:pPr>
              <a:lnSpc>
                <a:spcPct val="90000"/>
              </a:lnSpc>
            </a:pPr>
            <a:r>
              <a:rPr lang="en-US" sz="2000" dirty="0">
                <a:latin typeface="Times New Roman" pitchFamily="18" charset="0"/>
                <a:cs typeface="Times New Roman" pitchFamily="18" charset="0"/>
              </a:rPr>
              <a:t>Line size:  bus between CPU and cache and between cache and memory is made as wide as possible, based on the line size</a:t>
            </a:r>
          </a:p>
          <a:p>
            <a:pPr lvl="1">
              <a:lnSpc>
                <a:spcPct val="90000"/>
              </a:lnSpc>
            </a:pPr>
            <a:r>
              <a:rPr lang="en-US" sz="2000" dirty="0">
                <a:latin typeface="Times New Roman" pitchFamily="18" charset="0"/>
                <a:cs typeface="Times New Roman" pitchFamily="18" charset="0"/>
              </a:rPr>
              <a:t>line size is a tradeoff between bandwidth to cache </a:t>
            </a:r>
            <a:r>
              <a:rPr lang="en-US" sz="2000" dirty="0" err="1">
                <a:latin typeface="Times New Roman" pitchFamily="18" charset="0"/>
                <a:cs typeface="Times New Roman" pitchFamily="18" charset="0"/>
              </a:rPr>
              <a:t>vs</a:t>
            </a:r>
            <a:r>
              <a:rPr lang="en-US" sz="2000" dirty="0">
                <a:latin typeface="Times New Roman" pitchFamily="18" charset="0"/>
                <a:cs typeface="Times New Roman" pitchFamily="18" charset="0"/>
              </a:rPr>
              <a:t> cost and performance </a:t>
            </a:r>
            <a:r>
              <a:rPr lang="en-US" sz="2000" dirty="0" smtClean="0">
                <a:latin typeface="Times New Roman" pitchFamily="18" charset="0"/>
                <a:cs typeface="Times New Roman" pitchFamily="18" charset="0"/>
              </a:rPr>
              <a:t>limitations</a:t>
            </a:r>
            <a:endParaRPr lang="en-US" sz="2000" dirty="0">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990601"/>
            <a:ext cx="7620000" cy="3970318"/>
          </a:xfrm>
          <a:prstGeom prst="rect">
            <a:avLst/>
          </a:prstGeom>
        </p:spPr>
        <p:txBody>
          <a:bodyPr wrap="square">
            <a:spAutoFit/>
          </a:bodyPr>
          <a:lstStyle/>
          <a:p>
            <a:pPr>
              <a:lnSpc>
                <a:spcPct val="90000"/>
              </a:lnSpc>
            </a:pPr>
            <a:r>
              <a:rPr lang="en-US" sz="2000" dirty="0" smtClean="0">
                <a:latin typeface="Times New Roman" pitchFamily="18" charset="0"/>
                <a:cs typeface="Times New Roman" pitchFamily="18" charset="0"/>
              </a:rPr>
              <a:t>Cache Write Methods:</a:t>
            </a:r>
          </a:p>
          <a:p>
            <a:pPr lvl="1">
              <a:lnSpc>
                <a:spcPct val="90000"/>
              </a:lnSpc>
            </a:pPr>
            <a:r>
              <a:rPr lang="en-US" sz="2000" b="1" dirty="0" smtClean="0">
                <a:latin typeface="Times New Roman" pitchFamily="18" charset="0"/>
                <a:cs typeface="Times New Roman" pitchFamily="18" charset="0"/>
              </a:rPr>
              <a:t>Write-Through</a:t>
            </a:r>
          </a:p>
          <a:p>
            <a:pPr lvl="2">
              <a:lnSpc>
                <a:spcPct val="90000"/>
              </a:lnSpc>
            </a:pPr>
            <a:r>
              <a:rPr lang="en-US" sz="2000" dirty="0" smtClean="0">
                <a:latin typeface="Times New Roman" pitchFamily="18" charset="0"/>
                <a:cs typeface="Times New Roman" pitchFamily="18" charset="0"/>
              </a:rPr>
              <a:t>the result is written to main memory (and to the cache if there is a cache hit)</a:t>
            </a:r>
          </a:p>
          <a:p>
            <a:pPr lvl="2">
              <a:lnSpc>
                <a:spcPct val="90000"/>
              </a:lnSpc>
            </a:pPr>
            <a:r>
              <a:rPr lang="en-US" sz="2000" dirty="0" smtClean="0">
                <a:latin typeface="Times New Roman" pitchFamily="18" charset="0"/>
                <a:cs typeface="Times New Roman" pitchFamily="18" charset="0"/>
              </a:rPr>
              <a:t>write buffering sometimes used to avoid a slow down</a:t>
            </a:r>
          </a:p>
          <a:p>
            <a:pPr lvl="1">
              <a:lnSpc>
                <a:spcPct val="90000"/>
              </a:lnSpc>
            </a:pPr>
            <a:r>
              <a:rPr lang="en-US" sz="2000" b="1" dirty="0" smtClean="0">
                <a:latin typeface="Times New Roman" pitchFamily="18" charset="0"/>
                <a:cs typeface="Times New Roman" pitchFamily="18" charset="0"/>
              </a:rPr>
              <a:t>Write-Back</a:t>
            </a:r>
            <a:r>
              <a:rPr lang="en-US" sz="2000" dirty="0" smtClean="0">
                <a:latin typeface="Times New Roman" pitchFamily="18" charset="0"/>
                <a:cs typeface="Times New Roman" pitchFamily="18" charset="0"/>
              </a:rPr>
              <a:t> (also called copy-back)</a:t>
            </a:r>
          </a:p>
          <a:p>
            <a:pPr lvl="2">
              <a:lnSpc>
                <a:spcPct val="90000"/>
              </a:lnSpc>
            </a:pPr>
            <a:r>
              <a:rPr lang="en-US" sz="2000" dirty="0" smtClean="0">
                <a:latin typeface="Times New Roman" pitchFamily="18" charset="0"/>
                <a:cs typeface="Times New Roman" pitchFamily="18" charset="0"/>
              </a:rPr>
              <a:t>CPU write only to the cache (assuming a cache hit)</a:t>
            </a:r>
          </a:p>
          <a:p>
            <a:pPr lvl="2">
              <a:lnSpc>
                <a:spcPct val="90000"/>
              </a:lnSpc>
            </a:pPr>
            <a:r>
              <a:rPr lang="en-US" sz="2000" dirty="0" smtClean="0">
                <a:latin typeface="Times New Roman" pitchFamily="18" charset="0"/>
                <a:cs typeface="Times New Roman" pitchFamily="18" charset="0"/>
              </a:rPr>
              <a:t>if a cache miss occurs, two choices are possible</a:t>
            </a:r>
          </a:p>
          <a:p>
            <a:pPr lvl="3">
              <a:lnSpc>
                <a:spcPct val="90000"/>
              </a:lnSpc>
            </a:pPr>
            <a:r>
              <a:rPr lang="en-US" sz="2000" b="1" dirty="0" smtClean="0">
                <a:latin typeface="Times New Roman" pitchFamily="18" charset="0"/>
                <a:cs typeface="Times New Roman" pitchFamily="18" charset="0"/>
              </a:rPr>
              <a:t>write-allocate</a:t>
            </a:r>
            <a:r>
              <a:rPr lang="en-US" sz="2000" dirty="0" smtClean="0">
                <a:latin typeface="Times New Roman" pitchFamily="18" charset="0"/>
                <a:cs typeface="Times New Roman" pitchFamily="18" charset="0"/>
              </a:rPr>
              <a:t>: read the line to be written from main memory and then write to both main memory &amp; cache</a:t>
            </a:r>
          </a:p>
          <a:p>
            <a:pPr lvl="3">
              <a:lnSpc>
                <a:spcPct val="90000"/>
              </a:lnSpc>
            </a:pPr>
            <a:r>
              <a:rPr lang="en-US" sz="2000" b="1" dirty="0" smtClean="0">
                <a:latin typeface="Times New Roman" pitchFamily="18" charset="0"/>
                <a:cs typeface="Times New Roman" pitchFamily="18" charset="0"/>
              </a:rPr>
              <a:t>write back only to main memory</a:t>
            </a:r>
            <a:r>
              <a:rPr lang="en-US" sz="2000" dirty="0" smtClean="0">
                <a:latin typeface="Times New Roman" pitchFamily="18" charset="0"/>
                <a:cs typeface="Times New Roman" pitchFamily="18" charset="0"/>
              </a:rPr>
              <a:t> </a:t>
            </a:r>
          </a:p>
          <a:p>
            <a:pPr>
              <a:lnSpc>
                <a:spcPct val="90000"/>
              </a:lnSpc>
            </a:pPr>
            <a:r>
              <a:rPr lang="en-US" sz="2000" dirty="0" smtClean="0">
                <a:latin typeface="Times New Roman" pitchFamily="18" charset="0"/>
                <a:cs typeface="Times New Roman" pitchFamily="18" charset="0"/>
              </a:rPr>
              <a:t>Valid bit:  indicates that the associated cache line is valid</a:t>
            </a:r>
          </a:p>
          <a:p>
            <a:pPr>
              <a:lnSpc>
                <a:spcPct val="90000"/>
              </a:lnSpc>
            </a:pPr>
            <a:r>
              <a:rPr lang="en-US" sz="2000" dirty="0" smtClean="0">
                <a:latin typeface="Times New Roman" pitchFamily="18" charset="0"/>
                <a:cs typeface="Times New Roman" pitchFamily="18" charset="0"/>
              </a:rPr>
              <a:t>Dirty bit:  indicates that a line has been written in cache (dirty in main memory)</a:t>
            </a:r>
            <a:endParaRPr lang="en-US" sz="2000" dirty="0">
              <a:latin typeface="Times New Roman" pitchFamily="18" charset="0"/>
              <a:cs typeface="Times New Roman" pitchFamily="18" charset="0"/>
            </a:endParaRPr>
          </a:p>
        </p:txBody>
      </p:sp>
      <p:pic>
        <p:nvPicPr>
          <p:cNvPr id="4" name="Picture 3"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76200"/>
            <a:ext cx="7772400" cy="609600"/>
          </a:xfrm>
        </p:spPr>
        <p:txBody>
          <a:bodyPr/>
          <a:lstStyle/>
          <a:p>
            <a:r>
              <a:rPr lang="en-US" sz="3200"/>
              <a:t>256K Cache Example – Block Diagram</a:t>
            </a:r>
          </a:p>
        </p:txBody>
      </p:sp>
      <p:sp>
        <p:nvSpPr>
          <p:cNvPr id="11268" name="Rectangle 4"/>
          <p:cNvSpPr>
            <a:spLocks noGrp="1" noChangeArrowheads="1"/>
          </p:cNvSpPr>
          <p:nvPr>
            <p:ph type="body" sz="half" idx="4294967295"/>
          </p:nvPr>
        </p:nvSpPr>
        <p:spPr>
          <a:xfrm>
            <a:off x="609600" y="1066800"/>
            <a:ext cx="8153400" cy="4419600"/>
          </a:xfrm>
        </p:spPr>
        <p:txBody>
          <a:bodyPr>
            <a:normAutofit/>
          </a:bodyPr>
          <a:lstStyle/>
          <a:p>
            <a:r>
              <a:rPr lang="en-US" sz="2000" dirty="0">
                <a:latin typeface="Times New Roman" pitchFamily="18" charset="0"/>
                <a:cs typeface="Times New Roman" pitchFamily="18" charset="0"/>
              </a:rPr>
              <a:t>256KB memory with </a:t>
            </a:r>
            <a:r>
              <a:rPr lang="en-US" sz="2000" b="1" dirty="0">
                <a:latin typeface="Times New Roman" pitchFamily="18" charset="0"/>
                <a:cs typeface="Times New Roman" pitchFamily="18" charset="0"/>
              </a:rPr>
              <a:t>2-way set </a:t>
            </a:r>
            <a:r>
              <a:rPr lang="en-US" sz="2000" b="1" dirty="0" err="1">
                <a:latin typeface="Times New Roman" pitchFamily="18" charset="0"/>
                <a:cs typeface="Times New Roman" pitchFamily="18" charset="0"/>
              </a:rPr>
              <a:t>associativity</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write-through</a:t>
            </a:r>
            <a:r>
              <a:rPr lang="en-US" sz="2000" dirty="0">
                <a:latin typeface="Times New Roman" pitchFamily="18" charset="0"/>
                <a:cs typeface="Times New Roman" pitchFamily="18" charset="0"/>
              </a:rPr>
              <a:t> approach</a:t>
            </a:r>
          </a:p>
          <a:p>
            <a:r>
              <a:rPr lang="en-US" sz="2000" dirty="0">
                <a:latin typeface="Times New Roman" pitchFamily="18" charset="0"/>
                <a:cs typeface="Times New Roman" pitchFamily="18" charset="0"/>
              </a:rPr>
              <a:t>32 bit memory address with byte addressing capability</a:t>
            </a:r>
          </a:p>
          <a:p>
            <a:pPr lvl="1"/>
            <a:r>
              <a:rPr lang="en-US" sz="2000" dirty="0">
                <a:latin typeface="Times New Roman" pitchFamily="18" charset="0"/>
                <a:cs typeface="Times New Roman" pitchFamily="18" charset="0"/>
              </a:rPr>
              <a:t>line size = 16 bytes = 4 words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2 bits each for word address and byte address</a:t>
            </a:r>
          </a:p>
          <a:p>
            <a:pPr lvl="1"/>
            <a:r>
              <a:rPr lang="en-US" sz="2000" dirty="0">
                <a:latin typeface="Times New Roman" pitchFamily="18" charset="0"/>
                <a:cs typeface="Times New Roman" pitchFamily="18" charset="0"/>
              </a:rPr>
              <a:t>index field = 13 bits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8192 sets</a:t>
            </a:r>
          </a:p>
          <a:p>
            <a:pPr lvl="1"/>
            <a:r>
              <a:rPr lang="en-US" sz="2000" dirty="0">
                <a:latin typeface="Times New Roman" pitchFamily="18" charset="0"/>
                <a:cs typeface="Times New Roman" pitchFamily="18" charset="0"/>
              </a:rPr>
              <a:t>tag field = 15 bits</a:t>
            </a:r>
          </a:p>
          <a:p>
            <a:pPr lvl="1"/>
            <a:r>
              <a:rPr lang="en-US" sz="2000" dirty="0">
                <a:latin typeface="Times New Roman" pitchFamily="18" charset="0"/>
                <a:cs typeface="Times New Roman" pitchFamily="18" charset="0"/>
              </a:rPr>
              <a:t>2-way set </a:t>
            </a:r>
            <a:r>
              <a:rPr lang="en-US" sz="2000" dirty="0" err="1">
                <a:latin typeface="Times New Roman" pitchFamily="18" charset="0"/>
                <a:cs typeface="Times New Roman" pitchFamily="18" charset="0"/>
              </a:rPr>
              <a:t>associativity</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a:t>
            </a:r>
            <a:r>
              <a:rPr lang="en-US" sz="2000" dirty="0">
                <a:latin typeface="Times New Roman" pitchFamily="18" charset="0"/>
                <a:cs typeface="Times New Roman" pitchFamily="18" charset="0"/>
              </a:rPr>
              <a:t> 16,384 line entries in cache = 64K words = 256K bytes</a:t>
            </a: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4294967295"/>
          </p:nvPr>
        </p:nvSpPr>
        <p:spPr>
          <a:xfrm>
            <a:off x="6553200" y="6356350"/>
            <a:ext cx="2133600" cy="365125"/>
          </a:xfrm>
          <a:prstGeom prst="rect">
            <a:avLst/>
          </a:prstGeom>
        </p:spPr>
        <p:txBody>
          <a:bodyPr/>
          <a:lstStyle/>
          <a:p>
            <a:fld id="{5635EF65-88C9-4A3D-8D84-61B537E593C7}" type="slidenum">
              <a:rPr lang="en-US"/>
              <a:pPr/>
              <a:t>6</a:t>
            </a:fld>
            <a:endParaRPr lang="en-US"/>
          </a:p>
        </p:txBody>
      </p:sp>
      <p:sp>
        <p:nvSpPr>
          <p:cNvPr id="2060290" name="Rectangle 2"/>
          <p:cNvSpPr>
            <a:spLocks noGrp="1" noChangeArrowheads="1"/>
          </p:cNvSpPr>
          <p:nvPr>
            <p:ph type="title" idx="4294967295"/>
          </p:nvPr>
        </p:nvSpPr>
        <p:spPr>
          <a:xfrm>
            <a:off x="0" y="304800"/>
            <a:ext cx="5549083" cy="728405"/>
          </a:xfrm>
          <a:noFill/>
          <a:ln/>
        </p:spPr>
        <p:txBody>
          <a:bodyPr wrap="none" lIns="63500" tIns="25400" rIns="63500" bIns="25400" anchor="t">
            <a:spAutoFit/>
          </a:bodyPr>
          <a:lstStyle/>
          <a:p>
            <a:r>
              <a:rPr lang="en-US" altLang="zh-TW" b="1" dirty="0" smtClean="0">
                <a:ea typeface="新細明體" pitchFamily="18" charset="-120"/>
              </a:rPr>
              <a:t> </a:t>
            </a:r>
            <a:r>
              <a:rPr lang="en-US" altLang="zh-TW" b="1" dirty="0" err="1">
                <a:ea typeface="新細明體" pitchFamily="18" charset="-120"/>
              </a:rPr>
              <a:t>Nonuniform</a:t>
            </a:r>
            <a:r>
              <a:rPr lang="en-US" altLang="zh-TW" b="1" dirty="0">
                <a:ea typeface="新細明體" pitchFamily="18" charset="-120"/>
              </a:rPr>
              <a:t> Pipelining</a:t>
            </a:r>
          </a:p>
        </p:txBody>
      </p:sp>
      <p:sp>
        <p:nvSpPr>
          <p:cNvPr id="2060316" name="Rectangle 28"/>
          <p:cNvSpPr>
            <a:spLocks noGrp="1" noChangeArrowheads="1"/>
          </p:cNvSpPr>
          <p:nvPr>
            <p:ph type="body" idx="4294967295"/>
          </p:nvPr>
        </p:nvSpPr>
        <p:spPr>
          <a:xfrm>
            <a:off x="0" y="4073525"/>
            <a:ext cx="7772400" cy="2022475"/>
          </a:xfrm>
          <a:noFill/>
          <a:ln/>
        </p:spPr>
        <p:txBody>
          <a:bodyPr lIns="90488" tIns="44450" rIns="90488" bIns="44450"/>
          <a:lstStyle/>
          <a:p>
            <a:pPr marL="560388" lvl="1" indent="-222250" defTabSz="895350">
              <a:buFontTx/>
              <a:buChar char="•"/>
            </a:pPr>
            <a:r>
              <a:rPr lang="en-US" altLang="zh-TW">
                <a:ea typeface="新細明體" pitchFamily="18" charset="-120"/>
              </a:rPr>
              <a:t>Throughput limited by slowest stage</a:t>
            </a:r>
          </a:p>
          <a:p>
            <a:pPr marL="839788" lvl="2" indent="-165100" defTabSz="895350"/>
            <a:r>
              <a:rPr lang="en-US" altLang="zh-TW">
                <a:ea typeface="新細明體" pitchFamily="18" charset="-120"/>
              </a:rPr>
              <a:t>Delay determined by clock period * number of stages</a:t>
            </a:r>
          </a:p>
          <a:p>
            <a:pPr marL="560388" lvl="1" indent="-222250" defTabSz="895350">
              <a:buFontTx/>
              <a:buChar char="•"/>
            </a:pPr>
            <a:r>
              <a:rPr lang="en-US" altLang="zh-TW">
                <a:ea typeface="新細明體" pitchFamily="18" charset="-120"/>
              </a:rPr>
              <a:t>Must attempt to balance stages</a:t>
            </a:r>
          </a:p>
        </p:txBody>
      </p:sp>
      <p:sp>
        <p:nvSpPr>
          <p:cNvPr id="2060291" name="Rectangle 3"/>
          <p:cNvSpPr>
            <a:spLocks noChangeArrowheads="1"/>
          </p:cNvSpPr>
          <p:nvPr/>
        </p:nvSpPr>
        <p:spPr bwMode="auto">
          <a:xfrm>
            <a:off x="1363663" y="3781425"/>
            <a:ext cx="1198562" cy="376238"/>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Clock</a:t>
            </a:r>
          </a:p>
        </p:txBody>
      </p:sp>
      <p:grpSp>
        <p:nvGrpSpPr>
          <p:cNvPr id="2" name="Group 4"/>
          <p:cNvGrpSpPr>
            <a:grpSpLocks/>
          </p:cNvGrpSpPr>
          <p:nvPr/>
        </p:nvGrpSpPr>
        <p:grpSpPr bwMode="auto">
          <a:xfrm>
            <a:off x="406400" y="1647825"/>
            <a:ext cx="6318250" cy="2079625"/>
            <a:chOff x="256" y="1038"/>
            <a:chExt cx="3980" cy="1310"/>
          </a:xfrm>
        </p:grpSpPr>
        <p:sp>
          <p:nvSpPr>
            <p:cNvPr id="2060293" name="Rectangle 5"/>
            <p:cNvSpPr>
              <a:spLocks noChangeArrowheads="1"/>
            </p:cNvSpPr>
            <p:nvPr/>
          </p:nvSpPr>
          <p:spPr bwMode="auto">
            <a:xfrm>
              <a:off x="1156" y="1300"/>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60294" name="Line 6"/>
            <p:cNvSpPr>
              <a:spLocks noChangeShapeType="1"/>
            </p:cNvSpPr>
            <p:nvPr/>
          </p:nvSpPr>
          <p:spPr bwMode="auto">
            <a:xfrm>
              <a:off x="256"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295" name="Line 7"/>
            <p:cNvSpPr>
              <a:spLocks noChangeShapeType="1"/>
            </p:cNvSpPr>
            <p:nvPr/>
          </p:nvSpPr>
          <p:spPr bwMode="auto">
            <a:xfrm>
              <a:off x="880"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296" name="Line 8"/>
            <p:cNvSpPr>
              <a:spLocks noChangeShapeType="1"/>
            </p:cNvSpPr>
            <p:nvPr/>
          </p:nvSpPr>
          <p:spPr bwMode="auto">
            <a:xfrm>
              <a:off x="1248" y="2116"/>
              <a:ext cx="0" cy="232"/>
            </a:xfrm>
            <a:prstGeom prst="line">
              <a:avLst/>
            </a:prstGeom>
            <a:noFill/>
            <a:ln w="12700">
              <a:solidFill>
                <a:schemeClr val="tx1"/>
              </a:solidFill>
              <a:round/>
              <a:headEnd/>
              <a:tailEnd/>
            </a:ln>
            <a:effectLst/>
          </p:spPr>
          <p:txBody>
            <a:bodyPr wrap="none" anchor="ctr"/>
            <a:lstStyle/>
            <a:p>
              <a:endParaRPr lang="en-US"/>
            </a:p>
          </p:txBody>
        </p:sp>
        <p:sp>
          <p:nvSpPr>
            <p:cNvPr id="2060297" name="Rectangle 9"/>
            <p:cNvSpPr>
              <a:spLocks noChangeArrowheads="1"/>
            </p:cNvSpPr>
            <p:nvPr/>
          </p:nvSpPr>
          <p:spPr bwMode="auto">
            <a:xfrm>
              <a:off x="532" y="1300"/>
              <a:ext cx="32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a:t>
              </a:r>
            </a:p>
            <a:p>
              <a:r>
                <a:rPr lang="en-US" altLang="zh-TW" sz="1800" b="0">
                  <a:effectLst/>
                  <a:latin typeface="Arial" charset="0"/>
                  <a:ea typeface="新細明體" pitchFamily="18" charset="-120"/>
                </a:rPr>
                <a:t>Log.</a:t>
              </a:r>
            </a:p>
          </p:txBody>
        </p:sp>
        <p:sp>
          <p:nvSpPr>
            <p:cNvPr id="2060298" name="Rectangle 10"/>
            <p:cNvSpPr>
              <a:spLocks noChangeArrowheads="1"/>
            </p:cNvSpPr>
            <p:nvPr/>
          </p:nvSpPr>
          <p:spPr bwMode="auto">
            <a:xfrm>
              <a:off x="2692" y="1300"/>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60299" name="Line 11"/>
            <p:cNvSpPr>
              <a:spLocks noChangeShapeType="1"/>
            </p:cNvSpPr>
            <p:nvPr/>
          </p:nvSpPr>
          <p:spPr bwMode="auto">
            <a:xfrm>
              <a:off x="1312"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300" name="Line 12"/>
            <p:cNvSpPr>
              <a:spLocks noChangeShapeType="1"/>
            </p:cNvSpPr>
            <p:nvPr/>
          </p:nvSpPr>
          <p:spPr bwMode="auto">
            <a:xfrm>
              <a:off x="2416"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301" name="Line 13"/>
            <p:cNvSpPr>
              <a:spLocks noChangeShapeType="1"/>
            </p:cNvSpPr>
            <p:nvPr/>
          </p:nvSpPr>
          <p:spPr bwMode="auto">
            <a:xfrm>
              <a:off x="2784" y="2116"/>
              <a:ext cx="0" cy="136"/>
            </a:xfrm>
            <a:prstGeom prst="line">
              <a:avLst/>
            </a:prstGeom>
            <a:noFill/>
            <a:ln w="12700">
              <a:solidFill>
                <a:schemeClr val="tx1"/>
              </a:solidFill>
              <a:round/>
              <a:headEnd/>
              <a:tailEnd/>
            </a:ln>
            <a:effectLst/>
          </p:spPr>
          <p:txBody>
            <a:bodyPr wrap="none" anchor="ctr"/>
            <a:lstStyle/>
            <a:p>
              <a:endParaRPr lang="en-US"/>
            </a:p>
          </p:txBody>
        </p:sp>
        <p:sp>
          <p:nvSpPr>
            <p:cNvPr id="2060302" name="Rectangle 14"/>
            <p:cNvSpPr>
              <a:spLocks noChangeArrowheads="1"/>
            </p:cNvSpPr>
            <p:nvPr/>
          </p:nvSpPr>
          <p:spPr bwMode="auto">
            <a:xfrm>
              <a:off x="1588" y="1300"/>
              <a:ext cx="80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60303" name="Rectangle 15"/>
            <p:cNvSpPr>
              <a:spLocks noChangeArrowheads="1"/>
            </p:cNvSpPr>
            <p:nvPr/>
          </p:nvSpPr>
          <p:spPr bwMode="auto">
            <a:xfrm>
              <a:off x="3988" y="1300"/>
              <a:ext cx="136"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R</a:t>
              </a:r>
            </a:p>
            <a:p>
              <a:r>
                <a:rPr lang="en-US" altLang="zh-TW" sz="1800" b="0">
                  <a:effectLst/>
                  <a:latin typeface="Arial" charset="0"/>
                  <a:ea typeface="新細明體" pitchFamily="18" charset="-120"/>
                </a:rPr>
                <a:t>E</a:t>
              </a:r>
            </a:p>
            <a:p>
              <a:r>
                <a:rPr lang="en-US" altLang="zh-TW" sz="1800" b="0">
                  <a:effectLst/>
                  <a:latin typeface="Arial" charset="0"/>
                  <a:ea typeface="新細明體" pitchFamily="18" charset="-120"/>
                </a:rPr>
                <a:t>G</a:t>
              </a:r>
            </a:p>
          </p:txBody>
        </p:sp>
        <p:sp>
          <p:nvSpPr>
            <p:cNvPr id="2060304" name="Line 16"/>
            <p:cNvSpPr>
              <a:spLocks noChangeShapeType="1"/>
            </p:cNvSpPr>
            <p:nvPr/>
          </p:nvSpPr>
          <p:spPr bwMode="auto">
            <a:xfrm>
              <a:off x="2848"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305" name="Line 17"/>
            <p:cNvSpPr>
              <a:spLocks noChangeShapeType="1"/>
            </p:cNvSpPr>
            <p:nvPr/>
          </p:nvSpPr>
          <p:spPr bwMode="auto">
            <a:xfrm>
              <a:off x="3712" y="1680"/>
              <a:ext cx="256"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0306" name="Line 18"/>
            <p:cNvSpPr>
              <a:spLocks noChangeShapeType="1"/>
            </p:cNvSpPr>
            <p:nvPr/>
          </p:nvSpPr>
          <p:spPr bwMode="auto">
            <a:xfrm>
              <a:off x="4080" y="2116"/>
              <a:ext cx="0" cy="136"/>
            </a:xfrm>
            <a:prstGeom prst="line">
              <a:avLst/>
            </a:prstGeom>
            <a:noFill/>
            <a:ln w="12700">
              <a:solidFill>
                <a:schemeClr val="tx1"/>
              </a:solidFill>
              <a:round/>
              <a:headEnd/>
              <a:tailEnd/>
            </a:ln>
            <a:effectLst/>
          </p:spPr>
          <p:txBody>
            <a:bodyPr wrap="none" anchor="ctr"/>
            <a:lstStyle/>
            <a:p>
              <a:endParaRPr lang="en-US"/>
            </a:p>
          </p:txBody>
        </p:sp>
        <p:sp>
          <p:nvSpPr>
            <p:cNvPr id="2060307" name="Rectangle 19"/>
            <p:cNvSpPr>
              <a:spLocks noChangeArrowheads="1"/>
            </p:cNvSpPr>
            <p:nvPr/>
          </p:nvSpPr>
          <p:spPr bwMode="auto">
            <a:xfrm>
              <a:off x="3124" y="1300"/>
              <a:ext cx="568" cy="808"/>
            </a:xfrm>
            <a:prstGeom prst="rect">
              <a:avLst/>
            </a:prstGeom>
            <a:solidFill>
              <a:schemeClr val="bg1"/>
            </a:solidFill>
            <a:ln w="12700">
              <a:solidFill>
                <a:schemeClr val="tx1"/>
              </a:solidFill>
              <a:miter lim="800000"/>
              <a:headEnd/>
              <a:tailEnd/>
            </a:ln>
            <a:effectLst/>
          </p:spPr>
          <p:txBody>
            <a:bodyPr wrap="none" lIns="90488" tIns="44450" rIns="90488" bIns="44450" anchor="ctr"/>
            <a:lstStyle/>
            <a:p>
              <a:r>
                <a:rPr lang="en-US" altLang="zh-TW" sz="1800" b="0">
                  <a:effectLst/>
                  <a:latin typeface="Arial" charset="0"/>
                  <a:ea typeface="新細明體" pitchFamily="18" charset="-120"/>
                </a:rPr>
                <a:t>Comb.</a:t>
              </a:r>
            </a:p>
            <a:p>
              <a:r>
                <a:rPr lang="en-US" altLang="zh-TW" sz="1800" b="0">
                  <a:effectLst/>
                  <a:latin typeface="Arial" charset="0"/>
                  <a:ea typeface="新細明體" pitchFamily="18" charset="-120"/>
                </a:rPr>
                <a:t>Logic</a:t>
              </a:r>
            </a:p>
          </p:txBody>
        </p:sp>
        <p:sp>
          <p:nvSpPr>
            <p:cNvPr id="2060308" name="Rectangle 20"/>
            <p:cNvSpPr>
              <a:spLocks noChangeArrowheads="1"/>
            </p:cNvSpPr>
            <p:nvPr/>
          </p:nvSpPr>
          <p:spPr bwMode="auto">
            <a:xfrm>
              <a:off x="539" y="1038"/>
              <a:ext cx="386"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5</a:t>
              </a:r>
              <a:r>
                <a:rPr lang="en-US" altLang="zh-TW" sz="1800" b="0">
                  <a:effectLst/>
                  <a:latin typeface="Arial" charset="0"/>
                  <a:ea typeface="新細明體" pitchFamily="18" charset="-120"/>
                </a:rPr>
                <a:t>ns</a:t>
              </a:r>
            </a:p>
          </p:txBody>
        </p:sp>
        <p:sp>
          <p:nvSpPr>
            <p:cNvPr id="2060309" name="Rectangle 21"/>
            <p:cNvSpPr>
              <a:spLocks noChangeArrowheads="1"/>
            </p:cNvSpPr>
            <p:nvPr/>
          </p:nvSpPr>
          <p:spPr bwMode="auto">
            <a:xfrm>
              <a:off x="1021" y="1038"/>
              <a:ext cx="383"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60310" name="Rectangle 22"/>
            <p:cNvSpPr>
              <a:spLocks noChangeArrowheads="1"/>
            </p:cNvSpPr>
            <p:nvPr/>
          </p:nvSpPr>
          <p:spPr bwMode="auto">
            <a:xfrm>
              <a:off x="1859" y="1038"/>
              <a:ext cx="530"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15</a:t>
              </a:r>
              <a:r>
                <a:rPr lang="en-US" altLang="zh-TW" sz="1800" b="0">
                  <a:effectLst/>
                  <a:latin typeface="Arial" charset="0"/>
                  <a:ea typeface="新細明體" pitchFamily="18" charset="-120"/>
                </a:rPr>
                <a:t>ns</a:t>
              </a:r>
            </a:p>
          </p:txBody>
        </p:sp>
        <p:sp>
          <p:nvSpPr>
            <p:cNvPr id="2060311" name="Rectangle 23"/>
            <p:cNvSpPr>
              <a:spLocks noChangeArrowheads="1"/>
            </p:cNvSpPr>
            <p:nvPr/>
          </p:nvSpPr>
          <p:spPr bwMode="auto">
            <a:xfrm>
              <a:off x="2557" y="1038"/>
              <a:ext cx="383"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60312" name="Rectangle 24"/>
            <p:cNvSpPr>
              <a:spLocks noChangeArrowheads="1"/>
            </p:cNvSpPr>
            <p:nvPr/>
          </p:nvSpPr>
          <p:spPr bwMode="auto">
            <a:xfrm>
              <a:off x="3155" y="1038"/>
              <a:ext cx="530"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10</a:t>
              </a:r>
              <a:r>
                <a:rPr lang="en-US" altLang="zh-TW" sz="1800" b="0">
                  <a:effectLst/>
                  <a:latin typeface="Arial" charset="0"/>
                  <a:ea typeface="新細明體" pitchFamily="18" charset="-120"/>
                </a:rPr>
                <a:t>ns</a:t>
              </a:r>
            </a:p>
          </p:txBody>
        </p:sp>
        <p:sp>
          <p:nvSpPr>
            <p:cNvPr id="2060313" name="Rectangle 25"/>
            <p:cNvSpPr>
              <a:spLocks noChangeArrowheads="1"/>
            </p:cNvSpPr>
            <p:nvPr/>
          </p:nvSpPr>
          <p:spPr bwMode="auto">
            <a:xfrm>
              <a:off x="3853" y="1038"/>
              <a:ext cx="383" cy="237"/>
            </a:xfrm>
            <a:prstGeom prst="rect">
              <a:avLst/>
            </a:prstGeom>
            <a:noFill/>
            <a:ln w="12700">
              <a:noFill/>
              <a:miter lim="800000"/>
              <a:headEnd/>
              <a:tailEnd/>
            </a:ln>
            <a:effectLst/>
          </p:spPr>
          <p:txBody>
            <a:bodyPr wrap="none" lIns="90488" tIns="44450" rIns="90488" bIns="44450">
              <a:spAutoFit/>
            </a:bodyPr>
            <a:lstStyle/>
            <a:p>
              <a:r>
                <a:rPr lang="zh-TW" altLang="en-US" sz="1800" b="0">
                  <a:effectLst/>
                  <a:latin typeface="Arial" charset="0"/>
                  <a:ea typeface="新細明體" pitchFamily="18" charset="-120"/>
                </a:rPr>
                <a:t>3</a:t>
              </a:r>
              <a:r>
                <a:rPr lang="en-US" altLang="zh-TW" sz="1800" b="0">
                  <a:effectLst/>
                  <a:latin typeface="Arial" charset="0"/>
                  <a:ea typeface="新細明體" pitchFamily="18" charset="-120"/>
                </a:rPr>
                <a:t>ns</a:t>
              </a:r>
            </a:p>
          </p:txBody>
        </p:sp>
        <p:sp>
          <p:nvSpPr>
            <p:cNvPr id="2060314" name="Line 26"/>
            <p:cNvSpPr>
              <a:spLocks noChangeShapeType="1"/>
            </p:cNvSpPr>
            <p:nvPr/>
          </p:nvSpPr>
          <p:spPr bwMode="auto">
            <a:xfrm>
              <a:off x="1252" y="2256"/>
              <a:ext cx="2824" cy="0"/>
            </a:xfrm>
            <a:prstGeom prst="line">
              <a:avLst/>
            </a:prstGeom>
            <a:noFill/>
            <a:ln w="12700">
              <a:solidFill>
                <a:schemeClr val="tx1"/>
              </a:solidFill>
              <a:round/>
              <a:headEnd/>
              <a:tailEnd/>
            </a:ln>
            <a:effectLst/>
          </p:spPr>
          <p:txBody>
            <a:bodyPr wrap="none" anchor="ctr"/>
            <a:lstStyle/>
            <a:p>
              <a:endParaRPr lang="en-US"/>
            </a:p>
          </p:txBody>
        </p:sp>
      </p:grpSp>
      <p:sp>
        <p:nvSpPr>
          <p:cNvPr id="2060315" name="Rectangle 27"/>
          <p:cNvSpPr>
            <a:spLocks noChangeArrowheads="1"/>
          </p:cNvSpPr>
          <p:nvPr/>
        </p:nvSpPr>
        <p:spPr bwMode="auto">
          <a:xfrm>
            <a:off x="5922963" y="3629025"/>
            <a:ext cx="4513262" cy="650875"/>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Delay = 18 * 3 = 54 ns</a:t>
            </a:r>
          </a:p>
          <a:p>
            <a:pPr algn="l"/>
            <a:r>
              <a:rPr lang="en-US" altLang="zh-TW" sz="1800" b="0">
                <a:effectLst/>
                <a:latin typeface="Arial" charset="0"/>
                <a:ea typeface="新細明體" pitchFamily="18" charset="-120"/>
              </a:rPr>
              <a:t>Throughput = 55MHz</a:t>
            </a:r>
          </a:p>
        </p:txBody>
      </p:sp>
      <p:pic>
        <p:nvPicPr>
          <p:cNvPr id="30" name="Picture 29"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C:\My Images\sc312_chap12_9.bmp"/>
          <p:cNvPicPr>
            <a:picLocks noChangeAspect="1" noChangeArrowheads="1"/>
          </p:cNvPicPr>
          <p:nvPr/>
        </p:nvPicPr>
        <p:blipFill>
          <a:blip r:embed="rId2"/>
          <a:srcRect/>
          <a:stretch>
            <a:fillRect/>
          </a:stretch>
        </p:blipFill>
        <p:spPr bwMode="auto">
          <a:xfrm>
            <a:off x="304800" y="914400"/>
            <a:ext cx="8077200" cy="5562600"/>
          </a:xfrm>
          <a:prstGeom prst="rect">
            <a:avLst/>
          </a:prstGeom>
          <a:noFill/>
        </p:spPr>
      </p:pic>
      <p:pic>
        <p:nvPicPr>
          <p:cNvPr id="4" name="Picture 3"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533400"/>
            <a:ext cx="7772400" cy="838200"/>
          </a:xfrm>
        </p:spPr>
        <p:txBody>
          <a:bodyPr/>
          <a:lstStyle/>
          <a:p>
            <a:r>
              <a:rPr lang="en-US" sz="3200" dirty="0"/>
              <a:t>Additional Cache Hierarchy Design Issues</a:t>
            </a:r>
          </a:p>
        </p:txBody>
      </p:sp>
      <p:sp>
        <p:nvSpPr>
          <p:cNvPr id="24579" name="Rectangle 3"/>
          <p:cNvSpPr>
            <a:spLocks noGrp="1" noChangeArrowheads="1"/>
          </p:cNvSpPr>
          <p:nvPr>
            <p:ph type="body" idx="4294967295"/>
          </p:nvPr>
        </p:nvSpPr>
        <p:spPr>
          <a:xfrm>
            <a:off x="381000" y="1676400"/>
            <a:ext cx="8229600" cy="4495800"/>
          </a:xfrm>
        </p:spPr>
        <p:txBody>
          <a:bodyPr>
            <a:noAutofit/>
          </a:bodyPr>
          <a:lstStyle/>
          <a:p>
            <a:r>
              <a:rPr lang="en-US" sz="2000" dirty="0">
                <a:latin typeface="Times New Roman" pitchFamily="18" charset="0"/>
                <a:cs typeface="Times New Roman" pitchFamily="18" charset="0"/>
              </a:rPr>
              <a:t>Instruction and Data L1 Caches:</a:t>
            </a:r>
          </a:p>
          <a:p>
            <a:pPr lvl="1"/>
            <a:r>
              <a:rPr lang="en-US" sz="2000" dirty="0">
                <a:latin typeface="Times New Roman" pitchFamily="18" charset="0"/>
                <a:cs typeface="Times New Roman" pitchFamily="18" charset="0"/>
              </a:rPr>
              <a:t>two separate caches for instructions and for data increases bandwidth from CPU to memory</a:t>
            </a:r>
          </a:p>
          <a:p>
            <a:pPr lvl="2"/>
            <a:r>
              <a:rPr lang="en-US" sz="2000" dirty="0">
                <a:latin typeface="Times New Roman" pitchFamily="18" charset="0"/>
                <a:cs typeface="Times New Roman" pitchFamily="18" charset="0"/>
              </a:rPr>
              <a:t>fetch instructions while at same time write or fetch data</a:t>
            </a:r>
          </a:p>
          <a:p>
            <a:pPr lvl="1"/>
            <a:r>
              <a:rPr lang="en-US" sz="2000" dirty="0">
                <a:latin typeface="Times New Roman" pitchFamily="18" charset="0"/>
                <a:cs typeface="Times New Roman" pitchFamily="18" charset="0"/>
              </a:rPr>
              <a:t>two separate caches allows individual (simpler) design</a:t>
            </a:r>
          </a:p>
          <a:p>
            <a:pPr lvl="2"/>
            <a:r>
              <a:rPr lang="en-US" sz="2000" dirty="0">
                <a:latin typeface="Times New Roman" pitchFamily="18" charset="0"/>
                <a:cs typeface="Times New Roman" pitchFamily="18" charset="0"/>
              </a:rPr>
              <a:t>instruction cache may be direct mapping while data cache may be 2-way or 4-way set associative</a:t>
            </a:r>
          </a:p>
          <a:p>
            <a:pPr lvl="1"/>
            <a:r>
              <a:rPr lang="en-US" sz="2000" dirty="0">
                <a:latin typeface="Times New Roman" pitchFamily="18" charset="0"/>
                <a:cs typeface="Times New Roman" pitchFamily="18" charset="0"/>
              </a:rPr>
              <a:t>sometimes a single cache (unified cache) is more </a:t>
            </a:r>
            <a:r>
              <a:rPr lang="en-US" sz="2000" dirty="0" smtClean="0">
                <a:latin typeface="Times New Roman" pitchFamily="18" charset="0"/>
                <a:cs typeface="Times New Roman" pitchFamily="18" charset="0"/>
              </a:rPr>
              <a:t>economical/practical</a:t>
            </a:r>
            <a:endParaRPr lang="en-US" sz="2000" dirty="0">
              <a:latin typeface="Times New Roman" pitchFamily="18" charset="0"/>
              <a:cs typeface="Times New Roman" pitchFamily="18" charset="0"/>
            </a:endParaRPr>
          </a:p>
        </p:txBody>
      </p:sp>
      <p:pic>
        <p:nvPicPr>
          <p:cNvPr id="6" name="Picture 5"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762000"/>
            <a:ext cx="8153400" cy="4647426"/>
          </a:xfrm>
          <a:prstGeom prst="rect">
            <a:avLst/>
          </a:prstGeom>
        </p:spPr>
        <p:txBody>
          <a:bodyPr wrap="square">
            <a:spAutoFit/>
          </a:bodyPr>
          <a:lstStyle/>
          <a:p>
            <a:r>
              <a:rPr lang="en-US" sz="2000" dirty="0" smtClean="0">
                <a:latin typeface="Times New Roman" pitchFamily="18" charset="0"/>
                <a:cs typeface="Times New Roman" pitchFamily="18" charset="0"/>
              </a:rPr>
              <a:t>Multiple-Level Caches:</a:t>
            </a:r>
          </a:p>
          <a:p>
            <a:pPr lvl="1"/>
            <a:r>
              <a:rPr lang="en-US" sz="2000" dirty="0" smtClean="0">
                <a:latin typeface="Times New Roman" pitchFamily="18" charset="0"/>
                <a:cs typeface="Times New Roman" pitchFamily="18" charset="0"/>
              </a:rPr>
              <a:t>a second level of cache (L2) often improves "infinite cache" access time</a:t>
            </a:r>
          </a:p>
          <a:p>
            <a:pPr lvl="2"/>
            <a:r>
              <a:rPr lang="en-US" sz="2000" dirty="0" smtClean="0">
                <a:latin typeface="Times New Roman" pitchFamily="18" charset="0"/>
                <a:cs typeface="Times New Roman" pitchFamily="18" charset="0"/>
              </a:rPr>
              <a:t>if L1 cache miss occurs, we go to L2 for instructions/data</a:t>
            </a:r>
          </a:p>
          <a:p>
            <a:pPr lvl="2"/>
            <a:r>
              <a:rPr lang="en-US" sz="2000" dirty="0" smtClean="0">
                <a:latin typeface="Times New Roman" pitchFamily="18" charset="0"/>
                <a:cs typeface="Times New Roman" pitchFamily="18" charset="0"/>
              </a:rPr>
              <a:t>L2 access time (latency) may be only 2X-4X longer than L1 cache</a:t>
            </a:r>
          </a:p>
          <a:p>
            <a:pPr lvl="3"/>
            <a:r>
              <a:rPr lang="en-US" dirty="0" smtClean="0">
                <a:latin typeface="Times New Roman" pitchFamily="18" charset="0"/>
                <a:cs typeface="Times New Roman" pitchFamily="18" charset="0"/>
              </a:rPr>
              <a:t>improvement over main memory which may be 10X-20X longer latency</a:t>
            </a:r>
          </a:p>
          <a:p>
            <a:pPr lvl="2"/>
            <a:r>
              <a:rPr lang="en-US" sz="2000" dirty="0" smtClean="0">
                <a:latin typeface="Times New Roman" pitchFamily="18" charset="0"/>
                <a:cs typeface="Times New Roman" pitchFamily="18" charset="0"/>
              </a:rPr>
              <a:t>allows use of smaller single cycle L1 cache and larger 3-4 cycle L2 cache nearby</a:t>
            </a:r>
          </a:p>
          <a:p>
            <a:pPr lvl="1"/>
            <a:r>
              <a:rPr lang="en-US" sz="2000" dirty="0" smtClean="0">
                <a:latin typeface="Times New Roman" pitchFamily="18" charset="0"/>
                <a:cs typeface="Times New Roman" pitchFamily="18" charset="0"/>
              </a:rPr>
              <a:t>L2 may be on a separate chip on the back side of module, or due to recent VLSI advances with 0.18 um and 0.13 um litho capability, it may be on the same chip</a:t>
            </a:r>
          </a:p>
          <a:p>
            <a:pPr lvl="2"/>
            <a:r>
              <a:rPr lang="en-US" sz="2000" dirty="0" smtClean="0">
                <a:latin typeface="Times New Roman" pitchFamily="18" charset="0"/>
                <a:cs typeface="Times New Roman" pitchFamily="18" charset="0"/>
              </a:rPr>
              <a:t>example:  Intel Coppermine Pentium III</a:t>
            </a:r>
          </a:p>
          <a:p>
            <a:pPr lvl="2"/>
            <a:r>
              <a:rPr lang="en-US" sz="2000" dirty="0" smtClean="0">
                <a:latin typeface="Times New Roman" pitchFamily="18" charset="0"/>
                <a:cs typeface="Times New Roman" pitchFamily="18" charset="0"/>
              </a:rPr>
              <a:t>example:  AMD </a:t>
            </a:r>
            <a:r>
              <a:rPr lang="en-US" sz="2000" dirty="0" err="1" smtClean="0">
                <a:latin typeface="Times New Roman" pitchFamily="18" charset="0"/>
                <a:cs typeface="Times New Roman" pitchFamily="18" charset="0"/>
              </a:rPr>
              <a:t>Athlon</a:t>
            </a:r>
            <a:r>
              <a:rPr lang="en-US" sz="2000" dirty="0" smtClean="0">
                <a:latin typeface="Times New Roman" pitchFamily="18" charset="0"/>
                <a:cs typeface="Times New Roman" pitchFamily="18" charset="0"/>
              </a:rPr>
              <a:t> processor</a:t>
            </a:r>
          </a:p>
          <a:p>
            <a:pPr lvl="2"/>
            <a:r>
              <a:rPr lang="en-US" sz="2000" dirty="0" smtClean="0">
                <a:latin typeface="Times New Roman" pitchFamily="18" charset="0"/>
                <a:cs typeface="Times New Roman" pitchFamily="18" charset="0"/>
              </a:rPr>
              <a:t>example:  recent IBM Power4 PPC processor has 1.5 MB of shared L2 cache on chip with 2 processors each having their own L1 caches</a:t>
            </a:r>
            <a:endParaRPr lang="en-US" sz="2000" dirty="0">
              <a:latin typeface="Times New Roman" pitchFamily="18" charset="0"/>
              <a:cs typeface="Times New Roman" pitchFamily="18" charset="0"/>
            </a:endParaRPr>
          </a:p>
        </p:txBody>
      </p:sp>
      <p:pic>
        <p:nvPicPr>
          <p:cNvPr id="4" name="Picture 3"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 name="CustomShape 2"/>
          <p:cNvSpPr/>
          <p:nvPr/>
        </p:nvSpPr>
        <p:spPr>
          <a:xfrm>
            <a:off x="1295280" y="3200400"/>
            <a:ext cx="6399360" cy="159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5942" name="CustomShape 3"/>
          <p:cNvSpPr/>
          <p:nvPr/>
        </p:nvSpPr>
        <p:spPr>
          <a:xfrm>
            <a:off x="533400" y="1905120"/>
            <a:ext cx="807096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ctr">
              <a:lnSpc>
                <a:spcPct val="100000"/>
              </a:lnSpc>
            </a:pPr>
            <a:r>
              <a:rPr lang="en-IN" sz="5400" b="0" strike="noStrike" spc="-1" dirty="0">
                <a:solidFill>
                  <a:srgbClr val="000000"/>
                </a:solidFill>
                <a:uFill>
                  <a:solidFill>
                    <a:srgbClr val="FFFFFF"/>
                  </a:solidFill>
                </a:uFill>
                <a:latin typeface="Times New Roman"/>
                <a:ea typeface="DejaVu Sans"/>
              </a:rPr>
              <a:t>Thank You!</a:t>
            </a: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p:txBody>
      </p:sp>
      <p:sp>
        <p:nvSpPr>
          <p:cNvPr id="5943" name="CustomShape 4"/>
          <p:cNvSpPr/>
          <p:nvPr/>
        </p:nvSpPr>
        <p:spPr>
          <a:xfrm>
            <a:off x="146160" y="6210360"/>
            <a:ext cx="455760" cy="455760"/>
          </a:xfrm>
          <a:prstGeom prst="rect">
            <a:avLst/>
          </a:prstGeom>
          <a:noFill/>
          <a:ln>
            <a:noFill/>
          </a:ln>
        </p:spPr>
        <p:style>
          <a:lnRef idx="0">
            <a:scrgbClr r="0" g="0" b="0"/>
          </a:lnRef>
          <a:fillRef idx="0">
            <a:scrgbClr r="0" g="0" b="0"/>
          </a:fillRef>
          <a:effectRef idx="0">
            <a:scrgbClr r="0" g="0" b="0"/>
          </a:effectRef>
          <a:fontRef idx="minor"/>
        </p:style>
      </p:sp>
      <p:pic>
        <p:nvPicPr>
          <p:cNvPr id="7" name="Picture 6"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4294967295"/>
          </p:nvPr>
        </p:nvSpPr>
        <p:spPr>
          <a:xfrm>
            <a:off x="6553200" y="6356350"/>
            <a:ext cx="2133600" cy="365125"/>
          </a:xfrm>
          <a:prstGeom prst="rect">
            <a:avLst/>
          </a:prstGeom>
        </p:spPr>
        <p:txBody>
          <a:bodyPr/>
          <a:lstStyle/>
          <a:p>
            <a:fld id="{7DE1BD9A-3472-4C19-B997-F9FC4010CF27}" type="slidenum">
              <a:rPr lang="en-US"/>
              <a:pPr/>
              <a:t>7</a:t>
            </a:fld>
            <a:endParaRPr lang="en-US"/>
          </a:p>
        </p:txBody>
      </p:sp>
      <p:sp>
        <p:nvSpPr>
          <p:cNvPr id="2061314" name="Rectangle 2"/>
          <p:cNvSpPr>
            <a:spLocks noGrp="1" noChangeArrowheads="1"/>
          </p:cNvSpPr>
          <p:nvPr>
            <p:ph type="title" idx="4294967295"/>
          </p:nvPr>
        </p:nvSpPr>
        <p:spPr>
          <a:xfrm>
            <a:off x="0" y="228600"/>
            <a:ext cx="3722173" cy="728405"/>
          </a:xfrm>
          <a:noFill/>
          <a:ln/>
        </p:spPr>
        <p:txBody>
          <a:bodyPr wrap="none" lIns="63500" tIns="25400" rIns="63500" bIns="25400" anchor="t">
            <a:spAutoFit/>
          </a:bodyPr>
          <a:lstStyle/>
          <a:p>
            <a:r>
              <a:rPr lang="en-US" altLang="zh-TW" b="1" dirty="0" smtClean="0">
                <a:ea typeface="新細明體" pitchFamily="18" charset="-120"/>
              </a:rPr>
              <a:t> </a:t>
            </a:r>
            <a:r>
              <a:rPr lang="en-US" altLang="zh-TW" b="1" dirty="0">
                <a:ea typeface="新細明體" pitchFamily="18" charset="-120"/>
              </a:rPr>
              <a:t>Deep Pipelines</a:t>
            </a:r>
          </a:p>
        </p:txBody>
      </p:sp>
      <p:sp>
        <p:nvSpPr>
          <p:cNvPr id="2061315" name="Rectangle 3"/>
          <p:cNvSpPr>
            <a:spLocks noGrp="1" noChangeArrowheads="1"/>
          </p:cNvSpPr>
          <p:nvPr>
            <p:ph type="body" idx="4294967295"/>
          </p:nvPr>
        </p:nvSpPr>
        <p:spPr>
          <a:xfrm>
            <a:off x="1371600" y="4191000"/>
            <a:ext cx="7772400" cy="1981200"/>
          </a:xfrm>
          <a:noFill/>
          <a:ln/>
        </p:spPr>
        <p:txBody>
          <a:bodyPr lIns="90488" tIns="44450" rIns="90488" bIns="44450">
            <a:normAutofit lnSpcReduction="10000"/>
          </a:bodyPr>
          <a:lstStyle/>
          <a:p>
            <a:pPr marL="560388" lvl="1" indent="-222250" defTabSz="895350">
              <a:buFontTx/>
              <a:buChar char="•"/>
            </a:pPr>
            <a:r>
              <a:rPr lang="en-US" altLang="zh-TW">
                <a:ea typeface="新細明體" pitchFamily="18" charset="-120"/>
              </a:rPr>
              <a:t>Diminishing returns as add more pipeline stages</a:t>
            </a:r>
          </a:p>
          <a:p>
            <a:pPr marL="560388" lvl="1" indent="-222250" defTabSz="895350">
              <a:buFontTx/>
              <a:buChar char="•"/>
            </a:pPr>
            <a:r>
              <a:rPr lang="en-US" altLang="zh-TW">
                <a:ea typeface="新細明體" pitchFamily="18" charset="-120"/>
              </a:rPr>
              <a:t>Register delays become limiting factor</a:t>
            </a:r>
          </a:p>
          <a:p>
            <a:pPr marL="839788" lvl="2" indent="-165100" defTabSz="895350"/>
            <a:r>
              <a:rPr lang="en-US" altLang="zh-TW">
                <a:ea typeface="新細明體" pitchFamily="18" charset="-120"/>
              </a:rPr>
              <a:t>Increased latency</a:t>
            </a:r>
          </a:p>
          <a:p>
            <a:pPr marL="839788" lvl="2" indent="-165100" defTabSz="895350"/>
            <a:r>
              <a:rPr lang="en-US" altLang="zh-TW">
                <a:ea typeface="新細明體" pitchFamily="18" charset="-120"/>
              </a:rPr>
              <a:t>Small throughput gains</a:t>
            </a:r>
          </a:p>
          <a:p>
            <a:pPr marL="839788" lvl="2" indent="-165100" defTabSz="895350"/>
            <a:r>
              <a:rPr lang="en-US" altLang="zh-TW">
                <a:ea typeface="新細明體" pitchFamily="18" charset="-120"/>
              </a:rPr>
              <a:t>More hazards</a:t>
            </a:r>
          </a:p>
        </p:txBody>
      </p:sp>
      <p:sp>
        <p:nvSpPr>
          <p:cNvPr id="2061316" name="Rectangle 4"/>
          <p:cNvSpPr>
            <a:spLocks noChangeArrowheads="1"/>
          </p:cNvSpPr>
          <p:nvPr/>
        </p:nvSpPr>
        <p:spPr bwMode="auto">
          <a:xfrm>
            <a:off x="4779963" y="3552825"/>
            <a:ext cx="6770687" cy="376238"/>
          </a:xfrm>
          <a:prstGeom prst="rect">
            <a:avLst/>
          </a:prstGeom>
          <a:noFill/>
          <a:ln w="12700">
            <a:noFill/>
            <a:miter lim="800000"/>
            <a:headEnd/>
            <a:tailEnd/>
          </a:ln>
          <a:effectLst/>
        </p:spPr>
        <p:txBody>
          <a:bodyPr wrap="none" lIns="90488" tIns="44450" rIns="90488" bIns="44450">
            <a:spAutoFit/>
          </a:bodyPr>
          <a:lstStyle/>
          <a:p>
            <a:pPr algn="l"/>
            <a:r>
              <a:rPr lang="en-US" altLang="zh-TW" sz="1800" b="0">
                <a:effectLst/>
                <a:latin typeface="Arial" charset="0"/>
                <a:ea typeface="新細明體" pitchFamily="18" charset="-120"/>
              </a:rPr>
              <a:t>Delay = 48ns, Throughput = 128MHz</a:t>
            </a:r>
          </a:p>
        </p:txBody>
      </p:sp>
      <p:grpSp>
        <p:nvGrpSpPr>
          <p:cNvPr id="2" name="Group 5"/>
          <p:cNvGrpSpPr>
            <a:grpSpLocks/>
          </p:cNvGrpSpPr>
          <p:nvPr/>
        </p:nvGrpSpPr>
        <p:grpSpPr bwMode="auto">
          <a:xfrm>
            <a:off x="373063" y="1525588"/>
            <a:ext cx="8362950" cy="2327275"/>
            <a:chOff x="235" y="961"/>
            <a:chExt cx="5268" cy="1466"/>
          </a:xfrm>
        </p:grpSpPr>
        <p:sp>
          <p:nvSpPr>
            <p:cNvPr id="2061318" name="Rectangle 6"/>
            <p:cNvSpPr>
              <a:spLocks noChangeArrowheads="1"/>
            </p:cNvSpPr>
            <p:nvPr/>
          </p:nvSpPr>
          <p:spPr bwMode="auto">
            <a:xfrm>
              <a:off x="655" y="2190"/>
              <a:ext cx="755" cy="237"/>
            </a:xfrm>
            <a:prstGeom prst="rect">
              <a:avLst/>
            </a:prstGeom>
            <a:noFill/>
            <a:ln w="12700">
              <a:noFill/>
              <a:miter lim="800000"/>
              <a:headEnd/>
              <a:tailEnd/>
            </a:ln>
            <a:effectLst/>
          </p:spPr>
          <p:txBody>
            <a:bodyPr wrap="none" lIns="90488" tIns="44450" rIns="90488" bIns="44450">
              <a:spAutoFit/>
            </a:bodyPr>
            <a:lstStyle/>
            <a:p>
              <a:r>
                <a:rPr lang="en-US" altLang="zh-TW" sz="1800" b="0">
                  <a:effectLst/>
                  <a:latin typeface="Arial" charset="0"/>
                  <a:ea typeface="新細明體" pitchFamily="18" charset="-120"/>
                </a:rPr>
                <a:t>Clock</a:t>
              </a:r>
            </a:p>
          </p:txBody>
        </p:sp>
        <p:sp>
          <p:nvSpPr>
            <p:cNvPr id="2061319" name="Line 7"/>
            <p:cNvSpPr>
              <a:spLocks noChangeShapeType="1"/>
            </p:cNvSpPr>
            <p:nvPr/>
          </p:nvSpPr>
          <p:spPr bwMode="auto">
            <a:xfrm>
              <a:off x="1059" y="1539"/>
              <a:ext cx="228"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20" name="Rectangle 8"/>
            <p:cNvSpPr>
              <a:spLocks noChangeArrowheads="1"/>
            </p:cNvSpPr>
            <p:nvPr/>
          </p:nvSpPr>
          <p:spPr bwMode="auto">
            <a:xfrm>
              <a:off x="961" y="1197"/>
              <a:ext cx="122"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21" name="Line 9"/>
            <p:cNvSpPr>
              <a:spLocks noChangeShapeType="1"/>
            </p:cNvSpPr>
            <p:nvPr/>
          </p:nvSpPr>
          <p:spPr bwMode="auto">
            <a:xfrm>
              <a:off x="235"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22" name="Line 10"/>
            <p:cNvSpPr>
              <a:spLocks noChangeShapeType="1"/>
            </p:cNvSpPr>
            <p:nvPr/>
          </p:nvSpPr>
          <p:spPr bwMode="auto">
            <a:xfrm>
              <a:off x="714"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23" name="Line 11"/>
            <p:cNvSpPr>
              <a:spLocks noChangeShapeType="1"/>
            </p:cNvSpPr>
            <p:nvPr/>
          </p:nvSpPr>
          <p:spPr bwMode="auto">
            <a:xfrm>
              <a:off x="1043" y="1932"/>
              <a:ext cx="0" cy="208"/>
            </a:xfrm>
            <a:prstGeom prst="line">
              <a:avLst/>
            </a:prstGeom>
            <a:noFill/>
            <a:ln w="12700">
              <a:solidFill>
                <a:schemeClr val="tx1"/>
              </a:solidFill>
              <a:round/>
              <a:headEnd/>
              <a:tailEnd/>
            </a:ln>
            <a:effectLst/>
          </p:spPr>
          <p:txBody>
            <a:bodyPr wrap="none" anchor="ctr"/>
            <a:lstStyle/>
            <a:p>
              <a:endParaRPr lang="en-US"/>
            </a:p>
          </p:txBody>
        </p:sp>
        <p:sp>
          <p:nvSpPr>
            <p:cNvPr id="2061324" name="Rectangle 12"/>
            <p:cNvSpPr>
              <a:spLocks noChangeArrowheads="1"/>
            </p:cNvSpPr>
            <p:nvPr/>
          </p:nvSpPr>
          <p:spPr bwMode="auto">
            <a:xfrm>
              <a:off x="443" y="1197"/>
              <a:ext cx="294"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25" name="Rectangle 13"/>
            <p:cNvSpPr>
              <a:spLocks noChangeArrowheads="1"/>
            </p:cNvSpPr>
            <p:nvPr/>
          </p:nvSpPr>
          <p:spPr bwMode="auto">
            <a:xfrm>
              <a:off x="406"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26" name="Rectangle 14"/>
            <p:cNvSpPr>
              <a:spLocks noChangeArrowheads="1"/>
            </p:cNvSpPr>
            <p:nvPr/>
          </p:nvSpPr>
          <p:spPr bwMode="auto">
            <a:xfrm>
              <a:off x="839"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27" name="Line 15"/>
            <p:cNvSpPr>
              <a:spLocks noChangeShapeType="1"/>
            </p:cNvSpPr>
            <p:nvPr/>
          </p:nvSpPr>
          <p:spPr bwMode="auto">
            <a:xfrm>
              <a:off x="1923"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28" name="Rectangle 16"/>
            <p:cNvSpPr>
              <a:spLocks noChangeArrowheads="1"/>
            </p:cNvSpPr>
            <p:nvPr/>
          </p:nvSpPr>
          <p:spPr bwMode="auto">
            <a:xfrm>
              <a:off x="1825" y="1197"/>
              <a:ext cx="121"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29" name="Line 17"/>
            <p:cNvSpPr>
              <a:spLocks noChangeShapeType="1"/>
            </p:cNvSpPr>
            <p:nvPr/>
          </p:nvSpPr>
          <p:spPr bwMode="auto">
            <a:xfrm>
              <a:off x="1578"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30" name="Line 18"/>
            <p:cNvSpPr>
              <a:spLocks noChangeShapeType="1"/>
            </p:cNvSpPr>
            <p:nvPr/>
          </p:nvSpPr>
          <p:spPr bwMode="auto">
            <a:xfrm>
              <a:off x="1907" y="1932"/>
              <a:ext cx="0" cy="165"/>
            </a:xfrm>
            <a:prstGeom prst="line">
              <a:avLst/>
            </a:prstGeom>
            <a:noFill/>
            <a:ln w="12700">
              <a:solidFill>
                <a:schemeClr val="tx1"/>
              </a:solidFill>
              <a:round/>
              <a:headEnd/>
              <a:tailEnd/>
            </a:ln>
            <a:effectLst/>
          </p:spPr>
          <p:txBody>
            <a:bodyPr wrap="none" anchor="ctr"/>
            <a:lstStyle/>
            <a:p>
              <a:endParaRPr lang="en-US"/>
            </a:p>
          </p:txBody>
        </p:sp>
        <p:sp>
          <p:nvSpPr>
            <p:cNvPr id="2061331" name="Rectangle 19"/>
            <p:cNvSpPr>
              <a:spLocks noChangeArrowheads="1"/>
            </p:cNvSpPr>
            <p:nvPr/>
          </p:nvSpPr>
          <p:spPr bwMode="auto">
            <a:xfrm>
              <a:off x="1307" y="1197"/>
              <a:ext cx="294"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32" name="Rectangle 20"/>
            <p:cNvSpPr>
              <a:spLocks noChangeArrowheads="1"/>
            </p:cNvSpPr>
            <p:nvPr/>
          </p:nvSpPr>
          <p:spPr bwMode="auto">
            <a:xfrm>
              <a:off x="1270"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33" name="Rectangle 21"/>
            <p:cNvSpPr>
              <a:spLocks noChangeArrowheads="1"/>
            </p:cNvSpPr>
            <p:nvPr/>
          </p:nvSpPr>
          <p:spPr bwMode="auto">
            <a:xfrm>
              <a:off x="1703"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34" name="Line 22"/>
            <p:cNvSpPr>
              <a:spLocks noChangeShapeType="1"/>
            </p:cNvSpPr>
            <p:nvPr/>
          </p:nvSpPr>
          <p:spPr bwMode="auto">
            <a:xfrm>
              <a:off x="2787"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35" name="Rectangle 23"/>
            <p:cNvSpPr>
              <a:spLocks noChangeArrowheads="1"/>
            </p:cNvSpPr>
            <p:nvPr/>
          </p:nvSpPr>
          <p:spPr bwMode="auto">
            <a:xfrm>
              <a:off x="2689" y="1197"/>
              <a:ext cx="121"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36" name="Line 24"/>
            <p:cNvSpPr>
              <a:spLocks noChangeShapeType="1"/>
            </p:cNvSpPr>
            <p:nvPr/>
          </p:nvSpPr>
          <p:spPr bwMode="auto">
            <a:xfrm>
              <a:off x="2442"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37" name="Line 25"/>
            <p:cNvSpPr>
              <a:spLocks noChangeShapeType="1"/>
            </p:cNvSpPr>
            <p:nvPr/>
          </p:nvSpPr>
          <p:spPr bwMode="auto">
            <a:xfrm>
              <a:off x="2771" y="1932"/>
              <a:ext cx="0" cy="165"/>
            </a:xfrm>
            <a:prstGeom prst="line">
              <a:avLst/>
            </a:prstGeom>
            <a:noFill/>
            <a:ln w="12700">
              <a:solidFill>
                <a:schemeClr val="tx1"/>
              </a:solidFill>
              <a:round/>
              <a:headEnd/>
              <a:tailEnd/>
            </a:ln>
            <a:effectLst/>
          </p:spPr>
          <p:txBody>
            <a:bodyPr wrap="none" anchor="ctr"/>
            <a:lstStyle/>
            <a:p>
              <a:endParaRPr lang="en-US"/>
            </a:p>
          </p:txBody>
        </p:sp>
        <p:sp>
          <p:nvSpPr>
            <p:cNvPr id="2061338" name="Rectangle 26"/>
            <p:cNvSpPr>
              <a:spLocks noChangeArrowheads="1"/>
            </p:cNvSpPr>
            <p:nvPr/>
          </p:nvSpPr>
          <p:spPr bwMode="auto">
            <a:xfrm>
              <a:off x="2170" y="1197"/>
              <a:ext cx="295"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39" name="Rectangle 27"/>
            <p:cNvSpPr>
              <a:spLocks noChangeArrowheads="1"/>
            </p:cNvSpPr>
            <p:nvPr/>
          </p:nvSpPr>
          <p:spPr bwMode="auto">
            <a:xfrm>
              <a:off x="2134"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40" name="Rectangle 28"/>
            <p:cNvSpPr>
              <a:spLocks noChangeArrowheads="1"/>
            </p:cNvSpPr>
            <p:nvPr/>
          </p:nvSpPr>
          <p:spPr bwMode="auto">
            <a:xfrm>
              <a:off x="2567"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41" name="Line 29"/>
            <p:cNvSpPr>
              <a:spLocks noChangeShapeType="1"/>
            </p:cNvSpPr>
            <p:nvPr/>
          </p:nvSpPr>
          <p:spPr bwMode="auto">
            <a:xfrm>
              <a:off x="3651"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42" name="Rectangle 30"/>
            <p:cNvSpPr>
              <a:spLocks noChangeArrowheads="1"/>
            </p:cNvSpPr>
            <p:nvPr/>
          </p:nvSpPr>
          <p:spPr bwMode="auto">
            <a:xfrm>
              <a:off x="3553" y="1197"/>
              <a:ext cx="121"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43" name="Line 31"/>
            <p:cNvSpPr>
              <a:spLocks noChangeShapeType="1"/>
            </p:cNvSpPr>
            <p:nvPr/>
          </p:nvSpPr>
          <p:spPr bwMode="auto">
            <a:xfrm>
              <a:off x="3306"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44" name="Line 32"/>
            <p:cNvSpPr>
              <a:spLocks noChangeShapeType="1"/>
            </p:cNvSpPr>
            <p:nvPr/>
          </p:nvSpPr>
          <p:spPr bwMode="auto">
            <a:xfrm>
              <a:off x="3635" y="1932"/>
              <a:ext cx="0" cy="165"/>
            </a:xfrm>
            <a:prstGeom prst="line">
              <a:avLst/>
            </a:prstGeom>
            <a:noFill/>
            <a:ln w="12700">
              <a:solidFill>
                <a:schemeClr val="tx1"/>
              </a:solidFill>
              <a:round/>
              <a:headEnd/>
              <a:tailEnd/>
            </a:ln>
            <a:effectLst/>
          </p:spPr>
          <p:txBody>
            <a:bodyPr wrap="none" anchor="ctr"/>
            <a:lstStyle/>
            <a:p>
              <a:endParaRPr lang="en-US"/>
            </a:p>
          </p:txBody>
        </p:sp>
        <p:sp>
          <p:nvSpPr>
            <p:cNvPr id="2061345" name="Rectangle 33"/>
            <p:cNvSpPr>
              <a:spLocks noChangeArrowheads="1"/>
            </p:cNvSpPr>
            <p:nvPr/>
          </p:nvSpPr>
          <p:spPr bwMode="auto">
            <a:xfrm>
              <a:off x="3034" y="1197"/>
              <a:ext cx="295"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46" name="Rectangle 34"/>
            <p:cNvSpPr>
              <a:spLocks noChangeArrowheads="1"/>
            </p:cNvSpPr>
            <p:nvPr/>
          </p:nvSpPr>
          <p:spPr bwMode="auto">
            <a:xfrm>
              <a:off x="2998"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47" name="Rectangle 35"/>
            <p:cNvSpPr>
              <a:spLocks noChangeArrowheads="1"/>
            </p:cNvSpPr>
            <p:nvPr/>
          </p:nvSpPr>
          <p:spPr bwMode="auto">
            <a:xfrm>
              <a:off x="3431"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48" name="Line 36"/>
            <p:cNvSpPr>
              <a:spLocks noChangeShapeType="1"/>
            </p:cNvSpPr>
            <p:nvPr/>
          </p:nvSpPr>
          <p:spPr bwMode="auto">
            <a:xfrm>
              <a:off x="4515"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49" name="Rectangle 37"/>
            <p:cNvSpPr>
              <a:spLocks noChangeArrowheads="1"/>
            </p:cNvSpPr>
            <p:nvPr/>
          </p:nvSpPr>
          <p:spPr bwMode="auto">
            <a:xfrm>
              <a:off x="4417" y="1197"/>
              <a:ext cx="121"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50" name="Line 38"/>
            <p:cNvSpPr>
              <a:spLocks noChangeShapeType="1"/>
            </p:cNvSpPr>
            <p:nvPr/>
          </p:nvSpPr>
          <p:spPr bwMode="auto">
            <a:xfrm>
              <a:off x="4170" y="1539"/>
              <a:ext cx="227"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51" name="Line 39"/>
            <p:cNvSpPr>
              <a:spLocks noChangeShapeType="1"/>
            </p:cNvSpPr>
            <p:nvPr/>
          </p:nvSpPr>
          <p:spPr bwMode="auto">
            <a:xfrm>
              <a:off x="4499" y="1932"/>
              <a:ext cx="0" cy="165"/>
            </a:xfrm>
            <a:prstGeom prst="line">
              <a:avLst/>
            </a:prstGeom>
            <a:noFill/>
            <a:ln w="12700">
              <a:solidFill>
                <a:schemeClr val="tx1"/>
              </a:solidFill>
              <a:round/>
              <a:headEnd/>
              <a:tailEnd/>
            </a:ln>
            <a:effectLst/>
          </p:spPr>
          <p:txBody>
            <a:bodyPr wrap="none" anchor="ctr"/>
            <a:lstStyle/>
            <a:p>
              <a:endParaRPr lang="en-US"/>
            </a:p>
          </p:txBody>
        </p:sp>
        <p:sp>
          <p:nvSpPr>
            <p:cNvPr id="2061352" name="Rectangle 40"/>
            <p:cNvSpPr>
              <a:spLocks noChangeArrowheads="1"/>
            </p:cNvSpPr>
            <p:nvPr/>
          </p:nvSpPr>
          <p:spPr bwMode="auto">
            <a:xfrm>
              <a:off x="3898" y="1197"/>
              <a:ext cx="295"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53" name="Rectangle 41"/>
            <p:cNvSpPr>
              <a:spLocks noChangeArrowheads="1"/>
            </p:cNvSpPr>
            <p:nvPr/>
          </p:nvSpPr>
          <p:spPr bwMode="auto">
            <a:xfrm>
              <a:off x="3862"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54" name="Rectangle 42"/>
            <p:cNvSpPr>
              <a:spLocks noChangeArrowheads="1"/>
            </p:cNvSpPr>
            <p:nvPr/>
          </p:nvSpPr>
          <p:spPr bwMode="auto">
            <a:xfrm>
              <a:off x="4295"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55" name="Rectangle 43"/>
            <p:cNvSpPr>
              <a:spLocks noChangeArrowheads="1"/>
            </p:cNvSpPr>
            <p:nvPr/>
          </p:nvSpPr>
          <p:spPr bwMode="auto">
            <a:xfrm>
              <a:off x="5281" y="1197"/>
              <a:ext cx="121"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R</a:t>
              </a:r>
            </a:p>
            <a:p>
              <a:pPr defTabSz="739775"/>
              <a:r>
                <a:rPr lang="en-US" altLang="zh-TW" sz="1600" b="0">
                  <a:effectLst/>
                  <a:latin typeface="Arial" charset="0"/>
                  <a:ea typeface="新細明體" pitchFamily="18" charset="-120"/>
                </a:rPr>
                <a:t>E</a:t>
              </a:r>
            </a:p>
            <a:p>
              <a:pPr defTabSz="739775"/>
              <a:r>
                <a:rPr lang="en-US" altLang="zh-TW" sz="1600" b="0">
                  <a:effectLst/>
                  <a:latin typeface="Arial" charset="0"/>
                  <a:ea typeface="新細明體" pitchFamily="18" charset="-120"/>
                </a:rPr>
                <a:t>G</a:t>
              </a:r>
            </a:p>
          </p:txBody>
        </p:sp>
        <p:sp>
          <p:nvSpPr>
            <p:cNvPr id="2061356" name="Line 44"/>
            <p:cNvSpPr>
              <a:spLocks noChangeShapeType="1"/>
            </p:cNvSpPr>
            <p:nvPr/>
          </p:nvSpPr>
          <p:spPr bwMode="auto">
            <a:xfrm>
              <a:off x="5033" y="1539"/>
              <a:ext cx="228"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061357" name="Line 45"/>
            <p:cNvSpPr>
              <a:spLocks noChangeShapeType="1"/>
            </p:cNvSpPr>
            <p:nvPr/>
          </p:nvSpPr>
          <p:spPr bwMode="auto">
            <a:xfrm>
              <a:off x="5363" y="1932"/>
              <a:ext cx="0" cy="165"/>
            </a:xfrm>
            <a:prstGeom prst="line">
              <a:avLst/>
            </a:prstGeom>
            <a:noFill/>
            <a:ln w="12700">
              <a:solidFill>
                <a:schemeClr val="tx1"/>
              </a:solidFill>
              <a:round/>
              <a:headEnd/>
              <a:tailEnd/>
            </a:ln>
            <a:effectLst/>
          </p:spPr>
          <p:txBody>
            <a:bodyPr wrap="none" anchor="ctr"/>
            <a:lstStyle/>
            <a:p>
              <a:endParaRPr lang="en-US"/>
            </a:p>
          </p:txBody>
        </p:sp>
        <p:sp>
          <p:nvSpPr>
            <p:cNvPr id="2061358" name="Rectangle 46"/>
            <p:cNvSpPr>
              <a:spLocks noChangeArrowheads="1"/>
            </p:cNvSpPr>
            <p:nvPr/>
          </p:nvSpPr>
          <p:spPr bwMode="auto">
            <a:xfrm>
              <a:off x="4762" y="1197"/>
              <a:ext cx="295" cy="727"/>
            </a:xfrm>
            <a:prstGeom prst="rect">
              <a:avLst/>
            </a:prstGeom>
            <a:solidFill>
              <a:schemeClr val="bg1"/>
            </a:solidFill>
            <a:ln w="12700">
              <a:solidFill>
                <a:schemeClr val="tx1"/>
              </a:solidFill>
              <a:miter lim="800000"/>
              <a:headEnd/>
              <a:tailEnd/>
            </a:ln>
            <a:effectLst/>
          </p:spPr>
          <p:txBody>
            <a:bodyPr wrap="none" lIns="82550" tIns="41275" rIns="82550" bIns="41275" anchor="ctr"/>
            <a:lstStyle/>
            <a:p>
              <a:pPr defTabSz="739775"/>
              <a:r>
                <a:rPr lang="en-US" altLang="zh-TW" sz="1600" b="0">
                  <a:effectLst/>
                  <a:latin typeface="Arial" charset="0"/>
                  <a:ea typeface="新細明體" pitchFamily="18" charset="-120"/>
                </a:rPr>
                <a:t>Com.</a:t>
              </a:r>
            </a:p>
            <a:p>
              <a:pPr defTabSz="739775"/>
              <a:r>
                <a:rPr lang="en-US" altLang="zh-TW" sz="1600" b="0">
                  <a:effectLst/>
                  <a:latin typeface="Arial" charset="0"/>
                  <a:ea typeface="新細明體" pitchFamily="18" charset="-120"/>
                </a:rPr>
                <a:t>Log.</a:t>
              </a:r>
            </a:p>
          </p:txBody>
        </p:sp>
        <p:sp>
          <p:nvSpPr>
            <p:cNvPr id="2061359" name="Rectangle 47"/>
            <p:cNvSpPr>
              <a:spLocks noChangeArrowheads="1"/>
            </p:cNvSpPr>
            <p:nvPr/>
          </p:nvSpPr>
          <p:spPr bwMode="auto">
            <a:xfrm>
              <a:off x="4726" y="961"/>
              <a:ext cx="346"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5</a:t>
              </a:r>
              <a:r>
                <a:rPr lang="en-US" altLang="zh-TW" sz="1600" b="0">
                  <a:effectLst/>
                  <a:latin typeface="Arial" charset="0"/>
                  <a:ea typeface="新細明體" pitchFamily="18" charset="-120"/>
                </a:rPr>
                <a:t>ns</a:t>
              </a:r>
            </a:p>
          </p:txBody>
        </p:sp>
        <p:sp>
          <p:nvSpPr>
            <p:cNvPr id="2061360" name="Rectangle 48"/>
            <p:cNvSpPr>
              <a:spLocks noChangeArrowheads="1"/>
            </p:cNvSpPr>
            <p:nvPr/>
          </p:nvSpPr>
          <p:spPr bwMode="auto">
            <a:xfrm>
              <a:off x="5159" y="961"/>
              <a:ext cx="344" cy="214"/>
            </a:xfrm>
            <a:prstGeom prst="rect">
              <a:avLst/>
            </a:prstGeom>
            <a:noFill/>
            <a:ln w="12700">
              <a:noFill/>
              <a:miter lim="800000"/>
              <a:headEnd/>
              <a:tailEnd/>
            </a:ln>
            <a:effectLst/>
          </p:spPr>
          <p:txBody>
            <a:bodyPr wrap="none" lIns="82550" tIns="41275" rIns="82550" bIns="41275">
              <a:spAutoFit/>
            </a:bodyPr>
            <a:lstStyle/>
            <a:p>
              <a:pPr defTabSz="739775"/>
              <a:r>
                <a:rPr lang="zh-TW" altLang="en-US" sz="1600" b="0">
                  <a:effectLst/>
                  <a:latin typeface="Arial" charset="0"/>
                  <a:ea typeface="新細明體" pitchFamily="18" charset="-120"/>
                </a:rPr>
                <a:t>3</a:t>
              </a:r>
              <a:r>
                <a:rPr lang="en-US" altLang="zh-TW" sz="1600" b="0">
                  <a:effectLst/>
                  <a:latin typeface="Arial" charset="0"/>
                  <a:ea typeface="新細明體" pitchFamily="18" charset="-120"/>
                </a:rPr>
                <a:t>ns</a:t>
              </a:r>
            </a:p>
          </p:txBody>
        </p:sp>
        <p:sp>
          <p:nvSpPr>
            <p:cNvPr id="2061361" name="Line 49"/>
            <p:cNvSpPr>
              <a:spLocks noChangeShapeType="1"/>
            </p:cNvSpPr>
            <p:nvPr/>
          </p:nvSpPr>
          <p:spPr bwMode="auto">
            <a:xfrm>
              <a:off x="1047" y="2101"/>
              <a:ext cx="4323" cy="0"/>
            </a:xfrm>
            <a:prstGeom prst="line">
              <a:avLst/>
            </a:prstGeom>
            <a:noFill/>
            <a:ln w="12700">
              <a:solidFill>
                <a:schemeClr val="tx1"/>
              </a:solidFill>
              <a:round/>
              <a:headEnd/>
              <a:tailEnd/>
            </a:ln>
            <a:effectLst/>
          </p:spPr>
          <p:txBody>
            <a:bodyPr wrap="none" anchor="ctr"/>
            <a:lstStyle/>
            <a:p>
              <a:endParaRPr lang="en-US"/>
            </a:p>
          </p:txBody>
        </p:sp>
      </p:grpSp>
      <p:pic>
        <p:nvPicPr>
          <p:cNvPr id="51" name="Picture 50"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B3AFFA92-725E-4774-B50A-D77F6E2DE0E6}" type="slidenum">
              <a:rPr lang="en-US"/>
              <a:pPr/>
              <a:t>8</a:t>
            </a:fld>
            <a:endParaRPr lang="en-US"/>
          </a:p>
        </p:txBody>
      </p:sp>
      <p:sp>
        <p:nvSpPr>
          <p:cNvPr id="2062338" name="Rectangle 2"/>
          <p:cNvSpPr>
            <a:spLocks noGrp="1" noChangeArrowheads="1"/>
          </p:cNvSpPr>
          <p:nvPr>
            <p:ph type="title" idx="4294967295"/>
          </p:nvPr>
        </p:nvSpPr>
        <p:spPr>
          <a:xfrm>
            <a:off x="0" y="0"/>
            <a:ext cx="7697788" cy="857250"/>
          </a:xfrm>
          <a:noFill/>
          <a:ln/>
        </p:spPr>
        <p:txBody>
          <a:bodyPr lIns="92075" tIns="46038" rIns="92075" bIns="46038">
            <a:normAutofit/>
          </a:bodyPr>
          <a:lstStyle/>
          <a:p>
            <a:r>
              <a:rPr lang="en-US" sz="3600" dirty="0">
                <a:effectLst>
                  <a:outerShdw blurRad="38100" dist="38100" dir="2700000" algn="tl">
                    <a:srgbClr val="000000"/>
                  </a:outerShdw>
                </a:effectLst>
                <a:latin typeface="Times New Roman" pitchFamily="18" charset="0"/>
                <a:cs typeface="Times New Roman" pitchFamily="18" charset="0"/>
              </a:rPr>
              <a:t>Computer (Processor) Pipelining</a:t>
            </a:r>
            <a:endParaRPr lang="en-US" sz="3600" dirty="0">
              <a:latin typeface="Times New Roman" pitchFamily="18" charset="0"/>
              <a:cs typeface="Times New Roman" pitchFamily="18" charset="0"/>
            </a:endParaRPr>
          </a:p>
        </p:txBody>
      </p:sp>
      <p:sp>
        <p:nvSpPr>
          <p:cNvPr id="2062340" name="Rectangle 4"/>
          <p:cNvSpPr>
            <a:spLocks noChangeArrowheads="1"/>
          </p:cNvSpPr>
          <p:nvPr/>
        </p:nvSpPr>
        <p:spPr bwMode="auto">
          <a:xfrm>
            <a:off x="457200" y="1066800"/>
            <a:ext cx="8534400" cy="4800600"/>
          </a:xfrm>
          <a:prstGeom prst="rect">
            <a:avLst/>
          </a:prstGeom>
          <a:noFill/>
          <a:ln w="9525">
            <a:noFill/>
            <a:miter lim="800000"/>
            <a:headEnd/>
            <a:tailEnd/>
          </a:ln>
          <a:effectLst/>
        </p:spPr>
        <p:txBody>
          <a:bodyPr lIns="92075" tIns="46038" rIns="92075" bIns="46038"/>
          <a:lstStyle/>
          <a:p>
            <a:pPr marL="342900" indent="-342900" algn="l">
              <a:lnSpc>
                <a:spcPct val="90000"/>
              </a:lnSpc>
              <a:spcBef>
                <a:spcPct val="35000"/>
              </a:spcBef>
              <a:buSzPct val="120000"/>
              <a:buFontTx/>
              <a:buChar char="•"/>
            </a:pPr>
            <a:r>
              <a:rPr lang="en-US" b="0">
                <a:solidFill>
                  <a:srgbClr val="000000"/>
                </a:solidFill>
                <a:effectLst/>
                <a:latin typeface="Comic Sans MS" pitchFamily="66" charset="0"/>
                <a:cs typeface="Times New Roman" pitchFamily="18" charset="0"/>
              </a:rPr>
              <a:t>It is one </a:t>
            </a:r>
            <a:r>
              <a:rPr lang="en-US" i="1">
                <a:solidFill>
                  <a:schemeClr val="accent2"/>
                </a:solidFill>
                <a:effectLst>
                  <a:outerShdw blurRad="38100" dist="38100" dir="2700000" algn="tl">
                    <a:srgbClr val="000000"/>
                  </a:outerShdw>
                </a:effectLst>
                <a:latin typeface="Comic Sans MS" pitchFamily="66" charset="0"/>
                <a:cs typeface="Times New Roman" pitchFamily="18" charset="0"/>
              </a:rPr>
              <a:t>KEY</a:t>
            </a:r>
            <a:r>
              <a:rPr lang="en-US" b="0">
                <a:solidFill>
                  <a:srgbClr val="000000"/>
                </a:solidFill>
                <a:effectLst/>
                <a:latin typeface="Comic Sans MS" pitchFamily="66" charset="0"/>
                <a:cs typeface="Times New Roman" pitchFamily="18" charset="0"/>
              </a:rPr>
              <a:t> method of achieving High-Performance</a:t>
            </a:r>
            <a:r>
              <a:rPr lang="en-US" b="0">
                <a:effectLst/>
                <a:latin typeface="Comic Sans MS" pitchFamily="66" charset="0"/>
              </a:rPr>
              <a:t> in modern microprocessors</a:t>
            </a:r>
          </a:p>
          <a:p>
            <a:pPr marL="342900" indent="-342900" algn="l">
              <a:lnSpc>
                <a:spcPct val="90000"/>
              </a:lnSpc>
              <a:spcBef>
                <a:spcPct val="35000"/>
              </a:spcBef>
              <a:buSzPct val="120000"/>
              <a:buFontTx/>
              <a:buChar char="•"/>
            </a:pPr>
            <a:r>
              <a:rPr lang="en-US" b="0">
                <a:effectLst/>
                <a:latin typeface="Comic Sans MS" pitchFamily="66" charset="0"/>
              </a:rPr>
              <a:t>It is being used in many different designs (not just processors)</a:t>
            </a:r>
          </a:p>
          <a:p>
            <a:pPr marL="742950" lvl="1" indent="-285750" algn="l">
              <a:lnSpc>
                <a:spcPct val="90000"/>
              </a:lnSpc>
              <a:spcBef>
                <a:spcPct val="35000"/>
              </a:spcBef>
              <a:buSzPct val="120000"/>
              <a:buFontTx/>
              <a:buChar char="–"/>
            </a:pPr>
            <a:r>
              <a:rPr lang="en-US" sz="2000" b="0">
                <a:effectLst/>
                <a:latin typeface="Comic Sans MS" pitchFamily="66" charset="0"/>
                <a:hlinkClick r:id="rId2"/>
              </a:rPr>
              <a:t>http://www.siliconstrategies.com/story/OEG20020820S0054</a:t>
            </a:r>
            <a:endParaRPr lang="en-US" sz="2000" b="0">
              <a:effectLst/>
              <a:latin typeface="Comic Sans MS" pitchFamily="66" charset="0"/>
            </a:endParaRPr>
          </a:p>
          <a:p>
            <a:pPr marL="342900" indent="-342900" algn="l">
              <a:lnSpc>
                <a:spcPct val="90000"/>
              </a:lnSpc>
              <a:spcBef>
                <a:spcPct val="35000"/>
              </a:spcBef>
              <a:buSzPct val="120000"/>
              <a:buFontTx/>
              <a:buChar char="•"/>
            </a:pPr>
            <a:r>
              <a:rPr lang="en-US" b="0">
                <a:effectLst/>
                <a:latin typeface="Comic Sans MS" pitchFamily="66" charset="0"/>
              </a:rPr>
              <a:t>It is a completely hardware mechanism</a:t>
            </a:r>
          </a:p>
          <a:p>
            <a:pPr marL="342900" indent="-342900" algn="l">
              <a:lnSpc>
                <a:spcPct val="90000"/>
              </a:lnSpc>
              <a:spcBef>
                <a:spcPct val="35000"/>
              </a:spcBef>
              <a:buSzPct val="120000"/>
              <a:buFontTx/>
              <a:buChar char="•"/>
            </a:pPr>
            <a:r>
              <a:rPr lang="en-US" b="0">
                <a:solidFill>
                  <a:srgbClr val="000000"/>
                </a:solidFill>
                <a:effectLst/>
                <a:latin typeface="Comic Sans MS" pitchFamily="66" charset="0"/>
                <a:cs typeface="Times New Roman" pitchFamily="18" charset="0"/>
              </a:rPr>
              <a:t>A major advantage of pipelining over “parallel processing” is that it is </a:t>
            </a:r>
            <a:r>
              <a:rPr lang="en-US">
                <a:solidFill>
                  <a:srgbClr val="A50021"/>
                </a:solidFill>
                <a:effectLst>
                  <a:outerShdw blurRad="38100" dist="38100" dir="2700000" algn="tl">
                    <a:srgbClr val="000000"/>
                  </a:outerShdw>
                </a:effectLst>
                <a:latin typeface="Comic Sans MS" pitchFamily="66" charset="0"/>
                <a:cs typeface="Times New Roman" pitchFamily="18" charset="0"/>
              </a:rPr>
              <a:t>not visible</a:t>
            </a:r>
            <a:r>
              <a:rPr lang="en-US" b="0">
                <a:solidFill>
                  <a:srgbClr val="000000"/>
                </a:solidFill>
                <a:effectLst/>
                <a:latin typeface="Comic Sans MS" pitchFamily="66" charset="0"/>
                <a:cs typeface="Times New Roman" pitchFamily="18" charset="0"/>
              </a:rPr>
              <a:t> to the programmer</a:t>
            </a:r>
            <a:r>
              <a:rPr lang="en-US" b="0">
                <a:effectLst/>
                <a:latin typeface="Comic Sans MS" pitchFamily="66" charset="0"/>
              </a:rPr>
              <a:t> </a:t>
            </a:r>
          </a:p>
          <a:p>
            <a:pPr marL="342900" indent="-342900" algn="l">
              <a:lnSpc>
                <a:spcPct val="90000"/>
              </a:lnSpc>
              <a:spcBef>
                <a:spcPct val="35000"/>
              </a:spcBef>
              <a:buSzPct val="120000"/>
              <a:buFontTx/>
              <a:buChar char="•"/>
            </a:pPr>
            <a:r>
              <a:rPr lang="en-US" b="0">
                <a:effectLst/>
                <a:latin typeface="Comic Sans MS" pitchFamily="66" charset="0"/>
              </a:rPr>
              <a:t>An </a:t>
            </a:r>
            <a:r>
              <a:rPr lang="en-US">
                <a:solidFill>
                  <a:srgbClr val="0000FF"/>
                </a:solidFill>
                <a:effectLst>
                  <a:outerShdw blurRad="38100" dist="38100" dir="2700000" algn="tl">
                    <a:srgbClr val="000000"/>
                  </a:outerShdw>
                </a:effectLst>
                <a:latin typeface="Comic Sans MS" pitchFamily="66" charset="0"/>
              </a:rPr>
              <a:t>instruction</a:t>
            </a:r>
            <a:r>
              <a:rPr lang="en-US" b="0">
                <a:effectLst/>
                <a:latin typeface="Comic Sans MS" pitchFamily="66" charset="0"/>
              </a:rPr>
              <a:t> execution pipeline involves a number of steps, where each step completes a part of an instruction.</a:t>
            </a:r>
          </a:p>
          <a:p>
            <a:pPr marL="342900" indent="-342900" algn="l">
              <a:lnSpc>
                <a:spcPct val="90000"/>
              </a:lnSpc>
              <a:spcBef>
                <a:spcPct val="35000"/>
              </a:spcBef>
              <a:buSzPct val="120000"/>
              <a:buFontTx/>
              <a:buChar char="•"/>
            </a:pPr>
            <a:r>
              <a:rPr lang="en-US" b="0">
                <a:effectLst/>
                <a:latin typeface="Comic Sans MS" pitchFamily="66" charset="0"/>
              </a:rPr>
              <a:t>Each step is called </a:t>
            </a:r>
            <a:r>
              <a:rPr lang="en-US" b="0" i="1">
                <a:effectLst/>
                <a:latin typeface="Comic Sans MS" pitchFamily="66" charset="0"/>
              </a:rPr>
              <a:t>a </a:t>
            </a:r>
            <a:r>
              <a:rPr lang="en-US" i="1">
                <a:solidFill>
                  <a:srgbClr val="0000CC"/>
                </a:solidFill>
                <a:effectLst/>
                <a:latin typeface="Comic Sans MS" pitchFamily="66" charset="0"/>
              </a:rPr>
              <a:t>pipe stage</a:t>
            </a:r>
            <a:r>
              <a:rPr lang="en-US" b="0">
                <a:effectLst/>
                <a:latin typeface="Comic Sans MS" pitchFamily="66" charset="0"/>
              </a:rPr>
              <a:t> or </a:t>
            </a:r>
            <a:r>
              <a:rPr lang="en-US" b="0" i="1">
                <a:effectLst/>
                <a:latin typeface="Comic Sans MS" pitchFamily="66" charset="0"/>
              </a:rPr>
              <a:t>a </a:t>
            </a:r>
            <a:r>
              <a:rPr lang="en-US" i="1">
                <a:solidFill>
                  <a:srgbClr val="0000CC"/>
                </a:solidFill>
                <a:effectLst/>
                <a:latin typeface="Comic Sans MS" pitchFamily="66" charset="0"/>
              </a:rPr>
              <a:t>pipe segment</a:t>
            </a:r>
            <a:r>
              <a:rPr lang="en-US" b="0" i="1">
                <a:effectLst/>
                <a:latin typeface="Comic Sans MS" pitchFamily="66" charset="0"/>
              </a:rPr>
              <a:t>.</a:t>
            </a:r>
            <a:endParaRPr lang="en-US" b="0">
              <a:effectLst/>
              <a:latin typeface="Comic Sans MS" pitchFamily="66" charset="0"/>
            </a:endParaRPr>
          </a:p>
        </p:txBody>
      </p:sp>
      <p:pic>
        <p:nvPicPr>
          <p:cNvPr id="5" name="Picture 4"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p:cNvSpPr>
            <a:spLocks noGrp="1"/>
          </p:cNvSpPr>
          <p:nvPr>
            <p:ph type="sldNum" sz="quarter" idx="4294967295"/>
          </p:nvPr>
        </p:nvSpPr>
        <p:spPr>
          <a:xfrm>
            <a:off x="6553200" y="6356350"/>
            <a:ext cx="2133600" cy="365125"/>
          </a:xfrm>
          <a:prstGeom prst="rect">
            <a:avLst/>
          </a:prstGeom>
        </p:spPr>
        <p:txBody>
          <a:bodyPr/>
          <a:lstStyle/>
          <a:p>
            <a:fld id="{D783F150-8544-4663-BF4F-2F5041AC753C}" type="slidenum">
              <a:rPr lang="en-US"/>
              <a:pPr/>
              <a:t>9</a:t>
            </a:fld>
            <a:endParaRPr lang="en-US"/>
          </a:p>
        </p:txBody>
      </p:sp>
      <p:sp>
        <p:nvSpPr>
          <p:cNvPr id="2085891" name="Rectangle 3"/>
          <p:cNvSpPr>
            <a:spLocks noGrp="1" noChangeArrowheads="1"/>
          </p:cNvSpPr>
          <p:nvPr>
            <p:ph type="title" idx="4294967295"/>
          </p:nvPr>
        </p:nvSpPr>
        <p:spPr>
          <a:xfrm>
            <a:off x="0" y="274638"/>
            <a:ext cx="8229600" cy="1143000"/>
          </a:xfrm>
        </p:spPr>
        <p:txBody>
          <a:bodyPr/>
          <a:lstStyle/>
          <a:p>
            <a:r>
              <a:rPr lang="en-US" sz="3600" b="1" dirty="0">
                <a:latin typeface="Comic Sans MS" pitchFamily="66" charset="0"/>
              </a:rPr>
              <a:t>Pipelining</a:t>
            </a:r>
          </a:p>
        </p:txBody>
      </p:sp>
      <p:sp>
        <p:nvSpPr>
          <p:cNvPr id="2085892" name="Rectangle 4"/>
          <p:cNvSpPr>
            <a:spLocks noGrp="1" noChangeArrowheads="1"/>
          </p:cNvSpPr>
          <p:nvPr>
            <p:ph type="body" idx="4294967295"/>
          </p:nvPr>
        </p:nvSpPr>
        <p:spPr>
          <a:xfrm>
            <a:off x="0" y="1143000"/>
            <a:ext cx="7772400" cy="1333500"/>
          </a:xfrm>
        </p:spPr>
        <p:txBody>
          <a:bodyPr/>
          <a:lstStyle/>
          <a:p>
            <a:pPr>
              <a:lnSpc>
                <a:spcPct val="105000"/>
              </a:lnSpc>
            </a:pPr>
            <a:r>
              <a:rPr lang="en-US" sz="2400">
                <a:latin typeface="Comic Sans MS" pitchFamily="66" charset="0"/>
              </a:rPr>
              <a:t>Multiple instructions overlapped in execution</a:t>
            </a:r>
          </a:p>
          <a:p>
            <a:pPr>
              <a:lnSpc>
                <a:spcPct val="105000"/>
              </a:lnSpc>
            </a:pPr>
            <a:r>
              <a:rPr lang="en-US" sz="2400">
                <a:latin typeface="Comic Sans MS" pitchFamily="66" charset="0"/>
              </a:rPr>
              <a:t>Throughput optimization: doesn’t reduce time for individual instructions</a:t>
            </a:r>
          </a:p>
        </p:txBody>
      </p:sp>
      <p:sp>
        <p:nvSpPr>
          <p:cNvPr id="2085890" name="Rectangle 2"/>
          <p:cNvSpPr>
            <a:spLocks noChangeArrowheads="1"/>
          </p:cNvSpPr>
          <p:nvPr/>
        </p:nvSpPr>
        <p:spPr bwMode="auto">
          <a:xfrm>
            <a:off x="1295400" y="3581400"/>
            <a:ext cx="838200" cy="685800"/>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2</a:t>
            </a:r>
          </a:p>
        </p:txBody>
      </p:sp>
      <p:sp>
        <p:nvSpPr>
          <p:cNvPr id="2085893" name="Line 5"/>
          <p:cNvSpPr>
            <a:spLocks noChangeShapeType="1"/>
          </p:cNvSpPr>
          <p:nvPr/>
        </p:nvSpPr>
        <p:spPr bwMode="auto">
          <a:xfrm>
            <a:off x="1143000" y="3505200"/>
            <a:ext cx="7086600" cy="1588"/>
          </a:xfrm>
          <a:prstGeom prst="line">
            <a:avLst/>
          </a:prstGeom>
          <a:noFill/>
          <a:ln w="9525">
            <a:solidFill>
              <a:schemeClr val="tx1"/>
            </a:solidFill>
            <a:round/>
            <a:headEnd/>
            <a:tailEnd/>
          </a:ln>
          <a:effectLst/>
        </p:spPr>
        <p:txBody>
          <a:bodyPr/>
          <a:lstStyle/>
          <a:p>
            <a:endParaRPr lang="en-US"/>
          </a:p>
        </p:txBody>
      </p:sp>
      <p:sp>
        <p:nvSpPr>
          <p:cNvPr id="2085894" name="Line 6"/>
          <p:cNvSpPr>
            <a:spLocks noChangeShapeType="1"/>
          </p:cNvSpPr>
          <p:nvPr/>
        </p:nvSpPr>
        <p:spPr bwMode="auto">
          <a:xfrm>
            <a:off x="1143000" y="4343400"/>
            <a:ext cx="7086600" cy="1588"/>
          </a:xfrm>
          <a:prstGeom prst="line">
            <a:avLst/>
          </a:prstGeom>
          <a:noFill/>
          <a:ln w="9525">
            <a:solidFill>
              <a:schemeClr val="tx1"/>
            </a:solidFill>
            <a:round/>
            <a:headEnd/>
            <a:tailEnd/>
          </a:ln>
          <a:effectLst/>
        </p:spPr>
        <p:txBody>
          <a:bodyPr/>
          <a:lstStyle/>
          <a:p>
            <a:endParaRPr lang="en-US"/>
          </a:p>
        </p:txBody>
      </p:sp>
      <p:sp>
        <p:nvSpPr>
          <p:cNvPr id="2085895" name="Line 7"/>
          <p:cNvSpPr>
            <a:spLocks noChangeShapeType="1"/>
          </p:cNvSpPr>
          <p:nvPr/>
        </p:nvSpPr>
        <p:spPr bwMode="auto">
          <a:xfrm>
            <a:off x="1219200" y="3429000"/>
            <a:ext cx="1588" cy="990600"/>
          </a:xfrm>
          <a:prstGeom prst="line">
            <a:avLst/>
          </a:prstGeom>
          <a:noFill/>
          <a:ln w="9525">
            <a:solidFill>
              <a:schemeClr val="tx1"/>
            </a:solidFill>
            <a:round/>
            <a:headEnd/>
            <a:tailEnd/>
          </a:ln>
          <a:effectLst/>
        </p:spPr>
        <p:txBody>
          <a:bodyPr/>
          <a:lstStyle/>
          <a:p>
            <a:endParaRPr lang="en-US"/>
          </a:p>
        </p:txBody>
      </p:sp>
      <p:sp>
        <p:nvSpPr>
          <p:cNvPr id="2085896" name="Line 8"/>
          <p:cNvSpPr>
            <a:spLocks noChangeShapeType="1"/>
          </p:cNvSpPr>
          <p:nvPr/>
        </p:nvSpPr>
        <p:spPr bwMode="auto">
          <a:xfrm>
            <a:off x="8153400" y="3429000"/>
            <a:ext cx="1588" cy="990600"/>
          </a:xfrm>
          <a:prstGeom prst="line">
            <a:avLst/>
          </a:prstGeom>
          <a:noFill/>
          <a:ln w="9525">
            <a:solidFill>
              <a:schemeClr val="tx1"/>
            </a:solidFill>
            <a:round/>
            <a:headEnd/>
            <a:tailEnd/>
          </a:ln>
          <a:effectLst/>
        </p:spPr>
        <p:txBody>
          <a:bodyPr/>
          <a:lstStyle/>
          <a:p>
            <a:endParaRPr lang="en-US"/>
          </a:p>
        </p:txBody>
      </p:sp>
      <p:sp>
        <p:nvSpPr>
          <p:cNvPr id="2085897" name="Line 9"/>
          <p:cNvSpPr>
            <a:spLocks noChangeShapeType="1"/>
          </p:cNvSpPr>
          <p:nvPr/>
        </p:nvSpPr>
        <p:spPr bwMode="auto">
          <a:xfrm>
            <a:off x="22098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898" name="Line 10"/>
          <p:cNvSpPr>
            <a:spLocks noChangeShapeType="1"/>
          </p:cNvSpPr>
          <p:nvPr/>
        </p:nvSpPr>
        <p:spPr bwMode="auto">
          <a:xfrm>
            <a:off x="32004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899" name="Line 11"/>
          <p:cNvSpPr>
            <a:spLocks noChangeShapeType="1"/>
          </p:cNvSpPr>
          <p:nvPr/>
        </p:nvSpPr>
        <p:spPr bwMode="auto">
          <a:xfrm>
            <a:off x="41910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900" name="Line 12"/>
          <p:cNvSpPr>
            <a:spLocks noChangeShapeType="1"/>
          </p:cNvSpPr>
          <p:nvPr/>
        </p:nvSpPr>
        <p:spPr bwMode="auto">
          <a:xfrm>
            <a:off x="51816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901" name="Line 13"/>
          <p:cNvSpPr>
            <a:spLocks noChangeShapeType="1"/>
          </p:cNvSpPr>
          <p:nvPr/>
        </p:nvSpPr>
        <p:spPr bwMode="auto">
          <a:xfrm>
            <a:off x="61722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902" name="Line 14"/>
          <p:cNvSpPr>
            <a:spLocks noChangeShapeType="1"/>
          </p:cNvSpPr>
          <p:nvPr/>
        </p:nvSpPr>
        <p:spPr bwMode="auto">
          <a:xfrm>
            <a:off x="7162800" y="3429000"/>
            <a:ext cx="1588" cy="990600"/>
          </a:xfrm>
          <a:prstGeom prst="line">
            <a:avLst/>
          </a:prstGeom>
          <a:noFill/>
          <a:ln w="9525">
            <a:solidFill>
              <a:schemeClr val="tx1"/>
            </a:solidFill>
            <a:prstDash val="dash"/>
            <a:round/>
            <a:headEnd/>
            <a:tailEnd/>
          </a:ln>
          <a:effectLst/>
        </p:spPr>
        <p:txBody>
          <a:bodyPr/>
          <a:lstStyle/>
          <a:p>
            <a:endParaRPr lang="en-US"/>
          </a:p>
        </p:txBody>
      </p:sp>
      <p:sp>
        <p:nvSpPr>
          <p:cNvPr id="2085903" name="Rectangle 15"/>
          <p:cNvSpPr>
            <a:spLocks noChangeArrowheads="1"/>
          </p:cNvSpPr>
          <p:nvPr/>
        </p:nvSpPr>
        <p:spPr bwMode="auto">
          <a:xfrm>
            <a:off x="1295400" y="3581400"/>
            <a:ext cx="838200" cy="685800"/>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1</a:t>
            </a:r>
          </a:p>
        </p:txBody>
      </p:sp>
      <p:sp>
        <p:nvSpPr>
          <p:cNvPr id="2085904" name="Text Box 16"/>
          <p:cNvSpPr txBox="1">
            <a:spLocks noChangeArrowheads="1"/>
          </p:cNvSpPr>
          <p:nvPr/>
        </p:nvSpPr>
        <p:spPr bwMode="auto">
          <a:xfrm>
            <a:off x="22510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2</a:t>
            </a:r>
          </a:p>
        </p:txBody>
      </p:sp>
      <p:sp>
        <p:nvSpPr>
          <p:cNvPr id="2085905" name="Text Box 17"/>
          <p:cNvSpPr txBox="1">
            <a:spLocks noChangeArrowheads="1"/>
          </p:cNvSpPr>
          <p:nvPr/>
        </p:nvSpPr>
        <p:spPr bwMode="auto">
          <a:xfrm>
            <a:off x="32416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3</a:t>
            </a:r>
          </a:p>
        </p:txBody>
      </p:sp>
      <p:sp>
        <p:nvSpPr>
          <p:cNvPr id="2085906" name="Text Box 18"/>
          <p:cNvSpPr txBox="1">
            <a:spLocks noChangeArrowheads="1"/>
          </p:cNvSpPr>
          <p:nvPr/>
        </p:nvSpPr>
        <p:spPr bwMode="auto">
          <a:xfrm>
            <a:off x="42322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4</a:t>
            </a:r>
          </a:p>
        </p:txBody>
      </p:sp>
      <p:sp>
        <p:nvSpPr>
          <p:cNvPr id="2085907" name="Text Box 19"/>
          <p:cNvSpPr txBox="1">
            <a:spLocks noChangeArrowheads="1"/>
          </p:cNvSpPr>
          <p:nvPr/>
        </p:nvSpPr>
        <p:spPr bwMode="auto">
          <a:xfrm>
            <a:off x="52228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5</a:t>
            </a:r>
          </a:p>
        </p:txBody>
      </p:sp>
      <p:sp>
        <p:nvSpPr>
          <p:cNvPr id="2085908" name="Text Box 20"/>
          <p:cNvSpPr txBox="1">
            <a:spLocks noChangeArrowheads="1"/>
          </p:cNvSpPr>
          <p:nvPr/>
        </p:nvSpPr>
        <p:spPr bwMode="auto">
          <a:xfrm>
            <a:off x="62134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6</a:t>
            </a:r>
          </a:p>
        </p:txBody>
      </p:sp>
      <p:sp>
        <p:nvSpPr>
          <p:cNvPr id="2085909" name="Text Box 21"/>
          <p:cNvSpPr txBox="1">
            <a:spLocks noChangeArrowheads="1"/>
          </p:cNvSpPr>
          <p:nvPr/>
        </p:nvSpPr>
        <p:spPr bwMode="auto">
          <a:xfrm>
            <a:off x="72040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7</a:t>
            </a:r>
          </a:p>
        </p:txBody>
      </p:sp>
      <p:sp>
        <p:nvSpPr>
          <p:cNvPr id="2085910" name="Text Box 22"/>
          <p:cNvSpPr txBox="1">
            <a:spLocks noChangeArrowheads="1"/>
          </p:cNvSpPr>
          <p:nvPr/>
        </p:nvSpPr>
        <p:spPr bwMode="auto">
          <a:xfrm>
            <a:off x="1260475" y="43434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1</a:t>
            </a:r>
          </a:p>
        </p:txBody>
      </p:sp>
      <p:sp>
        <p:nvSpPr>
          <p:cNvPr id="2085911" name="Line 23"/>
          <p:cNvSpPr>
            <a:spLocks noChangeShapeType="1"/>
          </p:cNvSpPr>
          <p:nvPr/>
        </p:nvSpPr>
        <p:spPr bwMode="auto">
          <a:xfrm>
            <a:off x="1143000" y="5181600"/>
            <a:ext cx="7086600" cy="1588"/>
          </a:xfrm>
          <a:prstGeom prst="line">
            <a:avLst/>
          </a:prstGeom>
          <a:noFill/>
          <a:ln w="9525">
            <a:solidFill>
              <a:schemeClr val="tx1"/>
            </a:solidFill>
            <a:round/>
            <a:headEnd/>
            <a:tailEnd/>
          </a:ln>
          <a:effectLst/>
        </p:spPr>
        <p:txBody>
          <a:bodyPr/>
          <a:lstStyle/>
          <a:p>
            <a:endParaRPr lang="en-US"/>
          </a:p>
        </p:txBody>
      </p:sp>
      <p:sp>
        <p:nvSpPr>
          <p:cNvPr id="2085912" name="Line 24"/>
          <p:cNvSpPr>
            <a:spLocks noChangeShapeType="1"/>
          </p:cNvSpPr>
          <p:nvPr/>
        </p:nvSpPr>
        <p:spPr bwMode="auto">
          <a:xfrm>
            <a:off x="1143000" y="6019800"/>
            <a:ext cx="7086600" cy="1588"/>
          </a:xfrm>
          <a:prstGeom prst="line">
            <a:avLst/>
          </a:prstGeom>
          <a:noFill/>
          <a:ln w="9525">
            <a:solidFill>
              <a:schemeClr val="tx1"/>
            </a:solidFill>
            <a:round/>
            <a:headEnd/>
            <a:tailEnd/>
          </a:ln>
          <a:effectLst/>
        </p:spPr>
        <p:txBody>
          <a:bodyPr/>
          <a:lstStyle/>
          <a:p>
            <a:endParaRPr lang="en-US"/>
          </a:p>
        </p:txBody>
      </p:sp>
      <p:sp>
        <p:nvSpPr>
          <p:cNvPr id="2085913" name="Line 25"/>
          <p:cNvSpPr>
            <a:spLocks noChangeShapeType="1"/>
          </p:cNvSpPr>
          <p:nvPr/>
        </p:nvSpPr>
        <p:spPr bwMode="auto">
          <a:xfrm>
            <a:off x="1219200" y="5105400"/>
            <a:ext cx="1588" cy="990600"/>
          </a:xfrm>
          <a:prstGeom prst="line">
            <a:avLst/>
          </a:prstGeom>
          <a:noFill/>
          <a:ln w="9525">
            <a:solidFill>
              <a:schemeClr val="tx1"/>
            </a:solidFill>
            <a:round/>
            <a:headEnd/>
            <a:tailEnd/>
          </a:ln>
          <a:effectLst/>
        </p:spPr>
        <p:txBody>
          <a:bodyPr/>
          <a:lstStyle/>
          <a:p>
            <a:endParaRPr lang="en-US"/>
          </a:p>
        </p:txBody>
      </p:sp>
      <p:sp>
        <p:nvSpPr>
          <p:cNvPr id="2085914" name="Line 26"/>
          <p:cNvSpPr>
            <a:spLocks noChangeShapeType="1"/>
          </p:cNvSpPr>
          <p:nvPr/>
        </p:nvSpPr>
        <p:spPr bwMode="auto">
          <a:xfrm>
            <a:off x="8153400" y="5105400"/>
            <a:ext cx="1588" cy="990600"/>
          </a:xfrm>
          <a:prstGeom prst="line">
            <a:avLst/>
          </a:prstGeom>
          <a:noFill/>
          <a:ln w="9525">
            <a:solidFill>
              <a:schemeClr val="tx1"/>
            </a:solidFill>
            <a:round/>
            <a:headEnd/>
            <a:tailEnd/>
          </a:ln>
          <a:effectLst/>
        </p:spPr>
        <p:txBody>
          <a:bodyPr/>
          <a:lstStyle/>
          <a:p>
            <a:endParaRPr lang="en-US"/>
          </a:p>
        </p:txBody>
      </p:sp>
      <p:sp>
        <p:nvSpPr>
          <p:cNvPr id="2085915" name="Line 27"/>
          <p:cNvSpPr>
            <a:spLocks noChangeShapeType="1"/>
          </p:cNvSpPr>
          <p:nvPr/>
        </p:nvSpPr>
        <p:spPr bwMode="auto">
          <a:xfrm>
            <a:off x="2209800" y="5105400"/>
            <a:ext cx="1588" cy="990600"/>
          </a:xfrm>
          <a:prstGeom prst="line">
            <a:avLst/>
          </a:prstGeom>
          <a:noFill/>
          <a:ln w="9525">
            <a:solidFill>
              <a:schemeClr val="tx1"/>
            </a:solidFill>
            <a:prstDash val="dash"/>
            <a:round/>
            <a:headEnd/>
            <a:tailEnd/>
          </a:ln>
          <a:effectLst/>
        </p:spPr>
        <p:txBody>
          <a:bodyPr/>
          <a:lstStyle/>
          <a:p>
            <a:endParaRPr lang="en-US"/>
          </a:p>
        </p:txBody>
      </p:sp>
      <p:sp>
        <p:nvSpPr>
          <p:cNvPr id="2085916" name="Line 28"/>
          <p:cNvSpPr>
            <a:spLocks noChangeShapeType="1"/>
          </p:cNvSpPr>
          <p:nvPr/>
        </p:nvSpPr>
        <p:spPr bwMode="auto">
          <a:xfrm>
            <a:off x="3200400" y="5105400"/>
            <a:ext cx="1588" cy="990600"/>
          </a:xfrm>
          <a:prstGeom prst="line">
            <a:avLst/>
          </a:prstGeom>
          <a:noFill/>
          <a:ln w="9525">
            <a:solidFill>
              <a:schemeClr val="tx1"/>
            </a:solidFill>
            <a:prstDash val="dash"/>
            <a:round/>
            <a:headEnd/>
            <a:tailEnd/>
          </a:ln>
          <a:effectLst/>
        </p:spPr>
        <p:txBody>
          <a:bodyPr/>
          <a:lstStyle/>
          <a:p>
            <a:endParaRPr lang="en-US"/>
          </a:p>
        </p:txBody>
      </p:sp>
      <p:sp>
        <p:nvSpPr>
          <p:cNvPr id="2085917" name="Line 29"/>
          <p:cNvSpPr>
            <a:spLocks noChangeShapeType="1"/>
          </p:cNvSpPr>
          <p:nvPr/>
        </p:nvSpPr>
        <p:spPr bwMode="auto">
          <a:xfrm>
            <a:off x="4191000" y="5105400"/>
            <a:ext cx="1588" cy="990600"/>
          </a:xfrm>
          <a:prstGeom prst="line">
            <a:avLst/>
          </a:prstGeom>
          <a:noFill/>
          <a:ln w="9525">
            <a:solidFill>
              <a:schemeClr val="tx1"/>
            </a:solidFill>
            <a:prstDash val="dash"/>
            <a:round/>
            <a:headEnd/>
            <a:tailEnd/>
          </a:ln>
          <a:effectLst/>
        </p:spPr>
        <p:txBody>
          <a:bodyPr/>
          <a:lstStyle/>
          <a:p>
            <a:endParaRPr lang="en-US"/>
          </a:p>
        </p:txBody>
      </p:sp>
      <p:sp>
        <p:nvSpPr>
          <p:cNvPr id="2085918" name="Line 30"/>
          <p:cNvSpPr>
            <a:spLocks noChangeShapeType="1"/>
          </p:cNvSpPr>
          <p:nvPr/>
        </p:nvSpPr>
        <p:spPr bwMode="auto">
          <a:xfrm>
            <a:off x="5181600" y="5105400"/>
            <a:ext cx="1588" cy="990600"/>
          </a:xfrm>
          <a:prstGeom prst="line">
            <a:avLst/>
          </a:prstGeom>
          <a:noFill/>
          <a:ln w="9525">
            <a:solidFill>
              <a:schemeClr val="tx1"/>
            </a:solidFill>
            <a:prstDash val="dash"/>
            <a:round/>
            <a:headEnd/>
            <a:tailEnd/>
          </a:ln>
          <a:effectLst/>
        </p:spPr>
        <p:txBody>
          <a:bodyPr/>
          <a:lstStyle/>
          <a:p>
            <a:endParaRPr lang="en-US"/>
          </a:p>
        </p:txBody>
      </p:sp>
      <p:sp>
        <p:nvSpPr>
          <p:cNvPr id="2085919" name="Line 31"/>
          <p:cNvSpPr>
            <a:spLocks noChangeShapeType="1"/>
          </p:cNvSpPr>
          <p:nvPr/>
        </p:nvSpPr>
        <p:spPr bwMode="auto">
          <a:xfrm>
            <a:off x="6172200" y="5105400"/>
            <a:ext cx="1588" cy="990600"/>
          </a:xfrm>
          <a:prstGeom prst="line">
            <a:avLst/>
          </a:prstGeom>
          <a:noFill/>
          <a:ln w="9525">
            <a:solidFill>
              <a:schemeClr val="tx1"/>
            </a:solidFill>
            <a:prstDash val="dash"/>
            <a:round/>
            <a:headEnd/>
            <a:tailEnd/>
          </a:ln>
          <a:effectLst/>
        </p:spPr>
        <p:txBody>
          <a:bodyPr/>
          <a:lstStyle/>
          <a:p>
            <a:endParaRPr lang="en-US"/>
          </a:p>
        </p:txBody>
      </p:sp>
      <p:sp>
        <p:nvSpPr>
          <p:cNvPr id="2085920" name="Line 32"/>
          <p:cNvSpPr>
            <a:spLocks noChangeShapeType="1"/>
          </p:cNvSpPr>
          <p:nvPr/>
        </p:nvSpPr>
        <p:spPr bwMode="auto">
          <a:xfrm>
            <a:off x="7162800" y="5105400"/>
            <a:ext cx="1588" cy="990600"/>
          </a:xfrm>
          <a:prstGeom prst="line">
            <a:avLst/>
          </a:prstGeom>
          <a:noFill/>
          <a:ln w="9525">
            <a:solidFill>
              <a:schemeClr val="tx1"/>
            </a:solidFill>
            <a:prstDash val="dash"/>
            <a:round/>
            <a:headEnd/>
            <a:tailEnd/>
          </a:ln>
          <a:effectLst/>
        </p:spPr>
        <p:txBody>
          <a:bodyPr/>
          <a:lstStyle/>
          <a:p>
            <a:endParaRPr lang="en-US"/>
          </a:p>
        </p:txBody>
      </p:sp>
      <p:grpSp>
        <p:nvGrpSpPr>
          <p:cNvPr id="2" name="Group 33"/>
          <p:cNvGrpSpPr>
            <a:grpSpLocks/>
          </p:cNvGrpSpPr>
          <p:nvPr/>
        </p:nvGrpSpPr>
        <p:grpSpPr bwMode="auto">
          <a:xfrm>
            <a:off x="-4648200" y="5257800"/>
            <a:ext cx="6781800" cy="685800"/>
            <a:chOff x="816" y="3312"/>
            <a:chExt cx="4272" cy="432"/>
          </a:xfrm>
        </p:grpSpPr>
        <p:sp>
          <p:nvSpPr>
            <p:cNvPr id="2085922" name="Rectangle 34"/>
            <p:cNvSpPr>
              <a:spLocks noChangeArrowheads="1"/>
            </p:cNvSpPr>
            <p:nvPr/>
          </p:nvSpPr>
          <p:spPr bwMode="auto">
            <a:xfrm>
              <a:off x="816"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7</a:t>
              </a:r>
            </a:p>
          </p:txBody>
        </p:sp>
        <p:sp>
          <p:nvSpPr>
            <p:cNvPr id="2085923" name="Rectangle 35"/>
            <p:cNvSpPr>
              <a:spLocks noChangeArrowheads="1"/>
            </p:cNvSpPr>
            <p:nvPr/>
          </p:nvSpPr>
          <p:spPr bwMode="auto">
            <a:xfrm>
              <a:off x="1440"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dirty="0" err="1">
                  <a:effectLst/>
                  <a:latin typeface="Garamond" pitchFamily="18" charset="0"/>
                </a:rPr>
                <a:t>Instr</a:t>
              </a:r>
              <a:r>
                <a:rPr lang="en-US" b="0" dirty="0">
                  <a:effectLst/>
                  <a:latin typeface="Garamond" pitchFamily="18" charset="0"/>
                </a:rPr>
                <a:t> 6</a:t>
              </a:r>
            </a:p>
          </p:txBody>
        </p:sp>
        <p:sp>
          <p:nvSpPr>
            <p:cNvPr id="2085924" name="Rectangle 36"/>
            <p:cNvSpPr>
              <a:spLocks noChangeArrowheads="1"/>
            </p:cNvSpPr>
            <p:nvPr/>
          </p:nvSpPr>
          <p:spPr bwMode="auto">
            <a:xfrm>
              <a:off x="2064"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5</a:t>
              </a:r>
            </a:p>
          </p:txBody>
        </p:sp>
        <p:sp>
          <p:nvSpPr>
            <p:cNvPr id="2085925" name="Rectangle 37"/>
            <p:cNvSpPr>
              <a:spLocks noChangeArrowheads="1"/>
            </p:cNvSpPr>
            <p:nvPr/>
          </p:nvSpPr>
          <p:spPr bwMode="auto">
            <a:xfrm>
              <a:off x="2688"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4</a:t>
              </a:r>
            </a:p>
          </p:txBody>
        </p:sp>
        <p:sp>
          <p:nvSpPr>
            <p:cNvPr id="2085926" name="Rectangle 38"/>
            <p:cNvSpPr>
              <a:spLocks noChangeArrowheads="1"/>
            </p:cNvSpPr>
            <p:nvPr/>
          </p:nvSpPr>
          <p:spPr bwMode="auto">
            <a:xfrm>
              <a:off x="3312"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3</a:t>
              </a:r>
            </a:p>
          </p:txBody>
        </p:sp>
        <p:sp>
          <p:nvSpPr>
            <p:cNvPr id="2085927" name="Rectangle 39"/>
            <p:cNvSpPr>
              <a:spLocks noChangeArrowheads="1"/>
            </p:cNvSpPr>
            <p:nvPr/>
          </p:nvSpPr>
          <p:spPr bwMode="auto">
            <a:xfrm>
              <a:off x="3936"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2</a:t>
              </a:r>
            </a:p>
          </p:txBody>
        </p:sp>
        <p:sp>
          <p:nvSpPr>
            <p:cNvPr id="2085928" name="Rectangle 40"/>
            <p:cNvSpPr>
              <a:spLocks noChangeArrowheads="1"/>
            </p:cNvSpPr>
            <p:nvPr/>
          </p:nvSpPr>
          <p:spPr bwMode="auto">
            <a:xfrm>
              <a:off x="4560" y="3312"/>
              <a:ext cx="528" cy="432"/>
            </a:xfrm>
            <a:prstGeom prst="rect">
              <a:avLst/>
            </a:prstGeom>
            <a:solidFill>
              <a:srgbClr val="CC3300"/>
            </a:solidFill>
            <a:ln w="9525">
              <a:solidFill>
                <a:schemeClr val="tx1"/>
              </a:solidFill>
              <a:miter lim="800000"/>
              <a:headEnd/>
              <a:tailEnd/>
            </a:ln>
            <a:effectLst/>
          </p:spPr>
          <p:txBody>
            <a:bodyPr wrap="none" anchor="ctr"/>
            <a:lstStyle/>
            <a:p>
              <a:r>
                <a:rPr lang="en-US" b="0">
                  <a:effectLst/>
                  <a:latin typeface="Garamond" pitchFamily="18" charset="0"/>
                </a:rPr>
                <a:t>Instr 1</a:t>
              </a:r>
            </a:p>
          </p:txBody>
        </p:sp>
      </p:grpSp>
      <p:sp>
        <p:nvSpPr>
          <p:cNvPr id="2085929" name="Text Box 41"/>
          <p:cNvSpPr txBox="1">
            <a:spLocks noChangeArrowheads="1"/>
          </p:cNvSpPr>
          <p:nvPr/>
        </p:nvSpPr>
        <p:spPr bwMode="auto">
          <a:xfrm>
            <a:off x="22510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2</a:t>
            </a:r>
          </a:p>
        </p:txBody>
      </p:sp>
      <p:sp>
        <p:nvSpPr>
          <p:cNvPr id="2085930" name="Text Box 42"/>
          <p:cNvSpPr txBox="1">
            <a:spLocks noChangeArrowheads="1"/>
          </p:cNvSpPr>
          <p:nvPr/>
        </p:nvSpPr>
        <p:spPr bwMode="auto">
          <a:xfrm>
            <a:off x="32416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3</a:t>
            </a:r>
          </a:p>
        </p:txBody>
      </p:sp>
      <p:sp>
        <p:nvSpPr>
          <p:cNvPr id="2085931" name="Text Box 43"/>
          <p:cNvSpPr txBox="1">
            <a:spLocks noChangeArrowheads="1"/>
          </p:cNvSpPr>
          <p:nvPr/>
        </p:nvSpPr>
        <p:spPr bwMode="auto">
          <a:xfrm>
            <a:off x="42322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4</a:t>
            </a:r>
          </a:p>
        </p:txBody>
      </p:sp>
      <p:sp>
        <p:nvSpPr>
          <p:cNvPr id="2085932" name="Text Box 44"/>
          <p:cNvSpPr txBox="1">
            <a:spLocks noChangeArrowheads="1"/>
          </p:cNvSpPr>
          <p:nvPr/>
        </p:nvSpPr>
        <p:spPr bwMode="auto">
          <a:xfrm>
            <a:off x="52228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5</a:t>
            </a:r>
          </a:p>
        </p:txBody>
      </p:sp>
      <p:sp>
        <p:nvSpPr>
          <p:cNvPr id="2085933" name="Text Box 45"/>
          <p:cNvSpPr txBox="1">
            <a:spLocks noChangeArrowheads="1"/>
          </p:cNvSpPr>
          <p:nvPr/>
        </p:nvSpPr>
        <p:spPr bwMode="auto">
          <a:xfrm>
            <a:off x="62134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6</a:t>
            </a:r>
          </a:p>
        </p:txBody>
      </p:sp>
      <p:sp>
        <p:nvSpPr>
          <p:cNvPr id="2085934" name="Text Box 46"/>
          <p:cNvSpPr txBox="1">
            <a:spLocks noChangeArrowheads="1"/>
          </p:cNvSpPr>
          <p:nvPr/>
        </p:nvSpPr>
        <p:spPr bwMode="auto">
          <a:xfrm>
            <a:off x="72040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7</a:t>
            </a:r>
          </a:p>
        </p:txBody>
      </p:sp>
      <p:sp>
        <p:nvSpPr>
          <p:cNvPr id="2085935" name="Text Box 47"/>
          <p:cNvSpPr txBox="1">
            <a:spLocks noChangeArrowheads="1"/>
          </p:cNvSpPr>
          <p:nvPr/>
        </p:nvSpPr>
        <p:spPr bwMode="auto">
          <a:xfrm>
            <a:off x="1260475" y="6019800"/>
            <a:ext cx="1025525" cy="457200"/>
          </a:xfrm>
          <a:prstGeom prst="rect">
            <a:avLst/>
          </a:prstGeom>
          <a:noFill/>
          <a:ln w="9525">
            <a:noFill/>
            <a:miter lim="800000"/>
            <a:headEnd/>
            <a:tailEnd/>
          </a:ln>
          <a:effectLst/>
        </p:spPr>
        <p:txBody>
          <a:bodyPr wrap="none">
            <a:spAutoFit/>
          </a:bodyPr>
          <a:lstStyle/>
          <a:p>
            <a:pPr algn="l"/>
            <a:r>
              <a:rPr lang="en-US" b="0">
                <a:effectLst/>
                <a:latin typeface="Garamond" pitchFamily="18" charset="0"/>
              </a:rPr>
              <a:t>Stage 1</a:t>
            </a:r>
          </a:p>
        </p:txBody>
      </p:sp>
      <p:pic>
        <p:nvPicPr>
          <p:cNvPr id="49" name="Picture 48"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56069E-6 L 0.65 -1.56069E-6 " pathEditMode="relative" rAng="0" ptsTypes="AA">
                                      <p:cBhvr>
                                        <p:cTn id="6" dur="3000" fill="hold"/>
                                        <p:tgtEl>
                                          <p:spTgt spid="2085903"/>
                                        </p:tgtEl>
                                        <p:attrNameLst>
                                          <p:attrName>ppt_x</p:attrName>
                                          <p:attrName>ppt_y</p:attrName>
                                        </p:attrNameLst>
                                      </p:cBhvr>
                                      <p:rCtr x="325" y="0"/>
                                    </p:animMotion>
                                  </p:childTnLst>
                                </p:cTn>
                              </p:par>
                            </p:childTnLst>
                          </p:cTn>
                        </p:par>
                        <p:par>
                          <p:cTn id="7" fill="hold">
                            <p:stCondLst>
                              <p:cond delay="3000"/>
                            </p:stCondLst>
                            <p:childTnLst>
                              <p:par>
                                <p:cTn id="8" presetID="4" presetClass="exit" presetSubtype="16" fill="hold" grpId="1" nodeType="afterEffect">
                                  <p:stCondLst>
                                    <p:cond delay="0"/>
                                  </p:stCondLst>
                                  <p:childTnLst>
                                    <p:animEffect transition="out" filter="box(in)">
                                      <p:cBhvr>
                                        <p:cTn id="9" dur="500"/>
                                        <p:tgtEl>
                                          <p:spTgt spid="2085903"/>
                                        </p:tgtEl>
                                      </p:cBhvr>
                                    </p:animEffect>
                                    <p:set>
                                      <p:cBhvr>
                                        <p:cTn id="10" dur="1" fill="hold">
                                          <p:stCondLst>
                                            <p:cond delay="499"/>
                                          </p:stCondLst>
                                        </p:cTn>
                                        <p:tgtEl>
                                          <p:spTgt spid="2085903"/>
                                        </p:tgtEl>
                                        <p:attrNameLst>
                                          <p:attrName>style.visibility</p:attrName>
                                        </p:attrNameLst>
                                      </p:cBhvr>
                                      <p:to>
                                        <p:strVal val="hidden"/>
                                      </p:to>
                                    </p:set>
                                  </p:childTnLst>
                                </p:cTn>
                              </p:par>
                            </p:childTnLst>
                          </p:cTn>
                        </p:par>
                        <p:par>
                          <p:cTn id="11" fill="hold">
                            <p:stCondLst>
                              <p:cond delay="3500"/>
                            </p:stCondLst>
                            <p:childTnLst>
                              <p:par>
                                <p:cTn id="12" presetID="4" presetClass="entr" presetSubtype="16" fill="hold" grpId="1" nodeType="afterEffect">
                                  <p:stCondLst>
                                    <p:cond delay="0"/>
                                  </p:stCondLst>
                                  <p:childTnLst>
                                    <p:set>
                                      <p:cBhvr>
                                        <p:cTn id="13" dur="1" fill="hold">
                                          <p:stCondLst>
                                            <p:cond delay="0"/>
                                          </p:stCondLst>
                                        </p:cTn>
                                        <p:tgtEl>
                                          <p:spTgt spid="2085890"/>
                                        </p:tgtEl>
                                        <p:attrNameLst>
                                          <p:attrName>style.visibility</p:attrName>
                                        </p:attrNameLst>
                                      </p:cBhvr>
                                      <p:to>
                                        <p:strVal val="visible"/>
                                      </p:to>
                                    </p:set>
                                    <p:animEffect transition="in" filter="box(in)">
                                      <p:cBhvr>
                                        <p:cTn id="14" dur="500"/>
                                        <p:tgtEl>
                                          <p:spTgt spid="2085890"/>
                                        </p:tgtEl>
                                      </p:cBhvr>
                                    </p:animEffect>
                                  </p:childTnLst>
                                </p:cTn>
                              </p:par>
                            </p:childTnLst>
                          </p:cTn>
                        </p:par>
                        <p:par>
                          <p:cTn id="15" fill="hold">
                            <p:stCondLst>
                              <p:cond delay="4000"/>
                            </p:stCondLst>
                            <p:childTnLst>
                              <p:par>
                                <p:cTn id="16" presetID="63" presetClass="path" presetSubtype="0" accel="50000" decel="50000" fill="hold" grpId="0" nodeType="afterEffect">
                                  <p:stCondLst>
                                    <p:cond delay="0"/>
                                  </p:stCondLst>
                                  <p:childTnLst>
                                    <p:animMotion origin="layout" path="M -3.33333E-6 -1.56069E-6 L 0.65 -1.56069E-6 " pathEditMode="relative" rAng="0" ptsTypes="AA">
                                      <p:cBhvr>
                                        <p:cTn id="17" dur="3000" fill="hold"/>
                                        <p:tgtEl>
                                          <p:spTgt spid="2085890"/>
                                        </p:tgtEl>
                                        <p:attrNameLst>
                                          <p:attrName>ppt_x</p:attrName>
                                          <p:attrName>ppt_y</p:attrName>
                                        </p:attrNameLst>
                                      </p:cBhvr>
                                      <p:rCtr x="325" y="0"/>
                                    </p:animMotion>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par>
                          <p:cTn id="23" fill="hold">
                            <p:stCondLst>
                              <p:cond delay="500"/>
                            </p:stCondLst>
                            <p:childTnLst>
                              <p:par>
                                <p:cTn id="24" presetID="63" presetClass="path" presetSubtype="0" accel="50000" decel="50000" fill="hold" nodeType="afterEffect">
                                  <p:stCondLst>
                                    <p:cond delay="0"/>
                                  </p:stCondLst>
                                  <p:childTnLst>
                                    <p:animMotion origin="layout" path="M 0.00833 3.33333E-6 L 0.65417 3.33333E-6 " pathEditMode="relative" rAng="0" ptsTypes="AA">
                                      <p:cBhvr>
                                        <p:cTn id="25" dur="2000" fill="hold"/>
                                        <p:tgtEl>
                                          <p:spTgt spid="2"/>
                                        </p:tgtEl>
                                        <p:attrNameLst>
                                          <p:attrName>ppt_x</p:attrName>
                                          <p:attrName>ppt_y</p:attrName>
                                        </p:attrNameLst>
                                      </p:cBhvr>
                                      <p:rCtr x="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5890" grpId="0" animBg="1"/>
      <p:bldP spid="2085890" grpId="1" animBg="1"/>
      <p:bldP spid="2085903" grpId="0" animBg="1"/>
      <p:bldP spid="2085903" grpId="1"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2606</TotalTime>
  <Words>4387</Words>
  <Application>Microsoft Office PowerPoint</Application>
  <PresentationFormat>On-screen Show (4:3)</PresentationFormat>
  <Paragraphs>881</Paragraphs>
  <Slides>63</Slides>
  <Notes>27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66" baseType="lpstr">
      <vt:lpstr>1_Office Theme</vt:lpstr>
      <vt:lpstr>Visio</vt:lpstr>
      <vt:lpstr>Chart</vt:lpstr>
      <vt:lpstr>Slide 1</vt:lpstr>
      <vt:lpstr>UNIT - 4 </vt:lpstr>
      <vt:lpstr>Comments about pipelining</vt:lpstr>
      <vt:lpstr>Another Example</vt:lpstr>
      <vt:lpstr>3 Stage Pipelining</vt:lpstr>
      <vt:lpstr> Nonuniform Pipelining</vt:lpstr>
      <vt:lpstr> Deep Pipelines</vt:lpstr>
      <vt:lpstr>Computer (Processor) Pipelining</vt:lpstr>
      <vt:lpstr>Pipelining</vt:lpstr>
      <vt:lpstr>Computer Pipelining</vt:lpstr>
      <vt:lpstr>Pipelining: Design Goals</vt:lpstr>
      <vt:lpstr>Pipelining: Design Goals</vt:lpstr>
      <vt:lpstr>Pipeline Hazards</vt:lpstr>
      <vt:lpstr>Handling Hazards</vt:lpstr>
      <vt:lpstr>Single Memory is a Structural Hazard</vt:lpstr>
      <vt:lpstr>Structural Hazards</vt:lpstr>
      <vt:lpstr>Fixing Structural Hazards Using Stalls</vt:lpstr>
      <vt:lpstr>Dealing with Structural Hazards</vt:lpstr>
      <vt:lpstr>Speed Up Equation for Pipelining</vt:lpstr>
      <vt:lpstr>Example: Dual-port vs. Single-port</vt:lpstr>
      <vt:lpstr>Data Hazards</vt:lpstr>
      <vt:lpstr>Reducing RAW Hazards: Bypassing</vt:lpstr>
      <vt:lpstr>Minimizing Data Hazard Stalls by Forwarding</vt:lpstr>
      <vt:lpstr>But …</vt:lpstr>
      <vt:lpstr>Compiler Scheduling</vt:lpstr>
      <vt:lpstr>WAR: Why do they exist? (Antidependence)</vt:lpstr>
      <vt:lpstr>WAW (Output Depndence) </vt:lpstr>
      <vt:lpstr>Slide 28</vt:lpstr>
      <vt:lpstr>Register Renaming</vt:lpstr>
      <vt:lpstr>Control Hazards</vt:lpstr>
      <vt:lpstr>Control Hazards – branch delay slots </vt:lpstr>
      <vt:lpstr>Nondelayed vs. Delayed Branch</vt:lpstr>
      <vt:lpstr>Control Hazards: Branch Prediction</vt:lpstr>
      <vt:lpstr>Control Hazards: Branch Prediction</vt:lpstr>
      <vt:lpstr>Control Hazards: Branch Prediction</vt:lpstr>
      <vt:lpstr>MIPS R4000 pipeline </vt:lpstr>
      <vt:lpstr>MIPS FP Pipe Stages</vt:lpstr>
      <vt:lpstr>R4000 Performance</vt:lpstr>
      <vt:lpstr>MEMORY  HIERARCHY</vt:lpstr>
      <vt:lpstr>The Memory System:  Memory Hierarchy</vt:lpstr>
      <vt:lpstr>Slide 41</vt:lpstr>
      <vt:lpstr>Memory Systems:  Hierarchy</vt:lpstr>
      <vt:lpstr>Why it works:  Locality of Reference</vt:lpstr>
      <vt:lpstr>Slide 44</vt:lpstr>
      <vt:lpstr>Cache Memory Organization</vt:lpstr>
      <vt:lpstr>Slide 46</vt:lpstr>
      <vt:lpstr>Direct Mapped Cache</vt:lpstr>
      <vt:lpstr>Slide 48</vt:lpstr>
      <vt:lpstr>Fully Associative Cache Mapping</vt:lpstr>
      <vt:lpstr>Slide 50</vt:lpstr>
      <vt:lpstr>Two-way Set Associative Cache Mapping</vt:lpstr>
      <vt:lpstr>Slide 52</vt:lpstr>
      <vt:lpstr>Set-Associative Cache Block Diagram</vt:lpstr>
      <vt:lpstr>Slide 54</vt:lpstr>
      <vt:lpstr>Set-Associative Cache with 4-word Lines</vt:lpstr>
      <vt:lpstr>Slide 56</vt:lpstr>
      <vt:lpstr>Cache Write/Replacement Method</vt:lpstr>
      <vt:lpstr>Slide 58</vt:lpstr>
      <vt:lpstr>256K Cache Example – Block Diagram</vt:lpstr>
      <vt:lpstr>Slide 60</vt:lpstr>
      <vt:lpstr>Additional Cache Hierarchy Design Issues</vt:lpstr>
      <vt:lpstr>Slide 62</vt:lpstr>
      <vt:lpstr>Slide 63</vt:lpstr>
    </vt:vector>
  </TitlesOfParts>
  <Company>UCF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HP</cp:lastModifiedBy>
  <cp:revision>267</cp:revision>
  <dcterms:created xsi:type="dcterms:W3CDTF">2002-09-22T17:43:30Z</dcterms:created>
  <dcterms:modified xsi:type="dcterms:W3CDTF">2021-02-10T08:34:18Z</dcterms:modified>
</cp:coreProperties>
</file>