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84" r:id="rId5"/>
    <p:sldId id="286" r:id="rId6"/>
    <p:sldId id="287" r:id="rId7"/>
    <p:sldId id="293" r:id="rId8"/>
    <p:sldId id="306" r:id="rId9"/>
    <p:sldId id="297" r:id="rId10"/>
    <p:sldId id="285" r:id="rId11"/>
    <p:sldId id="261" r:id="rId12"/>
    <p:sldId id="298" r:id="rId13"/>
    <p:sldId id="262" r:id="rId14"/>
    <p:sldId id="299" r:id="rId15"/>
    <p:sldId id="301" r:id="rId16"/>
    <p:sldId id="300" r:id="rId17"/>
    <p:sldId id="302" r:id="rId18"/>
    <p:sldId id="304" r:id="rId19"/>
    <p:sldId id="305" r:id="rId20"/>
    <p:sldId id="303" r:id="rId21"/>
    <p:sldId id="288" r:id="rId22"/>
    <p:sldId id="296" r:id="rId23"/>
    <p:sldId id="292" r:id="rId24"/>
    <p:sldId id="294" r:id="rId25"/>
    <p:sldId id="29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EFD3"/>
    <a:srgbClr val="E9C46A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C27EE-7FF9-42B2-B11B-5B39114D64F7}" v="2" dt="2023-09-22T09:13:11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899" autoAdjust="0"/>
  </p:normalViewPr>
  <p:slideViewPr>
    <p:cSldViewPr snapToGrid="0" snapToObjects="1" showGuides="1">
      <p:cViewPr>
        <p:scale>
          <a:sx n="62" d="100"/>
          <a:sy n="62" d="100"/>
        </p:scale>
        <p:origin x="471" y="609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ntu kumar" userId="867e0ca623331b6f" providerId="LiveId" clId="{C0DC27EE-7FF9-42B2-B11B-5B39114D64F7}"/>
    <pc:docChg chg="undo custSel addSld modSld">
      <pc:chgData name="Pintu kumar" userId="867e0ca623331b6f" providerId="LiveId" clId="{C0DC27EE-7FF9-42B2-B11B-5B39114D64F7}" dt="2023-09-22T09:52:14.944" v="92" actId="113"/>
      <pc:docMkLst>
        <pc:docMk/>
      </pc:docMkLst>
      <pc:sldChg chg="modSp mod">
        <pc:chgData name="Pintu kumar" userId="867e0ca623331b6f" providerId="LiveId" clId="{C0DC27EE-7FF9-42B2-B11B-5B39114D64F7}" dt="2023-09-22T09:52:14.944" v="92" actId="113"/>
        <pc:sldMkLst>
          <pc:docMk/>
          <pc:sldMk cId="1646725871" sldId="292"/>
        </pc:sldMkLst>
        <pc:spChg chg="mod">
          <ac:chgData name="Pintu kumar" userId="867e0ca623331b6f" providerId="LiveId" clId="{C0DC27EE-7FF9-42B2-B11B-5B39114D64F7}" dt="2023-09-22T09:46:40.811" v="85" actId="113"/>
          <ac:spMkLst>
            <pc:docMk/>
            <pc:sldMk cId="1646725871" sldId="292"/>
            <ac:spMk id="13" creationId="{986D0EB4-87A1-9926-18A9-F1A65DC20A57}"/>
          </ac:spMkLst>
        </pc:spChg>
        <pc:spChg chg="mod">
          <ac:chgData name="Pintu kumar" userId="867e0ca623331b6f" providerId="LiveId" clId="{C0DC27EE-7FF9-42B2-B11B-5B39114D64F7}" dt="2023-09-22T09:52:14.944" v="92" actId="113"/>
          <ac:spMkLst>
            <pc:docMk/>
            <pc:sldMk cId="1646725871" sldId="292"/>
            <ac:spMk id="15" creationId="{E309F894-D6ED-3B69-812A-EDD9C07D6D35}"/>
          </ac:spMkLst>
        </pc:spChg>
        <pc:spChg chg="mod">
          <ac:chgData name="Pintu kumar" userId="867e0ca623331b6f" providerId="LiveId" clId="{C0DC27EE-7FF9-42B2-B11B-5B39114D64F7}" dt="2023-09-22T09:52:04.140" v="90" actId="255"/>
          <ac:spMkLst>
            <pc:docMk/>
            <pc:sldMk cId="1646725871" sldId="292"/>
            <ac:spMk id="21" creationId="{4A6AD7D6-3293-B4C1-4263-E02BE31B4FF8}"/>
          </ac:spMkLst>
        </pc:spChg>
      </pc:sldChg>
      <pc:sldChg chg="addSp delSp modSp new mod modClrScheme chgLayout">
        <pc:chgData name="Pintu kumar" userId="867e0ca623331b6f" providerId="LiveId" clId="{C0DC27EE-7FF9-42B2-B11B-5B39114D64F7}" dt="2023-09-22T09:32:26.668" v="51" actId="255"/>
        <pc:sldMkLst>
          <pc:docMk/>
          <pc:sldMk cId="1708810641" sldId="306"/>
        </pc:sldMkLst>
        <pc:spChg chg="del mod ord">
          <ac:chgData name="Pintu kumar" userId="867e0ca623331b6f" providerId="LiveId" clId="{C0DC27EE-7FF9-42B2-B11B-5B39114D64F7}" dt="2023-09-22T09:11:10.119" v="1" actId="700"/>
          <ac:spMkLst>
            <pc:docMk/>
            <pc:sldMk cId="1708810641" sldId="306"/>
            <ac:spMk id="2" creationId="{765C1965-C938-A380-726A-322380F6840B}"/>
          </ac:spMkLst>
        </pc:spChg>
        <pc:spChg chg="del mod ord">
          <ac:chgData name="Pintu kumar" userId="867e0ca623331b6f" providerId="LiveId" clId="{C0DC27EE-7FF9-42B2-B11B-5B39114D64F7}" dt="2023-09-22T09:11:10.119" v="1" actId="700"/>
          <ac:spMkLst>
            <pc:docMk/>
            <pc:sldMk cId="1708810641" sldId="306"/>
            <ac:spMk id="3" creationId="{07CC99E2-448F-B41B-5C6B-5631E6073394}"/>
          </ac:spMkLst>
        </pc:spChg>
        <pc:spChg chg="del mod ord">
          <ac:chgData name="Pintu kumar" userId="867e0ca623331b6f" providerId="LiveId" clId="{C0DC27EE-7FF9-42B2-B11B-5B39114D64F7}" dt="2023-09-22T09:11:10.119" v="1" actId="700"/>
          <ac:spMkLst>
            <pc:docMk/>
            <pc:sldMk cId="1708810641" sldId="306"/>
            <ac:spMk id="4" creationId="{3098EA7F-2BF3-D32C-D69A-75DF7ABFE10D}"/>
          </ac:spMkLst>
        </pc:spChg>
        <pc:spChg chg="del mod ord">
          <ac:chgData name="Pintu kumar" userId="867e0ca623331b6f" providerId="LiveId" clId="{C0DC27EE-7FF9-42B2-B11B-5B39114D64F7}" dt="2023-09-22T09:11:10.119" v="1" actId="700"/>
          <ac:spMkLst>
            <pc:docMk/>
            <pc:sldMk cId="1708810641" sldId="306"/>
            <ac:spMk id="5" creationId="{E1366BC4-478B-6BE6-E053-5200D678101A}"/>
          </ac:spMkLst>
        </pc:spChg>
        <pc:spChg chg="del mod ord">
          <ac:chgData name="Pintu kumar" userId="867e0ca623331b6f" providerId="LiveId" clId="{C0DC27EE-7FF9-42B2-B11B-5B39114D64F7}" dt="2023-09-22T09:11:10.119" v="1" actId="700"/>
          <ac:spMkLst>
            <pc:docMk/>
            <pc:sldMk cId="1708810641" sldId="306"/>
            <ac:spMk id="6" creationId="{FDE29D3B-90C9-AB20-A6DD-C88F0625E40E}"/>
          </ac:spMkLst>
        </pc:spChg>
        <pc:spChg chg="del mod ord">
          <ac:chgData name="Pintu kumar" userId="867e0ca623331b6f" providerId="LiveId" clId="{C0DC27EE-7FF9-42B2-B11B-5B39114D64F7}" dt="2023-09-22T09:11:10.119" v="1" actId="700"/>
          <ac:spMkLst>
            <pc:docMk/>
            <pc:sldMk cId="1708810641" sldId="306"/>
            <ac:spMk id="7" creationId="{D78BE54A-CF35-1490-0B1E-8F5377F7C0D9}"/>
          </ac:spMkLst>
        </pc:spChg>
        <pc:spChg chg="del mod ord">
          <ac:chgData name="Pintu kumar" userId="867e0ca623331b6f" providerId="LiveId" clId="{C0DC27EE-7FF9-42B2-B11B-5B39114D64F7}" dt="2023-09-22T09:11:10.119" v="1" actId="700"/>
          <ac:spMkLst>
            <pc:docMk/>
            <pc:sldMk cId="1708810641" sldId="306"/>
            <ac:spMk id="8" creationId="{039355E7-49AC-8536-75AB-A166EAB2E686}"/>
          </ac:spMkLst>
        </pc:spChg>
        <pc:spChg chg="mod ord">
          <ac:chgData name="Pintu kumar" userId="867e0ca623331b6f" providerId="LiveId" clId="{C0DC27EE-7FF9-42B2-B11B-5B39114D64F7}" dt="2023-09-22T09:12:45.658" v="2" actId="700"/>
          <ac:spMkLst>
            <pc:docMk/>
            <pc:sldMk cId="1708810641" sldId="306"/>
            <ac:spMk id="9" creationId="{37981494-2D91-07DA-4DBB-56FFBA35DA6A}"/>
          </ac:spMkLst>
        </pc:spChg>
        <pc:spChg chg="mod ord">
          <ac:chgData name="Pintu kumar" userId="867e0ca623331b6f" providerId="LiveId" clId="{C0DC27EE-7FF9-42B2-B11B-5B39114D64F7}" dt="2023-09-22T09:12:45.658" v="2" actId="700"/>
          <ac:spMkLst>
            <pc:docMk/>
            <pc:sldMk cId="1708810641" sldId="306"/>
            <ac:spMk id="10" creationId="{9D2791B0-E72B-E716-FDE4-79B5277F68D1}"/>
          </ac:spMkLst>
        </pc:spChg>
        <pc:spChg chg="mod ord">
          <ac:chgData name="Pintu kumar" userId="867e0ca623331b6f" providerId="LiveId" clId="{C0DC27EE-7FF9-42B2-B11B-5B39114D64F7}" dt="2023-09-22T09:12:45.658" v="2" actId="700"/>
          <ac:spMkLst>
            <pc:docMk/>
            <pc:sldMk cId="1708810641" sldId="306"/>
            <ac:spMk id="11" creationId="{B0729A9A-010A-B4EF-D06F-305D5A2E90D3}"/>
          </ac:spMkLst>
        </pc:spChg>
        <pc:spChg chg="add del mod ord">
          <ac:chgData name="Pintu kumar" userId="867e0ca623331b6f" providerId="LiveId" clId="{C0DC27EE-7FF9-42B2-B11B-5B39114D64F7}" dt="2023-09-22T09:12:45.658" v="2" actId="700"/>
          <ac:spMkLst>
            <pc:docMk/>
            <pc:sldMk cId="1708810641" sldId="306"/>
            <ac:spMk id="12" creationId="{754E37BB-1839-B97A-7C45-D6703C32E455}"/>
          </ac:spMkLst>
        </pc:spChg>
        <pc:spChg chg="add del mod ord">
          <ac:chgData name="Pintu kumar" userId="867e0ca623331b6f" providerId="LiveId" clId="{C0DC27EE-7FF9-42B2-B11B-5B39114D64F7}" dt="2023-09-22T09:12:45.658" v="2" actId="700"/>
          <ac:spMkLst>
            <pc:docMk/>
            <pc:sldMk cId="1708810641" sldId="306"/>
            <ac:spMk id="13" creationId="{C5F6C2ED-2E27-8301-B50C-063ACD0F18F2}"/>
          </ac:spMkLst>
        </pc:spChg>
        <pc:spChg chg="add del mod ord">
          <ac:chgData name="Pintu kumar" userId="867e0ca623331b6f" providerId="LiveId" clId="{C0DC27EE-7FF9-42B2-B11B-5B39114D64F7}" dt="2023-09-22T09:12:45.658" v="2" actId="700"/>
          <ac:spMkLst>
            <pc:docMk/>
            <pc:sldMk cId="1708810641" sldId="306"/>
            <ac:spMk id="14" creationId="{97DAA2EB-2013-9051-4B68-4B2BEB068796}"/>
          </ac:spMkLst>
        </pc:spChg>
        <pc:spChg chg="add del mod ord">
          <ac:chgData name="Pintu kumar" userId="867e0ca623331b6f" providerId="LiveId" clId="{C0DC27EE-7FF9-42B2-B11B-5B39114D64F7}" dt="2023-09-22T09:12:45.658" v="2" actId="700"/>
          <ac:spMkLst>
            <pc:docMk/>
            <pc:sldMk cId="1708810641" sldId="306"/>
            <ac:spMk id="15" creationId="{AAEE663A-B7F5-140B-C33C-3D1BB769176A}"/>
          </ac:spMkLst>
        </pc:spChg>
        <pc:spChg chg="add del mod ord">
          <ac:chgData name="Pintu kumar" userId="867e0ca623331b6f" providerId="LiveId" clId="{C0DC27EE-7FF9-42B2-B11B-5B39114D64F7}" dt="2023-09-22T09:12:45.658" v="2" actId="700"/>
          <ac:spMkLst>
            <pc:docMk/>
            <pc:sldMk cId="1708810641" sldId="306"/>
            <ac:spMk id="16" creationId="{FA2F3EAE-DA9B-764E-67F6-10E8D5F34FF5}"/>
          </ac:spMkLst>
        </pc:spChg>
        <pc:spChg chg="add del mod ord">
          <ac:chgData name="Pintu kumar" userId="867e0ca623331b6f" providerId="LiveId" clId="{C0DC27EE-7FF9-42B2-B11B-5B39114D64F7}" dt="2023-09-22T09:12:45.658" v="2" actId="700"/>
          <ac:spMkLst>
            <pc:docMk/>
            <pc:sldMk cId="1708810641" sldId="306"/>
            <ac:spMk id="17" creationId="{57C970B0-C02D-A57F-DD74-A113FE7F9766}"/>
          </ac:spMkLst>
        </pc:spChg>
        <pc:spChg chg="add del mod ord">
          <ac:chgData name="Pintu kumar" userId="867e0ca623331b6f" providerId="LiveId" clId="{C0DC27EE-7FF9-42B2-B11B-5B39114D64F7}" dt="2023-09-22T09:12:45.658" v="2" actId="700"/>
          <ac:spMkLst>
            <pc:docMk/>
            <pc:sldMk cId="1708810641" sldId="306"/>
            <ac:spMk id="18" creationId="{E842ABE2-C93B-4501-A217-9B86B2D12356}"/>
          </ac:spMkLst>
        </pc:spChg>
        <pc:spChg chg="add del mod ord">
          <ac:chgData name="Pintu kumar" userId="867e0ca623331b6f" providerId="LiveId" clId="{C0DC27EE-7FF9-42B2-B11B-5B39114D64F7}" dt="2023-09-22T09:12:45.658" v="2" actId="700"/>
          <ac:spMkLst>
            <pc:docMk/>
            <pc:sldMk cId="1708810641" sldId="306"/>
            <ac:spMk id="19" creationId="{242DAC82-9971-5E31-18D0-475382C56DD5}"/>
          </ac:spMkLst>
        </pc:spChg>
        <pc:spChg chg="add del mod ord">
          <ac:chgData name="Pintu kumar" userId="867e0ca623331b6f" providerId="LiveId" clId="{C0DC27EE-7FF9-42B2-B11B-5B39114D64F7}" dt="2023-09-22T09:12:45.658" v="2" actId="700"/>
          <ac:spMkLst>
            <pc:docMk/>
            <pc:sldMk cId="1708810641" sldId="306"/>
            <ac:spMk id="20" creationId="{57F35779-9EFD-D8AA-CF3B-417E1CA747CC}"/>
          </ac:spMkLst>
        </pc:spChg>
        <pc:spChg chg="add del mod ord">
          <ac:chgData name="Pintu kumar" userId="867e0ca623331b6f" providerId="LiveId" clId="{C0DC27EE-7FF9-42B2-B11B-5B39114D64F7}" dt="2023-09-22T09:12:45.658" v="2" actId="700"/>
          <ac:spMkLst>
            <pc:docMk/>
            <pc:sldMk cId="1708810641" sldId="306"/>
            <ac:spMk id="21" creationId="{38F0E7C1-8C6B-7DD8-5DD6-C57B14CB6423}"/>
          </ac:spMkLst>
        </pc:spChg>
        <pc:spChg chg="add del mod ord">
          <ac:chgData name="Pintu kumar" userId="867e0ca623331b6f" providerId="LiveId" clId="{C0DC27EE-7FF9-42B2-B11B-5B39114D64F7}" dt="2023-09-22T09:12:45.658" v="2" actId="700"/>
          <ac:spMkLst>
            <pc:docMk/>
            <pc:sldMk cId="1708810641" sldId="306"/>
            <ac:spMk id="22" creationId="{21D9631E-E83D-CDD6-3409-9134735B7D05}"/>
          </ac:spMkLst>
        </pc:spChg>
        <pc:spChg chg="add del mod ord">
          <ac:chgData name="Pintu kumar" userId="867e0ca623331b6f" providerId="LiveId" clId="{C0DC27EE-7FF9-42B2-B11B-5B39114D64F7}" dt="2023-09-22T09:12:45.658" v="2" actId="700"/>
          <ac:spMkLst>
            <pc:docMk/>
            <pc:sldMk cId="1708810641" sldId="306"/>
            <ac:spMk id="23" creationId="{942B3584-548D-C957-2401-F5EBFB250653}"/>
          </ac:spMkLst>
        </pc:spChg>
        <pc:spChg chg="add del mod ord">
          <ac:chgData name="Pintu kumar" userId="867e0ca623331b6f" providerId="LiveId" clId="{C0DC27EE-7FF9-42B2-B11B-5B39114D64F7}" dt="2023-09-22T09:12:45.658" v="2" actId="700"/>
          <ac:spMkLst>
            <pc:docMk/>
            <pc:sldMk cId="1708810641" sldId="306"/>
            <ac:spMk id="24" creationId="{ECC83C14-1BEE-681D-5493-AE4B1F0500D7}"/>
          </ac:spMkLst>
        </pc:spChg>
        <pc:spChg chg="add mod ord">
          <ac:chgData name="Pintu kumar" userId="867e0ca623331b6f" providerId="LiveId" clId="{C0DC27EE-7FF9-42B2-B11B-5B39114D64F7}" dt="2023-09-22T09:14:21.664" v="14" actId="1076"/>
          <ac:spMkLst>
            <pc:docMk/>
            <pc:sldMk cId="1708810641" sldId="306"/>
            <ac:spMk id="25" creationId="{9379E7C9-6C3D-927D-9F82-D7B2856F211F}"/>
          </ac:spMkLst>
        </pc:spChg>
        <pc:spChg chg="add mod">
          <ac:chgData name="Pintu kumar" userId="867e0ca623331b6f" providerId="LiveId" clId="{C0DC27EE-7FF9-42B2-B11B-5B39114D64F7}" dt="2023-09-22T09:14:54.813" v="17" actId="14100"/>
          <ac:spMkLst>
            <pc:docMk/>
            <pc:sldMk cId="1708810641" sldId="306"/>
            <ac:spMk id="26" creationId="{4D1D3489-2010-2AD6-70E5-5910D4773EA2}"/>
          </ac:spMkLst>
        </pc:spChg>
        <pc:spChg chg="add mod">
          <ac:chgData name="Pintu kumar" userId="867e0ca623331b6f" providerId="LiveId" clId="{C0DC27EE-7FF9-42B2-B11B-5B39114D64F7}" dt="2023-09-22T09:32:26.668" v="51" actId="255"/>
          <ac:spMkLst>
            <pc:docMk/>
            <pc:sldMk cId="1708810641" sldId="306"/>
            <ac:spMk id="27" creationId="{A0980909-2D9B-50FD-0B51-900D614E0E9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3F348-DF8D-4CD3-8C90-01F0CFBA3C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5A6C0AB-E1E9-49D0-BD60-D607C6B752E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100" b="1" i="0" dirty="0">
              <a:solidFill>
                <a:schemeClr val="accent6"/>
              </a:solidFill>
              <a:highlight>
                <a:srgbClr val="FFFF00"/>
              </a:highlight>
            </a:rPr>
            <a:t>Onboarded (84 Leads, 13.42% of Total)</a:t>
          </a:r>
        </a:p>
      </dgm:t>
    </dgm:pt>
    <dgm:pt modelId="{66A52582-C92B-4988-B145-A6D74C9B5309}" type="parTrans" cxnId="{8AA915A0-716F-489B-B4AB-2063628513CB}">
      <dgm:prSet/>
      <dgm:spPr/>
      <dgm:t>
        <a:bodyPr/>
        <a:lstStyle/>
        <a:p>
          <a:endParaRPr lang="en-IN" sz="1800"/>
        </a:p>
      </dgm:t>
    </dgm:pt>
    <dgm:pt modelId="{6ED105F3-E653-4987-AB1B-FC7301F5347E}" type="sibTrans" cxnId="{8AA915A0-716F-489B-B4AB-2063628513CB}">
      <dgm:prSet/>
      <dgm:spPr/>
      <dgm:t>
        <a:bodyPr/>
        <a:lstStyle/>
        <a:p>
          <a:endParaRPr lang="en-IN" sz="1800"/>
        </a:p>
      </dgm:t>
    </dgm:pt>
    <dgm:pt modelId="{3010CCF9-AA60-4D53-BAE1-F40B29A0F4F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1" i="0" dirty="0">
              <a:solidFill>
                <a:schemeClr val="accent6"/>
              </a:solidFill>
            </a:rPr>
            <a:t>These are the success stories, where 84 leads have successfully transitioned from showing initial interest to becoming valued customers. They represent the accomplishment of the conversion process.</a:t>
          </a:r>
        </a:p>
      </dgm:t>
    </dgm:pt>
    <dgm:pt modelId="{2213D954-15B0-4296-ABE4-3AA88C7643C5}" type="parTrans" cxnId="{34AC41DC-7090-4FED-8191-C0ACF84369B1}">
      <dgm:prSet/>
      <dgm:spPr/>
      <dgm:t>
        <a:bodyPr/>
        <a:lstStyle/>
        <a:p>
          <a:endParaRPr lang="en-IN"/>
        </a:p>
      </dgm:t>
    </dgm:pt>
    <dgm:pt modelId="{85F52BCF-B5EC-47AD-90AC-A85A03F4422B}" type="sibTrans" cxnId="{34AC41DC-7090-4FED-8191-C0ACF84369B1}">
      <dgm:prSet/>
      <dgm:spPr/>
      <dgm:t>
        <a:bodyPr/>
        <a:lstStyle/>
        <a:p>
          <a:endParaRPr lang="en-IN"/>
        </a:p>
      </dgm:t>
    </dgm:pt>
    <dgm:pt modelId="{BB9CE11D-3886-4149-AAC0-C467A2953FD7}">
      <dgm:prSet custT="1"/>
      <dgm:spPr/>
      <dgm:t>
        <a:bodyPr/>
        <a:lstStyle/>
        <a:p>
          <a:r>
            <a:rPr lang="en-US" sz="1100" b="1" i="0" dirty="0">
              <a:solidFill>
                <a:schemeClr val="accent6"/>
              </a:solidFill>
              <a:highlight>
                <a:srgbClr val="FFFF00"/>
              </a:highlight>
            </a:rPr>
            <a:t>Agreement (229 Leads, 36.58% of Total)</a:t>
          </a:r>
        </a:p>
      </dgm:t>
    </dgm:pt>
    <dgm:pt modelId="{A9AA7635-2C25-4486-A1B9-050C8E33D414}" type="parTrans" cxnId="{9AD71E3F-E062-4212-B5D4-FB1A0E883FC0}">
      <dgm:prSet/>
      <dgm:spPr/>
      <dgm:t>
        <a:bodyPr/>
        <a:lstStyle/>
        <a:p>
          <a:endParaRPr lang="en-IN"/>
        </a:p>
      </dgm:t>
    </dgm:pt>
    <dgm:pt modelId="{A8974E01-A870-4958-979D-65FC2C05DC94}" type="sibTrans" cxnId="{9AD71E3F-E062-4212-B5D4-FB1A0E883FC0}">
      <dgm:prSet/>
      <dgm:spPr/>
      <dgm:t>
        <a:bodyPr/>
        <a:lstStyle/>
        <a:p>
          <a:endParaRPr lang="en-IN"/>
        </a:p>
      </dgm:t>
    </dgm:pt>
    <dgm:pt modelId="{A703A78A-AF07-470F-B285-D3EF23D737C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1" i="0" dirty="0">
              <a:solidFill>
                <a:schemeClr val="accent6"/>
              </a:solidFill>
            </a:rPr>
            <a:t>The 'Agreement' stage is a significant milestone, with 229 leads agreeing to move forward. This stage signifies a crucial step towards conversion as terms and conditions are discussed and documented.</a:t>
          </a:r>
        </a:p>
      </dgm:t>
    </dgm:pt>
    <dgm:pt modelId="{84B255A1-4188-4260-9FBE-A05BE2A139F8}" type="parTrans" cxnId="{AD3D6D5A-1166-4AA5-ABDA-C346B5EC6271}">
      <dgm:prSet/>
      <dgm:spPr/>
      <dgm:t>
        <a:bodyPr/>
        <a:lstStyle/>
        <a:p>
          <a:endParaRPr lang="en-IN"/>
        </a:p>
      </dgm:t>
    </dgm:pt>
    <dgm:pt modelId="{D1E076AC-97C3-42A4-A43C-8030EDB9D1C8}" type="sibTrans" cxnId="{AD3D6D5A-1166-4AA5-ABDA-C346B5EC6271}">
      <dgm:prSet/>
      <dgm:spPr/>
      <dgm:t>
        <a:bodyPr/>
        <a:lstStyle/>
        <a:p>
          <a:endParaRPr lang="en-IN"/>
        </a:p>
      </dgm:t>
    </dgm:pt>
    <dgm:pt modelId="{531435E5-9090-432F-983C-811DF148269A}">
      <dgm:prSet custT="1"/>
      <dgm:spPr/>
      <dgm:t>
        <a:bodyPr/>
        <a:lstStyle/>
        <a:p>
          <a:r>
            <a:rPr lang="en-US" sz="1100" b="1" i="0" dirty="0">
              <a:solidFill>
                <a:schemeClr val="accent6"/>
              </a:solidFill>
              <a:highlight>
                <a:srgbClr val="FFFF00"/>
              </a:highlight>
            </a:rPr>
            <a:t>Visited (351 Leads, 56.07% of Total)</a:t>
          </a:r>
        </a:p>
      </dgm:t>
    </dgm:pt>
    <dgm:pt modelId="{B2F07844-3AE9-4EA5-B563-18225B801176}" type="parTrans" cxnId="{0CEB6B99-EDBC-4480-8F0C-A33E9F3954D5}">
      <dgm:prSet/>
      <dgm:spPr/>
      <dgm:t>
        <a:bodyPr/>
        <a:lstStyle/>
        <a:p>
          <a:endParaRPr lang="en-IN"/>
        </a:p>
      </dgm:t>
    </dgm:pt>
    <dgm:pt modelId="{228D8657-3D8E-4B5C-BD03-AC3D4992BFD2}" type="sibTrans" cxnId="{0CEB6B99-EDBC-4480-8F0C-A33E9F3954D5}">
      <dgm:prSet/>
      <dgm:spPr/>
      <dgm:t>
        <a:bodyPr/>
        <a:lstStyle/>
        <a:p>
          <a:endParaRPr lang="en-IN"/>
        </a:p>
      </dgm:t>
    </dgm:pt>
    <dgm:pt modelId="{5657227F-73CA-4E20-B08A-6A82AEDD380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1" i="0" dirty="0">
              <a:solidFill>
                <a:schemeClr val="accent6"/>
              </a:solidFill>
            </a:rPr>
            <a:t>The 'Visited' stage shows a substantial number of leads, with 351 individuals taking the initiative to physically explore their potential accommodations. It's a testament to the effectiveness of property visits in the conversion process.</a:t>
          </a:r>
        </a:p>
      </dgm:t>
    </dgm:pt>
    <dgm:pt modelId="{653F2A37-171D-4CD4-B115-C8643CE502C9}" type="parTrans" cxnId="{CE38682D-98F6-4042-8228-269366B4B7CA}">
      <dgm:prSet/>
      <dgm:spPr/>
      <dgm:t>
        <a:bodyPr/>
        <a:lstStyle/>
        <a:p>
          <a:endParaRPr lang="en-IN"/>
        </a:p>
      </dgm:t>
    </dgm:pt>
    <dgm:pt modelId="{16FEC29D-3D53-4828-AA64-7CA50B4128BC}" type="sibTrans" cxnId="{CE38682D-98F6-4042-8228-269366B4B7CA}">
      <dgm:prSet/>
      <dgm:spPr/>
      <dgm:t>
        <a:bodyPr/>
        <a:lstStyle/>
        <a:p>
          <a:endParaRPr lang="en-IN"/>
        </a:p>
      </dgm:t>
    </dgm:pt>
    <dgm:pt modelId="{BE7AB690-1D91-4E9A-8C2C-11E292E89945}">
      <dgm:prSet custT="1"/>
      <dgm:spPr/>
      <dgm:t>
        <a:bodyPr/>
        <a:lstStyle/>
        <a:p>
          <a:r>
            <a:rPr lang="en-US" sz="1100" b="1" i="0" dirty="0">
              <a:solidFill>
                <a:schemeClr val="accent6"/>
              </a:solidFill>
              <a:highlight>
                <a:srgbClr val="FFFF00"/>
              </a:highlight>
            </a:rPr>
            <a:t>Connected (403 Leads, 64.38% of Total)</a:t>
          </a:r>
        </a:p>
      </dgm:t>
    </dgm:pt>
    <dgm:pt modelId="{1A5B7319-A890-4D91-9DE5-5C831A1DFABC}" type="parTrans" cxnId="{1982BCA2-FB92-472F-BEE3-36FDEA5033F2}">
      <dgm:prSet/>
      <dgm:spPr/>
      <dgm:t>
        <a:bodyPr/>
        <a:lstStyle/>
        <a:p>
          <a:endParaRPr lang="en-IN"/>
        </a:p>
      </dgm:t>
    </dgm:pt>
    <dgm:pt modelId="{8EE2E18B-6769-4F74-BF83-EE9112F7B23C}" type="sibTrans" cxnId="{1982BCA2-FB92-472F-BEE3-36FDEA5033F2}">
      <dgm:prSet/>
      <dgm:spPr/>
      <dgm:t>
        <a:bodyPr/>
        <a:lstStyle/>
        <a:p>
          <a:endParaRPr lang="en-IN"/>
        </a:p>
      </dgm:t>
    </dgm:pt>
    <dgm:pt modelId="{A87CC61A-5C1B-4251-8FCC-99874C592E5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1" i="0" dirty="0">
              <a:solidFill>
                <a:schemeClr val="accent6"/>
              </a:solidFill>
            </a:rPr>
            <a:t>A significant majority, 403 leads, have reached the 'Connected' stage. This stage represents active engagement and communication between leads and our customer care team, a key factor in conversion.</a:t>
          </a:r>
        </a:p>
      </dgm:t>
    </dgm:pt>
    <dgm:pt modelId="{3A674C55-1ED9-41F8-B21A-6D598B9A4901}" type="parTrans" cxnId="{612548DE-AD46-49DA-856F-A4F913DCFA10}">
      <dgm:prSet/>
      <dgm:spPr/>
      <dgm:t>
        <a:bodyPr/>
        <a:lstStyle/>
        <a:p>
          <a:endParaRPr lang="en-IN"/>
        </a:p>
      </dgm:t>
    </dgm:pt>
    <dgm:pt modelId="{8B5FA3EE-4238-4847-892D-18DFFA161A0C}" type="sibTrans" cxnId="{612548DE-AD46-49DA-856F-A4F913DCFA10}">
      <dgm:prSet/>
      <dgm:spPr/>
      <dgm:t>
        <a:bodyPr/>
        <a:lstStyle/>
        <a:p>
          <a:endParaRPr lang="en-IN"/>
        </a:p>
      </dgm:t>
    </dgm:pt>
    <dgm:pt modelId="{C9E4BEEF-D3EB-4D25-B3D9-F959A4143EFB}">
      <dgm:prSet custT="1"/>
      <dgm:spPr/>
      <dgm:t>
        <a:bodyPr/>
        <a:lstStyle/>
        <a:p>
          <a:r>
            <a:rPr lang="en-US" sz="1100" b="1" i="0" dirty="0">
              <a:solidFill>
                <a:schemeClr val="accent6"/>
              </a:solidFill>
              <a:highlight>
                <a:srgbClr val="FFFF00"/>
              </a:highlight>
            </a:rPr>
            <a:t>Verified (502 Leads, 80.19% of Total)</a:t>
          </a:r>
        </a:p>
      </dgm:t>
    </dgm:pt>
    <dgm:pt modelId="{7383FE7D-F512-4734-A1F3-63392CEDD8D7}" type="parTrans" cxnId="{53019778-A125-4C0E-B9AC-47A3C163797D}">
      <dgm:prSet/>
      <dgm:spPr/>
      <dgm:t>
        <a:bodyPr/>
        <a:lstStyle/>
        <a:p>
          <a:endParaRPr lang="en-IN"/>
        </a:p>
      </dgm:t>
    </dgm:pt>
    <dgm:pt modelId="{27B68166-DB01-4B19-9B19-7152A3016C51}" type="sibTrans" cxnId="{53019778-A125-4C0E-B9AC-47A3C163797D}">
      <dgm:prSet/>
      <dgm:spPr/>
      <dgm:t>
        <a:bodyPr/>
        <a:lstStyle/>
        <a:p>
          <a:endParaRPr lang="en-IN"/>
        </a:p>
      </dgm:t>
    </dgm:pt>
    <dgm:pt modelId="{871F64C0-ADD7-4EB2-86C0-159F5F368D7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1" i="0" dirty="0">
              <a:solidFill>
                <a:schemeClr val="accent6"/>
              </a:solidFill>
            </a:rPr>
            <a:t>The 'Verified' stage boasts 502 leads, indicating the establishment of trust and authenticity through email and mobile number verification. Verified leads are more likely to complete the conversion journey.</a:t>
          </a:r>
        </a:p>
      </dgm:t>
    </dgm:pt>
    <dgm:pt modelId="{4F1100AF-36AA-4F04-BD7C-F504D6C324B1}" type="parTrans" cxnId="{DAD0D902-728D-45E0-AA23-A22FC5AB9C1A}">
      <dgm:prSet/>
      <dgm:spPr/>
      <dgm:t>
        <a:bodyPr/>
        <a:lstStyle/>
        <a:p>
          <a:endParaRPr lang="en-IN"/>
        </a:p>
      </dgm:t>
    </dgm:pt>
    <dgm:pt modelId="{5E7973C5-FB4D-4A4D-B07F-59477221FA5A}" type="sibTrans" cxnId="{DAD0D902-728D-45E0-AA23-A22FC5AB9C1A}">
      <dgm:prSet/>
      <dgm:spPr/>
      <dgm:t>
        <a:bodyPr/>
        <a:lstStyle/>
        <a:p>
          <a:endParaRPr lang="en-IN"/>
        </a:p>
      </dgm:t>
    </dgm:pt>
    <dgm:pt modelId="{DDD7169D-1755-4545-9809-AE63CBEEC0D1}">
      <dgm:prSet custT="1"/>
      <dgm:spPr/>
      <dgm:t>
        <a:bodyPr/>
        <a:lstStyle/>
        <a:p>
          <a:r>
            <a:rPr lang="en-US" sz="1100" b="1" i="0" dirty="0">
              <a:solidFill>
                <a:schemeClr val="accent6"/>
              </a:solidFill>
              <a:highlight>
                <a:srgbClr val="FFFF00"/>
              </a:highlight>
            </a:rPr>
            <a:t>Pre-Verified (626 Leads, 100% of Total)</a:t>
          </a:r>
        </a:p>
      </dgm:t>
    </dgm:pt>
    <dgm:pt modelId="{C9689CE6-995F-4E7A-B74A-E6A70D259705}" type="parTrans" cxnId="{9FF76273-BC46-4027-A66C-2D9A01B37C11}">
      <dgm:prSet/>
      <dgm:spPr/>
      <dgm:t>
        <a:bodyPr/>
        <a:lstStyle/>
        <a:p>
          <a:endParaRPr lang="en-IN"/>
        </a:p>
      </dgm:t>
    </dgm:pt>
    <dgm:pt modelId="{60870D65-C772-4DA0-8B9A-598C33EAC6F2}" type="sibTrans" cxnId="{9FF76273-BC46-4027-A66C-2D9A01B37C11}">
      <dgm:prSet/>
      <dgm:spPr/>
      <dgm:t>
        <a:bodyPr/>
        <a:lstStyle/>
        <a:p>
          <a:endParaRPr lang="en-IN"/>
        </a:p>
      </dgm:t>
    </dgm:pt>
    <dgm:pt modelId="{3732B4B5-5C19-40EB-B6EE-D758DD67D22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1" i="0" dirty="0">
              <a:solidFill>
                <a:schemeClr val="accent6"/>
              </a:solidFill>
            </a:rPr>
            <a:t>At the starting point, we have 626 'Pre-Verified' leads. They are the foundation of our conversion process, signifying initial interest and engagement</a:t>
          </a:r>
          <a:r>
            <a:rPr lang="en-US" sz="1100" b="0" i="0" dirty="0"/>
            <a:t>.</a:t>
          </a:r>
        </a:p>
      </dgm:t>
    </dgm:pt>
    <dgm:pt modelId="{787F42A6-9476-469E-91EA-DF99D200B07B}" type="parTrans" cxnId="{D3D28FEC-9A55-4BD9-89C1-DCDBF567F950}">
      <dgm:prSet/>
      <dgm:spPr/>
      <dgm:t>
        <a:bodyPr/>
        <a:lstStyle/>
        <a:p>
          <a:endParaRPr lang="en-IN"/>
        </a:p>
      </dgm:t>
    </dgm:pt>
    <dgm:pt modelId="{60738885-ABA0-4CDF-8EEC-462BC4305CEA}" type="sibTrans" cxnId="{D3D28FEC-9A55-4BD9-89C1-DCDBF567F950}">
      <dgm:prSet/>
      <dgm:spPr/>
      <dgm:t>
        <a:bodyPr/>
        <a:lstStyle/>
        <a:p>
          <a:endParaRPr lang="en-IN"/>
        </a:p>
      </dgm:t>
    </dgm:pt>
    <dgm:pt modelId="{0B531780-E18E-46EA-9B04-FF0F715D2B7C}" type="pres">
      <dgm:prSet presAssocID="{3F03F348-DF8D-4CD3-8C90-01F0CFBA3CA2}" presName="linear" presStyleCnt="0">
        <dgm:presLayoutVars>
          <dgm:animLvl val="lvl"/>
          <dgm:resizeHandles val="exact"/>
        </dgm:presLayoutVars>
      </dgm:prSet>
      <dgm:spPr/>
    </dgm:pt>
    <dgm:pt modelId="{0238A35C-2F61-4863-A6BA-C4138FD33E58}" type="pres">
      <dgm:prSet presAssocID="{25A6C0AB-E1E9-49D0-BD60-D607C6B752E0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DA6A7DC8-E741-4B45-BEF0-940CFD6C9B61}" type="pres">
      <dgm:prSet presAssocID="{6ED105F3-E653-4987-AB1B-FC7301F5347E}" presName="spacer" presStyleCnt="0"/>
      <dgm:spPr/>
    </dgm:pt>
    <dgm:pt modelId="{BFC0506D-868B-409C-98FB-8DF45BBF286E}" type="pres">
      <dgm:prSet presAssocID="{3010CCF9-AA60-4D53-BAE1-F40B29A0F4F1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F8A077F3-329B-4B25-B626-527523B48497}" type="pres">
      <dgm:prSet presAssocID="{85F52BCF-B5EC-47AD-90AC-A85A03F4422B}" presName="spacer" presStyleCnt="0"/>
      <dgm:spPr/>
    </dgm:pt>
    <dgm:pt modelId="{4B91A602-7E61-4AA1-B551-2976CF5109CD}" type="pres">
      <dgm:prSet presAssocID="{BB9CE11D-3886-4149-AAC0-C467A2953FD7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E972BC4-0EC9-4174-91D9-653A2FC1ABF9}" type="pres">
      <dgm:prSet presAssocID="{A8974E01-A870-4958-979D-65FC2C05DC94}" presName="spacer" presStyleCnt="0"/>
      <dgm:spPr/>
    </dgm:pt>
    <dgm:pt modelId="{CCD2088A-1190-4603-8C6D-FAD70BEC0354}" type="pres">
      <dgm:prSet presAssocID="{A703A78A-AF07-470F-B285-D3EF23D737C8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0F88E3D1-D4CC-4CAD-AFEF-EA6FF95F10C7}" type="pres">
      <dgm:prSet presAssocID="{D1E076AC-97C3-42A4-A43C-8030EDB9D1C8}" presName="spacer" presStyleCnt="0"/>
      <dgm:spPr/>
    </dgm:pt>
    <dgm:pt modelId="{00F90A95-1871-41C9-BF0B-DB97817F73BB}" type="pres">
      <dgm:prSet presAssocID="{531435E5-9090-432F-983C-811DF148269A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8C47B45A-C390-40EF-ADD4-3C87E02EA8BB}" type="pres">
      <dgm:prSet presAssocID="{228D8657-3D8E-4B5C-BD03-AC3D4992BFD2}" presName="spacer" presStyleCnt="0"/>
      <dgm:spPr/>
    </dgm:pt>
    <dgm:pt modelId="{F85D4EC1-A244-4A3C-9F4E-E14BDACB3264}" type="pres">
      <dgm:prSet presAssocID="{5657227F-73CA-4E20-B08A-6A82AEDD3803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2CA9FF76-E94E-4065-88A1-826115BE7729}" type="pres">
      <dgm:prSet presAssocID="{16FEC29D-3D53-4828-AA64-7CA50B4128BC}" presName="spacer" presStyleCnt="0"/>
      <dgm:spPr/>
    </dgm:pt>
    <dgm:pt modelId="{FC6A96C8-91FE-4CC4-A406-944EA34E1A99}" type="pres">
      <dgm:prSet presAssocID="{BE7AB690-1D91-4E9A-8C2C-11E292E89945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9414712-F3CA-4405-8AEC-647C18060B0C}" type="pres">
      <dgm:prSet presAssocID="{8EE2E18B-6769-4F74-BF83-EE9112F7B23C}" presName="spacer" presStyleCnt="0"/>
      <dgm:spPr/>
    </dgm:pt>
    <dgm:pt modelId="{6D44FC13-EEA0-4BF0-A588-31148D9B24BC}" type="pres">
      <dgm:prSet presAssocID="{A87CC61A-5C1B-4251-8FCC-99874C592E58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3E5B558B-6B5E-4C99-95BC-4FB08BCDB689}" type="pres">
      <dgm:prSet presAssocID="{8B5FA3EE-4238-4847-892D-18DFFA161A0C}" presName="spacer" presStyleCnt="0"/>
      <dgm:spPr/>
    </dgm:pt>
    <dgm:pt modelId="{FAE7AE85-C0DE-475B-A7F0-1E9492462E9D}" type="pres">
      <dgm:prSet presAssocID="{C9E4BEEF-D3EB-4D25-B3D9-F959A4143EFB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9B64CE6D-B17F-46BC-BA94-1B0DE50B3250}" type="pres">
      <dgm:prSet presAssocID="{27B68166-DB01-4B19-9B19-7152A3016C51}" presName="spacer" presStyleCnt="0"/>
      <dgm:spPr/>
    </dgm:pt>
    <dgm:pt modelId="{A295C88E-E1E9-4B43-B070-6DA64CCC65FA}" type="pres">
      <dgm:prSet presAssocID="{871F64C0-ADD7-4EB2-86C0-159F5F368D76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00555B3F-CEBE-48CF-8DB2-8E2A90AC5E40}" type="pres">
      <dgm:prSet presAssocID="{5E7973C5-FB4D-4A4D-B07F-59477221FA5A}" presName="spacer" presStyleCnt="0"/>
      <dgm:spPr/>
    </dgm:pt>
    <dgm:pt modelId="{D78CC104-1E09-4738-BBA2-FBF532E310BC}" type="pres">
      <dgm:prSet presAssocID="{DDD7169D-1755-4545-9809-AE63CBEEC0D1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F7FE0C5D-103B-423E-8B7D-502CD643CDBC}" type="pres">
      <dgm:prSet presAssocID="{60870D65-C772-4DA0-8B9A-598C33EAC6F2}" presName="spacer" presStyleCnt="0"/>
      <dgm:spPr/>
    </dgm:pt>
    <dgm:pt modelId="{C4AA282F-9588-4D48-88FC-166B7C3FCE4C}" type="pres">
      <dgm:prSet presAssocID="{3732B4B5-5C19-40EB-B6EE-D758DD67D22D}" presName="parentText" presStyleLbl="node1" presStyleIdx="11" presStyleCnt="12" custLinFactY="1679" custLinFactNeighborX="902" custLinFactNeighborY="100000">
        <dgm:presLayoutVars>
          <dgm:chMax val="0"/>
          <dgm:bulletEnabled val="1"/>
        </dgm:presLayoutVars>
      </dgm:prSet>
      <dgm:spPr/>
    </dgm:pt>
  </dgm:ptLst>
  <dgm:cxnLst>
    <dgm:cxn modelId="{DAD0D902-728D-45E0-AA23-A22FC5AB9C1A}" srcId="{3F03F348-DF8D-4CD3-8C90-01F0CFBA3CA2}" destId="{871F64C0-ADD7-4EB2-86C0-159F5F368D76}" srcOrd="9" destOrd="0" parTransId="{4F1100AF-36AA-4F04-BD7C-F504D6C324B1}" sibTransId="{5E7973C5-FB4D-4A4D-B07F-59477221FA5A}"/>
    <dgm:cxn modelId="{0D47E802-3FCE-44EA-BDFE-5D87294BF3E9}" type="presOf" srcId="{3732B4B5-5C19-40EB-B6EE-D758DD67D22D}" destId="{C4AA282F-9588-4D48-88FC-166B7C3FCE4C}" srcOrd="0" destOrd="0" presId="urn:microsoft.com/office/officeart/2005/8/layout/vList2"/>
    <dgm:cxn modelId="{AD2A6F15-BC5F-4638-A950-152A6B0747A7}" type="presOf" srcId="{871F64C0-ADD7-4EB2-86C0-159F5F368D76}" destId="{A295C88E-E1E9-4B43-B070-6DA64CCC65FA}" srcOrd="0" destOrd="0" presId="urn:microsoft.com/office/officeart/2005/8/layout/vList2"/>
    <dgm:cxn modelId="{A9E8DE27-3373-46AC-8350-A25AAF088D70}" type="presOf" srcId="{DDD7169D-1755-4545-9809-AE63CBEEC0D1}" destId="{D78CC104-1E09-4738-BBA2-FBF532E310BC}" srcOrd="0" destOrd="0" presId="urn:microsoft.com/office/officeart/2005/8/layout/vList2"/>
    <dgm:cxn modelId="{CE38682D-98F6-4042-8228-269366B4B7CA}" srcId="{3F03F348-DF8D-4CD3-8C90-01F0CFBA3CA2}" destId="{5657227F-73CA-4E20-B08A-6A82AEDD3803}" srcOrd="5" destOrd="0" parTransId="{653F2A37-171D-4CD4-B115-C8643CE502C9}" sibTransId="{16FEC29D-3D53-4828-AA64-7CA50B4128BC}"/>
    <dgm:cxn modelId="{9AD71E3F-E062-4212-B5D4-FB1A0E883FC0}" srcId="{3F03F348-DF8D-4CD3-8C90-01F0CFBA3CA2}" destId="{BB9CE11D-3886-4149-AAC0-C467A2953FD7}" srcOrd="2" destOrd="0" parTransId="{A9AA7635-2C25-4486-A1B9-050C8E33D414}" sibTransId="{A8974E01-A870-4958-979D-65FC2C05DC94}"/>
    <dgm:cxn modelId="{FAFFFC60-7A15-4C8D-AE69-DB7346222B11}" type="presOf" srcId="{A703A78A-AF07-470F-B285-D3EF23D737C8}" destId="{CCD2088A-1190-4603-8C6D-FAD70BEC0354}" srcOrd="0" destOrd="0" presId="urn:microsoft.com/office/officeart/2005/8/layout/vList2"/>
    <dgm:cxn modelId="{E3430142-E2D9-4071-8A6D-D46013AC17D8}" type="presOf" srcId="{BB9CE11D-3886-4149-AAC0-C467A2953FD7}" destId="{4B91A602-7E61-4AA1-B551-2976CF5109CD}" srcOrd="0" destOrd="0" presId="urn:microsoft.com/office/officeart/2005/8/layout/vList2"/>
    <dgm:cxn modelId="{2EF54C64-1169-4D41-B69B-587FB84F81D9}" type="presOf" srcId="{25A6C0AB-E1E9-49D0-BD60-D607C6B752E0}" destId="{0238A35C-2F61-4863-A6BA-C4138FD33E58}" srcOrd="0" destOrd="0" presId="urn:microsoft.com/office/officeart/2005/8/layout/vList2"/>
    <dgm:cxn modelId="{F547044C-240D-4355-B04D-B9C67F1665D9}" type="presOf" srcId="{C9E4BEEF-D3EB-4D25-B3D9-F959A4143EFB}" destId="{FAE7AE85-C0DE-475B-A7F0-1E9492462E9D}" srcOrd="0" destOrd="0" presId="urn:microsoft.com/office/officeart/2005/8/layout/vList2"/>
    <dgm:cxn modelId="{E0FF1750-69B1-4023-B69C-C8473F835D4D}" type="presOf" srcId="{3010CCF9-AA60-4D53-BAE1-F40B29A0F4F1}" destId="{BFC0506D-868B-409C-98FB-8DF45BBF286E}" srcOrd="0" destOrd="0" presId="urn:microsoft.com/office/officeart/2005/8/layout/vList2"/>
    <dgm:cxn modelId="{9FF76273-BC46-4027-A66C-2D9A01B37C11}" srcId="{3F03F348-DF8D-4CD3-8C90-01F0CFBA3CA2}" destId="{DDD7169D-1755-4545-9809-AE63CBEEC0D1}" srcOrd="10" destOrd="0" parTransId="{C9689CE6-995F-4E7A-B74A-E6A70D259705}" sibTransId="{60870D65-C772-4DA0-8B9A-598C33EAC6F2}"/>
    <dgm:cxn modelId="{53019778-A125-4C0E-B9AC-47A3C163797D}" srcId="{3F03F348-DF8D-4CD3-8C90-01F0CFBA3CA2}" destId="{C9E4BEEF-D3EB-4D25-B3D9-F959A4143EFB}" srcOrd="8" destOrd="0" parTransId="{7383FE7D-F512-4734-A1F3-63392CEDD8D7}" sibTransId="{27B68166-DB01-4B19-9B19-7152A3016C51}"/>
    <dgm:cxn modelId="{AD3D6D5A-1166-4AA5-ABDA-C346B5EC6271}" srcId="{3F03F348-DF8D-4CD3-8C90-01F0CFBA3CA2}" destId="{A703A78A-AF07-470F-B285-D3EF23D737C8}" srcOrd="3" destOrd="0" parTransId="{84B255A1-4188-4260-9FBE-A05BE2A139F8}" sibTransId="{D1E076AC-97C3-42A4-A43C-8030EDB9D1C8}"/>
    <dgm:cxn modelId="{09C5B78D-BFD1-40D6-9217-B7AB50851039}" type="presOf" srcId="{531435E5-9090-432F-983C-811DF148269A}" destId="{00F90A95-1871-41C9-BF0B-DB97817F73BB}" srcOrd="0" destOrd="0" presId="urn:microsoft.com/office/officeart/2005/8/layout/vList2"/>
    <dgm:cxn modelId="{0CEB6B99-EDBC-4480-8F0C-A33E9F3954D5}" srcId="{3F03F348-DF8D-4CD3-8C90-01F0CFBA3CA2}" destId="{531435E5-9090-432F-983C-811DF148269A}" srcOrd="4" destOrd="0" parTransId="{B2F07844-3AE9-4EA5-B563-18225B801176}" sibTransId="{228D8657-3D8E-4B5C-BD03-AC3D4992BFD2}"/>
    <dgm:cxn modelId="{DF674F9D-B3EF-439B-B56D-FF8B3A097183}" type="presOf" srcId="{A87CC61A-5C1B-4251-8FCC-99874C592E58}" destId="{6D44FC13-EEA0-4BF0-A588-31148D9B24BC}" srcOrd="0" destOrd="0" presId="urn:microsoft.com/office/officeart/2005/8/layout/vList2"/>
    <dgm:cxn modelId="{8AA915A0-716F-489B-B4AB-2063628513CB}" srcId="{3F03F348-DF8D-4CD3-8C90-01F0CFBA3CA2}" destId="{25A6C0AB-E1E9-49D0-BD60-D607C6B752E0}" srcOrd="0" destOrd="0" parTransId="{66A52582-C92B-4988-B145-A6D74C9B5309}" sibTransId="{6ED105F3-E653-4987-AB1B-FC7301F5347E}"/>
    <dgm:cxn modelId="{A83970A1-7A11-441D-8136-C754E8CD95FC}" type="presOf" srcId="{3F03F348-DF8D-4CD3-8C90-01F0CFBA3CA2}" destId="{0B531780-E18E-46EA-9B04-FF0F715D2B7C}" srcOrd="0" destOrd="0" presId="urn:microsoft.com/office/officeart/2005/8/layout/vList2"/>
    <dgm:cxn modelId="{1982BCA2-FB92-472F-BEE3-36FDEA5033F2}" srcId="{3F03F348-DF8D-4CD3-8C90-01F0CFBA3CA2}" destId="{BE7AB690-1D91-4E9A-8C2C-11E292E89945}" srcOrd="6" destOrd="0" parTransId="{1A5B7319-A890-4D91-9DE5-5C831A1DFABC}" sibTransId="{8EE2E18B-6769-4F74-BF83-EE9112F7B23C}"/>
    <dgm:cxn modelId="{34AC41DC-7090-4FED-8191-C0ACF84369B1}" srcId="{3F03F348-DF8D-4CD3-8C90-01F0CFBA3CA2}" destId="{3010CCF9-AA60-4D53-BAE1-F40B29A0F4F1}" srcOrd="1" destOrd="0" parTransId="{2213D954-15B0-4296-ABE4-3AA88C7643C5}" sibTransId="{85F52BCF-B5EC-47AD-90AC-A85A03F4422B}"/>
    <dgm:cxn modelId="{612548DE-AD46-49DA-856F-A4F913DCFA10}" srcId="{3F03F348-DF8D-4CD3-8C90-01F0CFBA3CA2}" destId="{A87CC61A-5C1B-4251-8FCC-99874C592E58}" srcOrd="7" destOrd="0" parTransId="{3A674C55-1ED9-41F8-B21A-6D598B9A4901}" sibTransId="{8B5FA3EE-4238-4847-892D-18DFFA161A0C}"/>
    <dgm:cxn modelId="{85D6F3EB-6749-49D2-992B-FF728CBCB18B}" type="presOf" srcId="{5657227F-73CA-4E20-B08A-6A82AEDD3803}" destId="{F85D4EC1-A244-4A3C-9F4E-E14BDACB3264}" srcOrd="0" destOrd="0" presId="urn:microsoft.com/office/officeart/2005/8/layout/vList2"/>
    <dgm:cxn modelId="{D3D28FEC-9A55-4BD9-89C1-DCDBF567F950}" srcId="{3F03F348-DF8D-4CD3-8C90-01F0CFBA3CA2}" destId="{3732B4B5-5C19-40EB-B6EE-D758DD67D22D}" srcOrd="11" destOrd="0" parTransId="{787F42A6-9476-469E-91EA-DF99D200B07B}" sibTransId="{60738885-ABA0-4CDF-8EEC-462BC4305CEA}"/>
    <dgm:cxn modelId="{5BBB88EE-DA88-452D-8709-17AA83612BF9}" type="presOf" srcId="{BE7AB690-1D91-4E9A-8C2C-11E292E89945}" destId="{FC6A96C8-91FE-4CC4-A406-944EA34E1A99}" srcOrd="0" destOrd="0" presId="urn:microsoft.com/office/officeart/2005/8/layout/vList2"/>
    <dgm:cxn modelId="{DC64DDEE-61C5-4AC4-BE48-859639F99397}" type="presParOf" srcId="{0B531780-E18E-46EA-9B04-FF0F715D2B7C}" destId="{0238A35C-2F61-4863-A6BA-C4138FD33E58}" srcOrd="0" destOrd="0" presId="urn:microsoft.com/office/officeart/2005/8/layout/vList2"/>
    <dgm:cxn modelId="{6B9447D5-96BF-4B8E-B151-C2A517A15B97}" type="presParOf" srcId="{0B531780-E18E-46EA-9B04-FF0F715D2B7C}" destId="{DA6A7DC8-E741-4B45-BEF0-940CFD6C9B61}" srcOrd="1" destOrd="0" presId="urn:microsoft.com/office/officeart/2005/8/layout/vList2"/>
    <dgm:cxn modelId="{F55580C6-07A0-4462-AE7E-ECFD9A0C0E22}" type="presParOf" srcId="{0B531780-E18E-46EA-9B04-FF0F715D2B7C}" destId="{BFC0506D-868B-409C-98FB-8DF45BBF286E}" srcOrd="2" destOrd="0" presId="urn:microsoft.com/office/officeart/2005/8/layout/vList2"/>
    <dgm:cxn modelId="{FA201BB2-23CE-4E9E-B442-F750219CFE56}" type="presParOf" srcId="{0B531780-E18E-46EA-9B04-FF0F715D2B7C}" destId="{F8A077F3-329B-4B25-B626-527523B48497}" srcOrd="3" destOrd="0" presId="urn:microsoft.com/office/officeart/2005/8/layout/vList2"/>
    <dgm:cxn modelId="{83401098-BB13-4BAB-88C8-C8F5C51C6864}" type="presParOf" srcId="{0B531780-E18E-46EA-9B04-FF0F715D2B7C}" destId="{4B91A602-7E61-4AA1-B551-2976CF5109CD}" srcOrd="4" destOrd="0" presId="urn:microsoft.com/office/officeart/2005/8/layout/vList2"/>
    <dgm:cxn modelId="{FCE76894-A40D-41F2-BDE8-AAE14D2A342F}" type="presParOf" srcId="{0B531780-E18E-46EA-9B04-FF0F715D2B7C}" destId="{8E972BC4-0EC9-4174-91D9-653A2FC1ABF9}" srcOrd="5" destOrd="0" presId="urn:microsoft.com/office/officeart/2005/8/layout/vList2"/>
    <dgm:cxn modelId="{A375E909-F766-4273-9E20-C33D53FB51DB}" type="presParOf" srcId="{0B531780-E18E-46EA-9B04-FF0F715D2B7C}" destId="{CCD2088A-1190-4603-8C6D-FAD70BEC0354}" srcOrd="6" destOrd="0" presId="urn:microsoft.com/office/officeart/2005/8/layout/vList2"/>
    <dgm:cxn modelId="{FAFFE88D-E598-4565-B9AA-057A33FD2450}" type="presParOf" srcId="{0B531780-E18E-46EA-9B04-FF0F715D2B7C}" destId="{0F88E3D1-D4CC-4CAD-AFEF-EA6FF95F10C7}" srcOrd="7" destOrd="0" presId="urn:microsoft.com/office/officeart/2005/8/layout/vList2"/>
    <dgm:cxn modelId="{547D2B60-0BC6-49A2-AE49-328A372A1A62}" type="presParOf" srcId="{0B531780-E18E-46EA-9B04-FF0F715D2B7C}" destId="{00F90A95-1871-41C9-BF0B-DB97817F73BB}" srcOrd="8" destOrd="0" presId="urn:microsoft.com/office/officeart/2005/8/layout/vList2"/>
    <dgm:cxn modelId="{A2FAB9EE-1E42-4548-8DDD-673EB95BBB17}" type="presParOf" srcId="{0B531780-E18E-46EA-9B04-FF0F715D2B7C}" destId="{8C47B45A-C390-40EF-ADD4-3C87E02EA8BB}" srcOrd="9" destOrd="0" presId="urn:microsoft.com/office/officeart/2005/8/layout/vList2"/>
    <dgm:cxn modelId="{3E560C20-5DA1-41AD-979E-662480BB396D}" type="presParOf" srcId="{0B531780-E18E-46EA-9B04-FF0F715D2B7C}" destId="{F85D4EC1-A244-4A3C-9F4E-E14BDACB3264}" srcOrd="10" destOrd="0" presId="urn:microsoft.com/office/officeart/2005/8/layout/vList2"/>
    <dgm:cxn modelId="{37EB82C1-4C69-4BE8-9AF7-793C59F02F07}" type="presParOf" srcId="{0B531780-E18E-46EA-9B04-FF0F715D2B7C}" destId="{2CA9FF76-E94E-4065-88A1-826115BE7729}" srcOrd="11" destOrd="0" presId="urn:microsoft.com/office/officeart/2005/8/layout/vList2"/>
    <dgm:cxn modelId="{39CA67D3-C512-4B59-B7D9-D28B6023A081}" type="presParOf" srcId="{0B531780-E18E-46EA-9B04-FF0F715D2B7C}" destId="{FC6A96C8-91FE-4CC4-A406-944EA34E1A99}" srcOrd="12" destOrd="0" presId="urn:microsoft.com/office/officeart/2005/8/layout/vList2"/>
    <dgm:cxn modelId="{73E448E9-AF97-4F8D-82DA-4BE6666A8BD4}" type="presParOf" srcId="{0B531780-E18E-46EA-9B04-FF0F715D2B7C}" destId="{99414712-F3CA-4405-8AEC-647C18060B0C}" srcOrd="13" destOrd="0" presId="urn:microsoft.com/office/officeart/2005/8/layout/vList2"/>
    <dgm:cxn modelId="{A909B2B5-BC5E-4D91-B5DE-EB3BF1BF3354}" type="presParOf" srcId="{0B531780-E18E-46EA-9B04-FF0F715D2B7C}" destId="{6D44FC13-EEA0-4BF0-A588-31148D9B24BC}" srcOrd="14" destOrd="0" presId="urn:microsoft.com/office/officeart/2005/8/layout/vList2"/>
    <dgm:cxn modelId="{99A56F97-0381-4D8F-8969-3D536AA3743A}" type="presParOf" srcId="{0B531780-E18E-46EA-9B04-FF0F715D2B7C}" destId="{3E5B558B-6B5E-4C99-95BC-4FB08BCDB689}" srcOrd="15" destOrd="0" presId="urn:microsoft.com/office/officeart/2005/8/layout/vList2"/>
    <dgm:cxn modelId="{3FFB5955-FA9F-4F5E-9C07-8D02F7A41618}" type="presParOf" srcId="{0B531780-E18E-46EA-9B04-FF0F715D2B7C}" destId="{FAE7AE85-C0DE-475B-A7F0-1E9492462E9D}" srcOrd="16" destOrd="0" presId="urn:microsoft.com/office/officeart/2005/8/layout/vList2"/>
    <dgm:cxn modelId="{6B41E6CB-BA79-4ACF-94A4-479C27BD5CDF}" type="presParOf" srcId="{0B531780-E18E-46EA-9B04-FF0F715D2B7C}" destId="{9B64CE6D-B17F-46BC-BA94-1B0DE50B3250}" srcOrd="17" destOrd="0" presId="urn:microsoft.com/office/officeart/2005/8/layout/vList2"/>
    <dgm:cxn modelId="{B9B78447-8CA0-49CD-B2E9-02395B74E6F7}" type="presParOf" srcId="{0B531780-E18E-46EA-9B04-FF0F715D2B7C}" destId="{A295C88E-E1E9-4B43-B070-6DA64CCC65FA}" srcOrd="18" destOrd="0" presId="urn:microsoft.com/office/officeart/2005/8/layout/vList2"/>
    <dgm:cxn modelId="{D89F86F8-999F-43A1-8DF4-E61E625A575A}" type="presParOf" srcId="{0B531780-E18E-46EA-9B04-FF0F715D2B7C}" destId="{00555B3F-CEBE-48CF-8DB2-8E2A90AC5E40}" srcOrd="19" destOrd="0" presId="urn:microsoft.com/office/officeart/2005/8/layout/vList2"/>
    <dgm:cxn modelId="{4C41822B-4FC5-4936-B6F6-91134831EF74}" type="presParOf" srcId="{0B531780-E18E-46EA-9B04-FF0F715D2B7C}" destId="{D78CC104-1E09-4738-BBA2-FBF532E310BC}" srcOrd="20" destOrd="0" presId="urn:microsoft.com/office/officeart/2005/8/layout/vList2"/>
    <dgm:cxn modelId="{B8775877-8C4E-4C50-A07A-37F5229F9D48}" type="presParOf" srcId="{0B531780-E18E-46EA-9B04-FF0F715D2B7C}" destId="{F7FE0C5D-103B-423E-8B7D-502CD643CDBC}" srcOrd="21" destOrd="0" presId="urn:microsoft.com/office/officeart/2005/8/layout/vList2"/>
    <dgm:cxn modelId="{DCF1075B-4436-44D7-9EE5-EC1DFFB8CDDE}" type="presParOf" srcId="{0B531780-E18E-46EA-9B04-FF0F715D2B7C}" destId="{C4AA282F-9588-4D48-88FC-166B7C3FCE4C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8A35C-2F61-4863-A6BA-C4138FD33E58}">
      <dsp:nvSpPr>
        <dsp:cNvPr id="0" name=""/>
        <dsp:cNvSpPr/>
      </dsp:nvSpPr>
      <dsp:spPr>
        <a:xfrm>
          <a:off x="0" y="67079"/>
          <a:ext cx="11879579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accent6"/>
              </a:solidFill>
              <a:highlight>
                <a:srgbClr val="FFFF00"/>
              </a:highlight>
            </a:rPr>
            <a:t>Onboarded (84 Leads, 13.42% of Total)</a:t>
          </a:r>
        </a:p>
      </dsp:txBody>
      <dsp:txXfrm>
        <a:off x="19191" y="86270"/>
        <a:ext cx="11841197" cy="354738"/>
      </dsp:txXfrm>
    </dsp:sp>
    <dsp:sp modelId="{BFC0506D-868B-409C-98FB-8DF45BBF286E}">
      <dsp:nvSpPr>
        <dsp:cNvPr id="0" name=""/>
        <dsp:cNvSpPr/>
      </dsp:nvSpPr>
      <dsp:spPr>
        <a:xfrm>
          <a:off x="0" y="520679"/>
          <a:ext cx="11879579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i="0" kern="1200" dirty="0">
              <a:solidFill>
                <a:schemeClr val="accent6"/>
              </a:solidFill>
            </a:rPr>
            <a:t>These are the success stories, where 84 leads have successfully transitioned from showing initial interest to becoming valued customers. They represent the accomplishment of the conversion process.</a:t>
          </a:r>
        </a:p>
      </dsp:txBody>
      <dsp:txXfrm>
        <a:off x="19191" y="539870"/>
        <a:ext cx="11841197" cy="354738"/>
      </dsp:txXfrm>
    </dsp:sp>
    <dsp:sp modelId="{4B91A602-7E61-4AA1-B551-2976CF5109CD}">
      <dsp:nvSpPr>
        <dsp:cNvPr id="0" name=""/>
        <dsp:cNvSpPr/>
      </dsp:nvSpPr>
      <dsp:spPr>
        <a:xfrm>
          <a:off x="0" y="974279"/>
          <a:ext cx="11879579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accent6"/>
              </a:solidFill>
              <a:highlight>
                <a:srgbClr val="FFFF00"/>
              </a:highlight>
            </a:rPr>
            <a:t>Agreement (229 Leads, 36.58% of Total)</a:t>
          </a:r>
        </a:p>
      </dsp:txBody>
      <dsp:txXfrm>
        <a:off x="19191" y="993470"/>
        <a:ext cx="11841197" cy="354738"/>
      </dsp:txXfrm>
    </dsp:sp>
    <dsp:sp modelId="{CCD2088A-1190-4603-8C6D-FAD70BEC0354}">
      <dsp:nvSpPr>
        <dsp:cNvPr id="0" name=""/>
        <dsp:cNvSpPr/>
      </dsp:nvSpPr>
      <dsp:spPr>
        <a:xfrm>
          <a:off x="0" y="1427879"/>
          <a:ext cx="11879579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i="0" kern="1200" dirty="0">
              <a:solidFill>
                <a:schemeClr val="accent6"/>
              </a:solidFill>
            </a:rPr>
            <a:t>The 'Agreement' stage is a significant milestone, with 229 leads agreeing to move forward. This stage signifies a crucial step towards conversion as terms and conditions are discussed and documented.</a:t>
          </a:r>
        </a:p>
      </dsp:txBody>
      <dsp:txXfrm>
        <a:off x="19191" y="1447070"/>
        <a:ext cx="11841197" cy="354738"/>
      </dsp:txXfrm>
    </dsp:sp>
    <dsp:sp modelId="{00F90A95-1871-41C9-BF0B-DB97817F73BB}">
      <dsp:nvSpPr>
        <dsp:cNvPr id="0" name=""/>
        <dsp:cNvSpPr/>
      </dsp:nvSpPr>
      <dsp:spPr>
        <a:xfrm>
          <a:off x="0" y="1881479"/>
          <a:ext cx="11879579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accent6"/>
              </a:solidFill>
              <a:highlight>
                <a:srgbClr val="FFFF00"/>
              </a:highlight>
            </a:rPr>
            <a:t>Visited (351 Leads, 56.07% of Total)</a:t>
          </a:r>
        </a:p>
      </dsp:txBody>
      <dsp:txXfrm>
        <a:off x="19191" y="1900670"/>
        <a:ext cx="11841197" cy="354738"/>
      </dsp:txXfrm>
    </dsp:sp>
    <dsp:sp modelId="{F85D4EC1-A244-4A3C-9F4E-E14BDACB3264}">
      <dsp:nvSpPr>
        <dsp:cNvPr id="0" name=""/>
        <dsp:cNvSpPr/>
      </dsp:nvSpPr>
      <dsp:spPr>
        <a:xfrm>
          <a:off x="0" y="2335079"/>
          <a:ext cx="11879579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i="0" kern="1200" dirty="0">
              <a:solidFill>
                <a:schemeClr val="accent6"/>
              </a:solidFill>
            </a:rPr>
            <a:t>The 'Visited' stage shows a substantial number of leads, with 351 individuals taking the initiative to physically explore their potential accommodations. It's a testament to the effectiveness of property visits in the conversion process.</a:t>
          </a:r>
        </a:p>
      </dsp:txBody>
      <dsp:txXfrm>
        <a:off x="19191" y="2354270"/>
        <a:ext cx="11841197" cy="354738"/>
      </dsp:txXfrm>
    </dsp:sp>
    <dsp:sp modelId="{FC6A96C8-91FE-4CC4-A406-944EA34E1A99}">
      <dsp:nvSpPr>
        <dsp:cNvPr id="0" name=""/>
        <dsp:cNvSpPr/>
      </dsp:nvSpPr>
      <dsp:spPr>
        <a:xfrm>
          <a:off x="0" y="2788679"/>
          <a:ext cx="11879579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accent6"/>
              </a:solidFill>
              <a:highlight>
                <a:srgbClr val="FFFF00"/>
              </a:highlight>
            </a:rPr>
            <a:t>Connected (403 Leads, 64.38% of Total)</a:t>
          </a:r>
        </a:p>
      </dsp:txBody>
      <dsp:txXfrm>
        <a:off x="19191" y="2807870"/>
        <a:ext cx="11841197" cy="354738"/>
      </dsp:txXfrm>
    </dsp:sp>
    <dsp:sp modelId="{6D44FC13-EEA0-4BF0-A588-31148D9B24BC}">
      <dsp:nvSpPr>
        <dsp:cNvPr id="0" name=""/>
        <dsp:cNvSpPr/>
      </dsp:nvSpPr>
      <dsp:spPr>
        <a:xfrm>
          <a:off x="0" y="3242280"/>
          <a:ext cx="11879579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i="0" kern="1200" dirty="0">
              <a:solidFill>
                <a:schemeClr val="accent6"/>
              </a:solidFill>
            </a:rPr>
            <a:t>A significant majority, 403 leads, have reached the 'Connected' stage. This stage represents active engagement and communication between leads and our customer care team, a key factor in conversion.</a:t>
          </a:r>
        </a:p>
      </dsp:txBody>
      <dsp:txXfrm>
        <a:off x="19191" y="3261471"/>
        <a:ext cx="11841197" cy="354738"/>
      </dsp:txXfrm>
    </dsp:sp>
    <dsp:sp modelId="{FAE7AE85-C0DE-475B-A7F0-1E9492462E9D}">
      <dsp:nvSpPr>
        <dsp:cNvPr id="0" name=""/>
        <dsp:cNvSpPr/>
      </dsp:nvSpPr>
      <dsp:spPr>
        <a:xfrm>
          <a:off x="0" y="3695880"/>
          <a:ext cx="11879579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accent6"/>
              </a:solidFill>
              <a:highlight>
                <a:srgbClr val="FFFF00"/>
              </a:highlight>
            </a:rPr>
            <a:t>Verified (502 Leads, 80.19% of Total)</a:t>
          </a:r>
        </a:p>
      </dsp:txBody>
      <dsp:txXfrm>
        <a:off x="19191" y="3715071"/>
        <a:ext cx="11841197" cy="354738"/>
      </dsp:txXfrm>
    </dsp:sp>
    <dsp:sp modelId="{A295C88E-E1E9-4B43-B070-6DA64CCC65FA}">
      <dsp:nvSpPr>
        <dsp:cNvPr id="0" name=""/>
        <dsp:cNvSpPr/>
      </dsp:nvSpPr>
      <dsp:spPr>
        <a:xfrm>
          <a:off x="0" y="4149480"/>
          <a:ext cx="11879579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i="0" kern="1200" dirty="0">
              <a:solidFill>
                <a:schemeClr val="accent6"/>
              </a:solidFill>
            </a:rPr>
            <a:t>The 'Verified' stage boasts 502 leads, indicating the establishment of trust and authenticity through email and mobile number verification. Verified leads are more likely to complete the conversion journey.</a:t>
          </a:r>
        </a:p>
      </dsp:txBody>
      <dsp:txXfrm>
        <a:off x="19191" y="4168671"/>
        <a:ext cx="11841197" cy="354738"/>
      </dsp:txXfrm>
    </dsp:sp>
    <dsp:sp modelId="{D78CC104-1E09-4738-BBA2-FBF532E310BC}">
      <dsp:nvSpPr>
        <dsp:cNvPr id="0" name=""/>
        <dsp:cNvSpPr/>
      </dsp:nvSpPr>
      <dsp:spPr>
        <a:xfrm>
          <a:off x="0" y="4603080"/>
          <a:ext cx="11879579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accent6"/>
              </a:solidFill>
              <a:highlight>
                <a:srgbClr val="FFFF00"/>
              </a:highlight>
            </a:rPr>
            <a:t>Pre-Verified (626 Leads, 100% of Total)</a:t>
          </a:r>
        </a:p>
      </dsp:txBody>
      <dsp:txXfrm>
        <a:off x="19191" y="4622271"/>
        <a:ext cx="11841197" cy="354738"/>
      </dsp:txXfrm>
    </dsp:sp>
    <dsp:sp modelId="{C4AA282F-9588-4D48-88FC-166B7C3FCE4C}">
      <dsp:nvSpPr>
        <dsp:cNvPr id="0" name=""/>
        <dsp:cNvSpPr/>
      </dsp:nvSpPr>
      <dsp:spPr>
        <a:xfrm>
          <a:off x="0" y="5123760"/>
          <a:ext cx="11879579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i="0" kern="1200" dirty="0">
              <a:solidFill>
                <a:schemeClr val="accent6"/>
              </a:solidFill>
            </a:rPr>
            <a:t>At the starting point, we have 626 'Pre-Verified' leads. They are the foundation of our conversion process, signifying initial interest and engagement</a:t>
          </a:r>
          <a:r>
            <a:rPr lang="en-US" sz="1100" b="0" i="0" kern="1200" dirty="0"/>
            <a:t>.</a:t>
          </a:r>
        </a:p>
      </dsp:txBody>
      <dsp:txXfrm>
        <a:off x="19191" y="5142951"/>
        <a:ext cx="11841197" cy="354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www.linkedin.com/in/pintukushwaha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643" y="2634344"/>
            <a:ext cx="5112149" cy="326570"/>
          </a:xfrm>
        </p:spPr>
        <p:txBody>
          <a:bodyPr/>
          <a:lstStyle/>
          <a:p>
            <a:pPr algn="l" fontAlgn="base"/>
            <a:r>
              <a:rPr lang="en-US" sz="4000" b="1" i="0" dirty="0">
                <a:effectLst/>
                <a:latin typeface="Arial Black" panose="020B0A04020102020204" pitchFamily="34" charset="0"/>
              </a:rPr>
              <a:t>Sales Funnel Analysis for Hostel Chain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Pintu kumar Kushwaha</a:t>
            </a:r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1102613-0BB5-629C-C426-41BABB43CC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9530" r="15866"/>
          <a:stretch/>
        </p:blipFill>
        <p:spPr>
          <a:xfrm>
            <a:off x="6542316" y="859971"/>
            <a:ext cx="4597824" cy="4887686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940" y="54864"/>
            <a:ext cx="9246108" cy="577596"/>
          </a:xfrm>
        </p:spPr>
        <p:txBody>
          <a:bodyPr/>
          <a:lstStyle/>
          <a:p>
            <a:r>
              <a:rPr lang="en-US" sz="3200" dirty="0">
                <a:highlight>
                  <a:srgbClr val="FFFF00"/>
                </a:highlight>
                <a:latin typeface="Century Gothic" panose="020B0502020202020204" pitchFamily="34" charset="0"/>
              </a:rPr>
              <a:t>Leads Across Cities</a:t>
            </a:r>
            <a:endParaRPr lang="en-US" sz="320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FFE81E-1038-C953-52C5-6E1CEBC40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59" y="608856"/>
            <a:ext cx="11626525" cy="5640288"/>
          </a:xfrm>
        </p:spPr>
      </p:pic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10CCCF-B9B8-0F3E-0740-B8EF421E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12" y="24384"/>
            <a:ext cx="4994148" cy="653796"/>
          </a:xfrm>
        </p:spPr>
        <p:txBody>
          <a:bodyPr/>
          <a:lstStyle/>
          <a:p>
            <a:r>
              <a:rPr lang="en-US" sz="3600" dirty="0"/>
              <a:t>Leads in different city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E16A9-F83D-45E8-597B-5E288E52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E6B6-F774-4C5C-0E8C-3FB86E56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493011-F318-D9E1-FED4-0877227B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A5FC1-C8EE-4242-BCCD-F5B8206F2EF3}"/>
              </a:ext>
            </a:extLst>
          </p:cNvPr>
          <p:cNvSpPr txBox="1"/>
          <p:nvPr/>
        </p:nvSpPr>
        <p:spPr>
          <a:xfrm>
            <a:off x="900113" y="678180"/>
            <a:ext cx="109085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Conversion Progress in Different Cities:</a:t>
            </a:r>
            <a:endParaRPr lang="en-US" sz="1200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The dataset provides insights into the progression of leads through various stages in different cities.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It shows how leads move from the initial "Pre-Verified" stage to ultimately becoming "Onboarded" in different cities.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Lead Count Variation:</a:t>
            </a:r>
            <a:endParaRPr lang="en-US" sz="1200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Cities like Delhi and Gurugram have a high number of leads across all stages.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Kolkata and Noida have relatively fewer leads in the pipeline.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Lead Verification:</a:t>
            </a:r>
            <a:endParaRPr lang="en-US" sz="1200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Most cities have a substantial number of "Pre-Verified" leads, indicating initial interest.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"Verified" leads are a step further, showing validated contact details.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Lead Engagement:</a:t>
            </a:r>
            <a:endParaRPr lang="en-US" sz="1200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The "Connected" stage indicates active engagement between leads and the company's customer care team.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It's followed by the "Visited" stage, where leads physically explore the accommodation options.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Agreement and Onboarding:</a:t>
            </a:r>
            <a:endParaRPr lang="en-US" sz="1200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"Agreement" shows leads are ready to commit, and "Onboarded" indicates successful conversions.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Delhi, Gurugram, and Bangalore lead in terms of successful agreements and onboardings.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Conversion Rates:</a:t>
            </a:r>
            <a:endParaRPr lang="en-US" sz="1200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The conversion rates vary between stages and cities.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For example, Delhi has a high conversion rate from "Visited" to "Agreement."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Opportunities for Improvement:</a:t>
            </a:r>
            <a:endParaRPr lang="en-US" sz="1200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Cities like Kolkata and Noida have room for improvement in terms of lead progression.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Identifying and addressing bottlenecks in these cities can lead to increased conversions.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City-Specific Strategies:</a:t>
            </a:r>
            <a:endParaRPr lang="en-US" sz="1200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The data suggests that each city may require a tailored approach to maximize lead conversion.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Understanding the unique challenges in each location can help develop effective strategies.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Overall Insights:</a:t>
            </a:r>
            <a:endParaRPr lang="en-US" sz="1200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This data provides valuable insights into how leads progress through the conversion funnel.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It can guide decision-making and resource allocation to enhance conversion rates in different cities.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7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2566D1-59A0-908B-87CE-1BFC950E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highlight>
                  <a:srgbClr val="FFFF00"/>
                </a:highlight>
              </a:rPr>
              <a:t>Top &amp; Bottom 5 city by Lead</a:t>
            </a:r>
            <a:endParaRPr lang="en-IN" sz="3200" dirty="0">
              <a:highlight>
                <a:srgbClr val="FFFF00"/>
              </a:highligh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F81AB8-6713-955E-9E59-34171F4B1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26" y="1250157"/>
            <a:ext cx="5456412" cy="509578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14962-EA16-11D4-847F-51948AEE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183DD-C5BF-F2DA-7835-47D092D8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F8FD0-6DB9-B54E-29CD-4A67AA72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8150F6-97B3-5205-2094-AF8200B0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456" y="1250157"/>
            <a:ext cx="5521463" cy="50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7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5A8D-0FD2-07F2-1A0C-19B9EB82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0"/>
            <a:ext cx="9912096" cy="616649"/>
          </a:xfrm>
        </p:spPr>
        <p:txBody>
          <a:bodyPr/>
          <a:lstStyle/>
          <a:p>
            <a:r>
              <a:rPr lang="en-US" sz="3200" dirty="0"/>
              <a:t>Top 5 city by Lead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3BC31-4B25-3EC2-02F0-F043EF4A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9644A-220F-2B91-A5FA-9139F384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C49A7-B64F-3293-A4CB-7D14B8A0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F5B06A-5363-B2B6-4309-B366A847072D}"/>
              </a:ext>
            </a:extLst>
          </p:cNvPr>
          <p:cNvSpPr txBox="1"/>
          <p:nvPr/>
        </p:nvSpPr>
        <p:spPr>
          <a:xfrm>
            <a:off x="382150" y="1212437"/>
            <a:ext cx="108870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City-wise Distribution of Leads:</a:t>
            </a:r>
            <a:endParaRPr lang="en-US" sz="1400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Delhi had the highest number of leads with 125.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Gurugram closely followed with 120 leads.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Bangalore secured the third position with 81 leads.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Pune and Mumbai had 60 and 50 leads, respectively.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b="0" i="0" dirty="0">
              <a:solidFill>
                <a:srgbClr val="374151"/>
              </a:solidFill>
              <a:effectLst/>
              <a:latin typeface="Lato" panose="020F050202020403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A Closer Look at Other Cities:</a:t>
            </a:r>
            <a:endParaRPr lang="en-US" sz="1400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Hyderabad had 38 leads.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Noida gathered 29 leads.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Kolkata generated 27 leads.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Ahmedabad contributed 20 leads.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Chandigarh produced 9 leads.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374151"/>
              </a:solidFill>
              <a:latin typeface="Lato" panose="020F050202020403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Challenges in Conversion:</a:t>
            </a:r>
            <a:endParaRPr lang="en-US" sz="1400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The drop in lead numbers from the "Connected" stage to the "Visited" stage suggests that some leads might lose interest after initial contact.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Further, there is a decline in leads from the "Visited" stage to the "Agreement" stage, indicating challenges in finalizing agreements.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"Onboarded" stage has the fewest leads, implying that the conversion process requires optimization.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74151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Regional Variations:</a:t>
            </a:r>
            <a:endParaRPr lang="en-US" sz="1400" dirty="0">
              <a:solidFill>
                <a:srgbClr val="374151"/>
              </a:solidFill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74151"/>
                </a:solidFill>
                <a:latin typeface="Lato" panose="020F0502020204030203" pitchFamily="34" charset="0"/>
              </a:rPr>
              <a:t>Different cities exhibit varying lead counts at each stage, emphasizing regional differences in lead conversion.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74151"/>
                </a:solidFill>
                <a:latin typeface="Lato" panose="020F0502020204030203" pitchFamily="34" charset="0"/>
              </a:rPr>
              <a:t>For instance, Delhi has the highest number of leads across all stages, while Chandigarh has the fewest leads at each stage.</a:t>
            </a:r>
          </a:p>
        </p:txBody>
      </p:sp>
    </p:spTree>
    <p:extLst>
      <p:ext uri="{BB962C8B-B14F-4D97-AF65-F5344CB8AC3E}">
        <p14:creationId xmlns:p14="http://schemas.microsoft.com/office/powerpoint/2010/main" val="165619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6DD7-C210-F5FD-A65F-EAB2C905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227" y="104870"/>
            <a:ext cx="9912096" cy="559499"/>
          </a:xfrm>
        </p:spPr>
        <p:txBody>
          <a:bodyPr/>
          <a:lstStyle/>
          <a:p>
            <a:r>
              <a:rPr lang="en-US" sz="2800" dirty="0">
                <a:highlight>
                  <a:srgbClr val="FFFF00"/>
                </a:highlight>
              </a:rPr>
              <a:t>City insights</a:t>
            </a:r>
            <a:endParaRPr lang="en-IN" sz="2800" dirty="0">
              <a:highlight>
                <a:srgbClr val="FFFF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37A6BF-2913-B741-678A-4257496F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6DBFE-B8A5-DA77-FF31-4A9BAAD9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1FFCF-5225-73D6-5706-EF7C3F37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51492-4BCA-394E-6EDF-2FB1A2D56578}"/>
              </a:ext>
            </a:extLst>
          </p:cNvPr>
          <p:cNvSpPr txBox="1"/>
          <p:nvPr/>
        </p:nvSpPr>
        <p:spPr>
          <a:xfrm>
            <a:off x="421481" y="935831"/>
            <a:ext cx="116371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City-Specific Insights:</a:t>
            </a:r>
            <a:endParaRPr lang="en-US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Gurugram, despite having fewer leads than Delhi and Bangalore initially, has a higher number of leads in the "Connected" and "Visited" stages, showcasing efficient lead progression.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Mumbai and Pune have a balanced distribution of leads across the stages, which indicates a steady conversion process.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74151"/>
              </a:solidFill>
              <a:effectLst/>
              <a:latin typeface="Lato" panose="020F050202020403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Pre-Verified Leads:</a:t>
            </a:r>
            <a:endParaRPr lang="en-US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"Pre-Verified" is the most populated stage across all cities, suggesting a high initial interest in accommodation.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However, the challenge lies in maintaining this interest and guiding leads through subsequent stages.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74151"/>
              </a:solidFill>
              <a:effectLst/>
              <a:latin typeface="Lato" panose="020F050202020403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Opportunities for Improvement:</a:t>
            </a:r>
            <a:endParaRPr lang="en-US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There is an opportunity to optimize the conversion process, especially in the transition from the "Visited" to the "Agreement" stage and further to the "Onboarded" stage.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Understanding the specific challenges faced in different cities can lead to targeted strategies for improvement.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In summary, It highlights areas for improvement in the conversion process and underscores the importance of region-specific strategies to enhance lead conversion and customer satisfaction.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87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FDC8-C719-FB29-9142-2440E855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82694"/>
            <a:ext cx="9912096" cy="521606"/>
          </a:xfrm>
        </p:spPr>
        <p:txBody>
          <a:bodyPr/>
          <a:lstStyle/>
          <a:p>
            <a:r>
              <a:rPr lang="en-IN" sz="2000" b="1" i="0" dirty="0">
                <a:effectLst/>
                <a:latin typeface="Arial Black" panose="020B0A04020102020204" pitchFamily="34" charset="0"/>
              </a:rPr>
              <a:t>Website Engagement </a:t>
            </a:r>
            <a:r>
              <a:rPr lang="en-US" sz="2000" b="1" dirty="0">
                <a:effectLst/>
                <a:latin typeface="Arial Black" panose="020B0A04020102020204" pitchFamily="34" charset="0"/>
              </a:rPr>
              <a:t>in March-April 2023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3794E-D4DA-72D3-88F8-F2C625DB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8DBBD-990A-7AE2-F3A6-5A2F2ECF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A9371-0DB0-CE45-6FD6-E1E8106E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D995F-D759-CDFD-D95F-FD5435DB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836"/>
            <a:ext cx="12192000" cy="58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6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9B71-E752-E9DD-BD40-1F0BF40A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4601"/>
            <a:ext cx="9912096" cy="411214"/>
          </a:xfrm>
        </p:spPr>
        <p:txBody>
          <a:bodyPr/>
          <a:lstStyle/>
          <a:p>
            <a:r>
              <a:rPr lang="en-IN" sz="1800" b="1" i="0" dirty="0">
                <a:effectLst/>
                <a:latin typeface="Arial Black" panose="020B0A04020102020204" pitchFamily="34" charset="0"/>
              </a:rPr>
              <a:t>Website Engagement </a:t>
            </a:r>
            <a:r>
              <a:rPr lang="en-US" sz="1800" b="1" dirty="0">
                <a:effectLst/>
                <a:latin typeface="Arial Black" panose="020B0A04020102020204" pitchFamily="34" charset="0"/>
              </a:rPr>
              <a:t>in March-April 2023</a:t>
            </a:r>
            <a:endParaRPr lang="en-IN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C48E2-5140-4CA8-FD24-66C8E9D0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6B207-B9E6-C645-11F6-8759BB6C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0FD14-52FC-958F-281A-8A7778E4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4D5C1-B8FA-3079-717A-A390180CF612}"/>
              </a:ext>
            </a:extLst>
          </p:cNvPr>
          <p:cNvSpPr txBox="1"/>
          <p:nvPr/>
        </p:nvSpPr>
        <p:spPr>
          <a:xfrm>
            <a:off x="296426" y="1027226"/>
            <a:ext cx="111414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March's Arrival:</a:t>
            </a: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 As we embark on our data journey, the month of March greets us with a humble beginning. On the 1st of March, there were 12 visitors to the website, suggesting a gradual awakening.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Marching On:</a:t>
            </a: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 As the days of March unfold, we witness a consistent increase in website traffic. By March 11, the daily visitor count reaches 166, indicating a growing interest or relevance during this period.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Mid-March Dip:</a:t>
            </a: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 Around the middle of March, there's a noticeable dip in website visitors, with counts hovering between 191 and 193. This could be attributed to a temporary lull or a shift in focus during that time.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March's Grand Finale:</a:t>
            </a: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 The month of March bids farewell with 280 visitors on the 31st. It concludes with a sense of accomplishment, leaving us curious about what April has in store.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April's Entrance:</a:t>
            </a: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 April steps onto the stage with 284 visitors, almost mirroring March's end. It's as though the narrative continues seamlessly into the next month.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April's Undulations:</a:t>
            </a: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 April is marked by fluctuations in website traffic. The numbers sway between 157 and 302, painting a dynamic picture of engagement. Peaks and troughs reflect the changing interests of our online audience.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April's Reflection:</a:t>
            </a: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 Mid-April provides a moment of reflection, akin to a pause in the narrative. Visitor counts briefly dip to 203, prompting us to ponder the possible reasons behind this shift.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The Final Strokes:</a:t>
            </a: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 Our data story gracefully concludes on April 30, 2023, with a single visitor. It's akin to the final brushstroke on a canvas, suggesting that every story must eventually reach its conclusion.</a:t>
            </a:r>
          </a:p>
        </p:txBody>
      </p:sp>
    </p:spTree>
    <p:extLst>
      <p:ext uri="{BB962C8B-B14F-4D97-AF65-F5344CB8AC3E}">
        <p14:creationId xmlns:p14="http://schemas.microsoft.com/office/powerpoint/2010/main" val="263973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034D95-E3D2-659A-891F-AF2B808A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104870"/>
            <a:ext cx="9912096" cy="588074"/>
          </a:xfrm>
        </p:spPr>
        <p:txBody>
          <a:bodyPr/>
          <a:lstStyle/>
          <a:p>
            <a:r>
              <a:rPr lang="en-US" sz="2800" b="1" dirty="0">
                <a:highlight>
                  <a:srgbClr val="FFFF00"/>
                </a:highlight>
              </a:rPr>
              <a:t>Percentage of Onboarded leads across various cities</a:t>
            </a:r>
            <a:endParaRPr lang="en-IN" sz="2800" b="1" dirty="0">
              <a:highlight>
                <a:srgbClr val="FFFF00"/>
              </a:highligh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5547FE-F036-8478-9A4F-499FDDC3A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331" y="804862"/>
            <a:ext cx="5617051" cy="524827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8B9BF-3870-0A1C-832D-20F0E0E3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AE8F6-C726-7619-DE1A-ABEDA9F8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C4C4F-7237-66A1-4380-EB453B4E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84460EB5-52F4-CDDD-4E38-205974FD5F41}"/>
              </a:ext>
            </a:extLst>
          </p:cNvPr>
          <p:cNvSpPr/>
          <p:nvPr/>
        </p:nvSpPr>
        <p:spPr>
          <a:xfrm>
            <a:off x="8765382" y="1735930"/>
            <a:ext cx="2821781" cy="4107657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Delhi had the highest number of leads with 19, representing approximately 22.62% of the total leads.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Gurugram was the second-highest contributor with 14 leads, making up around 16.67%.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Bangalore secured the third position with 15 leads, accounting for about 17.86%.</a:t>
            </a:r>
          </a:p>
          <a:p>
            <a:pPr algn="ctr"/>
            <a:endParaRPr lang="en-IN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2FE6A49F-EC62-501B-4C10-5D28D0EB1A6D}"/>
              </a:ext>
            </a:extLst>
          </p:cNvPr>
          <p:cNvSpPr/>
          <p:nvPr/>
        </p:nvSpPr>
        <p:spPr>
          <a:xfrm>
            <a:off x="326550" y="1764556"/>
            <a:ext cx="2821781" cy="4107657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Pune and Mumbai had 5 and 9 leads, respectively, making up 5.95% and 10.71% of the total.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Hyderabad gathered 9 leads, constituting around 10.71%.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Kolkata contributed 4 leads, representing approximately 4.76%.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Ahmedabad had 1 lead, accounting for roughly 1.19%.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Noida also had 1 lead, making up around 1.19%.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There were 7 leads with an unspecified city (n/a), representing 8.33% of the total.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67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"In the world of business, data is not just information; it's the key to understanding, adapting, and thriving."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Content Placeholder 11" descr="Presentation with pie chart with solid fill">
            <a:extLst>
              <a:ext uri="{FF2B5EF4-FFF2-40B4-BE49-F238E27FC236}">
                <a16:creationId xmlns:a16="http://schemas.microsoft.com/office/drawing/2014/main" id="{0E8C1D25-A07A-3802-B760-7F1EB6F2F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8722" y="4919663"/>
            <a:ext cx="585788" cy="585788"/>
          </a:xfrm>
        </p:spPr>
      </p:pic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79D0-D5BE-BC05-B3B3-05E97433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39" y="2847199"/>
            <a:ext cx="3941064" cy="837819"/>
          </a:xfrm>
        </p:spPr>
        <p:txBody>
          <a:bodyPr/>
          <a:lstStyle/>
          <a:p>
            <a:pPr algn="l"/>
            <a:r>
              <a:rPr lang="en-IN" sz="3200" b="1" i="0" dirty="0">
                <a:effectLst/>
                <a:latin typeface="Lato" panose="020F0502020204030203" pitchFamily="34" charset="0"/>
              </a:rPr>
              <a:t>Recommendations</a:t>
            </a:r>
          </a:p>
        </p:txBody>
      </p:sp>
      <p:pic>
        <p:nvPicPr>
          <p:cNvPr id="82" name="Picture Placeholder 81" descr="blueprint icon">
            <a:extLst>
              <a:ext uri="{FF2B5EF4-FFF2-40B4-BE49-F238E27FC236}">
                <a16:creationId xmlns:a16="http://schemas.microsoft.com/office/drawing/2014/main" id="{946DCADD-AD38-1B8D-01D3-9FC0FDA5D1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66C0EF-C5A6-69F2-BCD5-6F3E10322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12714" y="280593"/>
            <a:ext cx="3840480" cy="338328"/>
          </a:xfrm>
        </p:spPr>
        <p:txBody>
          <a:bodyPr/>
          <a:lstStyle/>
          <a:p>
            <a:r>
              <a:rPr lang="en-IN" sz="1600" b="1" i="0" dirty="0">
                <a:effectLst/>
                <a:latin typeface="Lato" panose="020F0502020204030203" pitchFamily="34" charset="0"/>
              </a:rPr>
              <a:t>Prioritization of Hot Leads</a:t>
            </a:r>
            <a:r>
              <a:rPr lang="en-IN" sz="16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: </a:t>
            </a:r>
            <a:endParaRPr lang="en-US" sz="1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A2B835-2EB4-13B7-BE89-EDFBC68B96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678655"/>
            <a:ext cx="5188649" cy="440315"/>
          </a:xfrm>
        </p:spPr>
        <p:txBody>
          <a:bodyPr/>
          <a:lstStyle/>
          <a:p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Implement a lead prioritization system to identify and prioritize hot leads based on their behavior and likelihood of conversion. Ensure these leads are contacted promptly.</a:t>
            </a:r>
            <a:endParaRPr lang="en-US" sz="1200" dirty="0"/>
          </a:p>
        </p:txBody>
      </p:sp>
      <p:pic>
        <p:nvPicPr>
          <p:cNvPr id="84" name="Picture Placeholder 83" descr="easel icon">
            <a:extLst>
              <a:ext uri="{FF2B5EF4-FFF2-40B4-BE49-F238E27FC236}">
                <a16:creationId xmlns:a16="http://schemas.microsoft.com/office/drawing/2014/main" id="{62583283-A6AD-B55E-25D4-E6CFB25B8FC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268DA4-D5BC-38AA-54EB-D10668305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569897"/>
            <a:ext cx="3840480" cy="338328"/>
          </a:xfrm>
        </p:spPr>
        <p:txBody>
          <a:bodyPr/>
          <a:lstStyle/>
          <a:p>
            <a:r>
              <a:rPr lang="en-IN" sz="1800" b="1" i="0" dirty="0">
                <a:effectLst/>
                <a:latin typeface="Lato" panose="020F0502020204030203" pitchFamily="34" charset="0"/>
              </a:rPr>
              <a:t>Customer Care Training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:</a:t>
            </a:r>
            <a:endParaRPr lang="en-US" sz="1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8351D-2881-C0EE-6D6D-424E1230A6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49588" y="1924785"/>
            <a:ext cx="5029200" cy="458928"/>
          </a:xfrm>
        </p:spPr>
        <p:txBody>
          <a:bodyPr/>
          <a:lstStyle/>
          <a:p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Provide additional training and resources to the customer care team to enhance their ability to identify and nurture potential conversions.</a:t>
            </a:r>
            <a:endParaRPr lang="en-US" sz="1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89FD6-C049-67E3-0386-55C9E18A5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51087" y="2883762"/>
            <a:ext cx="3840480" cy="338328"/>
          </a:xfrm>
        </p:spPr>
        <p:txBody>
          <a:bodyPr/>
          <a:lstStyle/>
          <a:p>
            <a:r>
              <a:rPr lang="en-IN" sz="1600" b="1" i="0" dirty="0">
                <a:effectLst/>
                <a:latin typeface="Lato" panose="020F0502020204030203" pitchFamily="34" charset="0"/>
              </a:rPr>
              <a:t>Lead Tracking</a:t>
            </a:r>
            <a:r>
              <a:rPr lang="en-IN" sz="16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:</a:t>
            </a:r>
            <a:endParaRPr lang="en-US" sz="16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AE4BAA-4471-F175-A91F-AF7D4D9694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49588" y="3266109"/>
            <a:ext cx="5029200" cy="338328"/>
          </a:xfrm>
        </p:spPr>
        <p:txBody>
          <a:bodyPr/>
          <a:lstStyle/>
          <a:p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Implement a robust lead tracking system to monitor lead follow-up activities and ensure timely contact.</a:t>
            </a:r>
            <a:endParaRPr lang="en-US" sz="1200" dirty="0"/>
          </a:p>
        </p:txBody>
      </p:sp>
      <p:pic>
        <p:nvPicPr>
          <p:cNvPr id="88" name="Picture Placeholder 87" descr="strategy icon">
            <a:extLst>
              <a:ext uri="{FF2B5EF4-FFF2-40B4-BE49-F238E27FC236}">
                <a16:creationId xmlns:a16="http://schemas.microsoft.com/office/drawing/2014/main" id="{F2E3F8F5-F045-71C9-3C78-9ACF70E19C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t="476" b="476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EE4168-3FE3-7D58-F903-91FC215BAE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51087" y="4148505"/>
            <a:ext cx="3840480" cy="338328"/>
          </a:xfrm>
        </p:spPr>
        <p:txBody>
          <a:bodyPr/>
          <a:lstStyle/>
          <a:p>
            <a:r>
              <a:rPr lang="en-IN" sz="1400" b="1" i="0" dirty="0">
                <a:effectLst/>
                <a:latin typeface="Lato" panose="020F0502020204030203" pitchFamily="34" charset="0"/>
              </a:rPr>
              <a:t>Lead Source Optimization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:</a:t>
            </a:r>
            <a:endParaRPr lang="en-US" sz="14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6C25713-E18A-8B65-C9FA-9A00A9CBBA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51087" y="4479390"/>
            <a:ext cx="5029200" cy="338328"/>
          </a:xfrm>
        </p:spPr>
        <p:txBody>
          <a:bodyPr/>
          <a:lstStyle/>
          <a:p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Focus marketing efforts on sources that yield higher conversion rates, as indicated by the data.</a:t>
            </a:r>
            <a:endParaRPr lang="en-US" sz="12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99BB05-2464-9628-4AF6-F75298B4B8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sz="1400" b="1" i="0" dirty="0">
                <a:effectLst/>
                <a:latin typeface="Lato" panose="020F0502020204030203" pitchFamily="34" charset="0"/>
              </a:rPr>
              <a:t>Feedback Loop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: </a:t>
            </a:r>
            <a:endParaRPr lang="en-US" sz="14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B94B1B-FC15-3A7B-A562-06B6F366B3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Establish a feedback loop between the sales and marketing teams to improve lead quality and alignment.</a:t>
            </a:r>
            <a:endParaRPr lang="en-US" sz="1200" dirty="0"/>
          </a:p>
        </p:txBody>
      </p:sp>
      <p:pic>
        <p:nvPicPr>
          <p:cNvPr id="18" name="Graphic 17" descr="Call center with solid fill">
            <a:extLst>
              <a:ext uri="{FF2B5EF4-FFF2-40B4-BE49-F238E27FC236}">
                <a16:creationId xmlns:a16="http://schemas.microsoft.com/office/drawing/2014/main" id="{89B971BF-6504-0027-1456-35E344CB1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8364" y="5538160"/>
            <a:ext cx="914400" cy="914400"/>
          </a:xfrm>
          <a:prstGeom prst="rect">
            <a:avLst/>
          </a:prstGeom>
        </p:spPr>
      </p:pic>
      <p:pic>
        <p:nvPicPr>
          <p:cNvPr id="22" name="Graphic 21" descr="Earth globe: Africa and Europe with solid fill">
            <a:extLst>
              <a:ext uri="{FF2B5EF4-FFF2-40B4-BE49-F238E27FC236}">
                <a16:creationId xmlns:a16="http://schemas.microsoft.com/office/drawing/2014/main" id="{A8A6CBF4-E533-3E1B-C99A-6639C1DB2E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8364" y="29215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Sales Funnel Analysis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Leads Analysis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070" y="-64985"/>
            <a:ext cx="6113105" cy="686421"/>
          </a:xfrm>
        </p:spPr>
        <p:txBody>
          <a:bodyPr/>
          <a:lstStyle/>
          <a:p>
            <a:pPr algn="l"/>
            <a:r>
              <a:rPr lang="en-IN" sz="3200" b="1" i="0">
                <a:effectLst/>
                <a:latin typeface="Lato" panose="020F0502020204030203" pitchFamily="34" charset="0"/>
              </a:rPr>
              <a:t>Implementation and Monitoring</a:t>
            </a:r>
            <a:endParaRPr lang="en-IN" sz="3200" b="1" i="0" dirty="0">
              <a:effectLst/>
              <a:latin typeface="Lato" panose="020F0502020204030203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644" y="1920319"/>
            <a:ext cx="10268712" cy="1505315"/>
          </a:xfrm>
        </p:spPr>
        <p:txBody>
          <a:bodyPr/>
          <a:lstStyle/>
          <a:p>
            <a:r>
              <a:rPr lang="en-US" b="1" dirty="0"/>
              <a:t>Implementation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Training and development programs for the customer care team.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Deployment of lead tracking and prioritization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Refinement of marketing strategies based on lead source performance.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IN" b="1" i="0" dirty="0">
                <a:effectLst/>
                <a:latin typeface="Lato" panose="020F0502020204030203" pitchFamily="34" charset="0"/>
              </a:rPr>
              <a:t>Project Scope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</a:rPr>
              <a:t>Analysis of the entire lead acquisition process, from lead generation to conversion.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</a:rPr>
              <a:t>Focusing on the customer care team's interaction with leads.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</a:rPr>
              <a:t>Identifying bottlenecks and inefficiencies in lead follow-up procedures.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</a:rPr>
              <a:t>Proposing data-driven recommendations for improving the lead conversion rate.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A78422D-0122-1218-F0A5-9EF64D2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473429-05B3-CC73-F5EA-C57C56038E04}"/>
              </a:ext>
            </a:extLst>
          </p:cNvPr>
          <p:cNvSpPr txBox="1">
            <a:spLocks/>
          </p:cNvSpPr>
          <p:nvPr/>
        </p:nvSpPr>
        <p:spPr>
          <a:xfrm>
            <a:off x="394226" y="723091"/>
            <a:ext cx="11706037" cy="6864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The recommendations were gradually implemented, with close monitoring of the lead conversion rate. The implementation phase involved:</a:t>
            </a:r>
            <a:endParaRPr lang="en-IN" sz="1600" b="1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912581"/>
            <a:ext cx="4959821" cy="845820"/>
          </a:xfrm>
        </p:spPr>
        <p:txBody>
          <a:bodyPr/>
          <a:lstStyle/>
          <a:p>
            <a:r>
              <a:rPr lang="en-IN" b="1" i="0" dirty="0">
                <a:effectLst/>
                <a:latin typeface="Lato" panose="020F0502020204030203" pitchFamily="34" charset="0"/>
              </a:rPr>
              <a:t>Conclusion</a:t>
            </a:r>
            <a:br>
              <a:rPr lang="en-IN" b="1" i="0" dirty="0">
                <a:effectLst/>
                <a:latin typeface="Lato" panose="020F0502020204030203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811" y="1758401"/>
            <a:ext cx="5965794" cy="1928813"/>
          </a:xfrm>
        </p:spPr>
        <p:txBody>
          <a:bodyPr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Acumin Pro" panose="020B0504020202090204" pitchFamily="34" charset="0"/>
              </a:rPr>
              <a:t>This project focused on addressing SAPL's challenge of a low lead conversion rate. By analyzing the lead acquisition process, identifying bottlenecks, and implementing data-driven recommendations, SAPL will able to improve its lead conversion rate and capitalize on missed business opportunities. The successful implementation of these changes demonstrated the value of data-driven decision-making in optimizing business processes and achieving improved outcomes.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050" dirty="0">
              <a:solidFill>
                <a:srgbClr val="374151"/>
              </a:solidFill>
              <a:latin typeface="Acumin Pro" panose="020B0504020202090204" pitchFamily="34" charset="0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050" dirty="0">
                <a:latin typeface="Acumin Pro" panose="020B0504020202090204" pitchFamily="34" charset="0"/>
              </a:rPr>
              <a:t>The pre-verification stage is essential for lead generation, with verification establishing trust and authenticity and high conversion rates. Improvements can be made in connection and agreement stages to optimize lead conversion. 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050" dirty="0">
                <a:latin typeface="Acumin Pro" panose="020B0504020202090204" pitchFamily="34" charset="0"/>
              </a:rPr>
              <a:t>Regional variations exist with Delhi, Bangalore, and Gurugram having strong conversion rates, and Chandigarh presenting untapped potential.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050" dirty="0">
                <a:latin typeface="Acumin Pro" panose="020B0504020202090204" pitchFamily="34" charset="0"/>
              </a:rPr>
              <a:t> Lead trends and seasonal patterns suggest the need for strategic lead management and targeted marketing efforts.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050" dirty="0">
                <a:latin typeface="Acumin Pro" panose="020B0504020202090204" pitchFamily="34" charset="0"/>
              </a:rPr>
              <a:t> Further analysis is needed to identify data anomalies and address any issues.</a:t>
            </a:r>
          </a:p>
          <a:p>
            <a:endParaRPr lang="en-US" sz="10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Elderly woman holding sign">
            <a:extLst>
              <a:ext uri="{FF2B5EF4-FFF2-40B4-BE49-F238E27FC236}">
                <a16:creationId xmlns:a16="http://schemas.microsoft.com/office/drawing/2014/main" id="{0D73DFAD-9050-C463-36D9-731FDD55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7" y="63612"/>
            <a:ext cx="3287556" cy="6584180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0F37096-5B2B-AD3D-8956-B83D74DE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3876">
            <a:off x="956383" y="1335490"/>
            <a:ext cx="1971923" cy="19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Pintu kumar </a:t>
            </a:r>
            <a:r>
              <a:rPr lang="en-US" dirty="0" err="1"/>
              <a:t>kushwaha</a:t>
            </a:r>
            <a:endParaRPr lang="en-US" dirty="0"/>
          </a:p>
          <a:p>
            <a:r>
              <a:rPr lang="en-US" dirty="0"/>
              <a:t>pkmansarowar@gmail.com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2"/>
              </a:rPr>
              <a:t>@pintukushwaha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BBC5DE2-0F2E-D20F-7686-954C189B8D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602" r="23602"/>
          <a:stretch>
            <a:fillRect/>
          </a:stretch>
        </p:blipFill>
        <p:spPr>
          <a:xfrm>
            <a:off x="6443482" y="849282"/>
            <a:ext cx="4636008" cy="4928616"/>
          </a:xfr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Inter"/>
              </a:rPr>
              <a:t>Strent</a:t>
            </a:r>
            <a:r>
              <a:rPr lang="en-US" b="0" i="0" dirty="0">
                <a:effectLst/>
                <a:latin typeface="Inter"/>
              </a:rPr>
              <a:t> AH Pvt Limited (SAPL) has recently launched student hostels across India, providing flexible room rentals to university students and exam aspirants through their app and website.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Placeholder 5" descr="Clothes of various colors on rack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2" b="182"/>
          <a:stretch/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053" y="-17755"/>
            <a:ext cx="9335698" cy="801831"/>
          </a:xfrm>
        </p:spPr>
        <p:txBody>
          <a:bodyPr/>
          <a:lstStyle/>
          <a:p>
            <a:pPr algn="l"/>
            <a:r>
              <a:rPr lang="en-IN" b="1" i="0" dirty="0">
                <a:effectLst/>
                <a:latin typeface="Lato" panose="020F0502020204030203" pitchFamily="34" charset="0"/>
              </a:rPr>
              <a:t>Data Analysis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Lato" panose="020F0502020204030203" pitchFamily="34" charset="0"/>
              </a:rPr>
              <a:t>Lead Sources</a:t>
            </a:r>
            <a:r>
              <a:rPr lang="en-IN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7" y="2944368"/>
            <a:ext cx="2849199" cy="24621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Leads were generated from various sources, including landing pages, social media, and organic channels. However, conversion rates varied significantly among these sources.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Lato" panose="020F0502020204030203" pitchFamily="34" charset="0"/>
              </a:rPr>
              <a:t>Low Contact Rate</a:t>
            </a:r>
            <a:r>
              <a:rPr lang="en-IN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: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374151"/>
                </a:solidFill>
                <a:effectLst/>
              </a:rPr>
              <a:t>A significant portion of leads was not contacted by the customer care team within the specified time frame after lead creation.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Lato" panose="020F0502020204030203" pitchFamily="34" charset="0"/>
              </a:rPr>
              <a:t>Hot Leads</a:t>
            </a:r>
            <a:r>
              <a:rPr lang="en-IN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: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374151"/>
                </a:solidFill>
                <a:effectLst/>
              </a:rPr>
              <a:t>Analysis indicated that a subset of leads exhibited behavior suggesting a higher likelihood of conversion, termed "hot leads.</a:t>
            </a:r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9379E7C9-6C3D-927D-9F82-D7B2856F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486" y="104216"/>
            <a:ext cx="3361027" cy="571012"/>
          </a:xfrm>
        </p:spPr>
        <p:txBody>
          <a:bodyPr/>
          <a:lstStyle/>
          <a:p>
            <a:pPr algn="l"/>
            <a:r>
              <a:rPr lang="en-US" sz="3200" b="1" i="0" dirty="0">
                <a:effectLst/>
                <a:latin typeface="Lato" panose="020F0502020204030203" pitchFamily="34" charset="0"/>
              </a:rPr>
              <a:t>Project Approach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81494-2D91-07DA-4DBB-56FFBA3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2791B0-E72B-E716-FDE4-79B5277F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0729A9A-010A-B4EF-D06F-305D5A2E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4D1D3489-2010-2AD6-70E5-5910D4773EA2}"/>
              </a:ext>
            </a:extLst>
          </p:cNvPr>
          <p:cNvSpPr txBox="1">
            <a:spLocks/>
          </p:cNvSpPr>
          <p:nvPr/>
        </p:nvSpPr>
        <p:spPr>
          <a:xfrm>
            <a:off x="953520" y="2414016"/>
            <a:ext cx="11238479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27" name="Title 24">
            <a:extLst>
              <a:ext uri="{FF2B5EF4-FFF2-40B4-BE49-F238E27FC236}">
                <a16:creationId xmlns:a16="http://schemas.microsoft.com/office/drawing/2014/main" id="{A0980909-2D9B-50FD-0B51-900D614E0E98}"/>
              </a:ext>
            </a:extLst>
          </p:cNvPr>
          <p:cNvSpPr txBox="1">
            <a:spLocks/>
          </p:cNvSpPr>
          <p:nvPr/>
        </p:nvSpPr>
        <p:spPr>
          <a:xfrm>
            <a:off x="124287" y="675228"/>
            <a:ext cx="11078680" cy="12113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i="0" dirty="0"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1</a:t>
            </a:r>
            <a:r>
              <a:rPr lang="en-US" sz="1400" b="1" i="0" dirty="0">
                <a:effectLst/>
                <a:highlight>
                  <a:srgbClr val="FFFF00"/>
                </a:highlight>
                <a:latin typeface="+mn-lt"/>
              </a:rPr>
              <a:t>. Understanding SAPL's Business Process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Begin by thoroughly understanding the student accommodation business process of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+mn-lt"/>
              </a:rPr>
              <a:t>Strent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 AH Pvt Limited (SAPL). This includes understanding how leads are generated, qualified, and converted into customers.</a:t>
            </a:r>
          </a:p>
          <a:p>
            <a:pPr algn="l"/>
            <a:r>
              <a:rPr lang="en-US" sz="1400" b="1" i="0" dirty="0">
                <a:effectLst/>
                <a:highlight>
                  <a:srgbClr val="FFFF00"/>
                </a:highlight>
                <a:latin typeface="+mn-lt"/>
              </a:rPr>
              <a:t>2. Data Collection and Preparation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Gather relevant datasets, including lead data, city data, lead status, and hostel information. Ensure the data is comprehensive and up-to-date.</a:t>
            </a:r>
          </a:p>
          <a:p>
            <a:pPr algn="l"/>
            <a:r>
              <a:rPr lang="en-US" sz="1400" b="1" i="0" dirty="0">
                <a:effectLst/>
                <a:highlight>
                  <a:srgbClr val="FFFF00"/>
                </a:highlight>
                <a:latin typeface="+mn-lt"/>
              </a:rPr>
              <a:t>3. Data Processing and Cleaning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Use Python (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+mn-lt"/>
              </a:rPr>
              <a:t>Jupyter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 Notebook) to merge datasets and perform data cleaning. Address missing values, inconsistencies, and errors in the data.</a:t>
            </a:r>
          </a:p>
          <a:p>
            <a:pPr algn="l"/>
            <a:r>
              <a:rPr lang="en-US" sz="1400" b="1" i="0" dirty="0">
                <a:effectLst/>
                <a:highlight>
                  <a:srgbClr val="FFFF00"/>
                </a:highlight>
                <a:latin typeface="+mn-lt"/>
              </a:rPr>
              <a:t>4. Exploratory Data Analysis (EDA)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Conduct exploratory data analysis to gain insights into the dataset. Calculate key statistics, visualize distributions, and identify patterns.</a:t>
            </a:r>
          </a:p>
          <a:p>
            <a:pPr algn="l"/>
            <a:r>
              <a:rPr lang="en-US" sz="1400" b="1" i="0" dirty="0">
                <a:effectLst/>
                <a:highlight>
                  <a:srgbClr val="FFFF00"/>
                </a:highlight>
                <a:latin typeface="+mn-lt"/>
              </a:rPr>
              <a:t>5. Feature Engineering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Create relevant features that can aid in the analysis, such as lead conversion rates, lead progression stages, and lead distribution by city.</a:t>
            </a:r>
          </a:p>
          <a:p>
            <a:pPr algn="l"/>
            <a:r>
              <a:rPr lang="en-US" sz="1400" b="1" i="0" dirty="0">
                <a:effectLst/>
                <a:highlight>
                  <a:srgbClr val="FFFF00"/>
                </a:highlight>
                <a:latin typeface="+mn-lt"/>
              </a:rPr>
              <a:t>6. Data Visualization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Utilize Tableau to create visualizations that help in understanding lead acquisition and conversion processes.</a:t>
            </a:r>
          </a:p>
          <a:p>
            <a:pPr algn="l"/>
            <a:r>
              <a:rPr lang="en-US" sz="1400" b="1" i="0" dirty="0">
                <a:effectLst/>
                <a:highlight>
                  <a:srgbClr val="FFFF00"/>
                </a:highlight>
                <a:latin typeface="+mn-lt"/>
              </a:rPr>
              <a:t>7. Lead Acquisition Stage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Analyze each stage of the lead acquisition process, from pre-verified to onboarding. Identify bottlenecks, drop-offs, and areas for improvement.</a:t>
            </a:r>
          </a:p>
          <a:p>
            <a:pPr algn="l"/>
            <a:r>
              <a:rPr lang="en-US" sz="1400" b="1" i="0" dirty="0">
                <a:effectLst/>
                <a:highlight>
                  <a:srgbClr val="FFFF00"/>
                </a:highlight>
                <a:latin typeface="+mn-lt"/>
              </a:rPr>
              <a:t>8. Key Insights and Findings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Summarize key findings from the analysis. Highlight factors affecting lead conversion rates and identify potential strategies for improvement.</a:t>
            </a:r>
          </a:p>
          <a:p>
            <a:pPr algn="l"/>
            <a:r>
              <a:rPr lang="en-US" sz="1400" b="1" i="0" dirty="0">
                <a:effectLst/>
                <a:highlight>
                  <a:srgbClr val="FFFF00"/>
                </a:highlight>
                <a:latin typeface="+mn-lt"/>
              </a:rPr>
              <a:t>9. Recommendations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Provide actionable recommendations to SAPL based on the analysis. This may include suggestions for improving lead qualification, customer care interactions, property visits, and agreement processes.</a:t>
            </a:r>
          </a:p>
          <a:p>
            <a:pPr algn="l"/>
            <a:r>
              <a:rPr lang="en-US" sz="1400" b="1" i="0" dirty="0">
                <a:effectLst/>
                <a:highlight>
                  <a:srgbClr val="FFFF00"/>
                </a:highlight>
                <a:latin typeface="+mn-lt"/>
              </a:rPr>
              <a:t>10. Documentation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Document the entire project, including data sources, data cleaning steps, analysis methodology, and code used for data processing and visualization.</a:t>
            </a:r>
          </a:p>
          <a:p>
            <a:pPr algn="l"/>
            <a:r>
              <a:rPr lang="en-US" sz="1400" b="1" i="0" dirty="0">
                <a:effectLst/>
                <a:highlight>
                  <a:srgbClr val="FFFF00"/>
                </a:highlight>
                <a:latin typeface="+mn-lt"/>
              </a:rPr>
              <a:t>11. Final Presentation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Deliver the final presentation to SAPL's leadership, addressing any questions or clarifications.</a:t>
            </a:r>
          </a:p>
          <a:p>
            <a:pPr algn="l"/>
            <a:r>
              <a:rPr lang="en-US" sz="1400" b="1" i="0" dirty="0">
                <a:effectLst/>
                <a:highlight>
                  <a:srgbClr val="FFFF00"/>
                </a:highlight>
                <a:latin typeface="+mn-lt"/>
              </a:rPr>
              <a:t>12. Project Closure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+mn-lt"/>
              </a:rPr>
              <a:t>Ensure that all project deliverables are met, and SAPL is satisfied with the analysis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70881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20748B-8A13-64C8-D77E-48F86D18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10208"/>
            <a:ext cx="9912096" cy="101498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53889-7A2F-BA2B-1B22-E543F22B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50D45-522F-3795-488C-426934E3091C}"/>
              </a:ext>
            </a:extLst>
          </p:cNvPr>
          <p:cNvSpPr txBox="1"/>
          <p:nvPr/>
        </p:nvSpPr>
        <p:spPr>
          <a:xfrm>
            <a:off x="87086" y="1338944"/>
            <a:ext cx="11713028" cy="502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Adobe Caslon Pro" panose="0205060205050B090A03" pitchFamily="18" charset="0"/>
              </a:rPr>
              <a:t>Despite witnessing a surge in web page visits and mobile app usage during the admission season, SAPL faced a challenging issue - a low conversion rate of approximately 13% for leads generated.</a:t>
            </a:r>
            <a:endParaRPr lang="en-US" dirty="0">
              <a:solidFill>
                <a:srgbClr val="374151"/>
              </a:solidFill>
              <a:latin typeface="Adobe Caslon Pro" panose="0205060205050B090A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74151"/>
              </a:solidFill>
              <a:effectLst/>
              <a:latin typeface="Adobe Caslon Pro" panose="0205060205050B090A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Adobe Caslon Pro" panose="0205060205050B090A03" pitchFamily="18" charset="0"/>
              </a:rPr>
              <a:t>This report documents the project undertaken to investigate and address the factors contributing to the significantly low lead conversion rate.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374151"/>
              </a:solidFill>
              <a:latin typeface="Adobe Caslon Pro" panose="0205060205050B090A03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Adobe Caslon Pro" panose="0205060205050B090A03" pitchFamily="18" charset="0"/>
              </a:rPr>
              <a:t>The primary focus was on analyzing the stages of student acquisition, with special attention to the lower percentage of calls made by the customer care team, a key area of concern.</a:t>
            </a:r>
            <a:endParaRPr lang="en-US" dirty="0">
              <a:solidFill>
                <a:srgbClr val="374151"/>
              </a:solidFill>
              <a:latin typeface="Adobe Caslon Pro" panose="0205060205050B090A03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34343"/>
                </a:solidFill>
                <a:latin typeface="Adobe Caslon Pro" panose="0205060205050B090A03" pitchFamily="18" charset="0"/>
              </a:rPr>
              <a:t>This sales funnel analysis provides insights into the performance of a hostel booking platform. 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34343"/>
                </a:solidFill>
                <a:latin typeface="Adobe Caslon Pro" panose="0205060205050B090A03" pitchFamily="18" charset="0"/>
              </a:rPr>
              <a:t>The analysis looks at the number of leads generated, the conversion rates at each stage of the funnel, and the regional variations in demand.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34343"/>
                </a:solidFill>
                <a:latin typeface="Adobe Caslon Pro" panose="0205060205050B090A03" pitchFamily="18" charset="0"/>
              </a:rPr>
              <a:t>The analysis also highlights the regional variations in hostel demand.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34343"/>
                </a:solidFill>
                <a:latin typeface="Adobe Caslon Pro" panose="0205060205050B090A03" pitchFamily="18" charset="0"/>
              </a:rPr>
              <a:t> The lead trend and seasonal patterns highlight the need for strategic lead management and targeted m</a:t>
            </a:r>
            <a:r>
              <a:rPr lang="en-US" sz="1800" dirty="0">
                <a:solidFill>
                  <a:srgbClr val="434343"/>
                </a:solidFill>
              </a:rPr>
              <a:t>arketing efforts.</a:t>
            </a: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6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4270248" cy="971877"/>
          </a:xfrm>
        </p:spPr>
        <p:txBody>
          <a:bodyPr/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 Funnel Analysis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121926"/>
                </a:solidFill>
                <a:latin typeface="Inter"/>
              </a:rPr>
              <a:t>L</a:t>
            </a:r>
            <a:r>
              <a:rPr lang="en-IN" b="0" i="0" dirty="0">
                <a:solidFill>
                  <a:srgbClr val="121926"/>
                </a:solidFill>
                <a:effectLst/>
                <a:latin typeface="Inter"/>
              </a:rPr>
              <a:t>ow conversion rate. </a:t>
            </a:r>
            <a:endParaRPr lang="en-US" altLang="zh-CN" b="1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9172C2C-B336-5756-9651-68FD12DA5A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9104" t="-11368" r="-119" b="4707"/>
          <a:stretch/>
        </p:blipFill>
        <p:spPr>
          <a:xfrm>
            <a:off x="5158740" y="655320"/>
            <a:ext cx="5600700" cy="5663184"/>
          </a:xfrm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4572"/>
            <a:ext cx="9912096" cy="1014984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Sales Funnel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A33143-666F-C47E-C369-84FBCAAE2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92" r="16834"/>
          <a:stretch/>
        </p:blipFill>
        <p:spPr>
          <a:xfrm>
            <a:off x="2094028" y="1019556"/>
            <a:ext cx="7059064" cy="4693920"/>
          </a:xfrm>
        </p:spPr>
      </p:pic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ED1119C2-5209-1EF1-484D-74C75E213A0C}"/>
              </a:ext>
            </a:extLst>
          </p:cNvPr>
          <p:cNvSpPr/>
          <p:nvPr/>
        </p:nvSpPr>
        <p:spPr>
          <a:xfrm>
            <a:off x="9083040" y="929640"/>
            <a:ext cx="2903220" cy="164592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Pre-Verified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 626 leads, covering 100% of the total distinct lead count</a:t>
            </a:r>
            <a:endParaRPr lang="en-IN" dirty="0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07662D5D-08D0-B8DD-7C9F-92E8E3365932}"/>
              </a:ext>
            </a:extLst>
          </p:cNvPr>
          <p:cNvSpPr/>
          <p:nvPr/>
        </p:nvSpPr>
        <p:spPr>
          <a:xfrm>
            <a:off x="135688" y="1691640"/>
            <a:ext cx="2043632" cy="1766416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Verified</a:t>
            </a: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: 502 leads, constituting 80.19% of the total distinct lead count.</a:t>
            </a:r>
            <a:endParaRPr lang="en-IN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68864BA4-EB80-ED68-F76E-F9CCEABBA2B1}"/>
              </a:ext>
            </a:extLst>
          </p:cNvPr>
          <p:cNvSpPr/>
          <p:nvPr/>
        </p:nvSpPr>
        <p:spPr>
          <a:xfrm>
            <a:off x="8559598" y="2763775"/>
            <a:ext cx="3426662" cy="1766416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Connected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 403 leads, comprising 64.38% of the total distinct lead count.</a:t>
            </a:r>
            <a:endParaRPr lang="en-IN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E5E5B9CB-E44C-52FA-3377-26543638D385}"/>
              </a:ext>
            </a:extLst>
          </p:cNvPr>
          <p:cNvSpPr/>
          <p:nvPr/>
        </p:nvSpPr>
        <p:spPr>
          <a:xfrm>
            <a:off x="135688" y="3787140"/>
            <a:ext cx="3179012" cy="10668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Visited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351 leads, representing 56.07% of the total distinct lead count.</a:t>
            </a:r>
            <a:endParaRPr lang="en-IN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19275383-953E-CA01-46DD-B455046F2BBC}"/>
              </a:ext>
            </a:extLst>
          </p:cNvPr>
          <p:cNvSpPr/>
          <p:nvPr/>
        </p:nvSpPr>
        <p:spPr>
          <a:xfrm>
            <a:off x="7627620" y="4661967"/>
            <a:ext cx="4183683" cy="1901952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Agreement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229 leads, making up 36.58% of the total distinct lead count.</a:t>
            </a:r>
            <a:endParaRPr lang="en-IN" dirty="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F1EF3287-BF38-7EB8-2919-B5EAB8518131}"/>
              </a:ext>
            </a:extLst>
          </p:cNvPr>
          <p:cNvSpPr/>
          <p:nvPr/>
        </p:nvSpPr>
        <p:spPr>
          <a:xfrm>
            <a:off x="105208" y="5057446"/>
            <a:ext cx="3179012" cy="1671014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Onboarded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Lato" panose="020F0502020204030203" pitchFamily="34" charset="0"/>
              </a:rPr>
              <a:t>84 leads, accounting for 13.42% of the total distinct lead count.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B7E6A2-F66D-1D54-CEE1-693A0404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144"/>
            <a:ext cx="9848088" cy="676656"/>
          </a:xfrm>
        </p:spPr>
        <p:txBody>
          <a:bodyPr/>
          <a:lstStyle/>
          <a:p>
            <a:r>
              <a:rPr lang="en-US" sz="4000" b="1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Sales Funnel Analysis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84B30-23C9-FE0D-C2EC-24730E91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7810D-9414-1611-9865-9783F36D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0F62B8-2E81-12CB-B30C-C93695C2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C1ABCD3-ED27-4BCC-F7B0-6F9A86B0AF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708799"/>
              </p:ext>
            </p:extLst>
          </p:nvPr>
        </p:nvGraphicFramePr>
        <p:xfrm>
          <a:off x="312421" y="777240"/>
          <a:ext cx="11879579" cy="551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86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{5062A0DD-E74D-42CA-BBF4-202C7DC306AE}tf11429527_win32</Template>
  <TotalTime>416</TotalTime>
  <Words>2624</Words>
  <Application>Microsoft Office PowerPoint</Application>
  <PresentationFormat>Widescreen</PresentationFormat>
  <Paragraphs>248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Acumin Pro</vt:lpstr>
      <vt:lpstr>Adobe Caslon Pro</vt:lpstr>
      <vt:lpstr>Arial</vt:lpstr>
      <vt:lpstr>Arial Black</vt:lpstr>
      <vt:lpstr>Calibri</vt:lpstr>
      <vt:lpstr>Century Gothic</vt:lpstr>
      <vt:lpstr>Inter</vt:lpstr>
      <vt:lpstr>Karla</vt:lpstr>
      <vt:lpstr>Lato</vt:lpstr>
      <vt:lpstr>Univers Condensed Light</vt:lpstr>
      <vt:lpstr>Wingdings</vt:lpstr>
      <vt:lpstr>Office Theme</vt:lpstr>
      <vt:lpstr>Sales Funnel Analysis for Hostel Chain</vt:lpstr>
      <vt:lpstr>Agenda</vt:lpstr>
      <vt:lpstr>Introduction </vt:lpstr>
      <vt:lpstr>Data Analysis Findings</vt:lpstr>
      <vt:lpstr>Project Approach</vt:lpstr>
      <vt:lpstr>Introduction</vt:lpstr>
      <vt:lpstr>Sales Funnel Analysis</vt:lpstr>
      <vt:lpstr>Sales Funnel chart</vt:lpstr>
      <vt:lpstr>Sales Funnel Analysis </vt:lpstr>
      <vt:lpstr>Leads Across Cities</vt:lpstr>
      <vt:lpstr>Leads in different city</vt:lpstr>
      <vt:lpstr>Top &amp; Bottom 5 city by Lead</vt:lpstr>
      <vt:lpstr>Top 5 city by Lead</vt:lpstr>
      <vt:lpstr>City insights</vt:lpstr>
      <vt:lpstr>Website Engagement in March-April 2023</vt:lpstr>
      <vt:lpstr>Website Engagement in March-April 2023</vt:lpstr>
      <vt:lpstr>Percentage of Onboarded leads across various cities</vt:lpstr>
      <vt:lpstr>"In the world of business, data is not just information; it's the key to understanding, adapting, and thriving."</vt:lpstr>
      <vt:lpstr>Recommendations</vt:lpstr>
      <vt:lpstr>Implementation and Monitoring</vt:lpstr>
      <vt:lpstr>Conclusion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Funnel Analysis for Hostel Chain</dc:title>
  <dc:creator>Pintu kumar</dc:creator>
  <cp:lastModifiedBy>Pintu kumar</cp:lastModifiedBy>
  <cp:revision>1</cp:revision>
  <dcterms:created xsi:type="dcterms:W3CDTF">2023-09-22T02:55:25Z</dcterms:created>
  <dcterms:modified xsi:type="dcterms:W3CDTF">2023-09-22T09:52:19Z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