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5" r:id="rId1"/>
  </p:sldMasterIdLst>
  <p:notesMasterIdLst>
    <p:notesMasterId r:id="rId13"/>
  </p:notesMasterIdLst>
  <p:handoutMasterIdLst>
    <p:handoutMasterId r:id="rId14"/>
  </p:handoutMasterIdLst>
  <p:sldIdLst>
    <p:sldId id="272" r:id="rId2"/>
    <p:sldId id="273" r:id="rId3"/>
    <p:sldId id="283" r:id="rId4"/>
    <p:sldId id="259" r:id="rId5"/>
    <p:sldId id="278" r:id="rId6"/>
    <p:sldId id="261" r:id="rId7"/>
    <p:sldId id="262" r:id="rId8"/>
    <p:sldId id="263" r:id="rId9"/>
    <p:sldId id="264" r:id="rId10"/>
    <p:sldId id="284"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09D79"/>
    <a:srgbClr val="000000"/>
    <a:srgbClr val="D1D8B7"/>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830"/>
  </p:normalViewPr>
  <p:slideViewPr>
    <p:cSldViewPr snapToGrid="0">
      <p:cViewPr varScale="1">
        <p:scale>
          <a:sx n="88" d="100"/>
          <a:sy n="88" d="100"/>
        </p:scale>
        <p:origin x="210" y="5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dLbls>
          <c:showLegendKey val="0"/>
          <c:showVal val="0"/>
          <c:showCatName val="0"/>
          <c:showSerName val="0"/>
          <c:showPercent val="0"/>
          <c:showBubbleSize val="0"/>
        </c:dLbls>
        <c:gapWidth val="115"/>
        <c:overlap val="-20"/>
        <c:axId val="1111705064"/>
        <c:axId val="1111706704"/>
      </c:barChart>
      <c:catAx>
        <c:axId val="111170506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cdr:x>
      <cdr:y>0</cdr:y>
    </cdr:from>
    <cdr:to>
      <cdr:x>0.99586</cdr:x>
      <cdr:y>0.66567</cdr:y>
    </cdr:to>
    <cdr:sp macro="" textlink="">
      <cdr:nvSpPr>
        <cdr:cNvPr id="2" name="TextBox 1">
          <a:extLst xmlns:a="http://schemas.openxmlformats.org/drawingml/2006/main">
            <a:ext uri="{FF2B5EF4-FFF2-40B4-BE49-F238E27FC236}">
              <a16:creationId xmlns:a16="http://schemas.microsoft.com/office/drawing/2014/main" id="{C398B3DD-C154-9C66-3246-8E79D277A289}"/>
            </a:ext>
          </a:extLst>
        </cdr:cNvPr>
        <cdr:cNvSpPr txBox="1"/>
      </cdr:nvSpPr>
      <cdr:spPr>
        <a:xfrm xmlns:a="http://schemas.openxmlformats.org/drawingml/2006/main">
          <a:off x="-1533523" y="0"/>
          <a:ext cx="9324312" cy="258058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lvl="1" algn="just">
            <a:lnSpc>
              <a:spcPct val="200000"/>
            </a:lnSpc>
          </a:pPr>
          <a:r>
            <a:rPr lang="en-US" sz="1600" dirty="0"/>
            <a:t>The first step in the process is to ask. It is important to understand the problem or the question which will lids to draw right conclusions and actions.</a:t>
          </a:r>
        </a:p>
        <a:p xmlns:a="http://schemas.openxmlformats.org/drawingml/2006/main">
          <a:pPr lvl="1" algn="l">
            <a:lnSpc>
              <a:spcPct val="200000"/>
            </a:lnSpc>
          </a:pPr>
          <a:r>
            <a:rPr lang="en-US" sz="1600" dirty="0"/>
            <a:t>The analyst has to understand the task and his solution should be able to </a:t>
          </a:r>
          <a:r>
            <a:rPr lang="en-US" sz="1600" dirty="0" err="1"/>
            <a:t>to</a:t>
          </a:r>
          <a:r>
            <a:rPr lang="en-US" sz="1600" dirty="0"/>
            <a:t> satisfy business owners expectations.</a:t>
          </a:r>
        </a:p>
        <a:p xmlns:a="http://schemas.openxmlformats.org/drawingml/2006/main">
          <a:pPr lvl="1" algn="l">
            <a:lnSpc>
              <a:spcPct val="200000"/>
            </a:lnSpc>
          </a:pPr>
          <a:r>
            <a:rPr lang="en-US" sz="1600" dirty="0"/>
            <a:t>A analyst must able to ask right set of questions so that analysts able to find right solution for of the given problem. In order to understand the underlying problem completely, a analyst should be able </a:t>
          </a:r>
          <a:r>
            <a:rPr lang="en-US" sz="1600" dirty="0" err="1"/>
            <a:t>able</a:t>
          </a:r>
          <a:r>
            <a:rPr lang="en-US" sz="1600" dirty="0"/>
            <a:t> to communicate effectively with stakeholders and </a:t>
          </a:r>
          <a:r>
            <a:rPr lang="en-US" sz="1600" dirty="0" err="1"/>
            <a:t>and</a:t>
          </a:r>
          <a:r>
            <a:rPr lang="en-US" sz="1600" dirty="0"/>
            <a:t> colleagues.</a:t>
          </a:r>
        </a:p>
        <a:p xmlns:a="http://schemas.openxmlformats.org/drawingml/2006/main">
          <a:pPr lvl="1" algn="l">
            <a:lnSpc>
              <a:spcPct val="200000"/>
            </a:lnSpc>
          </a:pPr>
          <a:endParaRPr lang="en-US" sz="1600" dirty="0"/>
        </a:p>
        <a:p xmlns:a="http://schemas.openxmlformats.org/drawingml/2006/main">
          <a:pPr lvl="1" algn="l">
            <a:lnSpc>
              <a:spcPct val="200000"/>
            </a:lnSpc>
          </a:pPr>
          <a:endParaRPr lang="en-US" sz="1600" dirty="0"/>
        </a:p>
        <a:p xmlns:a="http://schemas.openxmlformats.org/drawingml/2006/main">
          <a:pPr lvl="1" algn="l">
            <a:lnSpc>
              <a:spcPct val="200000"/>
            </a:lnSpc>
          </a:pPr>
          <a:endParaRPr lang="en-US" dirty="0"/>
        </a:p>
        <a:p xmlns:a="http://schemas.openxmlformats.org/drawingml/2006/main">
          <a:endParaRPr lang="en-US" sz="1100" dirty="0"/>
        </a:p>
      </cdr:txBody>
    </cdr:sp>
  </cdr:relSizeAnchor>
  <cdr:relSizeAnchor xmlns:cdr="http://schemas.openxmlformats.org/drawingml/2006/chartDrawing">
    <cdr:from>
      <cdr:x>0.06055</cdr:x>
      <cdr:y>0.65806</cdr:y>
    </cdr:from>
    <cdr:to>
      <cdr:x>0.76219</cdr:x>
      <cdr:y>1</cdr:y>
    </cdr:to>
    <cdr:sp macro="" textlink="">
      <cdr:nvSpPr>
        <cdr:cNvPr id="3" name="TextBox 2">
          <a:extLst xmlns:a="http://schemas.openxmlformats.org/drawingml/2006/main">
            <a:ext uri="{FF2B5EF4-FFF2-40B4-BE49-F238E27FC236}">
              <a16:creationId xmlns:a16="http://schemas.microsoft.com/office/drawing/2014/main" id="{5C93C24B-91E9-F373-747E-A73C2363EBCA}"/>
            </a:ext>
          </a:extLst>
        </cdr:cNvPr>
        <cdr:cNvSpPr txBox="1"/>
      </cdr:nvSpPr>
      <cdr:spPr>
        <a:xfrm xmlns:a="http://schemas.openxmlformats.org/drawingml/2006/main">
          <a:off x="566928" y="2551086"/>
          <a:ext cx="6569529" cy="1325589"/>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l">
            <a:lnSpc>
              <a:spcPct val="150000"/>
            </a:lnSpc>
          </a:pPr>
          <a:r>
            <a:rPr lang="en-US" sz="1600" dirty="0"/>
            <a:t>We have to ask two questions to ourself;</a:t>
          </a:r>
        </a:p>
        <a:p xmlns:a="http://schemas.openxmlformats.org/drawingml/2006/main">
          <a:pPr algn="l">
            <a:lnSpc>
              <a:spcPct val="150000"/>
            </a:lnSpc>
          </a:pPr>
          <a:r>
            <a:rPr lang="en-US" sz="1600" dirty="0"/>
            <a:t>What are the problems of stakeholders?</a:t>
          </a:r>
        </a:p>
        <a:p xmlns:a="http://schemas.openxmlformats.org/drawingml/2006/main">
          <a:pPr algn="l">
            <a:lnSpc>
              <a:spcPct val="150000"/>
            </a:lnSpc>
          </a:pPr>
          <a:r>
            <a:rPr lang="en-US" sz="1600" dirty="0"/>
            <a:t>What are their expectations for the solutions?</a:t>
          </a:r>
        </a:p>
      </cdr:txBody>
    </cdr:sp>
  </cdr:relSizeAnchor>
  <cdr:relSizeAnchor xmlns:cdr="http://schemas.openxmlformats.org/drawingml/2006/chartDrawing">
    <cdr:from>
      <cdr:x>0.03488</cdr:x>
      <cdr:y>0.73107</cdr:y>
    </cdr:from>
    <cdr:to>
      <cdr:x>0.06346</cdr:x>
      <cdr:y>0.76196</cdr:y>
    </cdr:to>
    <cdr:sp macro="" textlink="">
      <cdr:nvSpPr>
        <cdr:cNvPr id="4" name="Arrow: Right 3">
          <a:extLst xmlns:a="http://schemas.openxmlformats.org/drawingml/2006/main">
            <a:ext uri="{FF2B5EF4-FFF2-40B4-BE49-F238E27FC236}">
              <a16:creationId xmlns:a16="http://schemas.microsoft.com/office/drawing/2014/main" id="{658BB4A9-9D52-EEA0-0766-FB59C577899F}"/>
            </a:ext>
          </a:extLst>
        </cdr:cNvPr>
        <cdr:cNvSpPr/>
      </cdr:nvSpPr>
      <cdr:spPr>
        <a:xfrm xmlns:a="http://schemas.openxmlformats.org/drawingml/2006/main">
          <a:off x="326573" y="2834113"/>
          <a:ext cx="267571" cy="119743"/>
        </a:xfrm>
        <a:prstGeom xmlns:a="http://schemas.openxmlformats.org/drawingml/2006/main" prst="righ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0.03629</cdr:x>
      <cdr:y>0.91668</cdr:y>
    </cdr:from>
    <cdr:to>
      <cdr:x>0.06486</cdr:x>
      <cdr:y>0.94055</cdr:y>
    </cdr:to>
    <cdr:sp macro="" textlink="">
      <cdr:nvSpPr>
        <cdr:cNvPr id="5" name="Arrow: Right 4">
          <a:extLst xmlns:a="http://schemas.openxmlformats.org/drawingml/2006/main">
            <a:ext uri="{FF2B5EF4-FFF2-40B4-BE49-F238E27FC236}">
              <a16:creationId xmlns:a16="http://schemas.microsoft.com/office/drawing/2014/main" id="{B7F3596E-7437-6279-A25E-C793A51109E8}"/>
            </a:ext>
          </a:extLst>
        </cdr:cNvPr>
        <cdr:cNvSpPr/>
      </cdr:nvSpPr>
      <cdr:spPr>
        <a:xfrm xmlns:a="http://schemas.openxmlformats.org/drawingml/2006/main">
          <a:off x="339744" y="3553678"/>
          <a:ext cx="267571" cy="92528"/>
        </a:xfrm>
        <a:prstGeom xmlns:a="http://schemas.openxmlformats.org/drawingml/2006/main" prst="righ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0.03629</cdr:x>
      <cdr:y>0.83684</cdr:y>
    </cdr:from>
    <cdr:to>
      <cdr:x>0.06486</cdr:x>
      <cdr:y>0.8607</cdr:y>
    </cdr:to>
    <cdr:sp macro="" textlink="">
      <cdr:nvSpPr>
        <cdr:cNvPr id="6" name="Arrow: Right 5">
          <a:extLst xmlns:a="http://schemas.openxmlformats.org/drawingml/2006/main">
            <a:ext uri="{FF2B5EF4-FFF2-40B4-BE49-F238E27FC236}">
              <a16:creationId xmlns:a16="http://schemas.microsoft.com/office/drawing/2014/main" id="{6B67D23A-CE52-D54F-3526-44CE5D0D32DA}"/>
            </a:ext>
          </a:extLst>
        </cdr:cNvPr>
        <cdr:cNvSpPr/>
      </cdr:nvSpPr>
      <cdr:spPr>
        <a:xfrm xmlns:a="http://schemas.openxmlformats.org/drawingml/2006/main">
          <a:off x="339744" y="3244142"/>
          <a:ext cx="267571" cy="92528"/>
        </a:xfrm>
        <a:prstGeom xmlns:a="http://schemas.openxmlformats.org/drawingml/2006/main" prst="righ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23-Mar-23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23-Mar-23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462435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0142B22-5C12-4B2C-8A01-1A620F33F8A2}" type="datetimeFigureOut">
              <a:rPr lang="en-US" smtClean="0"/>
              <a:t>23-Mar-23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6380308-17A4-4956-BC97-8EF4CB1483B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132D976A-2783-3D7C-6AB2-1F8BDA351E16}"/>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5A0FA7DA-49A1-6552-0EEC-A47E4615F3C0}"/>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160C385A-5611-DFFA-E49E-019853B0B838}"/>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BDD60B0-04B4-A1FF-4F4B-DA5334D9C39E}"/>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944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317903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42746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033877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1733888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31525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01801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45496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772493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9844100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24546829"/>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AC39EF70-980A-9F3B-8BF0-854874DB28D8}"/>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0EEA8F1-BE74-9348-CC99-7174890B8DDC}"/>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0642826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8518634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42B22-5C12-4B2C-8A01-1A620F33F8A2}" type="datetimeFigureOut">
              <a:rPr lang="en-US" smtClean="0"/>
              <a:t>23-Mar-23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80308-17A4-4956-BC97-8EF4CB1483B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Freeform: Shape 6">
            <a:extLst>
              <a:ext uri="{FF2B5EF4-FFF2-40B4-BE49-F238E27FC236}">
                <a16:creationId xmlns:a16="http://schemas.microsoft.com/office/drawing/2014/main" id="{35A4CEC7-9368-EF8B-C5D7-1005FD020DE8}"/>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F3749419-1B0F-FBBE-FDE3-0CEC4C1C6E5A}"/>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1C7395FE-B070-84C7-27E7-570B7D938642}"/>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AA3AC806-7E84-7FA5-3F08-C5D6F67C845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9B587198-09F2-28C6-FACC-DAED444D3DDE}"/>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52326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8A2534FD-0891-3926-6C08-1FFAA7A9E17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9B9E02A5-AA36-579E-937A-487298E112E6}"/>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5205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 name="Freeform: Shape 9">
            <a:extLst>
              <a:ext uri="{FF2B5EF4-FFF2-40B4-BE49-F238E27FC236}">
                <a16:creationId xmlns:a16="http://schemas.microsoft.com/office/drawing/2014/main" id="{4B50930E-4F27-EEB2-1F41-0F6C7D6190CE}"/>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EFCB40CB-22DA-6801-7F48-07F7CDA88025}"/>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B65B074C-0323-57FB-828E-B91A6297CD3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3FD56C97-DA79-CF1C-8AD6-7984D09FB13F}"/>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455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218726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4206704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6B10BDB7-669F-0130-7A49-0E143827F87E}"/>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91F23B48-4EA0-BFA1-66BA-601214FDDABF}"/>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409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3" name="Picture 2" descr="Shape, circle&#10;&#10;Description automatically generated">
            <a:extLst>
              <a:ext uri="{FF2B5EF4-FFF2-40B4-BE49-F238E27FC236}">
                <a16:creationId xmlns:a16="http://schemas.microsoft.com/office/drawing/2014/main" id="{820392CF-91CB-DBB1-F074-E83C8DABD933}"/>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8" name="Freeform: Shape 7">
            <a:extLst>
              <a:ext uri="{FF2B5EF4-FFF2-40B4-BE49-F238E27FC236}">
                <a16:creationId xmlns:a16="http://schemas.microsoft.com/office/drawing/2014/main" id="{05FE62FE-E58D-2CCB-2F9D-9E0A18C2AEF3}"/>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194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7">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20XX</a:t>
            </a:r>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FB4751-880F-D840-AAA9-3A15815CC996}" type="slidenum">
              <a:rPr lang="en-US" smtClean="0"/>
              <a:pPr/>
              <a:t>‹#›</a:t>
            </a:fld>
            <a:endParaRPr lang="en-US" dirty="0"/>
          </a:p>
        </p:txBody>
      </p:sp>
      <p:cxnSp>
        <p:nvCxnSpPr>
          <p:cNvPr id="12" name="Straight Connector 11">
            <a:extLst>
              <a:ext uri="{FF2B5EF4-FFF2-40B4-BE49-F238E27FC236}">
                <a16:creationId xmlns:a16="http://schemas.microsoft.com/office/drawing/2014/main" id="{5E5A08D7-CFA6-87F3-5AB4-5ED5B57E053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723075"/>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 id="2147484149" r:id="rId14"/>
    <p:sldLayoutId id="2147484150" r:id="rId15"/>
    <p:sldLayoutId id="2147484151" r:id="rId16"/>
    <p:sldLayoutId id="2147484152" r:id="rId17"/>
    <p:sldLayoutId id="2147484153" r:id="rId18"/>
    <p:sldLayoutId id="2147484154" r:id="rId19"/>
    <p:sldLayoutId id="2147484155" r:id="rId20"/>
    <p:sldLayoutId id="2147483657" r:id="rId21"/>
    <p:sldLayoutId id="2147483653" r:id="rId22"/>
    <p:sldLayoutId id="2147483652" r:id="rId23"/>
    <p:sldLayoutId id="2147483655" r:id="rId24"/>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DATA ANALYSIS IN REAL LIFE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PINTU KUMAR KUSHWAHA</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6F81E2AF-E4D7-CAEB-F4DF-6EE8916A9173}"/>
              </a:ext>
            </a:extLst>
          </p:cNvPr>
          <p:cNvSpPr>
            <a:spLocks noGrp="1"/>
          </p:cNvSpPr>
          <p:nvPr>
            <p:ph type="dt" sz="half" idx="10"/>
          </p:nvPr>
        </p:nvSpPr>
        <p:spPr>
          <a:xfrm>
            <a:off x="409801" y="6426200"/>
            <a:ext cx="1600200" cy="279400"/>
          </a:xfrm>
        </p:spPr>
        <p:txBody>
          <a:bodyPr/>
          <a:lstStyle/>
          <a:p>
            <a:r>
              <a:rPr lang="en-US" dirty="0"/>
              <a:t>18.02.2023</a:t>
            </a:r>
          </a:p>
        </p:txBody>
      </p:sp>
      <p:sp>
        <p:nvSpPr>
          <p:cNvPr id="16" name="Footer Placeholder 15">
            <a:extLst>
              <a:ext uri="{FF2B5EF4-FFF2-40B4-BE49-F238E27FC236}">
                <a16:creationId xmlns:a16="http://schemas.microsoft.com/office/drawing/2014/main" id="{3E9EBE94-289F-B463-710C-3867F5691ECA}"/>
              </a:ext>
            </a:extLst>
          </p:cNvPr>
          <p:cNvSpPr>
            <a:spLocks noGrp="1"/>
          </p:cNvSpPr>
          <p:nvPr>
            <p:ph type="ftr" sz="quarter" idx="11"/>
          </p:nvPr>
        </p:nvSpPr>
        <p:spPr>
          <a:xfrm>
            <a:off x="4800601" y="6431643"/>
            <a:ext cx="7305900" cy="279400"/>
          </a:xfrm>
        </p:spPr>
        <p:txBody>
          <a:bodyPr/>
          <a:lstStyle/>
          <a:p>
            <a:r>
              <a:rPr lang="en-US" sz="1000" b="1" kern="1200" dirty="0">
                <a:solidFill>
                  <a:schemeClr val="tx1"/>
                </a:solidFill>
                <a:latin typeface="+mn-lt"/>
                <a:ea typeface="+mn-ea"/>
                <a:cs typeface="+mn-cs"/>
              </a:rPr>
              <a:t>REAL-LIFE EXAMPLE</a:t>
            </a:r>
            <a:endParaRPr lang="en-US" dirty="0"/>
          </a:p>
        </p:txBody>
      </p:sp>
      <p:sp>
        <p:nvSpPr>
          <p:cNvPr id="17" name="Slide Number Placeholder 16">
            <a:extLst>
              <a:ext uri="{FF2B5EF4-FFF2-40B4-BE49-F238E27FC236}">
                <a16:creationId xmlns:a16="http://schemas.microsoft.com/office/drawing/2014/main" id="{03EBF195-B454-31D8-AD98-3FE6725E7FB8}"/>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18" name="TextBox 17">
            <a:extLst>
              <a:ext uri="{FF2B5EF4-FFF2-40B4-BE49-F238E27FC236}">
                <a16:creationId xmlns:a16="http://schemas.microsoft.com/office/drawing/2014/main" id="{7A8D900F-30B7-29C1-FBDC-4F951CDB278B}"/>
              </a:ext>
            </a:extLst>
          </p:cNvPr>
          <p:cNvSpPr txBox="1"/>
          <p:nvPr/>
        </p:nvSpPr>
        <p:spPr>
          <a:xfrm>
            <a:off x="767444" y="762000"/>
            <a:ext cx="10619014" cy="3139321"/>
          </a:xfrm>
          <a:prstGeom prst="rect">
            <a:avLst/>
          </a:prstGeom>
          <a:noFill/>
        </p:spPr>
        <p:txBody>
          <a:bodyPr wrap="square" rtlCol="0">
            <a:spAutoFit/>
          </a:bodyPr>
          <a:lstStyle/>
          <a:p>
            <a:r>
              <a:rPr lang="en-US" dirty="0">
                <a:latin typeface="Algerian" panose="04020705040A02060702" pitchFamily="82" charset="0"/>
              </a:rPr>
              <a:t>4. ANALYZE: </a:t>
            </a:r>
            <a:r>
              <a:rPr lang="en-US" dirty="0"/>
              <a:t>Now customer can use data visualization to identify the most important feature that are useful for their purchasing decision. Here they can create a chart of different laptop available at same price, has good reviews and customers feedback. They can use this chart to select the best laptop that satisfy the need and the laptop are in their budget.</a:t>
            </a:r>
          </a:p>
          <a:p>
            <a:endParaRPr lang="en-US" dirty="0">
              <a:latin typeface="Algerian" panose="04020705040A02060702" pitchFamily="82" charset="0"/>
            </a:endParaRPr>
          </a:p>
          <a:p>
            <a:r>
              <a:rPr lang="en-US" dirty="0">
                <a:latin typeface="Algerian" panose="04020705040A02060702" pitchFamily="82" charset="0"/>
              </a:rPr>
              <a:t>5. SHARE: </a:t>
            </a:r>
            <a:r>
              <a:rPr lang="en-US" dirty="0"/>
              <a:t>After analyzing data and findings the list of best laptops, they can share it with friends and family and get their opinion so that they can make their decision.</a:t>
            </a:r>
          </a:p>
          <a:p>
            <a:endParaRPr lang="en-US" dirty="0">
              <a:latin typeface="Algerian" panose="04020705040A02060702" pitchFamily="82" charset="0"/>
            </a:endParaRPr>
          </a:p>
          <a:p>
            <a:r>
              <a:rPr lang="en-US" dirty="0">
                <a:latin typeface="Algerian" panose="04020705040A02060702" pitchFamily="82" charset="0"/>
              </a:rPr>
              <a:t>6. act:  </a:t>
            </a:r>
            <a:r>
              <a:rPr lang="en-US" dirty="0"/>
              <a:t>Now after getting all the data, friends and family opinion and based on their analysis a customer can make right decision of purchasing a laptop which is based on data driven decision or which satisfy their need and budget.</a:t>
            </a:r>
          </a:p>
          <a:p>
            <a:r>
              <a:rPr lang="en-US" dirty="0"/>
              <a:t>In this way they can avoid negative reviews laptop or laptop with same features and specifications at high price.</a:t>
            </a:r>
          </a:p>
        </p:txBody>
      </p:sp>
      <p:sp>
        <p:nvSpPr>
          <p:cNvPr id="19" name="TextBox 18">
            <a:extLst>
              <a:ext uri="{FF2B5EF4-FFF2-40B4-BE49-F238E27FC236}">
                <a16:creationId xmlns:a16="http://schemas.microsoft.com/office/drawing/2014/main" id="{EB3EFE75-723E-C2B5-251D-408E47B6A6B5}"/>
              </a:ext>
            </a:extLst>
          </p:cNvPr>
          <p:cNvSpPr txBox="1"/>
          <p:nvPr/>
        </p:nvSpPr>
        <p:spPr>
          <a:xfrm>
            <a:off x="838200" y="3901321"/>
            <a:ext cx="10417629" cy="1200329"/>
          </a:xfrm>
          <a:prstGeom prst="rect">
            <a:avLst/>
          </a:prstGeom>
          <a:noFill/>
        </p:spPr>
        <p:txBody>
          <a:bodyPr wrap="square" rtlCol="0">
            <a:spAutoFit/>
          </a:bodyPr>
          <a:lstStyle/>
          <a:p>
            <a:r>
              <a:rPr lang="en-US" dirty="0"/>
              <a:t>This is the way when a customer uses six step data analytics processes to buy a laptop from an e-commerce website.</a:t>
            </a:r>
          </a:p>
          <a:p>
            <a:r>
              <a:rPr lang="en-US" dirty="0"/>
              <a:t>After getting data from different sources analyzing data and sharing their findings they can identify laptop that meet their needs and budget.</a:t>
            </a:r>
          </a:p>
        </p:txBody>
      </p:sp>
    </p:spTree>
    <p:extLst>
      <p:ext uri="{BB962C8B-B14F-4D97-AF65-F5344CB8AC3E}">
        <p14:creationId xmlns:p14="http://schemas.microsoft.com/office/powerpoint/2010/main" val="223076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err="1">
                <a:latin typeface="Bahnschrift Light" panose="020B0502040204020203" pitchFamily="34" charset="0"/>
              </a:rPr>
              <a:t>Pintu</a:t>
            </a:r>
            <a:r>
              <a:rPr lang="en-US" dirty="0">
                <a:latin typeface="Bahnschrift Light" panose="020B0502040204020203" pitchFamily="34" charset="0"/>
              </a:rPr>
              <a:t> </a:t>
            </a:r>
            <a:r>
              <a:rPr lang="en-US" dirty="0" err="1">
                <a:latin typeface="Bahnschrift Light" panose="020B0502040204020203" pitchFamily="34" charset="0"/>
              </a:rPr>
              <a:t>kumar</a:t>
            </a:r>
            <a:r>
              <a:rPr lang="en-US" dirty="0">
                <a:latin typeface="Bahnschrift Light" panose="020B0502040204020203" pitchFamily="34" charset="0"/>
              </a:rPr>
              <a:t> </a:t>
            </a:r>
            <a:r>
              <a:rPr lang="en-US" dirty="0" err="1">
                <a:latin typeface="Bahnschrift Light" panose="020B0502040204020203" pitchFamily="34" charset="0"/>
              </a:rPr>
              <a:t>kushwaha</a:t>
            </a:r>
            <a:endParaRPr lang="en-US" dirty="0">
              <a:latin typeface="Bahnschrift Light" panose="020B0502040204020203" pitchFamily="34" charset="0"/>
            </a:endParaRPr>
          </a:p>
          <a:p>
            <a:r>
              <a:rPr lang="en-US" dirty="0"/>
              <a:t>pkmansarowr@gmail.com</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13014" y="0"/>
            <a:ext cx="9312729" cy="595884"/>
          </a:xfrm>
        </p:spPr>
        <p:txBody>
          <a:bodyPr>
            <a:normAutofit fontScale="90000"/>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628994430"/>
              </p:ext>
            </p:extLst>
          </p:nvPr>
        </p:nvGraphicFramePr>
        <p:xfrm>
          <a:off x="598714" y="595885"/>
          <a:ext cx="10989129" cy="5657957"/>
        </p:xfrm>
        <a:graphic>
          <a:graphicData uri="http://schemas.openxmlformats.org/drawingml/2006/table">
            <a:tbl>
              <a:tblPr firstRow="1" bandRow="1"/>
              <a:tblGrid>
                <a:gridCol w="10989129">
                  <a:extLst>
                    <a:ext uri="{9D8B030D-6E8A-4147-A177-3AD203B41FA5}">
                      <a16:colId xmlns:a16="http://schemas.microsoft.com/office/drawing/2014/main" val="1563570424"/>
                    </a:ext>
                  </a:extLst>
                </a:gridCol>
              </a:tblGrid>
              <a:tr h="95231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Algerian" panose="04020705040A02060702" pitchFamily="82" charset="0"/>
                          <a:cs typeface="Gill Sans Light" panose="020B0302020104020203" pitchFamily="34" charset="-79"/>
                        </a:rPr>
                        <a:t>INTRODUCTION</a:t>
                      </a:r>
                    </a:p>
                    <a:p>
                      <a:pPr algn="r"/>
                      <a:r>
                        <a:rPr lang="en-US" sz="2800" b="1" dirty="0">
                          <a:latin typeface="Algerian" panose="04020705040A02060702" pitchFamily="82" charset="0"/>
                        </a:rPr>
                        <a:t>4</a:t>
                      </a:r>
                    </a:p>
                  </a:txBody>
                  <a:tcPr marL="232692" marR="232692">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2149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Algerian" panose="04020705040A02060702" pitchFamily="82" charset="0"/>
                          <a:cs typeface="Gill Sans Light" panose="020B0302020104020203" pitchFamily="34" charset="-79"/>
                        </a:rPr>
                        <a:t>DATA ANALYTICS PROCESS</a:t>
                      </a:r>
                    </a:p>
                    <a:p>
                      <a:pPr marL="0" algn="r" defTabSz="914400" rtl="0" eaLnBrk="1" latinLnBrk="0" hangingPunct="1"/>
                      <a:r>
                        <a:rPr lang="en-US" sz="2800" b="1" kern="1200" dirty="0">
                          <a:solidFill>
                            <a:schemeClr val="tx1"/>
                          </a:solidFill>
                          <a:latin typeface="Algerian" panose="04020705040A02060702" pitchFamily="82" charset="0"/>
                          <a:ea typeface="+mn-ea"/>
                          <a:cs typeface="+mn-cs"/>
                        </a:rPr>
                        <a:t>4</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23972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Algerian" panose="04020705040A02060702" pitchFamily="82" charset="0"/>
                          <a:cs typeface="Gill Sans Light" panose="020B0302020104020203" pitchFamily="34" charset="-79"/>
                        </a:rPr>
                        <a:t>ASK</a:t>
                      </a:r>
                    </a:p>
                    <a:p>
                      <a:pPr marL="0" algn="r" defTabSz="914400" rtl="0" eaLnBrk="1" latinLnBrk="0" hangingPunct="1"/>
                      <a:r>
                        <a:rPr lang="en-US" sz="2800" b="1" kern="1200" dirty="0">
                          <a:solidFill>
                            <a:schemeClr val="tx1"/>
                          </a:solidFill>
                          <a:latin typeface="Algerian" panose="04020705040A02060702" pitchFamily="82" charset="0"/>
                          <a:ea typeface="+mn-ea"/>
                          <a:cs typeface="+mn-cs"/>
                        </a:rPr>
                        <a:t>5</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90138">
                <a:tc>
                  <a:txBody>
                    <a:bodyPr/>
                    <a:lstStyle/>
                    <a:p>
                      <a:pPr marL="0" algn="r" defTabSz="914400" rtl="0" eaLnBrk="1" latinLnBrk="0" hangingPunct="1"/>
                      <a:r>
                        <a:rPr lang="en-US" sz="2800" b="1" kern="1200" dirty="0">
                          <a:solidFill>
                            <a:schemeClr val="tx1"/>
                          </a:solidFill>
                          <a:latin typeface="Algerian" panose="04020705040A02060702" pitchFamily="82" charset="0"/>
                          <a:ea typeface="+mn-ea"/>
                          <a:cs typeface="+mn-cs"/>
                        </a:rPr>
                        <a:t>PREPARE</a:t>
                      </a:r>
                    </a:p>
                    <a:p>
                      <a:pPr marL="0" algn="r" defTabSz="914400" rtl="0" eaLnBrk="1" latinLnBrk="0" hangingPunct="1"/>
                      <a:r>
                        <a:rPr lang="en-US" sz="2800" b="1" kern="1200" dirty="0">
                          <a:solidFill>
                            <a:schemeClr val="tx1"/>
                          </a:solidFill>
                          <a:latin typeface="Algerian" panose="04020705040A02060702" pitchFamily="82" charset="0"/>
                          <a:ea typeface="+mn-ea"/>
                          <a:cs typeface="+mn-cs"/>
                        </a:rPr>
                        <a:t>7</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060838">
                <a:tc>
                  <a:txBody>
                    <a:bodyPr/>
                    <a:lstStyle/>
                    <a:p>
                      <a:pPr marL="0" algn="r" defTabSz="914400" rtl="0" eaLnBrk="1" latinLnBrk="0" hangingPunct="1"/>
                      <a:r>
                        <a:rPr lang="en-US" sz="2800" b="1" kern="1200" dirty="0">
                          <a:solidFill>
                            <a:schemeClr val="tx1"/>
                          </a:solidFill>
                          <a:latin typeface="Algerian" panose="04020705040A02060702" pitchFamily="82" charset="0"/>
                          <a:ea typeface="+mn-ea"/>
                          <a:cs typeface="+mn-cs"/>
                        </a:rPr>
                        <a:t>PROCESS</a:t>
                      </a:r>
                    </a:p>
                    <a:p>
                      <a:pPr marL="0" algn="r" defTabSz="914400" rtl="0" eaLnBrk="1" latinLnBrk="0" hangingPunct="1"/>
                      <a:r>
                        <a:rPr lang="en-US" sz="2800" b="1" kern="1200" dirty="0">
                          <a:solidFill>
                            <a:schemeClr val="tx1"/>
                          </a:solidFill>
                          <a:latin typeface="Algerian" panose="04020705040A02060702" pitchFamily="82" charset="0"/>
                          <a:ea typeface="+mn-ea"/>
                          <a:cs typeface="+mn-cs"/>
                        </a:rPr>
                        <a:t>7</a:t>
                      </a:r>
                    </a:p>
                  </a:txBody>
                  <a:tcPr marL="232692" marR="232692"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3799115" y="1"/>
            <a:ext cx="3363686" cy="429986"/>
          </a:xfrm>
        </p:spPr>
        <p:txBody>
          <a:bodyPr>
            <a:normAutofit fontScale="90000"/>
          </a:bodyPr>
          <a:lstStyle/>
          <a:p>
            <a:r>
              <a:rPr lang="en-US" dirty="0"/>
              <a:t>agenda</a:t>
            </a:r>
          </a:p>
        </p:txBody>
      </p:sp>
      <p:graphicFrame>
        <p:nvGraphicFramePr>
          <p:cNvPr id="10" name="Table 10">
            <a:extLst>
              <a:ext uri="{FF2B5EF4-FFF2-40B4-BE49-F238E27FC236}">
                <a16:creationId xmlns:a16="http://schemas.microsoft.com/office/drawing/2014/main" id="{E3D515E1-ACB5-0964-5639-C53A6220561C}"/>
              </a:ext>
            </a:extLst>
          </p:cNvPr>
          <p:cNvGraphicFramePr>
            <a:graphicFrameLocks noGrp="1"/>
          </p:cNvGraphicFramePr>
          <p:nvPr>
            <p:ph idx="1"/>
            <p:extLst>
              <p:ext uri="{D42A27DB-BD31-4B8C-83A1-F6EECF244321}">
                <p14:modId xmlns:p14="http://schemas.microsoft.com/office/powerpoint/2010/main" val="1101087149"/>
              </p:ext>
            </p:extLst>
          </p:nvPr>
        </p:nvGraphicFramePr>
        <p:xfrm>
          <a:off x="1578429" y="1621971"/>
          <a:ext cx="9769928" cy="3457304"/>
        </p:xfrm>
        <a:graphic>
          <a:graphicData uri="http://schemas.openxmlformats.org/drawingml/2006/table">
            <a:tbl>
              <a:tblPr firstRow="1" bandRow="1">
                <a:tableStyleId>{5940675A-B579-460E-94D1-54222C63F5DA}</a:tableStyleId>
              </a:tblPr>
              <a:tblGrid>
                <a:gridCol w="9769928">
                  <a:extLst>
                    <a:ext uri="{9D8B030D-6E8A-4147-A177-3AD203B41FA5}">
                      <a16:colId xmlns:a16="http://schemas.microsoft.com/office/drawing/2014/main" val="95497014"/>
                    </a:ext>
                  </a:extLst>
                </a:gridCol>
              </a:tblGrid>
              <a:tr h="8643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Algerian" panose="04020705040A02060702" pitchFamily="82" charset="0"/>
                          <a:cs typeface="Gill Sans Light" panose="020B0302020104020203" pitchFamily="34" charset="-79"/>
                        </a:rPr>
                        <a:t>ANALYZE</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dirty="0">
                          <a:latin typeface="Algerian" panose="04020705040A02060702" pitchFamily="82" charset="0"/>
                        </a:rPr>
                        <a:t>8</a:t>
                      </a:r>
                    </a:p>
                  </a:txBody>
                  <a:tcPr marL="212457" marR="212457">
                    <a:noFill/>
                  </a:tcPr>
                </a:tc>
                <a:extLst>
                  <a:ext uri="{0D108BD9-81ED-4DB2-BD59-A6C34878D82A}">
                    <a16:rowId xmlns:a16="http://schemas.microsoft.com/office/drawing/2014/main" val="1249499010"/>
                  </a:ext>
                </a:extLst>
              </a:tr>
              <a:tr h="8643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Algerian" panose="04020705040A02060702" pitchFamily="82" charset="0"/>
                          <a:cs typeface="Gill Sans Light" panose="020B0302020104020203" pitchFamily="34" charset="-79"/>
                        </a:rPr>
                        <a:t>SHARE</a:t>
                      </a:r>
                    </a:p>
                    <a:p>
                      <a:pPr marL="0" algn="r" defTabSz="914400" rtl="0" eaLnBrk="1" latinLnBrk="0" hangingPunct="1"/>
                      <a:r>
                        <a:rPr lang="en-US" sz="1800" b="1" kern="1200" dirty="0">
                          <a:solidFill>
                            <a:schemeClr val="tx1"/>
                          </a:solidFill>
                          <a:latin typeface="Algerian" panose="04020705040A02060702" pitchFamily="82" charset="0"/>
                          <a:ea typeface="+mn-ea"/>
                          <a:cs typeface="+mn-cs"/>
                        </a:rPr>
                        <a:t>8</a:t>
                      </a:r>
                    </a:p>
                  </a:txBody>
                  <a:tcPr marL="212457" marR="212457" anchor="b"/>
                </a:tc>
                <a:extLst>
                  <a:ext uri="{0D108BD9-81ED-4DB2-BD59-A6C34878D82A}">
                    <a16:rowId xmlns:a16="http://schemas.microsoft.com/office/drawing/2014/main" val="3829031612"/>
                  </a:ext>
                </a:extLst>
              </a:tr>
              <a:tr h="8643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Algerian" panose="04020705040A02060702" pitchFamily="82" charset="0"/>
                          <a:cs typeface="Gill Sans Light" panose="020B0302020104020203" pitchFamily="34" charset="-79"/>
                        </a:rPr>
                        <a:t>ACT</a:t>
                      </a:r>
                    </a:p>
                    <a:p>
                      <a:pPr marL="0" algn="r" defTabSz="914400" rtl="0" eaLnBrk="1" latinLnBrk="0" hangingPunct="1"/>
                      <a:r>
                        <a:rPr lang="en-US" sz="1800" b="1" kern="1200" dirty="0">
                          <a:solidFill>
                            <a:schemeClr val="tx1"/>
                          </a:solidFill>
                          <a:latin typeface="Algerian" panose="04020705040A02060702" pitchFamily="82" charset="0"/>
                          <a:ea typeface="+mn-ea"/>
                          <a:cs typeface="+mn-cs"/>
                        </a:rPr>
                        <a:t>8</a:t>
                      </a:r>
                    </a:p>
                  </a:txBody>
                  <a:tcPr marL="212457" marR="212457" anchor="b"/>
                </a:tc>
                <a:extLst>
                  <a:ext uri="{0D108BD9-81ED-4DB2-BD59-A6C34878D82A}">
                    <a16:rowId xmlns:a16="http://schemas.microsoft.com/office/drawing/2014/main" val="3229884226"/>
                  </a:ext>
                </a:extLst>
              </a:tr>
              <a:tr h="864326">
                <a:tc>
                  <a:txBody>
                    <a:bodyPr/>
                    <a:lstStyle/>
                    <a:p>
                      <a:pPr marL="0" algn="r" defTabSz="914400" rtl="0" eaLnBrk="1" latinLnBrk="0" hangingPunct="1"/>
                      <a:r>
                        <a:rPr lang="en-US" sz="2400" b="1" kern="1200" dirty="0">
                          <a:solidFill>
                            <a:schemeClr val="tx1"/>
                          </a:solidFill>
                          <a:latin typeface="Algerian" panose="04020705040A02060702" pitchFamily="82" charset="0"/>
                          <a:ea typeface="+mn-ea"/>
                          <a:cs typeface="+mn-cs"/>
                        </a:rPr>
                        <a:t>REAL-LIFE EXAMPLE</a:t>
                      </a:r>
                    </a:p>
                    <a:p>
                      <a:pPr marL="0" algn="r" defTabSz="914400" rtl="0" eaLnBrk="1" latinLnBrk="0" hangingPunct="1"/>
                      <a:r>
                        <a:rPr lang="en-US" sz="2400" b="1" kern="1200" dirty="0">
                          <a:solidFill>
                            <a:schemeClr val="tx1"/>
                          </a:solidFill>
                          <a:latin typeface="Algerian" panose="04020705040A02060702" pitchFamily="82" charset="0"/>
                          <a:ea typeface="+mn-ea"/>
                          <a:cs typeface="+mn-cs"/>
                        </a:rPr>
                        <a:t>10</a:t>
                      </a:r>
                    </a:p>
                  </a:txBody>
                  <a:tcPr marL="212457" marR="212457" anchor="b"/>
                </a:tc>
                <a:extLst>
                  <a:ext uri="{0D108BD9-81ED-4DB2-BD59-A6C34878D82A}">
                    <a16:rowId xmlns:a16="http://schemas.microsoft.com/office/drawing/2014/main" val="1805272795"/>
                  </a:ext>
                </a:extLst>
              </a:tr>
            </a:tbl>
          </a:graphicData>
        </a:graphic>
      </p:graphicFrame>
      <p:graphicFrame>
        <p:nvGraphicFramePr>
          <p:cNvPr id="11" name="Table 10">
            <a:extLst>
              <a:ext uri="{FF2B5EF4-FFF2-40B4-BE49-F238E27FC236}">
                <a16:creationId xmlns:a16="http://schemas.microsoft.com/office/drawing/2014/main" id="{58F7A357-589C-59DA-C030-A20DFF858F97}"/>
              </a:ext>
            </a:extLst>
          </p:cNvPr>
          <p:cNvGraphicFramePr>
            <a:graphicFrameLocks noGrp="1"/>
          </p:cNvGraphicFramePr>
          <p:nvPr/>
        </p:nvGraphicFramePr>
        <p:xfrm>
          <a:off x="3423557" y="5165271"/>
          <a:ext cx="208280" cy="365760"/>
        </p:xfrm>
        <a:graphic>
          <a:graphicData uri="http://schemas.openxmlformats.org/drawingml/2006/table">
            <a:tbl>
              <a:tblPr/>
              <a:tblGrid>
                <a:gridCol w="208280">
                  <a:extLst>
                    <a:ext uri="{9D8B030D-6E8A-4147-A177-3AD203B41FA5}">
                      <a16:colId xmlns:a16="http://schemas.microsoft.com/office/drawing/2014/main" val="1233333028"/>
                    </a:ext>
                  </a:extLst>
                </a:gridCol>
              </a:tblGrid>
              <a:tr h="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72008637"/>
                  </a:ext>
                </a:extLst>
              </a:tr>
            </a:tbl>
          </a:graphicData>
        </a:graphic>
      </p:graphicFrame>
    </p:spTree>
    <p:extLst>
      <p:ext uri="{BB962C8B-B14F-4D97-AF65-F5344CB8AC3E}">
        <p14:creationId xmlns:p14="http://schemas.microsoft.com/office/powerpoint/2010/main" val="338173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901042" y="609600"/>
            <a:ext cx="4425044" cy="641654"/>
          </a:xfrm>
        </p:spPr>
        <p:txBody>
          <a:bodyPr/>
          <a:lstStyle/>
          <a:p>
            <a:r>
              <a:rPr lang="en-US" dirty="0"/>
              <a:t>Introduction</a:t>
            </a:r>
          </a:p>
        </p:txBody>
      </p:sp>
      <p:pic>
        <p:nvPicPr>
          <p:cNvPr id="14" name="Picture Placeholder 13">
            <a:extLst>
              <a:ext uri="{FF2B5EF4-FFF2-40B4-BE49-F238E27FC236}">
                <a16:creationId xmlns:a16="http://schemas.microsoft.com/office/drawing/2014/main" id="{29B6F5E5-7A59-3ED5-0495-D606AB23F318}"/>
              </a:ext>
            </a:extLst>
          </p:cNvPr>
          <p:cNvPicPr>
            <a:picLocks noGrp="1" noChangeAspect="1"/>
          </p:cNvPicPr>
          <p:nvPr>
            <p:ph type="pic" idx="1"/>
          </p:nvPr>
        </p:nvPicPr>
        <p:blipFill>
          <a:blip r:embed="rId2"/>
          <a:srcRect l="31756" r="31756"/>
          <a:stretch>
            <a:fillRect/>
          </a:stretch>
        </p:blipFill>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89080" y="1686415"/>
            <a:ext cx="7183319" cy="3292877"/>
          </a:xfrm>
        </p:spPr>
        <p:txBody>
          <a:bodyPr>
            <a:normAutofit fontScale="92500" lnSpcReduction="20000"/>
          </a:bodyPr>
          <a:lstStyle/>
          <a:p>
            <a:pPr marL="285750" indent="-285750">
              <a:lnSpc>
                <a:spcPct val="220000"/>
              </a:lnSpc>
              <a:buFont typeface="Wingdings" panose="05000000000000000000" pitchFamily="2" charset="2"/>
              <a:buChar char="v"/>
            </a:pPr>
            <a:r>
              <a:rPr lang="en-US" b="1" dirty="0"/>
              <a:t>Data analysis</a:t>
            </a:r>
            <a:r>
              <a:rPr lang="en-US" dirty="0"/>
              <a:t> is define as the process of collection, transformation and organization of raw data in order to draw conclusions, make informed data driven decision and make predictions for the future. And </a:t>
            </a:r>
            <a:r>
              <a:rPr lang="en-US" dirty="0" err="1"/>
              <a:t>pro</a:t>
            </a:r>
            <a:r>
              <a:rPr lang="en-US" b="1" dirty="0" err="1"/>
              <a:t>Data</a:t>
            </a:r>
            <a:r>
              <a:rPr lang="en-US" b="1" dirty="0"/>
              <a:t> Analyst. 		 </a:t>
            </a:r>
          </a:p>
          <a:p>
            <a:pPr marL="285750" indent="-285750">
              <a:lnSpc>
                <a:spcPct val="220000"/>
              </a:lnSpc>
              <a:buFont typeface="Wingdings" panose="05000000000000000000" pitchFamily="2" charset="2"/>
              <a:buChar char="v"/>
            </a:pPr>
            <a:r>
              <a:rPr lang="en-US" dirty="0"/>
              <a:t>According to Google, there are six data </a:t>
            </a:r>
            <a:r>
              <a:rPr lang="en-US" dirty="0" err="1"/>
              <a:t>fession</a:t>
            </a:r>
            <a:r>
              <a:rPr lang="en-US" dirty="0"/>
              <a:t> is known as analysis steps: Ask, Prepare, Process, Analyze, Share and Act.</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59" y="6464808"/>
            <a:ext cx="1212669" cy="310896"/>
          </a:xfrm>
        </p:spPr>
        <p:txBody>
          <a:bodyPr/>
          <a:lstStyle/>
          <a:p>
            <a:r>
              <a:rPr lang="en-US" sz="1600" b="1" i="1" dirty="0"/>
              <a:t>18.02.2023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5388429" y="6480556"/>
            <a:ext cx="7305900" cy="279400"/>
          </a:xfrm>
        </p:spPr>
        <p:txBody>
          <a:bodyPr/>
          <a:lstStyle/>
          <a:p>
            <a:r>
              <a:rPr lang="en-US" dirty="0"/>
              <a:t>Introduction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18" name="TextBox 17">
            <a:extLst>
              <a:ext uri="{FF2B5EF4-FFF2-40B4-BE49-F238E27FC236}">
                <a16:creationId xmlns:a16="http://schemas.microsoft.com/office/drawing/2014/main" id="{25DD0432-BED9-E449-5A3C-0F6D3CC1D8E3}"/>
              </a:ext>
            </a:extLst>
          </p:cNvPr>
          <p:cNvSpPr txBox="1"/>
          <p:nvPr/>
        </p:nvSpPr>
        <p:spPr>
          <a:xfrm>
            <a:off x="576343" y="4817321"/>
            <a:ext cx="581133" cy="369332"/>
          </a:xfrm>
          <a:prstGeom prst="rect">
            <a:avLst/>
          </a:prstGeom>
          <a:noFill/>
        </p:spPr>
        <p:txBody>
          <a:bodyPr wrap="square" rtlCol="0">
            <a:spAutoFit/>
          </a:bodyPr>
          <a:lstStyle/>
          <a:p>
            <a:r>
              <a:rPr lang="en-US" dirty="0"/>
              <a:t>	</a:t>
            </a:r>
          </a:p>
        </p:txBody>
      </p:sp>
      <p:sp>
        <p:nvSpPr>
          <p:cNvPr id="20" name="TextBox 19">
            <a:extLst>
              <a:ext uri="{FF2B5EF4-FFF2-40B4-BE49-F238E27FC236}">
                <a16:creationId xmlns:a16="http://schemas.microsoft.com/office/drawing/2014/main" id="{109D47D9-06C9-6A67-E280-A57AD0636772}"/>
              </a:ext>
            </a:extLst>
          </p:cNvPr>
          <p:cNvSpPr txBox="1"/>
          <p:nvPr/>
        </p:nvSpPr>
        <p:spPr>
          <a:xfrm>
            <a:off x="3239073" y="4979292"/>
            <a:ext cx="581133"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453243" y="-1148035"/>
            <a:ext cx="8505009" cy="1773555"/>
          </a:xfrm>
        </p:spPr>
        <p:txBody>
          <a:bodyPr/>
          <a:lstStyle/>
          <a:p>
            <a:pPr algn="ctr"/>
            <a:r>
              <a:rPr lang="en-US" dirty="0">
                <a:solidFill>
                  <a:srgbClr val="000000"/>
                </a:solidFill>
              </a:rPr>
              <a:t>Data Analysis  Process </a:t>
            </a:r>
          </a:p>
        </p:txBody>
      </p:sp>
      <p:sp>
        <p:nvSpPr>
          <p:cNvPr id="2" name="TextBox 1">
            <a:extLst>
              <a:ext uri="{FF2B5EF4-FFF2-40B4-BE49-F238E27FC236}">
                <a16:creationId xmlns:a16="http://schemas.microsoft.com/office/drawing/2014/main" id="{3A69C92B-72D2-69A3-E3AC-EC405FD1BF54}"/>
              </a:ext>
            </a:extLst>
          </p:cNvPr>
          <p:cNvSpPr txBox="1"/>
          <p:nvPr/>
        </p:nvSpPr>
        <p:spPr>
          <a:xfrm>
            <a:off x="1453243" y="856056"/>
            <a:ext cx="9035142" cy="923330"/>
          </a:xfrm>
          <a:prstGeom prst="rect">
            <a:avLst/>
          </a:prstGeom>
          <a:noFill/>
        </p:spPr>
        <p:txBody>
          <a:bodyPr wrap="square" rtlCol="0">
            <a:spAutoFit/>
          </a:bodyPr>
          <a:lstStyle/>
          <a:p>
            <a:r>
              <a:rPr lang="en-US" dirty="0"/>
              <a:t>According to Google, there are six data analysis steps: Ask, Prepare, Process, Analyze, Share and Act.</a:t>
            </a:r>
          </a:p>
          <a:p>
            <a:endParaRPr lang="en-US" dirty="0"/>
          </a:p>
        </p:txBody>
      </p:sp>
      <p:sp>
        <p:nvSpPr>
          <p:cNvPr id="4" name="TextBox 3">
            <a:extLst>
              <a:ext uri="{FF2B5EF4-FFF2-40B4-BE49-F238E27FC236}">
                <a16:creationId xmlns:a16="http://schemas.microsoft.com/office/drawing/2014/main" id="{3A264BC8-D4FE-6CD8-E2B2-258A420C5630}"/>
              </a:ext>
            </a:extLst>
          </p:cNvPr>
          <p:cNvSpPr txBox="1"/>
          <p:nvPr/>
        </p:nvSpPr>
        <p:spPr>
          <a:xfrm>
            <a:off x="2414451" y="1081402"/>
            <a:ext cx="5548449" cy="4831451"/>
          </a:xfrm>
          <a:prstGeom prst="rect">
            <a:avLst/>
          </a:prstGeom>
          <a:noFill/>
        </p:spPr>
        <p:txBody>
          <a:bodyPr wrap="square" rtlCol="0">
            <a:spAutoFit/>
          </a:bodyPr>
          <a:lstStyle/>
          <a:p>
            <a:pPr marL="342900" indent="-342900">
              <a:lnSpc>
                <a:spcPct val="250000"/>
              </a:lnSpc>
              <a:buClr>
                <a:schemeClr val="bg2">
                  <a:lumMod val="90000"/>
                </a:schemeClr>
              </a:buClr>
              <a:buFont typeface="+mj-lt"/>
              <a:buAutoNum type="arabicPeriod"/>
            </a:pPr>
            <a:r>
              <a:rPr lang="en-US" dirty="0">
                <a:highlight>
                  <a:srgbClr val="C0C0C0"/>
                </a:highlight>
              </a:rPr>
              <a:t>Ask – Understand the problem or Specify the Data Requirement</a:t>
            </a:r>
          </a:p>
          <a:p>
            <a:pPr marL="342900" indent="-342900">
              <a:lnSpc>
                <a:spcPct val="250000"/>
              </a:lnSpc>
              <a:buClr>
                <a:schemeClr val="bg2">
                  <a:lumMod val="90000"/>
                </a:schemeClr>
              </a:buClr>
              <a:buFont typeface="+mj-lt"/>
              <a:buAutoNum type="arabicPeriod"/>
            </a:pPr>
            <a:r>
              <a:rPr lang="en-US" dirty="0">
                <a:highlight>
                  <a:srgbClr val="C0C0C0"/>
                </a:highlight>
              </a:rPr>
              <a:t> Prepare -Collect data(What do I need?)</a:t>
            </a:r>
          </a:p>
          <a:p>
            <a:pPr marL="342900" indent="-342900">
              <a:lnSpc>
                <a:spcPct val="250000"/>
              </a:lnSpc>
              <a:buClr>
                <a:schemeClr val="bg2">
                  <a:lumMod val="90000"/>
                </a:schemeClr>
              </a:buClr>
              <a:buFont typeface="+mj-lt"/>
              <a:buAutoNum type="arabicPeriod"/>
            </a:pPr>
            <a:r>
              <a:rPr lang="en-US" dirty="0">
                <a:highlight>
                  <a:srgbClr val="C0C0C0"/>
                </a:highlight>
              </a:rPr>
              <a:t>Process -Clean and Process Data(Make it useable)</a:t>
            </a:r>
          </a:p>
          <a:p>
            <a:pPr marL="342900" indent="-342900">
              <a:lnSpc>
                <a:spcPct val="250000"/>
              </a:lnSpc>
              <a:buClr>
                <a:schemeClr val="bg2">
                  <a:lumMod val="90000"/>
                </a:schemeClr>
              </a:buClr>
              <a:buFont typeface="+mj-lt"/>
              <a:buAutoNum type="arabicPeriod"/>
            </a:pPr>
            <a:r>
              <a:rPr lang="en-US" dirty="0">
                <a:highlight>
                  <a:srgbClr val="C0C0C0"/>
                </a:highlight>
              </a:rPr>
              <a:t>Analyze-Tell me the story </a:t>
            </a:r>
          </a:p>
          <a:p>
            <a:pPr marL="342900" indent="-342900">
              <a:lnSpc>
                <a:spcPct val="250000"/>
              </a:lnSpc>
              <a:buClr>
                <a:schemeClr val="bg2">
                  <a:lumMod val="90000"/>
                </a:schemeClr>
              </a:buClr>
              <a:buFont typeface="+mj-lt"/>
              <a:buAutoNum type="arabicPeriod"/>
            </a:pPr>
            <a:r>
              <a:rPr lang="en-US" dirty="0">
                <a:highlight>
                  <a:srgbClr val="C0C0C0"/>
                </a:highlight>
              </a:rPr>
              <a:t>Share-Get different views </a:t>
            </a:r>
          </a:p>
          <a:p>
            <a:pPr marL="342900" indent="-342900">
              <a:lnSpc>
                <a:spcPct val="250000"/>
              </a:lnSpc>
              <a:buClr>
                <a:schemeClr val="bg2">
                  <a:lumMod val="90000"/>
                </a:schemeClr>
              </a:buClr>
              <a:buFont typeface="+mj-lt"/>
              <a:buAutoNum type="arabicPeriod"/>
            </a:pPr>
            <a:r>
              <a:rPr lang="en-US" dirty="0">
                <a:highlight>
                  <a:srgbClr val="C0C0C0"/>
                </a:highlight>
              </a:rPr>
              <a:t>Act- We know the problem, Let’s solve it!</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1257302" y="792163"/>
            <a:ext cx="9601196" cy="1303867"/>
          </a:xfrm>
        </p:spPr>
        <p:txBody>
          <a:bodyPr>
            <a:normAutofit fontScale="90000"/>
          </a:bodyPr>
          <a:lstStyle/>
          <a:p>
            <a:r>
              <a:rPr lang="en-US" dirty="0"/>
              <a:t>ASK – Understand the problem or Specify the Data Requirement</a:t>
            </a:r>
          </a:p>
        </p:txBody>
      </p:sp>
      <p:graphicFrame>
        <p:nvGraphicFramePr>
          <p:cNvPr id="8" name="Content Placeholder 5" descr="Bar chart">
            <a:extLst>
              <a:ext uri="{FF2B5EF4-FFF2-40B4-BE49-F238E27FC236}">
                <a16:creationId xmlns:a16="http://schemas.microsoft.com/office/drawing/2014/main" id="{19FBC95D-B600-B1AC-D5BA-3F204E3FE1DF}"/>
              </a:ext>
            </a:extLst>
          </p:cNvPr>
          <p:cNvGraphicFramePr>
            <a:graphicFrameLocks noGrp="1"/>
          </p:cNvGraphicFramePr>
          <p:nvPr>
            <p:ph idx="1"/>
            <p:extLst>
              <p:ext uri="{D42A27DB-BD31-4B8C-83A1-F6EECF244321}">
                <p14:modId xmlns:p14="http://schemas.microsoft.com/office/powerpoint/2010/main" val="2419463845"/>
              </p:ext>
            </p:extLst>
          </p:nvPr>
        </p:nvGraphicFramePr>
        <p:xfrm>
          <a:off x="1370239" y="2461306"/>
          <a:ext cx="9118148" cy="3507694"/>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a:xfrm>
            <a:off x="365760" y="6464808"/>
            <a:ext cx="1071154" cy="310896"/>
          </a:xfrm>
        </p:spPr>
        <p:txBody>
          <a:bodyPr/>
          <a:lstStyle/>
          <a:p>
            <a:r>
              <a:rPr lang="en-US" sz="1400" b="1" i="1" dirty="0"/>
              <a:t>18.02.2023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a:xfrm>
            <a:off x="-277584" y="6501747"/>
            <a:ext cx="7305900" cy="279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cs typeface="Gill Sans Light" panose="020B0302020104020203" pitchFamily="34" charset="-79"/>
              </a:rPr>
              <a:t>DATA ANALYTICS PROCESS</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normAutofit fontScale="90000"/>
          </a:bodyPr>
          <a:lstStyle/>
          <a:p>
            <a:pPr marL="0" algn="l" defTabSz="914400" rtl="0" eaLnBrk="1" latinLnBrk="0" hangingPunct="1"/>
            <a:r>
              <a:rPr lang="en-US" sz="4800" kern="1200" dirty="0">
                <a:solidFill>
                  <a:schemeClr val="tx1"/>
                </a:solidFill>
                <a:latin typeface="+mj-lt"/>
                <a:ea typeface="+mn-ea"/>
                <a:cs typeface="+mn-cs"/>
              </a:rPr>
              <a:t>PREPARE</a:t>
            </a:r>
          </a:p>
        </p:txBody>
      </p:sp>
      <p:sp>
        <p:nvSpPr>
          <p:cNvPr id="5" name="Content Placeholder 4">
            <a:extLst>
              <a:ext uri="{FF2B5EF4-FFF2-40B4-BE49-F238E27FC236}">
                <a16:creationId xmlns:a16="http://schemas.microsoft.com/office/drawing/2014/main" id="{24243604-0C88-97C2-5EF3-6E9D759C182A}"/>
              </a:ext>
            </a:extLst>
          </p:cNvPr>
          <p:cNvSpPr>
            <a:spLocks noGrp="1"/>
          </p:cNvSpPr>
          <p:nvPr>
            <p:ph idx="1"/>
          </p:nvPr>
        </p:nvSpPr>
        <p:spPr>
          <a:xfrm>
            <a:off x="397546" y="1341337"/>
            <a:ext cx="7125571" cy="1646791"/>
          </a:xfrm>
        </p:spPr>
        <p:txBody>
          <a:bodyPr>
            <a:normAutofit fontScale="92500" lnSpcReduction="10000"/>
          </a:bodyPr>
          <a:lstStyle/>
          <a:p>
            <a:pPr>
              <a:lnSpc>
                <a:spcPct val="150000"/>
              </a:lnSpc>
            </a:pPr>
            <a:r>
              <a:rPr lang="en-US" dirty="0"/>
              <a:t>In this step we have to collect data and store it for further analysis in order to answer the questions and how organize so that it can be useful.</a:t>
            </a:r>
          </a:p>
          <a:p>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192087" y="6511471"/>
            <a:ext cx="1600200" cy="279400"/>
          </a:xfrm>
        </p:spPr>
        <p:txBody>
          <a:bodyPr/>
          <a:lstStyle/>
          <a:p>
            <a:r>
              <a:rPr lang="en-US" dirty="0"/>
              <a:t>18.02.2023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0" y="6382657"/>
            <a:ext cx="7305900" cy="279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cs typeface="Gill Sans Light" panose="020B0302020104020203" pitchFamily="34" charset="-79"/>
              </a:rPr>
              <a:t>DATA ANALYTICS PROCESS</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7" name="TextBox 6">
            <a:extLst>
              <a:ext uri="{FF2B5EF4-FFF2-40B4-BE49-F238E27FC236}">
                <a16:creationId xmlns:a16="http://schemas.microsoft.com/office/drawing/2014/main" id="{D8177657-44FD-70E1-9512-4A8EAAED2EBF}"/>
              </a:ext>
            </a:extLst>
          </p:cNvPr>
          <p:cNvSpPr txBox="1"/>
          <p:nvPr/>
        </p:nvSpPr>
        <p:spPr>
          <a:xfrm>
            <a:off x="576072" y="3340388"/>
            <a:ext cx="3456214" cy="830997"/>
          </a:xfrm>
          <a:prstGeom prst="rect">
            <a:avLst/>
          </a:prstGeom>
          <a:noFill/>
        </p:spPr>
        <p:txBody>
          <a:bodyPr wrap="square" rtlCol="0">
            <a:spAutoFit/>
          </a:bodyPr>
          <a:lstStyle/>
          <a:p>
            <a:r>
              <a:rPr lang="en-US" sz="4800" dirty="0">
                <a:latin typeface="+mj-lt"/>
              </a:rPr>
              <a:t>PROCESS </a:t>
            </a:r>
          </a:p>
        </p:txBody>
      </p:sp>
      <p:sp>
        <p:nvSpPr>
          <p:cNvPr id="11" name="TextBox 10">
            <a:extLst>
              <a:ext uri="{FF2B5EF4-FFF2-40B4-BE49-F238E27FC236}">
                <a16:creationId xmlns:a16="http://schemas.microsoft.com/office/drawing/2014/main" id="{9829F3A9-ACD0-860D-6C56-6A531462F173}"/>
              </a:ext>
            </a:extLst>
          </p:cNvPr>
          <p:cNvSpPr txBox="1"/>
          <p:nvPr/>
        </p:nvSpPr>
        <p:spPr>
          <a:xfrm>
            <a:off x="576072" y="4253318"/>
            <a:ext cx="6471557" cy="1714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is the third step in which we clean the data after collecting from different sources. The  main goal is to achieve clean data.</a:t>
            </a:r>
          </a:p>
          <a:p>
            <a:pPr marL="285750" indent="-285750">
              <a:lnSpc>
                <a:spcPct val="150000"/>
              </a:lnSpc>
              <a:buFont typeface="Arial" panose="020B0604020202020204" pitchFamily="34" charset="0"/>
              <a:buChar char="•"/>
            </a:pPr>
            <a:r>
              <a:rPr lang="en-US" dirty="0"/>
              <a:t>Clean data means data is free from misspelling, duplicates or incomplete data.</a:t>
            </a:r>
          </a:p>
        </p:txBody>
      </p:sp>
    </p:spTree>
    <p:extLst>
      <p:ext uri="{BB962C8B-B14F-4D97-AF65-F5344CB8AC3E}">
        <p14:creationId xmlns:p14="http://schemas.microsoft.com/office/powerpoint/2010/main" val="27528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272145" y="6481592"/>
            <a:ext cx="1600200" cy="279400"/>
          </a:xfrm>
        </p:spPr>
        <p:txBody>
          <a:bodyPr/>
          <a:lstStyle/>
          <a:p>
            <a:r>
              <a:rPr lang="en-US" dirty="0"/>
              <a:t>18.02.2023</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3995056" y="6481592"/>
            <a:ext cx="2744787" cy="279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latin typeface="+mn-lt"/>
                <a:cs typeface="Gill Sans Light" panose="020B0302020104020203" pitchFamily="34" charset="-79"/>
              </a:rPr>
              <a:t>DATA ANALYTICS PROCESS</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0952615" y="5947229"/>
            <a:ext cx="542697" cy="279400"/>
          </a:xfrm>
        </p:spPr>
        <p:txBody>
          <a:bodyPr/>
          <a:lstStyle/>
          <a:p>
            <a:fld id="{58FB4751-880F-D840-AAA9-3A15815CC996}" type="slidenum">
              <a:rPr lang="en-US" smtClean="0"/>
              <a:t>8</a:t>
            </a:fld>
            <a:endParaRPr lang="en-US" dirty="0"/>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27955" y="1611200"/>
            <a:ext cx="10967357" cy="783387"/>
          </a:xfrm>
        </p:spPr>
        <p:txBody>
          <a:bodyPr>
            <a:normAutofit lnSpcReduction="10000"/>
          </a:bodyPr>
          <a:lstStyle/>
          <a:p>
            <a:pPr marL="342900" indent="-342900" algn="l">
              <a:buFont typeface="Arial" panose="020B0604020202020204" pitchFamily="34" charset="0"/>
              <a:buChar char="•"/>
            </a:pPr>
            <a:r>
              <a:rPr lang="en-US" dirty="0"/>
              <a:t>This is the fourth step in which clean data is used to analyzing and identifying the trends and make some conclusions based on trustable data.</a:t>
            </a:r>
          </a:p>
        </p:txBody>
      </p:sp>
      <p:sp>
        <p:nvSpPr>
          <p:cNvPr id="6" name="Title 5">
            <a:extLst>
              <a:ext uri="{FF2B5EF4-FFF2-40B4-BE49-F238E27FC236}">
                <a16:creationId xmlns:a16="http://schemas.microsoft.com/office/drawing/2014/main" id="{5D2C2272-402F-5F00-7DE4-D0224493CD49}"/>
              </a:ext>
            </a:extLst>
          </p:cNvPr>
          <p:cNvSpPr>
            <a:spLocks noGrp="1"/>
          </p:cNvSpPr>
          <p:nvPr>
            <p:ph type="title"/>
          </p:nvPr>
        </p:nvSpPr>
        <p:spPr>
          <a:xfrm>
            <a:off x="653144" y="820050"/>
            <a:ext cx="10515600" cy="466344"/>
          </a:xfrm>
        </p:spPr>
        <p:txBody>
          <a:bodyPr>
            <a:normAutofit fontScale="90000"/>
          </a:bodyPr>
          <a:lstStyle/>
          <a:p>
            <a:pPr algn="l"/>
            <a:r>
              <a:rPr lang="en-US" sz="4800" dirty="0">
                <a:latin typeface="+mj-lt"/>
              </a:rPr>
              <a:t>Analyze</a:t>
            </a:r>
            <a:r>
              <a:rPr lang="en-US" sz="4800" dirty="0"/>
              <a:t> </a:t>
            </a:r>
          </a:p>
        </p:txBody>
      </p:sp>
      <p:sp>
        <p:nvSpPr>
          <p:cNvPr id="7" name="TextBox 6">
            <a:extLst>
              <a:ext uri="{FF2B5EF4-FFF2-40B4-BE49-F238E27FC236}">
                <a16:creationId xmlns:a16="http://schemas.microsoft.com/office/drawing/2014/main" id="{254FC27A-5C07-FE27-B98B-566DC9AE7CA5}"/>
              </a:ext>
            </a:extLst>
          </p:cNvPr>
          <p:cNvSpPr txBox="1"/>
          <p:nvPr/>
        </p:nvSpPr>
        <p:spPr>
          <a:xfrm>
            <a:off x="832760" y="2569410"/>
            <a:ext cx="3052354" cy="830997"/>
          </a:xfrm>
          <a:prstGeom prst="rect">
            <a:avLst/>
          </a:prstGeom>
          <a:noFill/>
        </p:spPr>
        <p:txBody>
          <a:bodyPr wrap="square" rtlCol="0">
            <a:spAutoFit/>
          </a:bodyPr>
          <a:lstStyle/>
          <a:p>
            <a:r>
              <a:rPr lang="en-US" sz="4800" dirty="0">
                <a:latin typeface="+mj-lt"/>
              </a:rPr>
              <a:t>SHARE</a:t>
            </a:r>
          </a:p>
        </p:txBody>
      </p:sp>
      <p:sp>
        <p:nvSpPr>
          <p:cNvPr id="8" name="TextBox 7">
            <a:extLst>
              <a:ext uri="{FF2B5EF4-FFF2-40B4-BE49-F238E27FC236}">
                <a16:creationId xmlns:a16="http://schemas.microsoft.com/office/drawing/2014/main" id="{C1DC4C7C-7BAC-FC5C-1099-FC3DC8288DBF}"/>
              </a:ext>
            </a:extLst>
          </p:cNvPr>
          <p:cNvSpPr txBox="1"/>
          <p:nvPr/>
        </p:nvSpPr>
        <p:spPr>
          <a:xfrm>
            <a:off x="653144" y="3375700"/>
            <a:ext cx="10406742" cy="12997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is the fist step in which we get </a:t>
            </a:r>
            <a:r>
              <a:rPr lang="en-US" dirty="0" err="1"/>
              <a:t>openions</a:t>
            </a:r>
            <a:r>
              <a:rPr lang="en-US" dirty="0"/>
              <a:t> about the findings. This will help us to improve the results.</a:t>
            </a:r>
          </a:p>
          <a:p>
            <a:pPr marL="285750" indent="-285750">
              <a:lnSpc>
                <a:spcPct val="150000"/>
              </a:lnSpc>
              <a:buFont typeface="Arial" panose="020B0604020202020204" pitchFamily="34" charset="0"/>
              <a:buChar char="•"/>
            </a:pPr>
            <a:r>
              <a:rPr lang="en-US" dirty="0"/>
              <a:t>In this step the data has to be made into a visual that is chart or graph. Visualizations make complex data simple to understand.</a:t>
            </a:r>
          </a:p>
        </p:txBody>
      </p:sp>
      <p:sp>
        <p:nvSpPr>
          <p:cNvPr id="9" name="TextBox 8">
            <a:extLst>
              <a:ext uri="{FF2B5EF4-FFF2-40B4-BE49-F238E27FC236}">
                <a16:creationId xmlns:a16="http://schemas.microsoft.com/office/drawing/2014/main" id="{9706FFB9-7116-B19B-8483-39D9348EDC15}"/>
              </a:ext>
            </a:extLst>
          </p:cNvPr>
          <p:cNvSpPr txBox="1"/>
          <p:nvPr/>
        </p:nvSpPr>
        <p:spPr>
          <a:xfrm>
            <a:off x="653144" y="4704678"/>
            <a:ext cx="1980111" cy="830997"/>
          </a:xfrm>
          <a:prstGeom prst="rect">
            <a:avLst/>
          </a:prstGeom>
          <a:noFill/>
        </p:spPr>
        <p:txBody>
          <a:bodyPr wrap="square" rtlCol="0">
            <a:spAutoFit/>
          </a:bodyPr>
          <a:lstStyle/>
          <a:p>
            <a:r>
              <a:rPr lang="en-US" sz="4800" dirty="0">
                <a:latin typeface="+mj-lt"/>
              </a:rPr>
              <a:t>ACT</a:t>
            </a:r>
          </a:p>
        </p:txBody>
      </p:sp>
      <p:sp>
        <p:nvSpPr>
          <p:cNvPr id="10" name="TextBox 9">
            <a:extLst>
              <a:ext uri="{FF2B5EF4-FFF2-40B4-BE49-F238E27FC236}">
                <a16:creationId xmlns:a16="http://schemas.microsoft.com/office/drawing/2014/main" id="{8947545A-350C-94E6-0AAC-3421EEAE7C2E}"/>
              </a:ext>
            </a:extLst>
          </p:cNvPr>
          <p:cNvSpPr txBox="1"/>
          <p:nvPr/>
        </p:nvSpPr>
        <p:spPr>
          <a:xfrm>
            <a:off x="752203" y="5421178"/>
            <a:ext cx="9855926" cy="884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This is the final step in which a data analyst have to discuss his findings and recommendations based on data with stakeholder so that they can make data driven decisions.</a:t>
            </a:r>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86957" y="230560"/>
            <a:ext cx="10515600" cy="676656"/>
          </a:xfrm>
        </p:spPr>
        <p:txBody>
          <a:bodyPr>
            <a:normAutofit fontScale="90000"/>
          </a:bodyPr>
          <a:lstStyle/>
          <a:p>
            <a:r>
              <a:rPr lang="en-US" sz="4800" b="1" kern="1200" dirty="0">
                <a:solidFill>
                  <a:schemeClr val="tx1"/>
                </a:solidFill>
                <a:latin typeface="+mn-lt"/>
                <a:ea typeface="+mn-ea"/>
                <a:cs typeface="+mn-cs"/>
              </a:rPr>
              <a:t>REAL-LIFE EXAMPLE</a:t>
            </a:r>
            <a:br>
              <a:rPr lang="en-US" sz="4800" b="1" kern="1200" dirty="0">
                <a:solidFill>
                  <a:schemeClr val="tx1"/>
                </a:solidFill>
                <a:latin typeface="+mn-lt"/>
                <a:ea typeface="+mn-ea"/>
                <a:cs typeface="+mn-cs"/>
              </a:rPr>
            </a:br>
            <a:endParaRPr lang="en-US" dirty="0"/>
          </a:p>
        </p:txBody>
      </p:sp>
      <p:sp>
        <p:nvSpPr>
          <p:cNvPr id="27" name="Text Placeholder 26">
            <a:extLst>
              <a:ext uri="{FF2B5EF4-FFF2-40B4-BE49-F238E27FC236}">
                <a16:creationId xmlns:a16="http://schemas.microsoft.com/office/drawing/2014/main" id="{00C27F86-4C80-C4F3-6CE8-D40C84F64932}"/>
              </a:ext>
            </a:extLst>
          </p:cNvPr>
          <p:cNvSpPr>
            <a:spLocks noGrp="1"/>
          </p:cNvSpPr>
          <p:nvPr>
            <p:ph type="body" sz="quarter" idx="17"/>
          </p:nvPr>
        </p:nvSpPr>
        <p:spPr/>
        <p:txBody>
          <a:bodyPr/>
          <a:lstStyle/>
          <a:p>
            <a:r>
              <a:rPr lang="en-US" dirty="0"/>
              <a:t>​</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a:xfrm>
            <a:off x="365759" y="6464808"/>
            <a:ext cx="1239883" cy="310896"/>
          </a:xfrm>
        </p:spPr>
        <p:txBody>
          <a:bodyPr/>
          <a:lstStyle/>
          <a:p>
            <a:r>
              <a:rPr lang="en-US" sz="1400" b="1" i="1" dirty="0"/>
              <a:t>18.02.2023</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a:xfrm>
            <a:off x="5617030" y="6447318"/>
            <a:ext cx="7305900" cy="279400"/>
          </a:xfrm>
        </p:spPr>
        <p:txBody>
          <a:bodyPr/>
          <a:lstStyle/>
          <a:p>
            <a:pPr marL="0" defTabSz="914400" rtl="0" eaLnBrk="1" latinLnBrk="0" hangingPunct="1"/>
            <a:r>
              <a:rPr lang="en-US" sz="1000" b="1" kern="1200" dirty="0">
                <a:solidFill>
                  <a:schemeClr val="tx1"/>
                </a:solidFill>
                <a:latin typeface="+mn-lt"/>
                <a:ea typeface="+mn-ea"/>
                <a:cs typeface="+mn-cs"/>
              </a:rPr>
              <a:t>REAL-LIFE EXAMPLE</a:t>
            </a:r>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21" name="TextBox 20">
            <a:extLst>
              <a:ext uri="{FF2B5EF4-FFF2-40B4-BE49-F238E27FC236}">
                <a16:creationId xmlns:a16="http://schemas.microsoft.com/office/drawing/2014/main" id="{E4C57401-EB0A-A003-5591-32E80177007F}"/>
              </a:ext>
            </a:extLst>
          </p:cNvPr>
          <p:cNvSpPr txBox="1"/>
          <p:nvPr/>
        </p:nvSpPr>
        <p:spPr>
          <a:xfrm>
            <a:off x="985700" y="907216"/>
            <a:ext cx="10417086" cy="646331"/>
          </a:xfrm>
          <a:prstGeom prst="rect">
            <a:avLst/>
          </a:prstGeom>
          <a:noFill/>
        </p:spPr>
        <p:txBody>
          <a:bodyPr wrap="square" rtlCol="0">
            <a:spAutoFit/>
          </a:bodyPr>
          <a:lstStyle/>
          <a:p>
            <a:r>
              <a:rPr lang="en-US" dirty="0"/>
              <a:t>Here I am taking a example of purchasing a laptop through a e-commerce website.</a:t>
            </a:r>
          </a:p>
          <a:p>
            <a:r>
              <a:rPr lang="en-US" dirty="0"/>
              <a:t>If a customer have to buy a laptop from a e-commerce website here are the six step data analytics process:</a:t>
            </a:r>
          </a:p>
        </p:txBody>
      </p:sp>
      <p:sp>
        <p:nvSpPr>
          <p:cNvPr id="22" name="TextBox 21">
            <a:extLst>
              <a:ext uri="{FF2B5EF4-FFF2-40B4-BE49-F238E27FC236}">
                <a16:creationId xmlns:a16="http://schemas.microsoft.com/office/drawing/2014/main" id="{0BC969EC-4194-1ABD-493B-DAE665344747}"/>
              </a:ext>
            </a:extLst>
          </p:cNvPr>
          <p:cNvSpPr txBox="1"/>
          <p:nvPr/>
        </p:nvSpPr>
        <p:spPr>
          <a:xfrm>
            <a:off x="1153886" y="1779814"/>
            <a:ext cx="10123714" cy="1200329"/>
          </a:xfrm>
          <a:prstGeom prst="rect">
            <a:avLst/>
          </a:prstGeom>
          <a:noFill/>
        </p:spPr>
        <p:txBody>
          <a:bodyPr wrap="square" rtlCol="0">
            <a:spAutoFit/>
          </a:bodyPr>
          <a:lstStyle/>
          <a:p>
            <a:pPr marL="342900" indent="-342900">
              <a:buFont typeface="+mj-lt"/>
              <a:buAutoNum type="arabicPeriod"/>
            </a:pPr>
            <a:r>
              <a:rPr lang="en-US" b="1" dirty="0">
                <a:latin typeface="Algerian" panose="04020705040A02060702" pitchFamily="82" charset="0"/>
              </a:rPr>
              <a:t>Plan:</a:t>
            </a:r>
            <a:r>
              <a:rPr lang="en-US" dirty="0"/>
              <a:t> If a customer have to buy a laptop first he has to find the best suitable laptop that meet their specific need and budget. After deciding budget they can see the reviews from other customers through google, you tube  or other online data sources. They can watch expert reviews on you tube. Gather the information about the laptop like specifications, manufacturer etc.</a:t>
            </a:r>
          </a:p>
        </p:txBody>
      </p:sp>
      <p:sp>
        <p:nvSpPr>
          <p:cNvPr id="23" name="TextBox 22">
            <a:extLst>
              <a:ext uri="{FF2B5EF4-FFF2-40B4-BE49-F238E27FC236}">
                <a16:creationId xmlns:a16="http://schemas.microsoft.com/office/drawing/2014/main" id="{50547BF6-5BE3-2363-8802-F054DD906AD1}"/>
              </a:ext>
            </a:extLst>
          </p:cNvPr>
          <p:cNvSpPr txBox="1"/>
          <p:nvPr/>
        </p:nvSpPr>
        <p:spPr>
          <a:xfrm>
            <a:off x="1300843" y="3374571"/>
            <a:ext cx="9655628" cy="2585323"/>
          </a:xfrm>
          <a:prstGeom prst="rect">
            <a:avLst/>
          </a:prstGeom>
          <a:noFill/>
        </p:spPr>
        <p:txBody>
          <a:bodyPr wrap="square" rtlCol="0">
            <a:spAutoFit/>
          </a:bodyPr>
          <a:lstStyle/>
          <a:p>
            <a:pPr marL="342900" indent="-342900">
              <a:buAutoNum type="arabicPeriod" startAt="2"/>
            </a:pPr>
            <a:r>
              <a:rPr lang="en-US" b="1" dirty="0">
                <a:latin typeface="Algerian" panose="04020705040A02060702" pitchFamily="82" charset="0"/>
              </a:rPr>
              <a:t>PREPARE: </a:t>
            </a:r>
            <a:r>
              <a:rPr lang="en-US" dirty="0"/>
              <a:t>Now customer</a:t>
            </a:r>
            <a:r>
              <a:rPr lang="en-US" b="1" dirty="0">
                <a:latin typeface="Algerian" panose="04020705040A02060702" pitchFamily="82" charset="0"/>
              </a:rPr>
              <a:t> </a:t>
            </a:r>
            <a:r>
              <a:rPr lang="en-US" dirty="0"/>
              <a:t>should get data from identified and trusted sources and collect it at one place. They have to clean the incorrect information about the laptop. This involve visiting multiple e-commerce websites, reviewing about laptop specifications and reading reviews from customers and experts.</a:t>
            </a:r>
          </a:p>
          <a:p>
            <a:pPr marL="342900" indent="-342900">
              <a:buAutoNum type="arabicPeriod" startAt="2"/>
            </a:pPr>
            <a:endParaRPr lang="en-US" dirty="0"/>
          </a:p>
          <a:p>
            <a:pPr marL="342900" indent="-342900">
              <a:buAutoNum type="arabicPeriod" startAt="2"/>
            </a:pPr>
            <a:r>
              <a:rPr lang="en-US" b="1" dirty="0">
                <a:latin typeface="Algerian" panose="04020705040A02060702" pitchFamily="82" charset="0"/>
              </a:rPr>
              <a:t>PROCESS: </a:t>
            </a:r>
            <a:r>
              <a:rPr lang="en-US" b="1" dirty="0"/>
              <a:t> </a:t>
            </a:r>
            <a:r>
              <a:rPr lang="en-US" dirty="0"/>
              <a:t>After gating data from different sources they can analyze the data to identify features and specifications that are useful to their needs. They must have to create a list they want in a laptop like much RAM they need, processor name, type of OS, SSD and compare it with different laptop available in the same budget.</a:t>
            </a:r>
          </a:p>
        </p:txBody>
      </p:sp>
    </p:spTree>
    <p:extLst>
      <p:ext uri="{BB962C8B-B14F-4D97-AF65-F5344CB8AC3E}">
        <p14:creationId xmlns:p14="http://schemas.microsoft.com/office/powerpoint/2010/main" val="10021048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426</TotalTime>
  <Words>963</Words>
  <Application>Microsoft Office PowerPoint</Application>
  <PresentationFormat>Widescreen</PresentationFormat>
  <Paragraphs>95</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Bahnschrift Light</vt:lpstr>
      <vt:lpstr>Calibri</vt:lpstr>
      <vt:lpstr>Courier New</vt:lpstr>
      <vt:lpstr>Garamond</vt:lpstr>
      <vt:lpstr>Gill Sans Nova</vt:lpstr>
      <vt:lpstr>Wingdings</vt:lpstr>
      <vt:lpstr>Organic</vt:lpstr>
      <vt:lpstr>DATA ANALYSIS IN REAL LIFE</vt:lpstr>
      <vt:lpstr>agenda</vt:lpstr>
      <vt:lpstr>agenda</vt:lpstr>
      <vt:lpstr>Introduction</vt:lpstr>
      <vt:lpstr>Data Analysis  Process </vt:lpstr>
      <vt:lpstr>ASK – Understand the problem or Specify the Data Requirement</vt:lpstr>
      <vt:lpstr>PREPARE</vt:lpstr>
      <vt:lpstr>Analyze </vt:lpstr>
      <vt:lpstr>REAL-LIFE EXAMPLE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IN REAL LIFE</dc:title>
  <dc:creator>pkmansarowar@gmail.com</dc:creator>
  <cp:lastModifiedBy>pkmansarowar@gmail.com</cp:lastModifiedBy>
  <cp:revision>2</cp:revision>
  <dcterms:created xsi:type="dcterms:W3CDTF">2023-02-17T13:39:19Z</dcterms:created>
  <dcterms:modified xsi:type="dcterms:W3CDTF">2023-03-23T03:27:31Z</dcterms:modified>
</cp:coreProperties>
</file>