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3"/>
  </p:notesMasterIdLst>
  <p:sldIdLst>
    <p:sldId id="256" r:id="rId3"/>
    <p:sldId id="283" r:id="rId4"/>
    <p:sldId id="284" r:id="rId5"/>
    <p:sldId id="259" r:id="rId6"/>
    <p:sldId id="285" r:id="rId7"/>
    <p:sldId id="290" r:id="rId8"/>
    <p:sldId id="289" r:id="rId9"/>
    <p:sldId id="294" r:id="rId10"/>
    <p:sldId id="295" r:id="rId11"/>
    <p:sldId id="293" r:id="rId12"/>
  </p:sldIdLst>
  <p:sldSz cx="9144000" cy="5143500" type="screen16x9"/>
  <p:notesSz cx="6858000" cy="9144000"/>
  <p:embeddedFontLst>
    <p:embeddedFont>
      <p:font typeface="Georgia" panose="02040502050405020303" pitchFamily="18"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0720BF-84DF-4C6F-97EF-C4A35D402405}">
  <a:tblStyle styleId="{3C0720BF-84DF-4C6F-97EF-C4A35D402405}" styleName="Table_0">
    <a:wholeTbl>
      <a:tcTxStyle b="off" i="off">
        <a:font>
          <a:latin typeface="Calibri"/>
          <a:ea typeface="Calibri"/>
          <a:cs typeface="Calibri"/>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2"/>
          </a:solidFill>
        </a:fill>
      </a:tcStyle>
    </a:firstRow>
    <a:neCell>
      <a:tcTxStyle/>
      <a:tcStyle>
        <a:tcBdr/>
      </a:tcStyle>
    </a:neCell>
    <a:nwCell>
      <a:tcTxStyle/>
      <a:tcStyle>
        <a:tcBdr/>
      </a:tcStyle>
    </a:nwCell>
  </a:tblStyle>
  <a:tblStyle styleId="{A80AE5FA-30E1-42E2-9787-D83E4C10F2C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baseline="0"/>
              <a:t>Extractive Layer RL-Precision</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TF-IDF</c:v>
                </c:pt>
              </c:strCache>
            </c:strRef>
          </c:tx>
          <c:spPr>
            <a:solidFill>
              <a:schemeClr val="accent1"/>
            </a:solidFill>
            <a:ln>
              <a:noFill/>
            </a:ln>
            <a:effectLst/>
          </c:spPr>
          <c:invertIfNegative val="0"/>
          <c:cat>
            <c:strRef>
              <c:f>Sheet1!$A$2:$A$3</c:f>
              <c:strCache>
                <c:ptCount val="2"/>
                <c:pt idx="0">
                  <c:v>MediaSum</c:v>
                </c:pt>
                <c:pt idx="1">
                  <c:v>CNN/DM</c:v>
                </c:pt>
              </c:strCache>
            </c:strRef>
          </c:cat>
          <c:val>
            <c:numRef>
              <c:f>Sheet1!$B$2:$B$3</c:f>
              <c:numCache>
                <c:formatCode>General</c:formatCode>
                <c:ptCount val="2"/>
                <c:pt idx="0">
                  <c:v>15.88</c:v>
                </c:pt>
                <c:pt idx="1">
                  <c:v>11.86</c:v>
                </c:pt>
              </c:numCache>
            </c:numRef>
          </c:val>
          <c:extLst>
            <c:ext xmlns:c16="http://schemas.microsoft.com/office/drawing/2014/chart" uri="{C3380CC4-5D6E-409C-BE32-E72D297353CC}">
              <c16:uniqueId val="{00000000-A4E2-4AB5-A63E-B53C158A1823}"/>
            </c:ext>
          </c:extLst>
        </c:ser>
        <c:ser>
          <c:idx val="1"/>
          <c:order val="1"/>
          <c:tx>
            <c:strRef>
              <c:f>Sheet1!$C$1</c:f>
              <c:strCache>
                <c:ptCount val="1"/>
                <c:pt idx="0">
                  <c:v>SBert Summ</c:v>
                </c:pt>
              </c:strCache>
            </c:strRef>
          </c:tx>
          <c:spPr>
            <a:solidFill>
              <a:schemeClr val="accent3"/>
            </a:solidFill>
            <a:ln>
              <a:noFill/>
            </a:ln>
            <a:effectLst/>
          </c:spPr>
          <c:invertIfNegative val="0"/>
          <c:cat>
            <c:strRef>
              <c:f>Sheet1!$A$2:$A$3</c:f>
              <c:strCache>
                <c:ptCount val="2"/>
                <c:pt idx="0">
                  <c:v>MediaSum</c:v>
                </c:pt>
                <c:pt idx="1">
                  <c:v>CNN/DM</c:v>
                </c:pt>
              </c:strCache>
            </c:strRef>
          </c:cat>
          <c:val>
            <c:numRef>
              <c:f>Sheet1!$C$2:$C$3</c:f>
              <c:numCache>
                <c:formatCode>General</c:formatCode>
                <c:ptCount val="2"/>
                <c:pt idx="0">
                  <c:v>46.04</c:v>
                </c:pt>
                <c:pt idx="1">
                  <c:v>40.340000000000003</c:v>
                </c:pt>
              </c:numCache>
            </c:numRef>
          </c:val>
          <c:extLst>
            <c:ext xmlns:c16="http://schemas.microsoft.com/office/drawing/2014/chart" uri="{C3380CC4-5D6E-409C-BE32-E72D297353CC}">
              <c16:uniqueId val="{00000001-A4E2-4AB5-A63E-B53C158A1823}"/>
            </c:ext>
          </c:extLst>
        </c:ser>
        <c:ser>
          <c:idx val="2"/>
          <c:order val="2"/>
          <c:tx>
            <c:strRef>
              <c:f>Sheet1!$D$1</c:f>
              <c:strCache>
                <c:ptCount val="1"/>
                <c:pt idx="0">
                  <c:v>SBert Tran</c:v>
                </c:pt>
              </c:strCache>
            </c:strRef>
          </c:tx>
          <c:spPr>
            <a:solidFill>
              <a:schemeClr val="accent5"/>
            </a:solidFill>
            <a:ln>
              <a:noFill/>
            </a:ln>
            <a:effectLst/>
          </c:spPr>
          <c:invertIfNegative val="0"/>
          <c:cat>
            <c:strRef>
              <c:f>Sheet1!$A$2:$A$3</c:f>
              <c:strCache>
                <c:ptCount val="2"/>
                <c:pt idx="0">
                  <c:v>MediaSum</c:v>
                </c:pt>
                <c:pt idx="1">
                  <c:v>CNN/DM</c:v>
                </c:pt>
              </c:strCache>
            </c:strRef>
          </c:cat>
          <c:val>
            <c:numRef>
              <c:f>Sheet1!$D$2:$D$3</c:f>
              <c:numCache>
                <c:formatCode>General</c:formatCode>
                <c:ptCount val="2"/>
                <c:pt idx="0">
                  <c:v>46.66</c:v>
                </c:pt>
                <c:pt idx="1">
                  <c:v>39.78</c:v>
                </c:pt>
              </c:numCache>
            </c:numRef>
          </c:val>
          <c:extLst>
            <c:ext xmlns:c16="http://schemas.microsoft.com/office/drawing/2014/chart" uri="{C3380CC4-5D6E-409C-BE32-E72D297353CC}">
              <c16:uniqueId val="{00000002-A4E2-4AB5-A63E-B53C158A1823}"/>
            </c:ext>
          </c:extLst>
        </c:ser>
        <c:ser>
          <c:idx val="3"/>
          <c:order val="3"/>
          <c:tx>
            <c:strRef>
              <c:f>Sheet1!$E$1</c:f>
              <c:strCache>
                <c:ptCount val="1"/>
                <c:pt idx="0">
                  <c:v>Bert Tran</c:v>
                </c:pt>
              </c:strCache>
            </c:strRef>
          </c:tx>
          <c:spPr>
            <a:solidFill>
              <a:schemeClr val="accent1">
                <a:lumMod val="60000"/>
              </a:schemeClr>
            </a:solidFill>
            <a:ln>
              <a:noFill/>
            </a:ln>
            <a:effectLst/>
          </c:spPr>
          <c:invertIfNegative val="0"/>
          <c:dPt>
            <c:idx val="0"/>
            <c:invertIfNegative val="0"/>
            <c:bubble3D val="0"/>
            <c:extLst>
              <c:ext xmlns:c16="http://schemas.microsoft.com/office/drawing/2014/chart" uri="{C3380CC4-5D6E-409C-BE32-E72D297353CC}">
                <c16:uniqueId val="{00000005-A4E2-4AB5-A63E-B53C158A1823}"/>
              </c:ext>
            </c:extLst>
          </c:dPt>
          <c:dPt>
            <c:idx val="1"/>
            <c:invertIfNegative val="0"/>
            <c:bubble3D val="0"/>
            <c:extLst>
              <c:ext xmlns:c16="http://schemas.microsoft.com/office/drawing/2014/chart" uri="{C3380CC4-5D6E-409C-BE32-E72D297353CC}">
                <c16:uniqueId val="{00000006-A4E2-4AB5-A63E-B53C158A1823}"/>
              </c:ext>
            </c:extLst>
          </c:dPt>
          <c:cat>
            <c:strRef>
              <c:f>Sheet1!$A$2:$A$3</c:f>
              <c:strCache>
                <c:ptCount val="2"/>
                <c:pt idx="0">
                  <c:v>MediaSum</c:v>
                </c:pt>
                <c:pt idx="1">
                  <c:v>CNN/DM</c:v>
                </c:pt>
              </c:strCache>
            </c:strRef>
          </c:cat>
          <c:val>
            <c:numRef>
              <c:f>Sheet1!$E$2:$E$3</c:f>
              <c:numCache>
                <c:formatCode>General</c:formatCode>
                <c:ptCount val="2"/>
                <c:pt idx="0">
                  <c:v>47.04</c:v>
                </c:pt>
                <c:pt idx="1">
                  <c:v>41.24</c:v>
                </c:pt>
              </c:numCache>
            </c:numRef>
          </c:val>
          <c:extLst>
            <c:ext xmlns:c16="http://schemas.microsoft.com/office/drawing/2014/chart" uri="{C3380CC4-5D6E-409C-BE32-E72D297353CC}">
              <c16:uniqueId val="{00000003-A4E2-4AB5-A63E-B53C158A1823}"/>
            </c:ext>
          </c:extLst>
        </c:ser>
        <c:ser>
          <c:idx val="4"/>
          <c:order val="4"/>
          <c:tx>
            <c:strRef>
              <c:f>Sheet1!$F$1</c:f>
              <c:strCache>
                <c:ptCount val="1"/>
                <c:pt idx="0">
                  <c:v>Supv SBrt Tran</c:v>
                </c:pt>
              </c:strCache>
            </c:strRef>
          </c:tx>
          <c:spPr>
            <a:solidFill>
              <a:schemeClr val="accent3">
                <a:lumMod val="60000"/>
              </a:schemeClr>
            </a:solidFill>
            <a:ln>
              <a:noFill/>
            </a:ln>
            <a:effectLst/>
          </c:spPr>
          <c:invertIfNegative val="0"/>
          <c:cat>
            <c:strRef>
              <c:f>Sheet1!$A$2:$A$3</c:f>
              <c:strCache>
                <c:ptCount val="2"/>
                <c:pt idx="0">
                  <c:v>MediaSum</c:v>
                </c:pt>
                <c:pt idx="1">
                  <c:v>CNN/DM</c:v>
                </c:pt>
              </c:strCache>
            </c:strRef>
          </c:cat>
          <c:val>
            <c:numRef>
              <c:f>Sheet1!$F$2:$F$3</c:f>
              <c:numCache>
                <c:formatCode>General</c:formatCode>
                <c:ptCount val="2"/>
                <c:pt idx="0">
                  <c:v>54.73</c:v>
                </c:pt>
                <c:pt idx="1">
                  <c:v>48.7</c:v>
                </c:pt>
              </c:numCache>
            </c:numRef>
          </c:val>
          <c:extLst>
            <c:ext xmlns:c16="http://schemas.microsoft.com/office/drawing/2014/chart" uri="{C3380CC4-5D6E-409C-BE32-E72D297353CC}">
              <c16:uniqueId val="{00000004-A4E2-4AB5-A63E-B53C158A1823}"/>
            </c:ext>
          </c:extLst>
        </c:ser>
        <c:dLbls>
          <c:showLegendKey val="0"/>
          <c:showVal val="0"/>
          <c:showCatName val="0"/>
          <c:showSerName val="0"/>
          <c:showPercent val="0"/>
          <c:showBubbleSize val="0"/>
        </c:dLbls>
        <c:gapWidth val="219"/>
        <c:overlap val="-27"/>
        <c:axId val="1641089056"/>
        <c:axId val="1641090304"/>
      </c:barChart>
      <c:catAx>
        <c:axId val="164108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1090304"/>
        <c:crosses val="autoZero"/>
        <c:auto val="1"/>
        <c:lblAlgn val="ctr"/>
        <c:lblOffset val="100"/>
        <c:noMultiLvlLbl val="0"/>
      </c:catAx>
      <c:valAx>
        <c:axId val="1641090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1089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fbe59e7a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fbe59e7a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Hannah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319e16e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319e16e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Hannah: here is a quick overview of the responsibilities of each of our team members for both the coding part of this project and the presentation. We don’t need to go over the details there.</a:t>
            </a:r>
            <a:endParaRPr/>
          </a:p>
          <a:p>
            <a:pPr marL="0" lvl="0" indent="0" algn="l" rtl="0">
              <a:spcBef>
                <a:spcPts val="0"/>
              </a:spcBef>
              <a:spcAft>
                <a:spcPts val="0"/>
              </a:spcAft>
              <a:buNone/>
            </a:pPr>
            <a:endParaRPr/>
          </a:p>
          <a:p>
            <a:pPr marL="0" lvl="0" indent="0" algn="l" rtl="0">
              <a:spcBef>
                <a:spcPts val="0"/>
              </a:spcBef>
              <a:spcAft>
                <a:spcPts val="0"/>
              </a:spcAft>
              <a:buNone/>
            </a:pPr>
            <a:r>
              <a:rPr lang="en"/>
              <a:t>The business problem we were asked to solve is that Acme Gourmet Meals is looking to expand their business by exploring new delivery and pickup options. We are planning on looking into a wide variety of possibilities, such as in store and vending machine pickup, and delivery options like public transportation, drones, and robots.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161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457201" y="211322"/>
            <a:ext cx="7464300" cy="8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6"/>
          <p:cNvSpPr txBox="1">
            <a:spLocks noGrp="1"/>
          </p:cNvSpPr>
          <p:nvPr>
            <p:ph type="body" idx="1"/>
          </p:nvPr>
        </p:nvSpPr>
        <p:spPr>
          <a:xfrm>
            <a:off x="457201" y="1378333"/>
            <a:ext cx="3717900" cy="2783400"/>
          </a:xfrm>
          <a:prstGeom prst="rect">
            <a:avLst/>
          </a:prstGeom>
          <a:noFill/>
          <a:ln>
            <a:noFill/>
          </a:ln>
        </p:spPr>
        <p:txBody>
          <a:bodyPr spcFirstLastPara="1" wrap="square" lIns="91425" tIns="45700" rIns="91425" bIns="45700" anchor="t" anchorCtr="0">
            <a:noAutofit/>
          </a:bodyPr>
          <a:lstStyle>
            <a:lvl1pPr marL="457200" lvl="0" indent="-317500" algn="l" rtl="0">
              <a:spcBef>
                <a:spcPts val="440"/>
              </a:spcBef>
              <a:spcAft>
                <a:spcPts val="0"/>
              </a:spcAft>
              <a:buClr>
                <a:srgbClr val="2D637F"/>
              </a:buClr>
              <a:buSzPts val="1400"/>
              <a:buChar char="●"/>
              <a:defRPr sz="1400"/>
            </a:lvl1pPr>
            <a:lvl2pPr marL="914400" lvl="1" indent="-317500" algn="l" rtl="0">
              <a:spcBef>
                <a:spcPts val="1600"/>
              </a:spcBef>
              <a:spcAft>
                <a:spcPts val="0"/>
              </a:spcAft>
              <a:buClr>
                <a:srgbClr val="2D637F"/>
              </a:buClr>
              <a:buSzPts val="1400"/>
              <a:buChar char="○"/>
              <a:defRPr sz="1400"/>
            </a:lvl2pPr>
            <a:lvl3pPr marL="1371600" lvl="2" indent="-317500" algn="l" rtl="0">
              <a:spcBef>
                <a:spcPts val="1600"/>
              </a:spcBef>
              <a:spcAft>
                <a:spcPts val="0"/>
              </a:spcAft>
              <a:buClr>
                <a:srgbClr val="2D637F"/>
              </a:buClr>
              <a:buSzPts val="1400"/>
              <a:buChar char="■"/>
              <a:defRPr sz="1400"/>
            </a:lvl3pPr>
            <a:lvl4pPr marL="1828800" lvl="3" indent="-317500" algn="l" rtl="0">
              <a:spcBef>
                <a:spcPts val="1600"/>
              </a:spcBef>
              <a:spcAft>
                <a:spcPts val="0"/>
              </a:spcAft>
              <a:buClr>
                <a:srgbClr val="2D637F"/>
              </a:buClr>
              <a:buSzPts val="1400"/>
              <a:buChar char="●"/>
              <a:defRPr sz="1400"/>
            </a:lvl4pPr>
            <a:lvl5pPr marL="2286000" lvl="4" indent="-317500" algn="l" rtl="0">
              <a:spcBef>
                <a:spcPts val="1600"/>
              </a:spcBef>
              <a:spcAft>
                <a:spcPts val="0"/>
              </a:spcAft>
              <a:buClr>
                <a:srgbClr val="2D637F"/>
              </a:buClr>
              <a:buSzPts val="1400"/>
              <a:buChar char="○"/>
              <a:defRPr/>
            </a:lvl5pPr>
            <a:lvl6pPr marL="2743200" lvl="5" indent="-317500" algn="l" rtl="0">
              <a:spcBef>
                <a:spcPts val="1600"/>
              </a:spcBef>
              <a:spcAft>
                <a:spcPts val="0"/>
              </a:spcAft>
              <a:buClr>
                <a:schemeClr val="dk1"/>
              </a:buClr>
              <a:buSzPts val="1400"/>
              <a:buChar char="■"/>
              <a:defRPr sz="1400"/>
            </a:lvl6pPr>
            <a:lvl7pPr marL="3200400" lvl="6" indent="-317500" algn="l" rtl="0">
              <a:spcBef>
                <a:spcPts val="1600"/>
              </a:spcBef>
              <a:spcAft>
                <a:spcPts val="0"/>
              </a:spcAft>
              <a:buClr>
                <a:schemeClr val="dk1"/>
              </a:buClr>
              <a:buSzPts val="1400"/>
              <a:buChar char="●"/>
              <a:defRPr sz="1400"/>
            </a:lvl7pPr>
            <a:lvl8pPr marL="3657600" lvl="7" indent="-317500" algn="l" rtl="0">
              <a:spcBef>
                <a:spcPts val="1600"/>
              </a:spcBef>
              <a:spcAft>
                <a:spcPts val="0"/>
              </a:spcAft>
              <a:buClr>
                <a:schemeClr val="dk1"/>
              </a:buClr>
              <a:buSzPts val="1400"/>
              <a:buChar char="○"/>
              <a:defRPr sz="1400"/>
            </a:lvl8pPr>
            <a:lvl9pPr marL="4114800" lvl="8" indent="-317500" algn="l" rtl="0">
              <a:spcBef>
                <a:spcPts val="1600"/>
              </a:spcBef>
              <a:spcAft>
                <a:spcPts val="1600"/>
              </a:spcAft>
              <a:buClr>
                <a:schemeClr val="dk1"/>
              </a:buClr>
              <a:buSzPts val="1400"/>
              <a:buChar char="■"/>
              <a:defRPr sz="1400"/>
            </a:lvl9pPr>
          </a:lstStyle>
          <a:p>
            <a:endParaRPr/>
          </a:p>
        </p:txBody>
      </p:sp>
      <p:sp>
        <p:nvSpPr>
          <p:cNvPr id="102" name="Google Shape;102;p26"/>
          <p:cNvSpPr txBox="1">
            <a:spLocks noGrp="1"/>
          </p:cNvSpPr>
          <p:nvPr>
            <p:ph type="body" idx="2"/>
          </p:nvPr>
        </p:nvSpPr>
        <p:spPr>
          <a:xfrm>
            <a:off x="4175125" y="1378333"/>
            <a:ext cx="3746400" cy="2783400"/>
          </a:xfrm>
          <a:prstGeom prst="rect">
            <a:avLst/>
          </a:prstGeom>
          <a:noFill/>
          <a:ln>
            <a:noFill/>
          </a:ln>
        </p:spPr>
        <p:txBody>
          <a:bodyPr spcFirstLastPara="1" wrap="square" lIns="91425" tIns="45700" rIns="91425" bIns="45700" anchor="t" anchorCtr="0">
            <a:noAutofit/>
          </a:bodyPr>
          <a:lstStyle>
            <a:lvl1pPr marL="457200" lvl="0" indent="-317500" algn="l" rtl="0">
              <a:spcBef>
                <a:spcPts val="440"/>
              </a:spcBef>
              <a:spcAft>
                <a:spcPts val="0"/>
              </a:spcAft>
              <a:buClr>
                <a:srgbClr val="2D637F"/>
              </a:buClr>
              <a:buSzPts val="1400"/>
              <a:buChar char="●"/>
              <a:defRPr sz="1400">
                <a:solidFill>
                  <a:srgbClr val="2D637F"/>
                </a:solidFill>
              </a:defRPr>
            </a:lvl1pPr>
            <a:lvl2pPr marL="914400" lvl="1" indent="-317500" algn="l" rtl="0">
              <a:spcBef>
                <a:spcPts val="1600"/>
              </a:spcBef>
              <a:spcAft>
                <a:spcPts val="0"/>
              </a:spcAft>
              <a:buClr>
                <a:srgbClr val="2D637F"/>
              </a:buClr>
              <a:buSzPts val="1400"/>
              <a:buChar char="○"/>
              <a:defRPr sz="1400">
                <a:solidFill>
                  <a:srgbClr val="2D637F"/>
                </a:solidFill>
              </a:defRPr>
            </a:lvl2pPr>
            <a:lvl3pPr marL="1371600" lvl="2" indent="-317500" algn="l" rtl="0">
              <a:spcBef>
                <a:spcPts val="1600"/>
              </a:spcBef>
              <a:spcAft>
                <a:spcPts val="0"/>
              </a:spcAft>
              <a:buClr>
                <a:srgbClr val="2D637F"/>
              </a:buClr>
              <a:buSzPts val="1400"/>
              <a:buChar char="■"/>
              <a:defRPr sz="1400">
                <a:solidFill>
                  <a:srgbClr val="2D637F"/>
                </a:solidFill>
              </a:defRPr>
            </a:lvl3pPr>
            <a:lvl4pPr marL="1828800" lvl="3" indent="-317500" algn="l" rtl="0">
              <a:spcBef>
                <a:spcPts val="1600"/>
              </a:spcBef>
              <a:spcAft>
                <a:spcPts val="0"/>
              </a:spcAft>
              <a:buClr>
                <a:srgbClr val="2D637F"/>
              </a:buClr>
              <a:buSzPts val="1400"/>
              <a:buChar char="●"/>
              <a:defRPr sz="1400">
                <a:solidFill>
                  <a:srgbClr val="2D637F"/>
                </a:solidFill>
              </a:defRPr>
            </a:lvl4pPr>
            <a:lvl5pPr marL="2286000" lvl="4" indent="-317500" algn="l" rtl="0">
              <a:spcBef>
                <a:spcPts val="1600"/>
              </a:spcBef>
              <a:spcAft>
                <a:spcPts val="0"/>
              </a:spcAft>
              <a:buClr>
                <a:srgbClr val="2D637F"/>
              </a:buClr>
              <a:buSzPts val="1400"/>
              <a:buChar char="○"/>
              <a:defRPr>
                <a:solidFill>
                  <a:srgbClr val="2D637F"/>
                </a:solidFill>
              </a:defRPr>
            </a:lvl5pPr>
            <a:lvl6pPr marL="2743200" lvl="5" indent="-317500" algn="l" rtl="0">
              <a:spcBef>
                <a:spcPts val="1600"/>
              </a:spcBef>
              <a:spcAft>
                <a:spcPts val="0"/>
              </a:spcAft>
              <a:buClr>
                <a:schemeClr val="dk1"/>
              </a:buClr>
              <a:buSzPts val="1400"/>
              <a:buChar char="■"/>
              <a:defRPr sz="1400"/>
            </a:lvl6pPr>
            <a:lvl7pPr marL="3200400" lvl="6" indent="-317500" algn="l" rtl="0">
              <a:spcBef>
                <a:spcPts val="1600"/>
              </a:spcBef>
              <a:spcAft>
                <a:spcPts val="0"/>
              </a:spcAft>
              <a:buClr>
                <a:schemeClr val="dk1"/>
              </a:buClr>
              <a:buSzPts val="1400"/>
              <a:buChar char="●"/>
              <a:defRPr sz="1400"/>
            </a:lvl7pPr>
            <a:lvl8pPr marL="3657600" lvl="7" indent="-317500" algn="l" rtl="0">
              <a:spcBef>
                <a:spcPts val="1600"/>
              </a:spcBef>
              <a:spcAft>
                <a:spcPts val="0"/>
              </a:spcAft>
              <a:buClr>
                <a:schemeClr val="dk1"/>
              </a:buClr>
              <a:buSzPts val="1400"/>
              <a:buChar char="○"/>
              <a:defRPr sz="1400"/>
            </a:lvl8pPr>
            <a:lvl9pPr marL="4114800" lvl="8" indent="-317500" algn="l" rtl="0">
              <a:spcBef>
                <a:spcPts val="1600"/>
              </a:spcBef>
              <a:spcAft>
                <a:spcPts val="1600"/>
              </a:spcAft>
              <a:buClr>
                <a:schemeClr val="dk1"/>
              </a:buClr>
              <a:buSzPts val="1400"/>
              <a:buChar char="■"/>
              <a:defRPr sz="1400"/>
            </a:lvl9pPr>
          </a:lstStyle>
          <a:p>
            <a:endParaRPr/>
          </a:p>
        </p:txBody>
      </p:sp>
      <p:sp>
        <p:nvSpPr>
          <p:cNvPr id="103" name="Google Shape;10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1016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1pPr>
            <a:lvl2pPr lvl="1"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7"/>
          <p:cNvSpPr txBox="1">
            <a:spLocks noGrp="1"/>
          </p:cNvSpPr>
          <p:nvPr>
            <p:ph type="ctrTitle"/>
          </p:nvPr>
        </p:nvSpPr>
        <p:spPr>
          <a:xfrm>
            <a:off x="149922" y="1048000"/>
            <a:ext cx="8520600" cy="137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Enhancing Abstractive Text Summarization with an Upfront Extractive Layer</a:t>
            </a:r>
            <a:endParaRPr sz="4000" dirty="0">
              <a:latin typeface="Times New Roman" panose="02020603050405020304" pitchFamily="18" charset="0"/>
              <a:cs typeface="Times New Roman" panose="02020603050405020304" pitchFamily="18" charset="0"/>
            </a:endParaRPr>
          </a:p>
        </p:txBody>
      </p:sp>
      <p:sp>
        <p:nvSpPr>
          <p:cNvPr id="109" name="Google Shape;10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10" name="Google Shape;110;p27"/>
          <p:cNvSpPr txBox="1">
            <a:spLocks noGrp="1"/>
          </p:cNvSpPr>
          <p:nvPr>
            <p:ph type="subTitle" idx="1"/>
          </p:nvPr>
        </p:nvSpPr>
        <p:spPr>
          <a:xfrm>
            <a:off x="58482" y="2433191"/>
            <a:ext cx="8520600" cy="12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By Prakash Krishnan</a:t>
            </a:r>
            <a:endParaRPr sz="14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  November 30, 2022</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3233-0324-4EE3-DF57-49B9E639B7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pic>
        <p:nvPicPr>
          <p:cNvPr id="4" name="Picture 3" descr="Two people sitting on stools&#10;&#10;Description automatically generated with medium confidence">
            <a:extLst>
              <a:ext uri="{FF2B5EF4-FFF2-40B4-BE49-F238E27FC236}">
                <a16:creationId xmlns:a16="http://schemas.microsoft.com/office/drawing/2014/main" id="{E2612B38-EB0C-CB8B-E9EB-823591EB1629}"/>
              </a:ext>
            </a:extLst>
          </p:cNvPr>
          <p:cNvPicPr>
            <a:picLocks noChangeAspect="1"/>
          </p:cNvPicPr>
          <p:nvPr/>
        </p:nvPicPr>
        <p:blipFill>
          <a:blip r:embed="rId2"/>
          <a:stretch>
            <a:fillRect/>
          </a:stretch>
        </p:blipFill>
        <p:spPr>
          <a:xfrm>
            <a:off x="5979808" y="1619155"/>
            <a:ext cx="2852492" cy="1905190"/>
          </a:xfrm>
          <a:prstGeom prst="rect">
            <a:avLst/>
          </a:prstGeom>
        </p:spPr>
      </p:pic>
      <p:sp>
        <p:nvSpPr>
          <p:cNvPr id="5" name="TextBox 4">
            <a:extLst>
              <a:ext uri="{FF2B5EF4-FFF2-40B4-BE49-F238E27FC236}">
                <a16:creationId xmlns:a16="http://schemas.microsoft.com/office/drawing/2014/main" id="{C4520016-3EBA-09A3-D0FA-7F2445E1F65C}"/>
              </a:ext>
            </a:extLst>
          </p:cNvPr>
          <p:cNvSpPr txBox="1"/>
          <p:nvPr/>
        </p:nvSpPr>
        <p:spPr>
          <a:xfrm>
            <a:off x="311700" y="1049628"/>
            <a:ext cx="5429082" cy="3046988"/>
          </a:xfrm>
          <a:prstGeom prst="rect">
            <a:avLst/>
          </a:prstGeom>
          <a:noFill/>
        </p:spPr>
        <p:txBody>
          <a:bodyPr wrap="square" rtlCol="0">
            <a:spAutoFit/>
          </a:bodyPr>
          <a:lstStyle/>
          <a:p>
            <a:pPr marL="342900" indent="-342900">
              <a:buFont typeface="+mj-lt"/>
              <a:buAutoNum type="arabicPeriod"/>
            </a:pPr>
            <a:r>
              <a:rPr lang="en-US" sz="1200" dirty="0">
                <a:solidFill>
                  <a:srgbClr val="00B0F0"/>
                </a:solidFill>
              </a:rPr>
              <a:t>Nature of input matters</a:t>
            </a:r>
            <a:r>
              <a:rPr lang="en-US" sz="1200" dirty="0"/>
              <a:t> - For long-form documents that are un-organized an upfront extractive layer may result in superior abstraction</a:t>
            </a:r>
          </a:p>
          <a:p>
            <a:pPr marL="342900" indent="-342900">
              <a:buFont typeface="+mj-lt"/>
              <a:buAutoNum type="arabicPeriod"/>
            </a:pPr>
            <a:endParaRPr lang="en-US" sz="1200" dirty="0"/>
          </a:p>
          <a:p>
            <a:pPr marL="342900" indent="-342900">
              <a:buFont typeface="+mj-lt"/>
              <a:buAutoNum type="arabicPeriod"/>
            </a:pPr>
            <a:r>
              <a:rPr lang="en-US" sz="1200" dirty="0">
                <a:solidFill>
                  <a:srgbClr val="00B0F0"/>
                </a:solidFill>
              </a:rPr>
              <a:t>Supervised</a:t>
            </a:r>
            <a:r>
              <a:rPr lang="en-US" sz="1200" dirty="0"/>
              <a:t> extractive layer using query retrieval, paraphrase mining offers superior downstream abstraction</a:t>
            </a:r>
          </a:p>
          <a:p>
            <a:pPr marL="342900" indent="-342900">
              <a:buFont typeface="+mj-lt"/>
              <a:buAutoNum type="arabicPeriod"/>
            </a:pPr>
            <a:endParaRPr lang="en-US" sz="1200" dirty="0"/>
          </a:p>
          <a:p>
            <a:pPr marL="342900" indent="-342900">
              <a:buFont typeface="+mj-lt"/>
              <a:buAutoNum type="arabicPeriod"/>
            </a:pPr>
            <a:r>
              <a:rPr lang="en-US" sz="1200" dirty="0">
                <a:solidFill>
                  <a:srgbClr val="00B0F0"/>
                </a:solidFill>
              </a:rPr>
              <a:t>Stand-alone</a:t>
            </a:r>
            <a:r>
              <a:rPr lang="en-US" sz="1200" dirty="0"/>
              <a:t> abstraction models without an upfront extraction have a role in organized and structured text</a:t>
            </a:r>
          </a:p>
          <a:p>
            <a:pPr marL="342900" indent="-342900">
              <a:buFont typeface="+mj-lt"/>
              <a:buAutoNum type="arabicPeriod"/>
            </a:pPr>
            <a:endParaRPr lang="en-US" sz="1200" dirty="0"/>
          </a:p>
          <a:p>
            <a:pPr marL="342900" indent="-342900">
              <a:buFont typeface="+mj-lt"/>
              <a:buAutoNum type="arabicPeriod"/>
            </a:pPr>
            <a:r>
              <a:rPr lang="en-US" sz="1200" dirty="0">
                <a:solidFill>
                  <a:srgbClr val="00B0F0"/>
                </a:solidFill>
              </a:rPr>
              <a:t>Sentence transformers</a:t>
            </a:r>
            <a:r>
              <a:rPr lang="en-US" sz="1200" dirty="0"/>
              <a:t> capture sentence level embeddings better than token-based transformers</a:t>
            </a:r>
          </a:p>
          <a:p>
            <a:pPr marL="342900" indent="-342900">
              <a:buFont typeface="+mj-lt"/>
              <a:buAutoNum type="arabicPeriod"/>
            </a:pPr>
            <a:endParaRPr lang="en-US" sz="1200" dirty="0"/>
          </a:p>
          <a:p>
            <a:pPr marL="342900" indent="-342900">
              <a:buFont typeface="+mj-lt"/>
              <a:buAutoNum type="arabicPeriod"/>
            </a:pPr>
            <a:r>
              <a:rPr lang="en-US" sz="1200" dirty="0">
                <a:solidFill>
                  <a:srgbClr val="00B0F0"/>
                </a:solidFill>
              </a:rPr>
              <a:t>Summarizing dialogs</a:t>
            </a:r>
            <a:r>
              <a:rPr lang="en-US" sz="1200" dirty="0"/>
              <a:t> needs dialog encoding and summarizing techniques</a:t>
            </a:r>
          </a:p>
          <a:p>
            <a:pPr marL="342900" indent="-342900">
              <a:buFont typeface="+mj-lt"/>
              <a:buAutoNum type="arabicPeriod"/>
            </a:pPr>
            <a:endParaRPr lang="en-US" sz="1200" dirty="0"/>
          </a:p>
          <a:p>
            <a:pPr marL="342900" indent="-342900">
              <a:buFont typeface="+mj-lt"/>
              <a:buAutoNum type="arabicPeriod"/>
            </a:pPr>
            <a:r>
              <a:rPr lang="en-US" sz="1200" dirty="0">
                <a:solidFill>
                  <a:srgbClr val="00B0F0"/>
                </a:solidFill>
              </a:rPr>
              <a:t>Manual evaluation</a:t>
            </a:r>
            <a:r>
              <a:rPr lang="en-US" sz="1200" dirty="0"/>
              <a:t> of fluidity, completeness, coherence and faithfulness</a:t>
            </a:r>
          </a:p>
        </p:txBody>
      </p:sp>
    </p:spTree>
    <p:extLst>
      <p:ext uri="{BB962C8B-B14F-4D97-AF65-F5344CB8AC3E}">
        <p14:creationId xmlns:p14="http://schemas.microsoft.com/office/powerpoint/2010/main" val="71424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3233-0324-4EE3-DF57-49B9E639B7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Text Summarization</a:t>
            </a:r>
          </a:p>
        </p:txBody>
      </p:sp>
      <p:sp>
        <p:nvSpPr>
          <p:cNvPr id="9" name="Google Shape;128;p30">
            <a:extLst>
              <a:ext uri="{FF2B5EF4-FFF2-40B4-BE49-F238E27FC236}">
                <a16:creationId xmlns:a16="http://schemas.microsoft.com/office/drawing/2014/main" id="{298434D6-A02F-E050-D9FB-75F9E1AD11D2}"/>
              </a:ext>
            </a:extLst>
          </p:cNvPr>
          <p:cNvSpPr txBox="1">
            <a:spLocks/>
          </p:cNvSpPr>
          <p:nvPr/>
        </p:nvSpPr>
        <p:spPr>
          <a:xfrm>
            <a:off x="162005" y="1200882"/>
            <a:ext cx="4574999" cy="3579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pPr>
              <a:spcBef>
                <a:spcPts val="1600"/>
              </a:spcBef>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Language model task of generating a shorter version of a longer document</a:t>
            </a:r>
          </a:p>
          <a:p>
            <a:pPr>
              <a:spcBef>
                <a:spcPts val="1600"/>
              </a:spcBef>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Use Cases - News Summaries, Social Media Reviews, Financial Summaries, Scientific Articles, and Legal Documents</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pic>
        <p:nvPicPr>
          <p:cNvPr id="4" name="Picture 3" descr="Timeline&#10;&#10;Description automatically generated with medium confidence">
            <a:extLst>
              <a:ext uri="{FF2B5EF4-FFF2-40B4-BE49-F238E27FC236}">
                <a16:creationId xmlns:a16="http://schemas.microsoft.com/office/drawing/2014/main" id="{6A257775-3F9C-EE19-0AB9-FA47826089B0}"/>
              </a:ext>
            </a:extLst>
          </p:cNvPr>
          <p:cNvPicPr>
            <a:picLocks noChangeAspect="1"/>
          </p:cNvPicPr>
          <p:nvPr/>
        </p:nvPicPr>
        <p:blipFill>
          <a:blip r:embed="rId2"/>
          <a:stretch>
            <a:fillRect/>
          </a:stretch>
        </p:blipFill>
        <p:spPr>
          <a:xfrm>
            <a:off x="4737004" y="1399101"/>
            <a:ext cx="4050601" cy="2345298"/>
          </a:xfrm>
          <a:prstGeom prst="rect">
            <a:avLst/>
          </a:prstGeom>
        </p:spPr>
      </p:pic>
    </p:spTree>
    <p:extLst>
      <p:ext uri="{BB962C8B-B14F-4D97-AF65-F5344CB8AC3E}">
        <p14:creationId xmlns:p14="http://schemas.microsoft.com/office/powerpoint/2010/main" val="409507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3233-0324-4EE3-DF57-49B9E639B7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Inspiration</a:t>
            </a:r>
          </a:p>
        </p:txBody>
      </p:sp>
      <p:sp>
        <p:nvSpPr>
          <p:cNvPr id="9" name="Google Shape;128;p30">
            <a:extLst>
              <a:ext uri="{FF2B5EF4-FFF2-40B4-BE49-F238E27FC236}">
                <a16:creationId xmlns:a16="http://schemas.microsoft.com/office/drawing/2014/main" id="{298434D6-A02F-E050-D9FB-75F9E1AD11D2}"/>
              </a:ext>
            </a:extLst>
          </p:cNvPr>
          <p:cNvSpPr txBox="1">
            <a:spLocks/>
          </p:cNvSpPr>
          <p:nvPr/>
        </p:nvSpPr>
        <p:spPr>
          <a:xfrm>
            <a:off x="136142" y="887654"/>
            <a:ext cx="6123982" cy="3368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pPr>
              <a:spcBef>
                <a:spcPts val="1600"/>
              </a:spcBef>
            </a:pPr>
            <a:r>
              <a:rPr lang="en-US" sz="1600" dirty="0">
                <a:latin typeface="Times New Roman" panose="02020603050405020304" pitchFamily="18" charset="0"/>
                <a:cs typeface="Times New Roman" panose="02020603050405020304" pitchFamily="18" charset="0"/>
              </a:rPr>
              <a:t>BERT Sum Model - Breakthrough research by Yang Liu et al., 2019</a:t>
            </a:r>
          </a:p>
          <a:p>
            <a:pPr marL="914400" lvl="3">
              <a:spcBef>
                <a:spcPts val="0"/>
              </a:spcBef>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BERT was optimized for word or token level embeddings</a:t>
            </a:r>
          </a:p>
          <a:p>
            <a:pPr marL="914400" lvl="3">
              <a:spcBef>
                <a:spcPts val="0"/>
              </a:spcBef>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BERT model not scalable due to cross-encoder structure requiring two sentences passed through the model to compute sentence similarity scores</a:t>
            </a:r>
            <a:endParaRPr lang="en-US" sz="1600" dirty="0">
              <a:latin typeface="Times New Roman" panose="02020603050405020304" pitchFamily="18" charset="0"/>
              <a:cs typeface="Times New Roman" panose="02020603050405020304" pitchFamily="18" charset="0"/>
            </a:endParaRPr>
          </a:p>
          <a:p>
            <a:pPr>
              <a:spcBef>
                <a:spcPts val="1600"/>
              </a:spcBef>
            </a:pPr>
            <a:r>
              <a:rPr lang="en-US" sz="1600" dirty="0">
                <a:latin typeface="Times New Roman" panose="02020603050405020304" pitchFamily="18" charset="0"/>
                <a:cs typeface="Times New Roman" panose="02020603050405020304" pitchFamily="18" charset="0"/>
              </a:rPr>
              <a:t>Sentence BERT Model - Published by Nils Reimers et al., 2019</a:t>
            </a:r>
          </a:p>
          <a:p>
            <a:pPr marL="914400" lvl="3">
              <a:spcBef>
                <a:spcPts val="0"/>
              </a:spcBef>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Siamese Network Architecture that derives sentence level fixed size vectors</a:t>
            </a:r>
          </a:p>
          <a:p>
            <a:pPr marL="914400" lvl="3">
              <a:spcBef>
                <a:spcPts val="0"/>
              </a:spcBef>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Similarity measures (Cosine, Manhattan, Euclidean Distance) can derive sentence vectors that are similar</a:t>
            </a:r>
            <a:endParaRPr lang="en-US" sz="1600" dirty="0">
              <a:latin typeface="Times New Roman" panose="02020603050405020304" pitchFamily="18" charset="0"/>
              <a:cs typeface="Times New Roman" panose="02020603050405020304" pitchFamily="18" charset="0"/>
            </a:endParaRPr>
          </a:p>
          <a:p>
            <a:pPr>
              <a:spcBef>
                <a:spcPts val="1600"/>
              </a:spcBef>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417317-28F5-8E3E-8431-D7608D2F4F64}"/>
              </a:ext>
            </a:extLst>
          </p:cNvPr>
          <p:cNvPicPr>
            <a:picLocks noChangeAspect="1"/>
          </p:cNvPicPr>
          <p:nvPr/>
        </p:nvPicPr>
        <p:blipFill>
          <a:blip r:embed="rId2"/>
          <a:stretch>
            <a:fillRect/>
          </a:stretch>
        </p:blipFill>
        <p:spPr>
          <a:xfrm>
            <a:off x="6217999" y="1215554"/>
            <a:ext cx="2926001" cy="1016837"/>
          </a:xfrm>
          <a:prstGeom prst="rect">
            <a:avLst/>
          </a:prstGeom>
        </p:spPr>
      </p:pic>
      <p:pic>
        <p:nvPicPr>
          <p:cNvPr id="5" name="Picture 4">
            <a:extLst>
              <a:ext uri="{FF2B5EF4-FFF2-40B4-BE49-F238E27FC236}">
                <a16:creationId xmlns:a16="http://schemas.microsoft.com/office/drawing/2014/main" id="{E8D2E45C-84E1-A24B-353B-E7D85999F9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0832" y="2660949"/>
            <a:ext cx="2211468" cy="1280404"/>
          </a:xfrm>
          <a:prstGeom prst="rect">
            <a:avLst/>
          </a:prstGeom>
          <a:noFill/>
          <a:ln>
            <a:noFill/>
          </a:ln>
        </p:spPr>
      </p:pic>
      <p:sp>
        <p:nvSpPr>
          <p:cNvPr id="3" name="Rectangle 2">
            <a:extLst>
              <a:ext uri="{FF2B5EF4-FFF2-40B4-BE49-F238E27FC236}">
                <a16:creationId xmlns:a16="http://schemas.microsoft.com/office/drawing/2014/main" id="{B35B39A1-C014-E575-CC44-EA65B4C6D4E0}"/>
              </a:ext>
            </a:extLst>
          </p:cNvPr>
          <p:cNvSpPr/>
          <p:nvPr/>
        </p:nvSpPr>
        <p:spPr>
          <a:xfrm>
            <a:off x="6260124" y="1159263"/>
            <a:ext cx="2827605" cy="2982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80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0"/>
          <p:cNvSpPr txBox="1">
            <a:spLocks noGrp="1"/>
          </p:cNvSpPr>
          <p:nvPr>
            <p:ph type="title"/>
          </p:nvPr>
        </p:nvSpPr>
        <p:spPr>
          <a:xfrm>
            <a:off x="360937" y="240340"/>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Research Questions</a:t>
            </a:r>
            <a:endParaRPr dirty="0">
              <a:solidFill>
                <a:schemeClr val="tx1"/>
              </a:solidFill>
              <a:latin typeface="Times New Roman" panose="02020603050405020304" pitchFamily="18" charset="0"/>
              <a:cs typeface="Times New Roman" panose="02020603050405020304" pitchFamily="18" charset="0"/>
            </a:endParaRPr>
          </a:p>
        </p:txBody>
      </p:sp>
      <p:sp>
        <p:nvSpPr>
          <p:cNvPr id="128" name="Google Shape;128;p30"/>
          <p:cNvSpPr txBox="1">
            <a:spLocks noGrp="1"/>
          </p:cNvSpPr>
          <p:nvPr>
            <p:ph type="body" idx="2"/>
          </p:nvPr>
        </p:nvSpPr>
        <p:spPr>
          <a:xfrm>
            <a:off x="252744" y="885130"/>
            <a:ext cx="3931815" cy="3373240"/>
          </a:xfrm>
          <a:prstGeom prst="rect">
            <a:avLst/>
          </a:prstGeom>
        </p:spPr>
        <p:txBody>
          <a:bodyPr spcFirstLastPara="1" wrap="square" lIns="91425" tIns="91425" rIns="91425" bIns="91425" anchor="t" anchorCtr="0">
            <a:noAutofit/>
          </a:bodyPr>
          <a:lstStyle/>
          <a:p>
            <a:pPr marL="482600" indent="-342900">
              <a:spcBef>
                <a:spcPts val="1600"/>
              </a:spcBef>
              <a:buFont typeface="+mj-lt"/>
              <a:buAutoNum type="arabicPeriod"/>
            </a:pPr>
            <a:r>
              <a:rPr lang="en-US" sz="1800" dirty="0">
                <a:latin typeface="Times New Roman" panose="02020603050405020304" pitchFamily="18" charset="0"/>
                <a:cs typeface="Times New Roman" panose="02020603050405020304" pitchFamily="18" charset="0"/>
              </a:rPr>
              <a:t>For long unstructured documents, would a two-step summarization process lead to superior abstractive summaries?</a:t>
            </a:r>
          </a:p>
          <a:p>
            <a:pPr marL="482600" lvl="0" indent="-342900" algn="l" rtl="0">
              <a:spcBef>
                <a:spcPts val="1600"/>
              </a:spcBef>
              <a:spcAft>
                <a:spcPts val="0"/>
              </a:spcAft>
              <a:buSzPts val="1400"/>
              <a:buFont typeface="+mj-lt"/>
              <a:buAutoNum type="arabicPeriod"/>
            </a:pPr>
            <a:r>
              <a:rPr lang="en-US" sz="1800" dirty="0">
                <a:latin typeface="Times New Roman" panose="02020603050405020304" pitchFamily="18" charset="0"/>
                <a:cs typeface="Times New Roman" panose="02020603050405020304" pitchFamily="18" charset="0"/>
              </a:rPr>
              <a:t>How can we improve extractive summaries?</a:t>
            </a:r>
          </a:p>
          <a:p>
            <a:pPr marL="482600" lvl="0" indent="-342900" algn="l" rtl="0">
              <a:spcBef>
                <a:spcPts val="1600"/>
              </a:spcBef>
              <a:spcAft>
                <a:spcPts val="0"/>
              </a:spcAft>
              <a:buSzPts val="1400"/>
              <a:buFont typeface="+mj-lt"/>
              <a:buAutoNum type="arabicPeriod"/>
            </a:pPr>
            <a:r>
              <a:rPr lang="en-US" sz="1800" dirty="0">
                <a:latin typeface="Times New Roman" panose="02020603050405020304" pitchFamily="18" charset="0"/>
                <a:cs typeface="Times New Roman" panose="02020603050405020304" pitchFamily="18" charset="0"/>
              </a:rPr>
              <a:t>How does the nature of input text matter affect model performance?</a:t>
            </a:r>
          </a:p>
        </p:txBody>
      </p:sp>
      <p:sp>
        <p:nvSpPr>
          <p:cNvPr id="2" name="Rectangle 1">
            <a:extLst>
              <a:ext uri="{FF2B5EF4-FFF2-40B4-BE49-F238E27FC236}">
                <a16:creationId xmlns:a16="http://schemas.microsoft.com/office/drawing/2014/main" id="{96892B4A-8455-ED3A-BF84-F4D249382902}"/>
              </a:ext>
            </a:extLst>
          </p:cNvPr>
          <p:cNvSpPr/>
          <p:nvPr/>
        </p:nvSpPr>
        <p:spPr>
          <a:xfrm>
            <a:off x="4428767" y="1161907"/>
            <a:ext cx="1182532" cy="10656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3" name="Rectangle 2">
            <a:extLst>
              <a:ext uri="{FF2B5EF4-FFF2-40B4-BE49-F238E27FC236}">
                <a16:creationId xmlns:a16="http://schemas.microsoft.com/office/drawing/2014/main" id="{CD86E1DD-184C-4275-AFB0-3737193CAE5E}"/>
              </a:ext>
            </a:extLst>
          </p:cNvPr>
          <p:cNvSpPr/>
          <p:nvPr/>
        </p:nvSpPr>
        <p:spPr>
          <a:xfrm>
            <a:off x="5941782" y="1161907"/>
            <a:ext cx="1182532" cy="106565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Extractive Summary</a:t>
            </a:r>
          </a:p>
        </p:txBody>
      </p:sp>
      <p:sp>
        <p:nvSpPr>
          <p:cNvPr id="4" name="Rectangle 3">
            <a:extLst>
              <a:ext uri="{FF2B5EF4-FFF2-40B4-BE49-F238E27FC236}">
                <a16:creationId xmlns:a16="http://schemas.microsoft.com/office/drawing/2014/main" id="{4000C2AC-3E05-4BFF-9018-A37E67883787}"/>
              </a:ext>
            </a:extLst>
          </p:cNvPr>
          <p:cNvSpPr/>
          <p:nvPr/>
        </p:nvSpPr>
        <p:spPr>
          <a:xfrm>
            <a:off x="7454797" y="1161907"/>
            <a:ext cx="1182532" cy="10656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Abstractive Summary</a:t>
            </a:r>
          </a:p>
        </p:txBody>
      </p:sp>
      <p:sp>
        <p:nvSpPr>
          <p:cNvPr id="8" name="Rectangle 7">
            <a:extLst>
              <a:ext uri="{FF2B5EF4-FFF2-40B4-BE49-F238E27FC236}">
                <a16:creationId xmlns:a16="http://schemas.microsoft.com/office/drawing/2014/main" id="{6BFB59C7-A09D-AE2A-07EC-E40E74478E8D}"/>
              </a:ext>
            </a:extLst>
          </p:cNvPr>
          <p:cNvSpPr/>
          <p:nvPr/>
        </p:nvSpPr>
        <p:spPr>
          <a:xfrm>
            <a:off x="4438486" y="2934532"/>
            <a:ext cx="1182532" cy="10656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10" name="Rectangle 9">
            <a:extLst>
              <a:ext uri="{FF2B5EF4-FFF2-40B4-BE49-F238E27FC236}">
                <a16:creationId xmlns:a16="http://schemas.microsoft.com/office/drawing/2014/main" id="{D9D960D7-5C26-8391-F678-4885960EF038}"/>
              </a:ext>
            </a:extLst>
          </p:cNvPr>
          <p:cNvSpPr/>
          <p:nvPr/>
        </p:nvSpPr>
        <p:spPr>
          <a:xfrm>
            <a:off x="7464516" y="2934532"/>
            <a:ext cx="1182532" cy="10656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Abstractive Summary</a:t>
            </a:r>
          </a:p>
        </p:txBody>
      </p:sp>
      <p:sp>
        <p:nvSpPr>
          <p:cNvPr id="11" name="Arrow: Right 10">
            <a:extLst>
              <a:ext uri="{FF2B5EF4-FFF2-40B4-BE49-F238E27FC236}">
                <a16:creationId xmlns:a16="http://schemas.microsoft.com/office/drawing/2014/main" id="{31FBCE50-71CC-804A-753E-E1816344AE6B}"/>
              </a:ext>
            </a:extLst>
          </p:cNvPr>
          <p:cNvSpPr/>
          <p:nvPr/>
        </p:nvSpPr>
        <p:spPr>
          <a:xfrm>
            <a:off x="5635638" y="1429091"/>
            <a:ext cx="273388" cy="53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B074778-18B4-1EF6-7735-BE76F7A456C9}"/>
              </a:ext>
            </a:extLst>
          </p:cNvPr>
          <p:cNvSpPr/>
          <p:nvPr/>
        </p:nvSpPr>
        <p:spPr>
          <a:xfrm>
            <a:off x="7152861" y="1429091"/>
            <a:ext cx="274320" cy="53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AE5E35E-E12E-4304-2151-EC1541EA3F0A}"/>
              </a:ext>
            </a:extLst>
          </p:cNvPr>
          <p:cNvSpPr/>
          <p:nvPr/>
        </p:nvSpPr>
        <p:spPr>
          <a:xfrm>
            <a:off x="5645435" y="3201716"/>
            <a:ext cx="1828800" cy="53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288441C-EAC3-73E6-0DBE-720BD816E52D}"/>
              </a:ext>
            </a:extLst>
          </p:cNvPr>
          <p:cNvSpPr txBox="1"/>
          <p:nvPr/>
        </p:nvSpPr>
        <p:spPr>
          <a:xfrm>
            <a:off x="5686956" y="720538"/>
            <a:ext cx="1692184" cy="307777"/>
          </a:xfrm>
          <a:prstGeom prst="rect">
            <a:avLst/>
          </a:prstGeom>
          <a:solidFill>
            <a:schemeClr val="tx1"/>
          </a:solidFill>
        </p:spPr>
        <p:txBody>
          <a:bodyPr wrap="square" rtlCol="0">
            <a:spAutoFit/>
          </a:bodyPr>
          <a:lstStyle/>
          <a:p>
            <a:pPr algn="ctr"/>
            <a:r>
              <a:rPr lang="en-US" dirty="0">
                <a:solidFill>
                  <a:schemeClr val="bg1"/>
                </a:solidFill>
              </a:rPr>
              <a:t>Two Step Process</a:t>
            </a:r>
          </a:p>
        </p:txBody>
      </p:sp>
      <p:sp>
        <p:nvSpPr>
          <p:cNvPr id="15" name="TextBox 14">
            <a:extLst>
              <a:ext uri="{FF2B5EF4-FFF2-40B4-BE49-F238E27FC236}">
                <a16:creationId xmlns:a16="http://schemas.microsoft.com/office/drawing/2014/main" id="{29D4A11D-12F8-357D-9965-1BAB689C8A1A}"/>
              </a:ext>
            </a:extLst>
          </p:cNvPr>
          <p:cNvSpPr txBox="1"/>
          <p:nvPr/>
        </p:nvSpPr>
        <p:spPr>
          <a:xfrm>
            <a:off x="5686956" y="2601121"/>
            <a:ext cx="1692184" cy="307777"/>
          </a:xfrm>
          <a:prstGeom prst="rect">
            <a:avLst/>
          </a:prstGeom>
          <a:solidFill>
            <a:schemeClr val="tx1"/>
          </a:solidFill>
        </p:spPr>
        <p:txBody>
          <a:bodyPr wrap="square" rtlCol="0">
            <a:spAutoFit/>
          </a:bodyPr>
          <a:lstStyle/>
          <a:p>
            <a:pPr algn="ctr"/>
            <a:r>
              <a:rPr lang="en-US" dirty="0">
                <a:solidFill>
                  <a:schemeClr val="bg1"/>
                </a:solidFill>
              </a:rPr>
              <a:t>One 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8A0C33D-3E45-1086-1330-9879C8CEDCB4}"/>
              </a:ext>
            </a:extLst>
          </p:cNvPr>
          <p:cNvSpPr>
            <a:spLocks noChangeArrowheads="1"/>
          </p:cNvSpPr>
          <p:nvPr/>
        </p:nvSpPr>
        <p:spPr bwMode="auto">
          <a:xfrm>
            <a:off x="-78377" y="-43543"/>
            <a:ext cx="578249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latin typeface="Arial Unicode MS"/>
              </a:rPr>
              <a:t>Original Article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latin typeface="Arial Unicode MS"/>
              </a:rPr>
              <a:t>FARAI CHIDEYA, host: This is NEWS &amp; NOTES. I'm Farai Chideya. FARAI CHIDEYA, host: In the nation's capital, a killer is on the loose. It's been operating in America for decades now. We're talking about AIDS. Tomorrow is World AIDS Day. Today, we'll discuss staggering new information on how prevalent AIDS is in Washington D. C. , particularly among African-Americans. Overall, the rate of AIDS cases in Washington D. C. is about 10 times higher than in the United States. Dr Shannon Hader is the director of the D. C. HIVAIDS Administration. Welcome. Dr SHANNON HADER (Director, D. C. HIVAIDS Administration): Thank you. FARAI CHIDEYA, host: So, these are really some chocking numbers. Sixty percent of the city's residents are African-American, but 81 percent of new HIV cases in the city are among African-Americans. How many people are we really talking about?. Dr SHANNON HADER (Director, D. C. HIVAIDS Administration): Well, you know, we have about 12,500 people in the district right now living with HIV and AIDS, but about 80 percent of those are mainly African-American communities. So, we're talking a high number of people, not just a hundred or two hundred, but thousands. FARAI CHIDEYA, host: What about the trend lines? Are you seeing these number of new infections increase?. Dr SHANNON HADER (Director, D. C. HIVAIDS Administration): Well, you know, certainly over the United States, the trend over the last decade has been increasing racial disparities and the HIV epidemic with more African-Americans affected. Here in the district, we have really good data for the last 2001 through 2006, and what we see is that we're not gaining much ground at this point in terms of reducing infections, although we seem to be holding a little bit even. And - but I think particularly among the women, the rates among women have been increasing over the last five or six years. FARAI CHIDEYA, host: What percentage of women in the D. C. area are African-American who were infected?. Dr SHANNON HADER (Director, D. C. HIVAIDS Administration): Mm-hmm. Among all the women that we know are infected with HIV in the district, about 90 percent of them are African-American. FARAI CHIDEYA, host: With these numbers, with the racial disparities, what is being done? What are the approaches that you and other government, public health officials, nonprofits are taking to really start addressing this?. Dr SHANNON HADER (Director, D. C. HIVAIDS Administration): Well, I think what we're doing and what we need to continue to do is an attack on all fronts. First step is, information is power. These data, these hard facts give us a good picture for everyone at the individual level, at the community level, at the government level, at the policy level, to really wake up if they haven't and see the nature of the epidemic we're dealing with. Second, it's about services and it's about taking action, both to protect yourself and protect others. We are ramping what was already sort of a groundbreaking HIV policy in the district, which is this know your status, HIV tests should be just the same as knowing about your other routine health indicators. Dr SHANNON HADER (Director, D. C. HIVAIDS Administration): So, our goal is, by 2009, when you go to an emergency department, they should routinely offer you an HIV test. When you show up at your primary care doctor's office, you should get, just like you get the rest of the tests for your annual physical - you get your BMI for obesity, you get a blood pressure for hypertension, you get your blood sugar for diabetes - you should be getting your HIV status as well, without having to sort of beg for it or ask specifically. This has to be part and parcel about how we all approach our general health going forward. FARAI CHIDEYA, host: There have been celebrity campaigns that say things like, it's good know, know your status, et cetera, et cetera, et cetera, but people are afraid. All of us have fears and some people may not want to know. What's the sense that you get of that?. Dr SHANNON HADER (Director, D. C. HIVAIDS Administration): Well, I think that that issue of stigma, fear, and silence is huge. And absolutely, that impacts people searching their test results, but it also impacts people taking preventive measures and taking care of measures to keep their health strong. I've been incredibly motivated by Mayor Fenty's leadership in saying, I'm making HIVAIDS our number one health priority here in the district. And, in large part, a lot of that has to do with saying, come on, let's come together, let's break the stigma, break the fear, break the silence. FARAI CHIDEYA, host: Who's really responsible for this - responsible may be the wrong word, but, I mean, Washington D. C. is a very interesting case of the overlap of the federal government and the local government. So, what responsibilities does it seem as if each has in dealing with this issue?. Dr SHANNON HADER (Director, D. C. HIVAIDS Administration): Well, you know what, we're all responsible and we have to use all the resources that are out there, whether they're district or federal, to get to the next level of our HIV response. Certainly, one of the specific relationship issues that's come out in D. C. has been this issue of Congress limiting our ability to spend our own district tax money on our own district programs and specifically, I'm talking about needle exchange programs. Dr SHANNON HADER (Director, D. C. HIVAIDS Administration): Certainly, Congresswoman Eleanor Holmes Norton has been working as well as Mayor Fenty has been working to convince Congress to remove that restriction on our funds, and I'm confident that that's going to happen this year. So, that's something that's specific to the district that other jurisdictions don't have to deal with. FARAI CHIDEYA, host: How much of needle exchange programs become more popular? They were extremely controversial when they were first proposed and first implemented. Dr SHANNON HADER (Director, D. C. HIVAIDS Administration): Mm-hmm. FARAI CHIDEYA, host: Is this now a fairly accepted form of a public health intervention?. Dr SHANNON HADER (Director, D. C. HIVAIDS Administration): Well, I think when it comes to comprehensive substance abuse, HIV prevention, we want a full toolkit available. Needle exchange is just one element in that full toolkit, and a lot of the wraparound services - including having on-demand treatment access for drug cessation, including having medical care available, including mental health services available, including having prevention information going out, those are all part of the toolkit. So, we don't want just one tool of the toolkit or just another tool in the toolkit, we want the whole thing at our disposal to really have a comprehensive program. FARAI CHIDEYA, host: Well, Dr Hader. Thanks for the information. Dr SHANNON HADER (Director, D. C. HIVAIDS Administration): Well, thank you for helping share that information. I think this really important and I hope a lot of your audience doesn't just listen, but takes the topic home, starts breaking that silence and stigma, and have some dinner-table conversations. FARAI CHIDEYA, host: Well, thanks again. Dr Shannon Hader, she's the director D. C. HIVAIDS Administration. </a:t>
            </a:r>
            <a:endParaRPr kumimoji="0" lang="en-US" altLang="en-US" sz="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243A2CE-FA7F-CAC5-4BB5-2ADB28C15DC7}"/>
              </a:ext>
            </a:extLst>
          </p:cNvPr>
          <p:cNvSpPr>
            <a:spLocks noChangeArrowheads="1"/>
          </p:cNvSpPr>
          <p:nvPr/>
        </p:nvSpPr>
        <p:spPr bwMode="auto">
          <a:xfrm>
            <a:off x="5797730" y="660467"/>
            <a:ext cx="2926079" cy="10156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Original Highlights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new study says one in 50 people in the nation's capital have AIDS, and blacks comprise more than 80 percent of new cases in the city. Farai Chideya talks to Dr Shannon Hader, who directs Washington, D. C. 's HIVAIDS Administration. </a:t>
            </a:r>
          </a:p>
        </p:txBody>
      </p:sp>
      <p:sp>
        <p:nvSpPr>
          <p:cNvPr id="8" name="TextBox 7">
            <a:extLst>
              <a:ext uri="{FF2B5EF4-FFF2-40B4-BE49-F238E27FC236}">
                <a16:creationId xmlns:a16="http://schemas.microsoft.com/office/drawing/2014/main" id="{163765D2-68D7-B929-8D89-A7FC59F8BC8F}"/>
              </a:ext>
            </a:extLst>
          </p:cNvPr>
          <p:cNvSpPr txBox="1"/>
          <p:nvPr/>
        </p:nvSpPr>
        <p:spPr>
          <a:xfrm>
            <a:off x="5704115" y="66803"/>
            <a:ext cx="3108960" cy="461665"/>
          </a:xfrm>
          <a:prstGeom prst="rect">
            <a:avLst/>
          </a:prstGeom>
          <a:solidFill>
            <a:schemeClr val="accent4">
              <a:lumMod val="75000"/>
            </a:schemeClr>
          </a:solidFill>
        </p:spPr>
        <p:txBody>
          <a:bodyPr wrap="square" rtlCol="0">
            <a:spAutoFit/>
          </a:bodyPr>
          <a:lstStyle/>
          <a:p>
            <a:pPr algn="ctr"/>
            <a:r>
              <a:rPr lang="en-US" sz="2400" dirty="0" err="1">
                <a:solidFill>
                  <a:schemeClr val="bg1"/>
                </a:solidFill>
                <a:latin typeface="Times New Roman" panose="02020603050405020304" pitchFamily="18" charset="0"/>
                <a:cs typeface="Times New Roman" panose="02020603050405020304" pitchFamily="18" charset="0"/>
              </a:rPr>
              <a:t>MediaSum</a:t>
            </a:r>
            <a:r>
              <a:rPr lang="en-US" sz="2400" dirty="0">
                <a:solidFill>
                  <a:schemeClr val="bg1"/>
                </a:solidFill>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A80EA5F3-32D6-C679-FD8C-4CCA2DA95418}"/>
              </a:ext>
            </a:extLst>
          </p:cNvPr>
          <p:cNvSpPr txBox="1"/>
          <p:nvPr/>
        </p:nvSpPr>
        <p:spPr>
          <a:xfrm>
            <a:off x="5797730" y="1734959"/>
            <a:ext cx="2926079" cy="2646878"/>
          </a:xfrm>
          <a:prstGeom prst="rect">
            <a:avLst/>
          </a:prstGeom>
          <a:solidFill>
            <a:schemeClr val="bg1">
              <a:lumMod val="95000"/>
            </a:schemeClr>
          </a:solidFill>
          <a:ln>
            <a:solidFill>
              <a:schemeClr val="tx1"/>
            </a:solidFill>
          </a:ln>
        </p:spPr>
        <p:txBody>
          <a:bodyPr wrap="square">
            <a:spAutoFit/>
          </a:bodyPr>
          <a:lstStyle/>
          <a:p>
            <a:pPr>
              <a:spcBef>
                <a:spcPts val="1600"/>
              </a:spcBef>
            </a:pPr>
            <a:r>
              <a:rPr lang="en-US" dirty="0">
                <a:latin typeface="Times New Roman" panose="02020603050405020304" pitchFamily="18" charset="0"/>
                <a:cs typeface="Times New Roman" panose="02020603050405020304" pitchFamily="18" charset="0"/>
              </a:rPr>
              <a:t>About Dataset</a:t>
            </a:r>
          </a:p>
          <a:p>
            <a:pPr marL="171450" indent="-171450">
              <a:spcBef>
                <a:spcPts val="1600"/>
              </a:spcBef>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MediaSum</a:t>
            </a:r>
            <a:r>
              <a:rPr lang="en-US" dirty="0">
                <a:latin typeface="Times New Roman" panose="02020603050405020304" pitchFamily="18" charset="0"/>
                <a:cs typeface="Times New Roman" panose="02020603050405020304" pitchFamily="18" charset="0"/>
              </a:rPr>
              <a:t> data set on Hugging Face is used for model evaluation</a:t>
            </a:r>
          </a:p>
          <a:p>
            <a:pPr marL="171450" indent="-171450">
              <a:spcBef>
                <a:spcPts val="1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Conversational style dataset that is less structured than CNN / Daily Mail</a:t>
            </a:r>
          </a:p>
          <a:p>
            <a:pPr marL="171450" indent="-171450">
              <a:spcBef>
                <a:spcPts val="1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CNN / Daily Mail dataset was used for comparative purposes given its narrative non-conversational nature</a:t>
            </a:r>
          </a:p>
        </p:txBody>
      </p:sp>
    </p:spTree>
    <p:extLst>
      <p:ext uri="{BB962C8B-B14F-4D97-AF65-F5344CB8AC3E}">
        <p14:creationId xmlns:p14="http://schemas.microsoft.com/office/powerpoint/2010/main" val="286664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6587-2E65-FD80-2ED8-EC6E5082C6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pic>
        <p:nvPicPr>
          <p:cNvPr id="7" name="Picture 6">
            <a:extLst>
              <a:ext uri="{FF2B5EF4-FFF2-40B4-BE49-F238E27FC236}">
                <a16:creationId xmlns:a16="http://schemas.microsoft.com/office/drawing/2014/main" id="{E4061833-A890-F274-22F0-F0E60D706033}"/>
              </a:ext>
            </a:extLst>
          </p:cNvPr>
          <p:cNvPicPr>
            <a:picLocks noChangeAspect="1"/>
          </p:cNvPicPr>
          <p:nvPr/>
        </p:nvPicPr>
        <p:blipFill>
          <a:blip r:embed="rId2"/>
          <a:stretch>
            <a:fillRect/>
          </a:stretch>
        </p:blipFill>
        <p:spPr>
          <a:xfrm>
            <a:off x="3767990" y="528409"/>
            <a:ext cx="4051452" cy="4086682"/>
          </a:xfrm>
          <a:prstGeom prst="rect">
            <a:avLst/>
          </a:prstGeom>
        </p:spPr>
      </p:pic>
      <p:sp>
        <p:nvSpPr>
          <p:cNvPr id="42" name="TextBox 41">
            <a:extLst>
              <a:ext uri="{FF2B5EF4-FFF2-40B4-BE49-F238E27FC236}">
                <a16:creationId xmlns:a16="http://schemas.microsoft.com/office/drawing/2014/main" id="{52803660-8F2A-A3C1-38C1-21FA92FFE613}"/>
              </a:ext>
            </a:extLst>
          </p:cNvPr>
          <p:cNvSpPr txBox="1"/>
          <p:nvPr/>
        </p:nvSpPr>
        <p:spPr>
          <a:xfrm>
            <a:off x="3767990" y="220632"/>
            <a:ext cx="1904682" cy="307777"/>
          </a:xfrm>
          <a:prstGeom prst="rect">
            <a:avLst/>
          </a:prstGeom>
          <a:noFill/>
        </p:spPr>
        <p:txBody>
          <a:bodyPr wrap="square" rtlCol="0">
            <a:spAutoFit/>
          </a:bodyPr>
          <a:lstStyle/>
          <a:p>
            <a:pPr algn="ctr"/>
            <a:r>
              <a:rPr lang="en-US" dirty="0"/>
              <a:t>Extractive Models</a:t>
            </a:r>
          </a:p>
        </p:txBody>
      </p:sp>
      <p:sp>
        <p:nvSpPr>
          <p:cNvPr id="43" name="TextBox 42">
            <a:extLst>
              <a:ext uri="{FF2B5EF4-FFF2-40B4-BE49-F238E27FC236}">
                <a16:creationId xmlns:a16="http://schemas.microsoft.com/office/drawing/2014/main" id="{E541D944-D841-5DC6-0169-C5334B517144}"/>
              </a:ext>
            </a:extLst>
          </p:cNvPr>
          <p:cNvSpPr txBox="1"/>
          <p:nvPr/>
        </p:nvSpPr>
        <p:spPr>
          <a:xfrm>
            <a:off x="396802" y="1363189"/>
            <a:ext cx="3029377" cy="1384995"/>
          </a:xfrm>
          <a:prstGeom prst="rect">
            <a:avLst/>
          </a:prstGeom>
          <a:solidFill>
            <a:schemeClr val="accent4">
              <a:lumMod val="75000"/>
            </a:schemeClr>
          </a:solidFill>
        </p:spPr>
        <p:txBody>
          <a:bodyPr wrap="square" rtlCol="0">
            <a:spAutoFit/>
          </a:bodyPr>
          <a:lstStyle/>
          <a:p>
            <a:pPr marL="400050" indent="-400050">
              <a:buClr>
                <a:schemeClr val="bg1"/>
              </a:buClr>
              <a:buFont typeface="+mj-lt"/>
              <a:buAutoNum type="arabicPeriod"/>
            </a:pPr>
            <a:r>
              <a:rPr lang="en-US" dirty="0">
                <a:solidFill>
                  <a:schemeClr val="bg1"/>
                </a:solidFill>
              </a:rPr>
              <a:t>Baseline Model – TFIDF</a:t>
            </a:r>
          </a:p>
          <a:p>
            <a:pPr marL="400050" indent="-400050">
              <a:buClr>
                <a:schemeClr val="bg1"/>
              </a:buClr>
              <a:buFont typeface="+mj-lt"/>
              <a:buAutoNum type="arabicPeriod"/>
            </a:pPr>
            <a:endParaRPr lang="en-US" dirty="0">
              <a:solidFill>
                <a:schemeClr val="bg1"/>
              </a:solidFill>
            </a:endParaRPr>
          </a:p>
          <a:p>
            <a:pPr marL="400050" indent="-400050">
              <a:buClr>
                <a:schemeClr val="bg1"/>
              </a:buClr>
              <a:buFont typeface="+mj-lt"/>
              <a:buAutoNum type="arabicPeriod"/>
            </a:pPr>
            <a:r>
              <a:rPr lang="en-US" dirty="0">
                <a:solidFill>
                  <a:schemeClr val="bg1"/>
                </a:solidFill>
              </a:rPr>
              <a:t>Unsupervised versus Self-Supervised Model</a:t>
            </a:r>
          </a:p>
          <a:p>
            <a:pPr marL="400050" indent="-400050">
              <a:buClr>
                <a:schemeClr val="bg1"/>
              </a:buClr>
              <a:buFont typeface="+mj-lt"/>
              <a:buAutoNum type="arabicPeriod"/>
            </a:pPr>
            <a:endParaRPr lang="en-US" dirty="0">
              <a:solidFill>
                <a:schemeClr val="bg1"/>
              </a:solidFill>
            </a:endParaRPr>
          </a:p>
          <a:p>
            <a:pPr marL="400050" indent="-400050">
              <a:buClr>
                <a:schemeClr val="bg1"/>
              </a:buClr>
              <a:buFont typeface="+mj-lt"/>
              <a:buAutoNum type="arabicPeriod"/>
            </a:pPr>
            <a:r>
              <a:rPr lang="en-US" dirty="0">
                <a:solidFill>
                  <a:schemeClr val="bg1"/>
                </a:solidFill>
              </a:rPr>
              <a:t>BERT versus Sentence-BERT</a:t>
            </a:r>
          </a:p>
        </p:txBody>
      </p:sp>
      <p:sp>
        <p:nvSpPr>
          <p:cNvPr id="3" name="TextBox 2">
            <a:extLst>
              <a:ext uri="{FF2B5EF4-FFF2-40B4-BE49-F238E27FC236}">
                <a16:creationId xmlns:a16="http://schemas.microsoft.com/office/drawing/2014/main" id="{A8E94906-32D9-A341-24DA-9FAB8EDF2CDB}"/>
              </a:ext>
            </a:extLst>
          </p:cNvPr>
          <p:cNvSpPr txBox="1"/>
          <p:nvPr/>
        </p:nvSpPr>
        <p:spPr>
          <a:xfrm>
            <a:off x="307145" y="3159063"/>
            <a:ext cx="1904682" cy="307777"/>
          </a:xfrm>
          <a:prstGeom prst="rect">
            <a:avLst/>
          </a:prstGeom>
          <a:noFill/>
        </p:spPr>
        <p:txBody>
          <a:bodyPr wrap="square" rtlCol="0">
            <a:spAutoFit/>
          </a:bodyPr>
          <a:lstStyle/>
          <a:p>
            <a:r>
              <a:rPr lang="en-US" dirty="0"/>
              <a:t>Abstractive Model</a:t>
            </a:r>
          </a:p>
        </p:txBody>
      </p:sp>
      <p:sp>
        <p:nvSpPr>
          <p:cNvPr id="4" name="TextBox 3">
            <a:extLst>
              <a:ext uri="{FF2B5EF4-FFF2-40B4-BE49-F238E27FC236}">
                <a16:creationId xmlns:a16="http://schemas.microsoft.com/office/drawing/2014/main" id="{A02CC912-F691-450C-BBE3-B5C0000A5629}"/>
              </a:ext>
            </a:extLst>
          </p:cNvPr>
          <p:cNvSpPr txBox="1"/>
          <p:nvPr/>
        </p:nvSpPr>
        <p:spPr>
          <a:xfrm>
            <a:off x="386507" y="3447096"/>
            <a:ext cx="3029377" cy="469359"/>
          </a:xfrm>
          <a:prstGeom prst="rect">
            <a:avLst/>
          </a:prstGeom>
          <a:solidFill>
            <a:schemeClr val="accent6">
              <a:lumMod val="50000"/>
            </a:schemeClr>
          </a:solidFill>
          <a:ln>
            <a:noFill/>
          </a:ln>
        </p:spPr>
        <p:txBody>
          <a:bodyPr wrap="square" rtlCol="0">
            <a:spAutoFit/>
          </a:bodyPr>
          <a:lstStyle/>
          <a:p>
            <a:r>
              <a:rPr lang="en-US" dirty="0">
                <a:solidFill>
                  <a:schemeClr val="bg1"/>
                </a:solidFill>
              </a:rPr>
              <a:t>Pegasus Encoder-Decoder Model</a:t>
            </a:r>
            <a:endParaRPr lang="en-US" sz="1050" dirty="0">
              <a:solidFill>
                <a:schemeClr val="bg1"/>
              </a:solidFill>
            </a:endParaRPr>
          </a:p>
          <a:p>
            <a:r>
              <a:rPr lang="en-US" sz="1050" dirty="0">
                <a:solidFill>
                  <a:schemeClr val="bg1"/>
                </a:solidFill>
              </a:rPr>
              <a:t>(Checkpoint – CNN/Daily Mail)</a:t>
            </a:r>
            <a:endParaRPr lang="en-US" dirty="0">
              <a:solidFill>
                <a:schemeClr val="bg1"/>
              </a:solidFill>
            </a:endParaRPr>
          </a:p>
        </p:txBody>
      </p:sp>
      <p:grpSp>
        <p:nvGrpSpPr>
          <p:cNvPr id="121" name="Group 120">
            <a:extLst>
              <a:ext uri="{FF2B5EF4-FFF2-40B4-BE49-F238E27FC236}">
                <a16:creationId xmlns:a16="http://schemas.microsoft.com/office/drawing/2014/main" id="{AF8C9031-2038-3DF8-4DF3-E911DE9F8667}"/>
              </a:ext>
            </a:extLst>
          </p:cNvPr>
          <p:cNvGrpSpPr/>
          <p:nvPr/>
        </p:nvGrpSpPr>
        <p:grpSpPr>
          <a:xfrm>
            <a:off x="6153312" y="824297"/>
            <a:ext cx="2687439" cy="1474429"/>
            <a:chOff x="6203235" y="1113612"/>
            <a:chExt cx="2687439" cy="1474429"/>
          </a:xfrm>
        </p:grpSpPr>
        <p:cxnSp>
          <p:nvCxnSpPr>
            <p:cNvPr id="92" name="Straight Arrow Connector 91">
              <a:extLst>
                <a:ext uri="{FF2B5EF4-FFF2-40B4-BE49-F238E27FC236}">
                  <a16:creationId xmlns:a16="http://schemas.microsoft.com/office/drawing/2014/main" id="{0C28694F-2B89-A1EF-C2A9-93B5C083D5E7}"/>
                </a:ext>
              </a:extLst>
            </p:cNvPr>
            <p:cNvCxnSpPr/>
            <p:nvPr/>
          </p:nvCxnSpPr>
          <p:spPr>
            <a:xfrm flipV="1">
              <a:off x="6279169" y="1113612"/>
              <a:ext cx="0" cy="1083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86FE42E-993F-1BEC-4514-3C0BFEB30B66}"/>
                </a:ext>
              </a:extLst>
            </p:cNvPr>
            <p:cNvCxnSpPr>
              <a:cxnSpLocks/>
            </p:cNvCxnSpPr>
            <p:nvPr/>
          </p:nvCxnSpPr>
          <p:spPr>
            <a:xfrm>
              <a:off x="6279169" y="2196824"/>
              <a:ext cx="13771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B409E57-DF7D-C65C-49F7-8732ED6A648C}"/>
                </a:ext>
              </a:extLst>
            </p:cNvPr>
            <p:cNvSpPr/>
            <p:nvPr/>
          </p:nvSpPr>
          <p:spPr>
            <a:xfrm>
              <a:off x="6456648" y="1192804"/>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3176548-0882-7ABE-8422-C4466EF31D37}"/>
                </a:ext>
              </a:extLst>
            </p:cNvPr>
            <p:cNvSpPr/>
            <p:nvPr/>
          </p:nvSpPr>
          <p:spPr>
            <a:xfrm>
              <a:off x="6693417" y="1430133"/>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701A6CC-40B7-8DC0-CC40-1EFED5984D88}"/>
                </a:ext>
              </a:extLst>
            </p:cNvPr>
            <p:cNvSpPr/>
            <p:nvPr/>
          </p:nvSpPr>
          <p:spPr>
            <a:xfrm>
              <a:off x="6438101" y="1558040"/>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07E6A283-865F-4CA4-31FB-7F9E6944E9B3}"/>
                </a:ext>
              </a:extLst>
            </p:cNvPr>
            <p:cNvSpPr/>
            <p:nvPr/>
          </p:nvSpPr>
          <p:spPr>
            <a:xfrm>
              <a:off x="6876297" y="1147469"/>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2E2795F-2679-27D8-BE8F-073683EEFF6C}"/>
                </a:ext>
              </a:extLst>
            </p:cNvPr>
            <p:cNvSpPr/>
            <p:nvPr/>
          </p:nvSpPr>
          <p:spPr>
            <a:xfrm>
              <a:off x="7665816" y="1317220"/>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91F64842-5479-8037-9EF7-DC24D286DA3D}"/>
                </a:ext>
              </a:extLst>
            </p:cNvPr>
            <p:cNvSpPr/>
            <p:nvPr/>
          </p:nvSpPr>
          <p:spPr>
            <a:xfrm>
              <a:off x="7410500" y="1489269"/>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7E52463D-9D8E-0A00-033B-D3DF9BB0D813}"/>
                </a:ext>
              </a:extLst>
            </p:cNvPr>
            <p:cNvSpPr/>
            <p:nvPr/>
          </p:nvSpPr>
          <p:spPr>
            <a:xfrm>
              <a:off x="7668540" y="1672146"/>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53CE9CBA-E2AF-83A1-5DB8-1832C6DFB6D6}"/>
                </a:ext>
              </a:extLst>
            </p:cNvPr>
            <p:cNvSpPr/>
            <p:nvPr/>
          </p:nvSpPr>
          <p:spPr>
            <a:xfrm>
              <a:off x="6886055" y="1914160"/>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A22354-6852-1B4D-1C36-A7BB234F025A}"/>
                </a:ext>
              </a:extLst>
            </p:cNvPr>
            <p:cNvSpPr/>
            <p:nvPr/>
          </p:nvSpPr>
          <p:spPr>
            <a:xfrm>
              <a:off x="7143849" y="1813479"/>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02DC040-3701-9DC0-8912-07E26398AA23}"/>
                </a:ext>
              </a:extLst>
            </p:cNvPr>
            <p:cNvSpPr txBox="1"/>
            <p:nvPr/>
          </p:nvSpPr>
          <p:spPr>
            <a:xfrm>
              <a:off x="6203235" y="2280264"/>
              <a:ext cx="1881228" cy="307777"/>
            </a:xfrm>
            <a:prstGeom prst="rect">
              <a:avLst/>
            </a:prstGeom>
            <a:noFill/>
          </p:spPr>
          <p:txBody>
            <a:bodyPr wrap="square" rtlCol="0">
              <a:spAutoFit/>
            </a:bodyPr>
            <a:lstStyle/>
            <a:p>
              <a:r>
                <a:rPr lang="en-US" dirty="0"/>
                <a:t>Unsupervised Model</a:t>
              </a:r>
            </a:p>
          </p:txBody>
        </p:sp>
        <p:sp>
          <p:nvSpPr>
            <p:cNvPr id="117" name="TextBox 116">
              <a:extLst>
                <a:ext uri="{FF2B5EF4-FFF2-40B4-BE49-F238E27FC236}">
                  <a16:creationId xmlns:a16="http://schemas.microsoft.com/office/drawing/2014/main" id="{A7940BE8-C7D6-5879-7BA9-2AD7A8004F8A}"/>
                </a:ext>
              </a:extLst>
            </p:cNvPr>
            <p:cNvSpPr txBox="1"/>
            <p:nvPr/>
          </p:nvSpPr>
          <p:spPr>
            <a:xfrm>
              <a:off x="7839850" y="1394840"/>
              <a:ext cx="1050824" cy="369332"/>
            </a:xfrm>
            <a:prstGeom prst="rect">
              <a:avLst/>
            </a:prstGeom>
            <a:noFill/>
          </p:spPr>
          <p:txBody>
            <a:bodyPr wrap="square" rtlCol="0">
              <a:spAutoFit/>
            </a:bodyPr>
            <a:lstStyle/>
            <a:p>
              <a:r>
                <a:rPr lang="en-US" sz="900" dirty="0"/>
                <a:t>Document</a:t>
              </a:r>
            </a:p>
            <a:p>
              <a:r>
                <a:rPr lang="en-US" sz="900" dirty="0"/>
                <a:t>Clusters</a:t>
              </a:r>
            </a:p>
          </p:txBody>
        </p:sp>
      </p:grpSp>
      <p:grpSp>
        <p:nvGrpSpPr>
          <p:cNvPr id="122" name="Group 121">
            <a:extLst>
              <a:ext uri="{FF2B5EF4-FFF2-40B4-BE49-F238E27FC236}">
                <a16:creationId xmlns:a16="http://schemas.microsoft.com/office/drawing/2014/main" id="{9E6F2732-E6EC-816C-E4DD-D88BC4500780}"/>
              </a:ext>
            </a:extLst>
          </p:cNvPr>
          <p:cNvGrpSpPr/>
          <p:nvPr/>
        </p:nvGrpSpPr>
        <p:grpSpPr>
          <a:xfrm>
            <a:off x="6151857" y="2812253"/>
            <a:ext cx="2674673" cy="1585092"/>
            <a:chOff x="6197639" y="2651282"/>
            <a:chExt cx="2674673" cy="1585092"/>
          </a:xfrm>
        </p:grpSpPr>
        <p:cxnSp>
          <p:nvCxnSpPr>
            <p:cNvPr id="104" name="Straight Arrow Connector 103">
              <a:extLst>
                <a:ext uri="{FF2B5EF4-FFF2-40B4-BE49-F238E27FC236}">
                  <a16:creationId xmlns:a16="http://schemas.microsoft.com/office/drawing/2014/main" id="{FFB7991F-92AA-1D32-E58E-802B0F7D4D14}"/>
                </a:ext>
              </a:extLst>
            </p:cNvPr>
            <p:cNvCxnSpPr/>
            <p:nvPr/>
          </p:nvCxnSpPr>
          <p:spPr>
            <a:xfrm flipV="1">
              <a:off x="6273573" y="2761945"/>
              <a:ext cx="0" cy="1083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026DD94-EA35-35D5-3BC5-5BC47BDD9AD6}"/>
                </a:ext>
              </a:extLst>
            </p:cNvPr>
            <p:cNvCxnSpPr>
              <a:cxnSpLocks/>
            </p:cNvCxnSpPr>
            <p:nvPr/>
          </p:nvCxnSpPr>
          <p:spPr>
            <a:xfrm>
              <a:off x="6273573" y="3845157"/>
              <a:ext cx="13771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55A3F380-BD41-C5CE-1310-871E83303B69}"/>
                </a:ext>
              </a:extLst>
            </p:cNvPr>
            <p:cNvSpPr/>
            <p:nvPr/>
          </p:nvSpPr>
          <p:spPr>
            <a:xfrm>
              <a:off x="6451052" y="2841137"/>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F5C35B77-750C-FBBB-34EE-7ECF099B15F9}"/>
                </a:ext>
              </a:extLst>
            </p:cNvPr>
            <p:cNvSpPr/>
            <p:nvPr/>
          </p:nvSpPr>
          <p:spPr>
            <a:xfrm>
              <a:off x="6687821" y="3078466"/>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F4790D26-82A8-0ECB-A2A9-7A2DA947DEB6}"/>
                </a:ext>
              </a:extLst>
            </p:cNvPr>
            <p:cNvSpPr/>
            <p:nvPr/>
          </p:nvSpPr>
          <p:spPr>
            <a:xfrm>
              <a:off x="6432505" y="3206373"/>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B228009-3443-E2C3-C3E3-1D68AD79C518}"/>
                </a:ext>
              </a:extLst>
            </p:cNvPr>
            <p:cNvSpPr/>
            <p:nvPr/>
          </p:nvSpPr>
          <p:spPr>
            <a:xfrm>
              <a:off x="6870701" y="2795802"/>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9C2A6887-495D-93DE-DE83-D56A58F73B64}"/>
                </a:ext>
              </a:extLst>
            </p:cNvPr>
            <p:cNvSpPr/>
            <p:nvPr/>
          </p:nvSpPr>
          <p:spPr>
            <a:xfrm>
              <a:off x="7660220" y="2965553"/>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F2887242-2FC9-2D35-EB13-43EE638C9C21}"/>
                </a:ext>
              </a:extLst>
            </p:cNvPr>
            <p:cNvSpPr/>
            <p:nvPr/>
          </p:nvSpPr>
          <p:spPr>
            <a:xfrm>
              <a:off x="7404904" y="3137602"/>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953CED5-5CE8-9456-D561-AD43F337EDF3}"/>
                </a:ext>
              </a:extLst>
            </p:cNvPr>
            <p:cNvSpPr/>
            <p:nvPr/>
          </p:nvSpPr>
          <p:spPr>
            <a:xfrm>
              <a:off x="7662944" y="3320479"/>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655B6B06-99C3-6163-83FB-03793F18CEE2}"/>
                </a:ext>
              </a:extLst>
            </p:cNvPr>
            <p:cNvSpPr/>
            <p:nvPr/>
          </p:nvSpPr>
          <p:spPr>
            <a:xfrm>
              <a:off x="6880459" y="3562493"/>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BCC8BE00-6028-D2AE-415C-C7B6A49FAFB9}"/>
                </a:ext>
              </a:extLst>
            </p:cNvPr>
            <p:cNvSpPr/>
            <p:nvPr/>
          </p:nvSpPr>
          <p:spPr>
            <a:xfrm>
              <a:off x="7138253" y="3461812"/>
              <a:ext cx="182880" cy="182877"/>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47E0FD21-C66F-EFBD-B35A-50372CB3A48A}"/>
                </a:ext>
              </a:extLst>
            </p:cNvPr>
            <p:cNvSpPr txBox="1"/>
            <p:nvPr/>
          </p:nvSpPr>
          <p:spPr>
            <a:xfrm>
              <a:off x="6197639" y="3928597"/>
              <a:ext cx="1881228" cy="307777"/>
            </a:xfrm>
            <a:prstGeom prst="rect">
              <a:avLst/>
            </a:prstGeom>
            <a:noFill/>
          </p:spPr>
          <p:txBody>
            <a:bodyPr wrap="square" rtlCol="0">
              <a:spAutoFit/>
            </a:bodyPr>
            <a:lstStyle/>
            <a:p>
              <a:r>
                <a:rPr lang="en-US" dirty="0"/>
                <a:t>Supervised Model</a:t>
              </a:r>
            </a:p>
          </p:txBody>
        </p:sp>
        <p:sp>
          <p:nvSpPr>
            <p:cNvPr id="116" name="Oval 115">
              <a:extLst>
                <a:ext uri="{FF2B5EF4-FFF2-40B4-BE49-F238E27FC236}">
                  <a16:creationId xmlns:a16="http://schemas.microsoft.com/office/drawing/2014/main" id="{DD0E93CA-8306-F6F9-D7B5-C125A98C8CAC}"/>
                </a:ext>
              </a:extLst>
            </p:cNvPr>
            <p:cNvSpPr/>
            <p:nvPr/>
          </p:nvSpPr>
          <p:spPr>
            <a:xfrm>
              <a:off x="7361754" y="2841137"/>
              <a:ext cx="182880" cy="18287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F643C3F3-F840-5D90-946E-8AB74463393A}"/>
                </a:ext>
              </a:extLst>
            </p:cNvPr>
            <p:cNvSpPr txBox="1"/>
            <p:nvPr/>
          </p:nvSpPr>
          <p:spPr>
            <a:xfrm>
              <a:off x="7821488" y="3073653"/>
              <a:ext cx="1050824" cy="369332"/>
            </a:xfrm>
            <a:prstGeom prst="rect">
              <a:avLst/>
            </a:prstGeom>
            <a:noFill/>
          </p:spPr>
          <p:txBody>
            <a:bodyPr wrap="square" rtlCol="0">
              <a:spAutoFit/>
            </a:bodyPr>
            <a:lstStyle/>
            <a:p>
              <a:r>
                <a:rPr lang="en-US" sz="900" dirty="0"/>
                <a:t>Document</a:t>
              </a:r>
            </a:p>
            <a:p>
              <a:r>
                <a:rPr lang="en-US" sz="900" dirty="0"/>
                <a:t>Clusters</a:t>
              </a:r>
            </a:p>
          </p:txBody>
        </p:sp>
        <p:sp>
          <p:nvSpPr>
            <p:cNvPr id="119" name="TextBox 118">
              <a:extLst>
                <a:ext uri="{FF2B5EF4-FFF2-40B4-BE49-F238E27FC236}">
                  <a16:creationId xmlns:a16="http://schemas.microsoft.com/office/drawing/2014/main" id="{5B99EAA9-1004-FBDF-7F32-BBF329EE5475}"/>
                </a:ext>
              </a:extLst>
            </p:cNvPr>
            <p:cNvSpPr txBox="1"/>
            <p:nvPr/>
          </p:nvSpPr>
          <p:spPr>
            <a:xfrm>
              <a:off x="7451295" y="2651282"/>
              <a:ext cx="1050824" cy="230832"/>
            </a:xfrm>
            <a:prstGeom prst="rect">
              <a:avLst/>
            </a:prstGeom>
            <a:noFill/>
          </p:spPr>
          <p:txBody>
            <a:bodyPr wrap="square" rtlCol="0">
              <a:spAutoFit/>
            </a:bodyPr>
            <a:lstStyle/>
            <a:p>
              <a:r>
                <a:rPr lang="en-US" sz="900" dirty="0"/>
                <a:t>Query</a:t>
              </a:r>
            </a:p>
          </p:txBody>
        </p:sp>
      </p:grpSp>
      <p:sp>
        <p:nvSpPr>
          <p:cNvPr id="120" name="TextBox 119">
            <a:extLst>
              <a:ext uri="{FF2B5EF4-FFF2-40B4-BE49-F238E27FC236}">
                <a16:creationId xmlns:a16="http://schemas.microsoft.com/office/drawing/2014/main" id="{82327B32-6D79-FABA-EBA8-E565976857FF}"/>
              </a:ext>
            </a:extLst>
          </p:cNvPr>
          <p:cNvSpPr txBox="1"/>
          <p:nvPr/>
        </p:nvSpPr>
        <p:spPr>
          <a:xfrm>
            <a:off x="309654" y="1055412"/>
            <a:ext cx="1904682" cy="307777"/>
          </a:xfrm>
          <a:prstGeom prst="rect">
            <a:avLst/>
          </a:prstGeom>
          <a:noFill/>
        </p:spPr>
        <p:txBody>
          <a:bodyPr wrap="square" rtlCol="0">
            <a:spAutoFit/>
          </a:bodyPr>
          <a:lstStyle/>
          <a:p>
            <a:r>
              <a:rPr lang="en-US" dirty="0"/>
              <a:t>Extractive Model</a:t>
            </a:r>
          </a:p>
        </p:txBody>
      </p:sp>
      <p:sp>
        <p:nvSpPr>
          <p:cNvPr id="5" name="Rectangle 4">
            <a:extLst>
              <a:ext uri="{FF2B5EF4-FFF2-40B4-BE49-F238E27FC236}">
                <a16:creationId xmlns:a16="http://schemas.microsoft.com/office/drawing/2014/main" id="{DBE0710C-1F8B-F249-DFAF-43B98A14123D}"/>
              </a:ext>
            </a:extLst>
          </p:cNvPr>
          <p:cNvSpPr/>
          <p:nvPr/>
        </p:nvSpPr>
        <p:spPr>
          <a:xfrm>
            <a:off x="386507" y="2922916"/>
            <a:ext cx="3029377" cy="141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11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3233-0324-4EE3-DF57-49B9E639B7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Experimental Results</a:t>
            </a:r>
          </a:p>
        </p:txBody>
      </p:sp>
      <p:graphicFrame>
        <p:nvGraphicFramePr>
          <p:cNvPr id="8" name="Chart 7">
            <a:extLst>
              <a:ext uri="{FF2B5EF4-FFF2-40B4-BE49-F238E27FC236}">
                <a16:creationId xmlns:a16="http://schemas.microsoft.com/office/drawing/2014/main" id="{99930361-2DA9-3E3E-C065-448235B3F23C}"/>
              </a:ext>
            </a:extLst>
          </p:cNvPr>
          <p:cNvGraphicFramePr/>
          <p:nvPr>
            <p:extLst>
              <p:ext uri="{D42A27DB-BD31-4B8C-83A1-F6EECF244321}">
                <p14:modId xmlns:p14="http://schemas.microsoft.com/office/powerpoint/2010/main" val="1387250282"/>
              </p:ext>
            </p:extLst>
          </p:nvPr>
        </p:nvGraphicFramePr>
        <p:xfrm>
          <a:off x="382191" y="1136738"/>
          <a:ext cx="4114826" cy="3119231"/>
        </p:xfrm>
        <a:graphic>
          <a:graphicData uri="http://schemas.openxmlformats.org/drawingml/2006/chart">
            <c:chart xmlns:c="http://schemas.openxmlformats.org/drawingml/2006/chart" xmlns:r="http://schemas.openxmlformats.org/officeDocument/2006/relationships" r:id="rId2"/>
          </a:graphicData>
        </a:graphic>
      </p:graphicFrame>
      <p:grpSp>
        <p:nvGrpSpPr>
          <p:cNvPr id="29" name="Group 28">
            <a:extLst>
              <a:ext uri="{FF2B5EF4-FFF2-40B4-BE49-F238E27FC236}">
                <a16:creationId xmlns:a16="http://schemas.microsoft.com/office/drawing/2014/main" id="{7F8E2E71-A265-4EB8-70F8-B3E93906BD09}"/>
              </a:ext>
            </a:extLst>
          </p:cNvPr>
          <p:cNvGrpSpPr/>
          <p:nvPr/>
        </p:nvGrpSpPr>
        <p:grpSpPr>
          <a:xfrm>
            <a:off x="4922442" y="475363"/>
            <a:ext cx="1097280" cy="1246906"/>
            <a:chOff x="5732389" y="445026"/>
            <a:chExt cx="1097280" cy="1246906"/>
          </a:xfrm>
        </p:grpSpPr>
        <p:sp>
          <p:nvSpPr>
            <p:cNvPr id="11" name="Rectangle 10">
              <a:extLst>
                <a:ext uri="{FF2B5EF4-FFF2-40B4-BE49-F238E27FC236}">
                  <a16:creationId xmlns:a16="http://schemas.microsoft.com/office/drawing/2014/main" id="{91950D75-444B-21AC-F098-7D976A46B022}"/>
                </a:ext>
              </a:extLst>
            </p:cNvPr>
            <p:cNvSpPr/>
            <p:nvPr/>
          </p:nvSpPr>
          <p:spPr>
            <a:xfrm>
              <a:off x="5732390" y="445027"/>
              <a:ext cx="727363"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07DCB3-65D4-1999-AA64-61F3D50B3C67}"/>
                </a:ext>
              </a:extLst>
            </p:cNvPr>
            <p:cNvSpPr/>
            <p:nvPr/>
          </p:nvSpPr>
          <p:spPr>
            <a:xfrm>
              <a:off x="6459753" y="445026"/>
              <a:ext cx="36576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AF758B-966C-0132-7198-37735CE0B5F0}"/>
                </a:ext>
              </a:extLst>
            </p:cNvPr>
            <p:cNvSpPr/>
            <p:nvPr/>
          </p:nvSpPr>
          <p:spPr>
            <a:xfrm>
              <a:off x="5732389" y="583572"/>
              <a:ext cx="109728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51B8C5-5D1F-B647-F9D6-DBD4083F1435}"/>
                </a:ext>
              </a:extLst>
            </p:cNvPr>
            <p:cNvSpPr/>
            <p:nvPr/>
          </p:nvSpPr>
          <p:spPr>
            <a:xfrm>
              <a:off x="5732390" y="722117"/>
              <a:ext cx="36576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03DD39-DDD3-C281-5A53-B5E3EE55002E}"/>
                </a:ext>
              </a:extLst>
            </p:cNvPr>
            <p:cNvSpPr/>
            <p:nvPr/>
          </p:nvSpPr>
          <p:spPr>
            <a:xfrm>
              <a:off x="6096071" y="722116"/>
              <a:ext cx="731520"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00ABD0-6969-22E7-7E53-BDD1BC740A48}"/>
                </a:ext>
              </a:extLst>
            </p:cNvPr>
            <p:cNvSpPr/>
            <p:nvPr/>
          </p:nvSpPr>
          <p:spPr>
            <a:xfrm>
              <a:off x="5732390" y="860662"/>
              <a:ext cx="727363"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B2C235-459A-8A55-F411-A1001BC85FD7}"/>
                </a:ext>
              </a:extLst>
            </p:cNvPr>
            <p:cNvSpPr/>
            <p:nvPr/>
          </p:nvSpPr>
          <p:spPr>
            <a:xfrm>
              <a:off x="6459753" y="860661"/>
              <a:ext cx="36576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C32B97-D309-48F0-A539-B642005ED4C9}"/>
                </a:ext>
              </a:extLst>
            </p:cNvPr>
            <p:cNvSpPr/>
            <p:nvPr/>
          </p:nvSpPr>
          <p:spPr>
            <a:xfrm>
              <a:off x="5732389" y="999207"/>
              <a:ext cx="1097280"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711555-BE2B-5E0A-D1C7-41F5AB976221}"/>
                </a:ext>
              </a:extLst>
            </p:cNvPr>
            <p:cNvSpPr/>
            <p:nvPr/>
          </p:nvSpPr>
          <p:spPr>
            <a:xfrm>
              <a:off x="5732390" y="1137752"/>
              <a:ext cx="36576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F57E226-A349-4946-F00F-CF5E01175455}"/>
                </a:ext>
              </a:extLst>
            </p:cNvPr>
            <p:cNvSpPr/>
            <p:nvPr/>
          </p:nvSpPr>
          <p:spPr>
            <a:xfrm>
              <a:off x="6096071" y="1137751"/>
              <a:ext cx="73152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E53823-5C52-C3B9-4308-3877619EBCFB}"/>
                </a:ext>
              </a:extLst>
            </p:cNvPr>
            <p:cNvSpPr/>
            <p:nvPr/>
          </p:nvSpPr>
          <p:spPr>
            <a:xfrm>
              <a:off x="5732390" y="1276297"/>
              <a:ext cx="727363"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E346F-59D3-E660-02C4-95267A9BBF79}"/>
                </a:ext>
              </a:extLst>
            </p:cNvPr>
            <p:cNvSpPr/>
            <p:nvPr/>
          </p:nvSpPr>
          <p:spPr>
            <a:xfrm>
              <a:off x="6459753" y="1276296"/>
              <a:ext cx="36576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6BF8FEC-B567-0784-9D04-28C3A0E4A887}"/>
                </a:ext>
              </a:extLst>
            </p:cNvPr>
            <p:cNvSpPr/>
            <p:nvPr/>
          </p:nvSpPr>
          <p:spPr>
            <a:xfrm>
              <a:off x="5732389" y="1414842"/>
              <a:ext cx="109728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779DAF-24DC-A9D7-4CBD-6D925AC1CDC8}"/>
                </a:ext>
              </a:extLst>
            </p:cNvPr>
            <p:cNvSpPr/>
            <p:nvPr/>
          </p:nvSpPr>
          <p:spPr>
            <a:xfrm>
              <a:off x="5732390" y="1553387"/>
              <a:ext cx="36576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E9BA2C2-A3B2-10C0-5077-9ED8AF8EF787}"/>
                </a:ext>
              </a:extLst>
            </p:cNvPr>
            <p:cNvSpPr/>
            <p:nvPr/>
          </p:nvSpPr>
          <p:spPr>
            <a:xfrm>
              <a:off x="6096071" y="1553386"/>
              <a:ext cx="73152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650892DA-0671-A064-0284-6507272A452A}"/>
              </a:ext>
            </a:extLst>
          </p:cNvPr>
          <p:cNvGrpSpPr/>
          <p:nvPr/>
        </p:nvGrpSpPr>
        <p:grpSpPr>
          <a:xfrm>
            <a:off x="7735020" y="809295"/>
            <a:ext cx="1097280" cy="608649"/>
            <a:chOff x="7090136" y="445025"/>
            <a:chExt cx="1097280" cy="608649"/>
          </a:xfrm>
        </p:grpSpPr>
        <p:sp>
          <p:nvSpPr>
            <p:cNvPr id="64" name="Rectangle 63">
              <a:extLst>
                <a:ext uri="{FF2B5EF4-FFF2-40B4-BE49-F238E27FC236}">
                  <a16:creationId xmlns:a16="http://schemas.microsoft.com/office/drawing/2014/main" id="{FB37F63E-D23D-0248-3C48-6578741A7207}"/>
                </a:ext>
              </a:extLst>
            </p:cNvPr>
            <p:cNvSpPr/>
            <p:nvPr/>
          </p:nvSpPr>
          <p:spPr>
            <a:xfrm>
              <a:off x="7090136" y="445025"/>
              <a:ext cx="727363"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1E15F63-232B-28EB-A1D1-2A1E38104F23}"/>
                </a:ext>
              </a:extLst>
            </p:cNvPr>
            <p:cNvSpPr/>
            <p:nvPr/>
          </p:nvSpPr>
          <p:spPr>
            <a:xfrm>
              <a:off x="7090136" y="592025"/>
              <a:ext cx="731520"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AD12AF5-7E7C-51B1-40EC-04B768C826DC}"/>
                </a:ext>
              </a:extLst>
            </p:cNvPr>
            <p:cNvSpPr/>
            <p:nvPr/>
          </p:nvSpPr>
          <p:spPr>
            <a:xfrm>
              <a:off x="7090136" y="756312"/>
              <a:ext cx="1097280"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1C213D3-8E45-DDFA-0F80-8F1D8E13C5F0}"/>
                </a:ext>
              </a:extLst>
            </p:cNvPr>
            <p:cNvSpPr/>
            <p:nvPr/>
          </p:nvSpPr>
          <p:spPr>
            <a:xfrm>
              <a:off x="7090136" y="915129"/>
              <a:ext cx="727363"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4C44550-AD5E-57BF-9F7C-1DFFDF09EA57}"/>
              </a:ext>
            </a:extLst>
          </p:cNvPr>
          <p:cNvSpPr txBox="1"/>
          <p:nvPr/>
        </p:nvSpPr>
        <p:spPr>
          <a:xfrm>
            <a:off x="4922442" y="1982812"/>
            <a:ext cx="3991340" cy="2462213"/>
          </a:xfrm>
          <a:prstGeom prst="rect">
            <a:avLst/>
          </a:prstGeom>
          <a:solidFill>
            <a:schemeClr val="bg2">
              <a:lumMod val="20000"/>
              <a:lumOff val="80000"/>
            </a:schemeClr>
          </a:solidFill>
        </p:spPr>
        <p:txBody>
          <a:bodyPr wrap="square" rtlCol="0">
            <a:spAutoFit/>
          </a:bodyPr>
          <a:lstStyle/>
          <a:p>
            <a:r>
              <a:rPr lang="en-US" dirty="0"/>
              <a:t>Key Takeaways</a:t>
            </a:r>
          </a:p>
          <a:p>
            <a:endParaRPr lang="en-US" dirty="0"/>
          </a:p>
          <a:p>
            <a:pPr marL="342900" indent="-342900">
              <a:buFont typeface="+mj-lt"/>
              <a:buAutoNum type="arabicPeriod"/>
            </a:pPr>
            <a:r>
              <a:rPr lang="en-US" dirty="0"/>
              <a:t>Transformer based models outperformed the baseline TF-IDF</a:t>
            </a:r>
          </a:p>
          <a:p>
            <a:pPr marL="342900" indent="-342900">
              <a:buFont typeface="+mj-lt"/>
              <a:buAutoNum type="arabicPeriod"/>
            </a:pPr>
            <a:endParaRPr lang="en-US" dirty="0"/>
          </a:p>
          <a:p>
            <a:pPr marL="342900" indent="-342900">
              <a:buFont typeface="+mj-lt"/>
              <a:buAutoNum type="arabicPeriod"/>
            </a:pPr>
            <a:r>
              <a:rPr lang="en-US" dirty="0"/>
              <a:t>Supervised model outperforms the unsupervised models</a:t>
            </a:r>
          </a:p>
          <a:p>
            <a:pPr marL="342900" indent="-342900">
              <a:buFont typeface="+mj-lt"/>
              <a:buAutoNum type="arabicPeriod"/>
            </a:pPr>
            <a:endParaRPr lang="en-US" dirty="0"/>
          </a:p>
          <a:p>
            <a:pPr marL="342900" indent="-342900">
              <a:buFont typeface="+mj-lt"/>
              <a:buAutoNum type="arabicPeriod"/>
            </a:pPr>
            <a:r>
              <a:rPr lang="en-US" dirty="0"/>
              <a:t>Models performed better on </a:t>
            </a:r>
            <a:r>
              <a:rPr lang="en-US" dirty="0" err="1"/>
              <a:t>MediaSum</a:t>
            </a:r>
            <a:r>
              <a:rPr lang="en-US" dirty="0"/>
              <a:t> versus CNN / Daily Mail</a:t>
            </a:r>
          </a:p>
          <a:p>
            <a:endParaRPr lang="en-US" dirty="0"/>
          </a:p>
        </p:txBody>
      </p:sp>
      <p:sp>
        <p:nvSpPr>
          <p:cNvPr id="4" name="TextBox 3">
            <a:extLst>
              <a:ext uri="{FF2B5EF4-FFF2-40B4-BE49-F238E27FC236}">
                <a16:creationId xmlns:a16="http://schemas.microsoft.com/office/drawing/2014/main" id="{A7C9E7EA-0FDF-00BF-9474-5D94B706F29B}"/>
              </a:ext>
            </a:extLst>
          </p:cNvPr>
          <p:cNvSpPr txBox="1"/>
          <p:nvPr/>
        </p:nvSpPr>
        <p:spPr>
          <a:xfrm>
            <a:off x="1074935" y="1461098"/>
            <a:ext cx="1472116" cy="230832"/>
          </a:xfrm>
          <a:prstGeom prst="rect">
            <a:avLst/>
          </a:prstGeom>
          <a:noFill/>
        </p:spPr>
        <p:txBody>
          <a:bodyPr wrap="square" rtlCol="0">
            <a:spAutoFit/>
          </a:bodyPr>
          <a:lstStyle/>
          <a:p>
            <a:pPr algn="ctr"/>
            <a:r>
              <a:rPr lang="en-US" sz="900" dirty="0"/>
              <a:t>Transformer Models</a:t>
            </a:r>
          </a:p>
        </p:txBody>
      </p:sp>
      <p:sp>
        <p:nvSpPr>
          <p:cNvPr id="9" name="Left Brace 8">
            <a:extLst>
              <a:ext uri="{FF2B5EF4-FFF2-40B4-BE49-F238E27FC236}">
                <a16:creationId xmlns:a16="http://schemas.microsoft.com/office/drawing/2014/main" id="{EF35D23E-4229-2C97-54A0-9AAAB628951D}"/>
              </a:ext>
            </a:extLst>
          </p:cNvPr>
          <p:cNvSpPr/>
          <p:nvPr/>
        </p:nvSpPr>
        <p:spPr>
          <a:xfrm rot="16200000">
            <a:off x="1744953" y="1197093"/>
            <a:ext cx="138544" cy="1005840"/>
          </a:xfrm>
          <a:prstGeom prst="leftBrace">
            <a:avLst/>
          </a:prstGeom>
          <a:noFill/>
          <a:ln w="63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0D855850-D107-8D48-C116-43B2045E2804}"/>
              </a:ext>
            </a:extLst>
          </p:cNvPr>
          <p:cNvSpPr txBox="1"/>
          <p:nvPr/>
        </p:nvSpPr>
        <p:spPr>
          <a:xfrm>
            <a:off x="2832028" y="1461098"/>
            <a:ext cx="1472116" cy="230832"/>
          </a:xfrm>
          <a:prstGeom prst="rect">
            <a:avLst/>
          </a:prstGeom>
          <a:noFill/>
        </p:spPr>
        <p:txBody>
          <a:bodyPr wrap="square" rtlCol="0">
            <a:spAutoFit/>
          </a:bodyPr>
          <a:lstStyle/>
          <a:p>
            <a:pPr algn="ctr"/>
            <a:r>
              <a:rPr lang="en-US" sz="900" dirty="0"/>
              <a:t>Transformer Models</a:t>
            </a:r>
          </a:p>
        </p:txBody>
      </p:sp>
      <p:sp>
        <p:nvSpPr>
          <p:cNvPr id="14" name="Left Brace 13">
            <a:extLst>
              <a:ext uri="{FF2B5EF4-FFF2-40B4-BE49-F238E27FC236}">
                <a16:creationId xmlns:a16="http://schemas.microsoft.com/office/drawing/2014/main" id="{1D00F0E4-CD7F-7AA2-6A08-94AF5F5E8C9D}"/>
              </a:ext>
            </a:extLst>
          </p:cNvPr>
          <p:cNvSpPr/>
          <p:nvPr/>
        </p:nvSpPr>
        <p:spPr>
          <a:xfrm rot="16200000">
            <a:off x="3502046" y="1197093"/>
            <a:ext cx="138544" cy="1005840"/>
          </a:xfrm>
          <a:prstGeom prst="leftBrace">
            <a:avLst/>
          </a:prstGeom>
          <a:noFill/>
          <a:ln w="63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622FFB2-C297-EF99-C656-50A5E19FE4D9}"/>
              </a:ext>
            </a:extLst>
          </p:cNvPr>
          <p:cNvSpPr txBox="1"/>
          <p:nvPr/>
        </p:nvSpPr>
        <p:spPr>
          <a:xfrm rot="16200000">
            <a:off x="1508677" y="2348332"/>
            <a:ext cx="1370715" cy="246221"/>
          </a:xfrm>
          <a:prstGeom prst="rect">
            <a:avLst/>
          </a:prstGeom>
          <a:noFill/>
        </p:spPr>
        <p:txBody>
          <a:bodyPr wrap="square" rtlCol="0">
            <a:spAutoFit/>
          </a:bodyPr>
          <a:lstStyle/>
          <a:p>
            <a:r>
              <a:rPr lang="en-US" sz="1000" dirty="0">
                <a:solidFill>
                  <a:schemeClr val="bg1"/>
                </a:solidFill>
              </a:rPr>
              <a:t>Supervised Model</a:t>
            </a:r>
          </a:p>
        </p:txBody>
      </p:sp>
      <p:sp>
        <p:nvSpPr>
          <p:cNvPr id="18" name="TextBox 17">
            <a:extLst>
              <a:ext uri="{FF2B5EF4-FFF2-40B4-BE49-F238E27FC236}">
                <a16:creationId xmlns:a16="http://schemas.microsoft.com/office/drawing/2014/main" id="{0DD606DD-6027-EA11-B27B-0F1C213C38A0}"/>
              </a:ext>
            </a:extLst>
          </p:cNvPr>
          <p:cNvSpPr txBox="1"/>
          <p:nvPr/>
        </p:nvSpPr>
        <p:spPr>
          <a:xfrm rot="16200000">
            <a:off x="3320520" y="2437595"/>
            <a:ext cx="1370715" cy="246221"/>
          </a:xfrm>
          <a:prstGeom prst="rect">
            <a:avLst/>
          </a:prstGeom>
          <a:noFill/>
        </p:spPr>
        <p:txBody>
          <a:bodyPr wrap="square" rtlCol="0">
            <a:spAutoFit/>
          </a:bodyPr>
          <a:lstStyle/>
          <a:p>
            <a:r>
              <a:rPr lang="en-US" sz="1000" dirty="0">
                <a:solidFill>
                  <a:schemeClr val="bg1"/>
                </a:solidFill>
              </a:rPr>
              <a:t>Supervised Model</a:t>
            </a:r>
          </a:p>
        </p:txBody>
      </p:sp>
      <p:sp>
        <p:nvSpPr>
          <p:cNvPr id="31" name="Arrow: Right 30">
            <a:extLst>
              <a:ext uri="{FF2B5EF4-FFF2-40B4-BE49-F238E27FC236}">
                <a16:creationId xmlns:a16="http://schemas.microsoft.com/office/drawing/2014/main" id="{5BE96DFE-E236-E896-1F36-455DAD93C24F}"/>
              </a:ext>
            </a:extLst>
          </p:cNvPr>
          <p:cNvSpPr/>
          <p:nvPr/>
        </p:nvSpPr>
        <p:spPr>
          <a:xfrm>
            <a:off x="6288528" y="960270"/>
            <a:ext cx="1206063" cy="2935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B826D25-7B72-CD40-F29F-A29873179B59}"/>
              </a:ext>
            </a:extLst>
          </p:cNvPr>
          <p:cNvSpPr txBox="1"/>
          <p:nvPr/>
        </p:nvSpPr>
        <p:spPr>
          <a:xfrm>
            <a:off x="4922442" y="239725"/>
            <a:ext cx="1093124" cy="215444"/>
          </a:xfrm>
          <a:prstGeom prst="rect">
            <a:avLst/>
          </a:prstGeom>
          <a:noFill/>
        </p:spPr>
        <p:txBody>
          <a:bodyPr wrap="square" rtlCol="0">
            <a:spAutoFit/>
          </a:bodyPr>
          <a:lstStyle/>
          <a:p>
            <a:pPr algn="ctr"/>
            <a:r>
              <a:rPr lang="en-US" sz="800" dirty="0"/>
              <a:t>Original Document</a:t>
            </a:r>
          </a:p>
        </p:txBody>
      </p:sp>
      <p:sp>
        <p:nvSpPr>
          <p:cNvPr id="33" name="TextBox 32">
            <a:extLst>
              <a:ext uri="{FF2B5EF4-FFF2-40B4-BE49-F238E27FC236}">
                <a16:creationId xmlns:a16="http://schemas.microsoft.com/office/drawing/2014/main" id="{B3343211-F05D-166E-4F20-1FA29B79EEB2}"/>
              </a:ext>
            </a:extLst>
          </p:cNvPr>
          <p:cNvSpPr txBox="1"/>
          <p:nvPr/>
        </p:nvSpPr>
        <p:spPr>
          <a:xfrm>
            <a:off x="7494591" y="1450804"/>
            <a:ext cx="1280161" cy="215444"/>
          </a:xfrm>
          <a:prstGeom prst="rect">
            <a:avLst/>
          </a:prstGeom>
          <a:noFill/>
        </p:spPr>
        <p:txBody>
          <a:bodyPr wrap="square" rtlCol="0">
            <a:spAutoFit/>
          </a:bodyPr>
          <a:lstStyle/>
          <a:p>
            <a:pPr algn="ctr"/>
            <a:r>
              <a:rPr lang="en-US" sz="800" dirty="0"/>
              <a:t>Extractive Summary</a:t>
            </a:r>
          </a:p>
        </p:txBody>
      </p:sp>
    </p:spTree>
    <p:extLst>
      <p:ext uri="{BB962C8B-B14F-4D97-AF65-F5344CB8AC3E}">
        <p14:creationId xmlns:p14="http://schemas.microsoft.com/office/powerpoint/2010/main" val="366211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3233-0324-4EE3-DF57-49B9E639B7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Experimental Results</a:t>
            </a:r>
          </a:p>
        </p:txBody>
      </p:sp>
      <p:grpSp>
        <p:nvGrpSpPr>
          <p:cNvPr id="30" name="Group 29">
            <a:extLst>
              <a:ext uri="{FF2B5EF4-FFF2-40B4-BE49-F238E27FC236}">
                <a16:creationId xmlns:a16="http://schemas.microsoft.com/office/drawing/2014/main" id="{650892DA-0671-A064-0284-6507272A452A}"/>
              </a:ext>
            </a:extLst>
          </p:cNvPr>
          <p:cNvGrpSpPr/>
          <p:nvPr/>
        </p:nvGrpSpPr>
        <p:grpSpPr>
          <a:xfrm>
            <a:off x="4378428" y="623072"/>
            <a:ext cx="1097280" cy="608649"/>
            <a:chOff x="7090136" y="445025"/>
            <a:chExt cx="1097280" cy="608649"/>
          </a:xfrm>
        </p:grpSpPr>
        <p:sp>
          <p:nvSpPr>
            <p:cNvPr id="64" name="Rectangle 63">
              <a:extLst>
                <a:ext uri="{FF2B5EF4-FFF2-40B4-BE49-F238E27FC236}">
                  <a16:creationId xmlns:a16="http://schemas.microsoft.com/office/drawing/2014/main" id="{FB37F63E-D23D-0248-3C48-6578741A7207}"/>
                </a:ext>
              </a:extLst>
            </p:cNvPr>
            <p:cNvSpPr/>
            <p:nvPr/>
          </p:nvSpPr>
          <p:spPr>
            <a:xfrm>
              <a:off x="7090136" y="445025"/>
              <a:ext cx="727363"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1E15F63-232B-28EB-A1D1-2A1E38104F23}"/>
                </a:ext>
              </a:extLst>
            </p:cNvPr>
            <p:cNvSpPr/>
            <p:nvPr/>
          </p:nvSpPr>
          <p:spPr>
            <a:xfrm>
              <a:off x="7090136" y="592025"/>
              <a:ext cx="731520"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AD12AF5-7E7C-51B1-40EC-04B768C826DC}"/>
                </a:ext>
              </a:extLst>
            </p:cNvPr>
            <p:cNvSpPr/>
            <p:nvPr/>
          </p:nvSpPr>
          <p:spPr>
            <a:xfrm>
              <a:off x="7090136" y="756312"/>
              <a:ext cx="1097280"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1C213D3-8E45-DDFA-0F80-8F1D8E13C5F0}"/>
                </a:ext>
              </a:extLst>
            </p:cNvPr>
            <p:cNvSpPr/>
            <p:nvPr/>
          </p:nvSpPr>
          <p:spPr>
            <a:xfrm>
              <a:off x="7090136" y="915129"/>
              <a:ext cx="727363" cy="1385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4C44550-AD5E-57BF-9F7C-1DFFDF09EA57}"/>
              </a:ext>
            </a:extLst>
          </p:cNvPr>
          <p:cNvSpPr txBox="1"/>
          <p:nvPr/>
        </p:nvSpPr>
        <p:spPr>
          <a:xfrm>
            <a:off x="2577497" y="1404865"/>
            <a:ext cx="6352267" cy="2893100"/>
          </a:xfrm>
          <a:prstGeom prst="rect">
            <a:avLst/>
          </a:prstGeom>
          <a:solidFill>
            <a:schemeClr val="bg2">
              <a:lumMod val="20000"/>
              <a:lumOff val="80000"/>
            </a:schemeClr>
          </a:solidFill>
        </p:spPr>
        <p:txBody>
          <a:bodyPr wrap="square" rtlCol="0">
            <a:spAutoFit/>
          </a:bodyPr>
          <a:lstStyle/>
          <a:p>
            <a:r>
              <a:rPr lang="en-US" dirty="0"/>
              <a:t>Key Takeaways</a:t>
            </a:r>
          </a:p>
          <a:p>
            <a:endParaRPr lang="en-US" dirty="0"/>
          </a:p>
          <a:p>
            <a:pPr marL="342900" indent="-342900">
              <a:buFont typeface="+mj-lt"/>
              <a:buAutoNum type="arabicPeriod"/>
            </a:pPr>
            <a:r>
              <a:rPr lang="en-US" dirty="0"/>
              <a:t>Two step process had the most Rouge-F1 Score improvement for the supervised extractive models</a:t>
            </a:r>
          </a:p>
          <a:p>
            <a:pPr marL="342900" indent="-342900">
              <a:buFont typeface="+mj-lt"/>
              <a:buAutoNum type="arabicPeriod"/>
            </a:pPr>
            <a:endParaRPr lang="en-US" dirty="0"/>
          </a:p>
          <a:p>
            <a:pPr marL="342900" indent="-342900">
              <a:buFont typeface="+mj-lt"/>
              <a:buAutoNum type="arabicPeriod"/>
            </a:pPr>
            <a:r>
              <a:rPr lang="en-US" dirty="0" err="1"/>
              <a:t>MediaSum</a:t>
            </a:r>
            <a:r>
              <a:rPr lang="en-US" dirty="0"/>
              <a:t> models showed more promise with a two-step process</a:t>
            </a:r>
          </a:p>
          <a:p>
            <a:pPr marL="342900" indent="-342900">
              <a:buFont typeface="+mj-lt"/>
              <a:buAutoNum type="arabicPeriod"/>
            </a:pPr>
            <a:endParaRPr lang="en-US" dirty="0"/>
          </a:p>
          <a:p>
            <a:pPr marL="342900" indent="-342900">
              <a:buFont typeface="+mj-lt"/>
              <a:buAutoNum type="arabicPeriod"/>
            </a:pPr>
            <a:r>
              <a:rPr lang="en-US" dirty="0"/>
              <a:t>Supervised model outperforms the unsupervised models</a:t>
            </a:r>
          </a:p>
          <a:p>
            <a:pPr marL="342900" indent="-342900">
              <a:buFont typeface="+mj-lt"/>
              <a:buAutoNum type="arabicPeriod"/>
            </a:pPr>
            <a:endParaRPr lang="en-US" dirty="0"/>
          </a:p>
          <a:p>
            <a:pPr marL="342900" indent="-342900">
              <a:buFont typeface="+mj-lt"/>
              <a:buAutoNum type="arabicPeriod"/>
            </a:pPr>
            <a:r>
              <a:rPr lang="en-US" dirty="0"/>
              <a:t>Stand-alone abstractive model performed better than the two-step process.</a:t>
            </a:r>
          </a:p>
          <a:p>
            <a:pPr marL="342900" indent="-342900">
              <a:buFont typeface="+mj-lt"/>
              <a:buAutoNum type="arabicPeriod"/>
            </a:pPr>
            <a:endParaRPr lang="en-US" dirty="0"/>
          </a:p>
          <a:p>
            <a:pPr marL="342900" indent="-342900">
              <a:buFont typeface="+mj-lt"/>
              <a:buAutoNum type="arabicPeriod"/>
            </a:pPr>
            <a:r>
              <a:rPr lang="en-US" dirty="0"/>
              <a:t>Two step on a sample showed superior completeness</a:t>
            </a:r>
          </a:p>
        </p:txBody>
      </p:sp>
      <p:sp>
        <p:nvSpPr>
          <p:cNvPr id="31" name="Arrow: Right 30">
            <a:extLst>
              <a:ext uri="{FF2B5EF4-FFF2-40B4-BE49-F238E27FC236}">
                <a16:creationId xmlns:a16="http://schemas.microsoft.com/office/drawing/2014/main" id="{5BE96DFE-E236-E896-1F36-455DAD93C24F}"/>
              </a:ext>
            </a:extLst>
          </p:cNvPr>
          <p:cNvSpPr/>
          <p:nvPr/>
        </p:nvSpPr>
        <p:spPr>
          <a:xfrm>
            <a:off x="5744514" y="780614"/>
            <a:ext cx="1206063" cy="2935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800E56-5F41-D21F-2C10-787C56502153}"/>
              </a:ext>
            </a:extLst>
          </p:cNvPr>
          <p:cNvSpPr/>
          <p:nvPr/>
        </p:nvSpPr>
        <p:spPr>
          <a:xfrm>
            <a:off x="7261497" y="623072"/>
            <a:ext cx="727363" cy="1385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0D02582-1890-0003-E6A6-1323E3FF3295}"/>
              </a:ext>
            </a:extLst>
          </p:cNvPr>
          <p:cNvSpPr/>
          <p:nvPr/>
        </p:nvSpPr>
        <p:spPr>
          <a:xfrm>
            <a:off x="7261497" y="781395"/>
            <a:ext cx="1097280" cy="1385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714C2E9-1D1B-9A95-19A6-51EA459202ED}"/>
              </a:ext>
            </a:extLst>
          </p:cNvPr>
          <p:cNvSpPr/>
          <p:nvPr/>
        </p:nvSpPr>
        <p:spPr>
          <a:xfrm>
            <a:off x="8006086" y="620685"/>
            <a:ext cx="365760" cy="1385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CC4106E-50E2-11EE-3FF9-3A844A8AB4FB}"/>
              </a:ext>
            </a:extLst>
          </p:cNvPr>
          <p:cNvSpPr txBox="1"/>
          <p:nvPr/>
        </p:nvSpPr>
        <p:spPr>
          <a:xfrm>
            <a:off x="4102028" y="357280"/>
            <a:ext cx="1280161" cy="215444"/>
          </a:xfrm>
          <a:prstGeom prst="rect">
            <a:avLst/>
          </a:prstGeom>
          <a:noFill/>
        </p:spPr>
        <p:txBody>
          <a:bodyPr wrap="square" rtlCol="0">
            <a:spAutoFit/>
          </a:bodyPr>
          <a:lstStyle/>
          <a:p>
            <a:pPr algn="ctr"/>
            <a:r>
              <a:rPr lang="en-US" sz="800" dirty="0"/>
              <a:t>Extractive Summary</a:t>
            </a:r>
          </a:p>
        </p:txBody>
      </p:sp>
      <p:sp>
        <p:nvSpPr>
          <p:cNvPr id="38" name="TextBox 37">
            <a:extLst>
              <a:ext uri="{FF2B5EF4-FFF2-40B4-BE49-F238E27FC236}">
                <a16:creationId xmlns:a16="http://schemas.microsoft.com/office/drawing/2014/main" id="{1C756B6A-336C-3559-3C57-0B588982150F}"/>
              </a:ext>
            </a:extLst>
          </p:cNvPr>
          <p:cNvSpPr txBox="1"/>
          <p:nvPr/>
        </p:nvSpPr>
        <p:spPr>
          <a:xfrm>
            <a:off x="7170056" y="936688"/>
            <a:ext cx="1280161" cy="215444"/>
          </a:xfrm>
          <a:prstGeom prst="rect">
            <a:avLst/>
          </a:prstGeom>
          <a:noFill/>
        </p:spPr>
        <p:txBody>
          <a:bodyPr wrap="square" rtlCol="0">
            <a:spAutoFit/>
          </a:bodyPr>
          <a:lstStyle/>
          <a:p>
            <a:pPr algn="ctr"/>
            <a:r>
              <a:rPr lang="en-US" sz="800" dirty="0"/>
              <a:t>Abstractive Summary</a:t>
            </a:r>
          </a:p>
        </p:txBody>
      </p:sp>
      <p:pic>
        <p:nvPicPr>
          <p:cNvPr id="39" name="Picture 38">
            <a:extLst>
              <a:ext uri="{FF2B5EF4-FFF2-40B4-BE49-F238E27FC236}">
                <a16:creationId xmlns:a16="http://schemas.microsoft.com/office/drawing/2014/main" id="{9239864B-7E13-0A5E-A2DE-B54B7D88D195}"/>
              </a:ext>
            </a:extLst>
          </p:cNvPr>
          <p:cNvPicPr>
            <a:picLocks noChangeAspect="1"/>
          </p:cNvPicPr>
          <p:nvPr/>
        </p:nvPicPr>
        <p:blipFill>
          <a:blip r:embed="rId3"/>
          <a:stretch>
            <a:fillRect/>
          </a:stretch>
        </p:blipFill>
        <p:spPr>
          <a:xfrm>
            <a:off x="409164" y="1088273"/>
            <a:ext cx="3310781" cy="3401578"/>
          </a:xfrm>
          <a:prstGeom prst="rect">
            <a:avLst/>
          </a:prstGeom>
        </p:spPr>
      </p:pic>
    </p:spTree>
    <p:extLst>
      <p:ext uri="{BB962C8B-B14F-4D97-AF65-F5344CB8AC3E}">
        <p14:creationId xmlns:p14="http://schemas.microsoft.com/office/powerpoint/2010/main" val="307081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0324-36DE-F1C3-4535-5D54B10D322F}"/>
              </a:ext>
            </a:extLst>
          </p:cNvPr>
          <p:cNvSpPr>
            <a:spLocks noGrp="1"/>
          </p:cNvSpPr>
          <p:nvPr>
            <p:ph type="title"/>
          </p:nvPr>
        </p:nvSpPr>
        <p:spPr/>
        <p:txBody>
          <a:bodyPr/>
          <a:lstStyle/>
          <a:p>
            <a:r>
              <a:rPr lang="en-US" dirty="0"/>
              <a:t>Sample Abstraction</a:t>
            </a:r>
          </a:p>
        </p:txBody>
      </p:sp>
      <p:sp>
        <p:nvSpPr>
          <p:cNvPr id="13" name="Rectangle 3">
            <a:extLst>
              <a:ext uri="{FF2B5EF4-FFF2-40B4-BE49-F238E27FC236}">
                <a16:creationId xmlns:a16="http://schemas.microsoft.com/office/drawing/2014/main" id="{0352F744-FEB3-874F-44AB-EE68D9F8AA8C}"/>
              </a:ext>
            </a:extLst>
          </p:cNvPr>
          <p:cNvSpPr>
            <a:spLocks noChangeArrowheads="1"/>
          </p:cNvSpPr>
          <p:nvPr/>
        </p:nvSpPr>
        <p:spPr bwMode="auto">
          <a:xfrm>
            <a:off x="2491630" y="1286402"/>
            <a:ext cx="4433500"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Original Highlights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new study says one in 50 people in the nation's capital have AIDS, and blacks comprise more than 80 percent of new cases in the city. Farai Chideya talks to Dr Shannon Hader, who directs Washington, D. C. 's HIVAIDS Administration. </a:t>
            </a:r>
          </a:p>
        </p:txBody>
      </p:sp>
      <p:sp>
        <p:nvSpPr>
          <p:cNvPr id="14" name="Rectangle 4">
            <a:extLst>
              <a:ext uri="{FF2B5EF4-FFF2-40B4-BE49-F238E27FC236}">
                <a16:creationId xmlns:a16="http://schemas.microsoft.com/office/drawing/2014/main" id="{6C4B742C-4BC9-B408-A644-27BB51D3E4AE}"/>
              </a:ext>
            </a:extLst>
          </p:cNvPr>
          <p:cNvSpPr>
            <a:spLocks noChangeArrowheads="1"/>
          </p:cNvSpPr>
          <p:nvPr/>
        </p:nvSpPr>
        <p:spPr bwMode="auto">
          <a:xfrm>
            <a:off x="97146" y="2513783"/>
            <a:ext cx="4334608"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Abstracted Summary from Extraction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About 80 percent of people living with AIDS in Washington D.C. are ' 'African-Americans . The rate of AIDS cases in the city is about 10 times ' 'higher than the U.S. average. Dr Shannon Hader is the director of the ' "district's HIVAIDS Administration.</a:t>
            </a:r>
          </a:p>
        </p:txBody>
      </p:sp>
      <p:sp>
        <p:nvSpPr>
          <p:cNvPr id="15" name="Rectangle 5">
            <a:extLst>
              <a:ext uri="{FF2B5EF4-FFF2-40B4-BE49-F238E27FC236}">
                <a16:creationId xmlns:a16="http://schemas.microsoft.com/office/drawing/2014/main" id="{89009C0E-6E3A-48B3-A75A-ABA42A9CA88B}"/>
              </a:ext>
            </a:extLst>
          </p:cNvPr>
          <p:cNvSpPr>
            <a:spLocks noChangeArrowheads="1"/>
          </p:cNvSpPr>
          <p:nvPr/>
        </p:nvSpPr>
        <p:spPr bwMode="auto">
          <a:xfrm>
            <a:off x="4796632" y="2513783"/>
            <a:ext cx="4035668"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Abstracted Summary from Original Article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Washington D.C., 81 percent of new HIV cases are among African-Americans ‘. Overall, the rate of AIDS cases is about 10 times higher than in the ' 'U.S.'</a:t>
            </a:r>
          </a:p>
        </p:txBody>
      </p:sp>
    </p:spTree>
    <p:extLst>
      <p:ext uri="{BB962C8B-B14F-4D97-AF65-F5344CB8AC3E}">
        <p14:creationId xmlns:p14="http://schemas.microsoft.com/office/powerpoint/2010/main" val="10902927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2203</Words>
  <Application>Microsoft Office PowerPoint</Application>
  <PresentationFormat>On-screen Show (16:9)</PresentationFormat>
  <Paragraphs>105</Paragraphs>
  <Slides>10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Open Sans</vt:lpstr>
      <vt:lpstr>Arial Unicode MS</vt:lpstr>
      <vt:lpstr>Times New Roman</vt:lpstr>
      <vt:lpstr>Wingdings</vt:lpstr>
      <vt:lpstr>Georgia</vt:lpstr>
      <vt:lpstr>Arial</vt:lpstr>
      <vt:lpstr>Simple Light</vt:lpstr>
      <vt:lpstr>BrandSlideShow_Heritage 16:9</vt:lpstr>
      <vt:lpstr>Enhancing Abstractive Text Summarization with an Upfront Extractive Layer</vt:lpstr>
      <vt:lpstr>Text Summarization</vt:lpstr>
      <vt:lpstr>Our Inspiration</vt:lpstr>
      <vt:lpstr>Research Questions</vt:lpstr>
      <vt:lpstr>PowerPoint Presentation</vt:lpstr>
      <vt:lpstr>Methodology</vt:lpstr>
      <vt:lpstr>Experimental Results</vt:lpstr>
      <vt:lpstr>Experimental Results</vt:lpstr>
      <vt:lpstr>Sample Abstraction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W205 Final Project Spring 2022</dc:title>
  <dc:creator>Prakash Krishnan</dc:creator>
  <cp:lastModifiedBy>Prakash Krishnan</cp:lastModifiedBy>
  <cp:revision>24</cp:revision>
  <dcterms:modified xsi:type="dcterms:W3CDTF">2022-12-01T21:08:44Z</dcterms:modified>
</cp:coreProperties>
</file>