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81" r:id="rId5"/>
    <p:sldId id="261" r:id="rId6"/>
    <p:sldId id="267" r:id="rId7"/>
    <p:sldId id="282" r:id="rId8"/>
    <p:sldId id="272" r:id="rId9"/>
    <p:sldId id="273" r:id="rId10"/>
    <p:sldId id="278" r:id="rId11"/>
    <p:sldId id="279" r:id="rId12"/>
    <p:sldId id="276" r:id="rId13"/>
    <p:sldId id="283" r:id="rId14"/>
    <p:sldId id="284" r:id="rId15"/>
    <p:sldId id="277" r:id="rId16"/>
    <p:sldId id="28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7" d="100"/>
          <a:sy n="97" d="100"/>
        </p:scale>
        <p:origin x="584" y="64"/>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869DED3-F2B0-4D25-BB6A-02535852A329}" type="doc">
      <dgm:prSet loTypeId="urn:microsoft.com/office/officeart/2005/8/layout/default" loCatId="list" qsTypeId="urn:microsoft.com/office/officeart/2005/8/quickstyle/simple4" qsCatId="simple" csTypeId="urn:microsoft.com/office/officeart/2005/8/colors/colorful1" csCatId="colorful" phldr="1"/>
      <dgm:spPr/>
      <dgm:t>
        <a:bodyPr/>
        <a:lstStyle/>
        <a:p>
          <a:endParaRPr lang="en-US"/>
        </a:p>
      </dgm:t>
    </dgm:pt>
    <dgm:pt modelId="{D05D80DB-FF5C-4F36-A0CF-7BAB655719B6}">
      <dgm:prSet/>
      <dgm:spPr/>
      <dgm:t>
        <a:bodyPr/>
        <a:lstStyle/>
        <a:p>
          <a:r>
            <a:rPr lang="en-US" b="0" i="0"/>
            <a:t>Investing in rapid transit systems is very popular across the globe</a:t>
          </a:r>
          <a:endParaRPr lang="en-US"/>
        </a:p>
      </dgm:t>
    </dgm:pt>
    <dgm:pt modelId="{6E2478C5-CCC6-424C-AFC4-692CCEB99479}" type="parTrans" cxnId="{75042D62-629F-4911-823A-163D398A35E0}">
      <dgm:prSet/>
      <dgm:spPr/>
      <dgm:t>
        <a:bodyPr/>
        <a:lstStyle/>
        <a:p>
          <a:endParaRPr lang="en-US"/>
        </a:p>
      </dgm:t>
    </dgm:pt>
    <dgm:pt modelId="{DA197C85-D9BD-4ECA-BDB9-7522F2947614}" type="sibTrans" cxnId="{75042D62-629F-4911-823A-163D398A35E0}">
      <dgm:prSet/>
      <dgm:spPr/>
      <dgm:t>
        <a:bodyPr/>
        <a:lstStyle/>
        <a:p>
          <a:endParaRPr lang="en-US"/>
        </a:p>
      </dgm:t>
    </dgm:pt>
    <dgm:pt modelId="{583869E2-9FFA-4F17-803A-3AA26843B8D1}">
      <dgm:prSet/>
      <dgm:spPr/>
      <dgm:t>
        <a:bodyPr/>
        <a:lstStyle/>
        <a:p>
          <a:r>
            <a:rPr lang="en-US" b="0" i="0" dirty="0"/>
            <a:t>Rapid transit system offer economic and environmental benefits to local communities</a:t>
          </a:r>
          <a:endParaRPr lang="en-US" dirty="0"/>
        </a:p>
      </dgm:t>
    </dgm:pt>
    <dgm:pt modelId="{C8F2BA4F-3D7F-41B2-A858-A9D8C9FCDCD3}" type="parTrans" cxnId="{C308A20C-6073-4BE3-B424-4CD47BC3F2B9}">
      <dgm:prSet/>
      <dgm:spPr/>
      <dgm:t>
        <a:bodyPr/>
        <a:lstStyle/>
        <a:p>
          <a:endParaRPr lang="en-US"/>
        </a:p>
      </dgm:t>
    </dgm:pt>
    <dgm:pt modelId="{561FDEFD-A38F-44D4-A6ED-03B5E2599EC7}" type="sibTrans" cxnId="{C308A20C-6073-4BE3-B424-4CD47BC3F2B9}">
      <dgm:prSet/>
      <dgm:spPr/>
      <dgm:t>
        <a:bodyPr/>
        <a:lstStyle/>
        <a:p>
          <a:endParaRPr lang="en-US"/>
        </a:p>
      </dgm:t>
    </dgm:pt>
    <dgm:pt modelId="{1EAC72A3-E585-4151-970B-4F947FA1C023}">
      <dgm:prSet/>
      <dgm:spPr/>
      <dgm:t>
        <a:bodyPr/>
        <a:lstStyle/>
        <a:p>
          <a:r>
            <a:rPr lang="en-US"/>
            <a:t>T</a:t>
          </a:r>
          <a:r>
            <a:rPr lang="en-US" b="0" i="0"/>
            <a:t>he challenge – It costs 20 times more on a per kilometer basis in New York compared to Seoul, South Korea</a:t>
          </a:r>
          <a:endParaRPr lang="en-US"/>
        </a:p>
      </dgm:t>
    </dgm:pt>
    <dgm:pt modelId="{545B3D43-8C90-42A4-97D7-9D05484E724D}" type="parTrans" cxnId="{EC9747D9-C32E-4C08-8FE6-399C9E0F8495}">
      <dgm:prSet/>
      <dgm:spPr/>
      <dgm:t>
        <a:bodyPr/>
        <a:lstStyle/>
        <a:p>
          <a:endParaRPr lang="en-US"/>
        </a:p>
      </dgm:t>
    </dgm:pt>
    <dgm:pt modelId="{998B4AB9-ED63-4D32-9D3D-00EF85AF6B5F}" type="sibTrans" cxnId="{EC9747D9-C32E-4C08-8FE6-399C9E0F8495}">
      <dgm:prSet/>
      <dgm:spPr/>
      <dgm:t>
        <a:bodyPr/>
        <a:lstStyle/>
        <a:p>
          <a:endParaRPr lang="en-US"/>
        </a:p>
      </dgm:t>
    </dgm:pt>
    <dgm:pt modelId="{DC2CDF93-769A-4740-9B51-4380C64A94FD}">
      <dgm:prSet/>
      <dgm:spPr/>
      <dgm:t>
        <a:bodyPr/>
        <a:lstStyle/>
        <a:p>
          <a:r>
            <a:rPr lang="en-US" b="0" i="0"/>
            <a:t>Rapid transit syste</a:t>
          </a:r>
          <a:r>
            <a:rPr lang="en-US"/>
            <a:t>m projects are complex - </a:t>
          </a:r>
          <a:r>
            <a:rPr lang="en-US" b="0" i="0"/>
            <a:t>project management, design, civil structures, tracks, signaling systems, maintenance facilities</a:t>
          </a:r>
          <a:endParaRPr lang="en-US"/>
        </a:p>
      </dgm:t>
    </dgm:pt>
    <dgm:pt modelId="{9714030D-78E8-499D-AD7E-0985F09C202B}" type="parTrans" cxnId="{E14A5416-8825-4D63-A80F-D84D4AF42DE8}">
      <dgm:prSet/>
      <dgm:spPr/>
      <dgm:t>
        <a:bodyPr/>
        <a:lstStyle/>
        <a:p>
          <a:endParaRPr lang="en-US"/>
        </a:p>
      </dgm:t>
    </dgm:pt>
    <dgm:pt modelId="{76702CE4-287F-4251-B875-8659A6271B22}" type="sibTrans" cxnId="{E14A5416-8825-4D63-A80F-D84D4AF42DE8}">
      <dgm:prSet/>
      <dgm:spPr/>
      <dgm:t>
        <a:bodyPr/>
        <a:lstStyle/>
        <a:p>
          <a:endParaRPr lang="en-US"/>
        </a:p>
      </dgm:t>
    </dgm:pt>
    <dgm:pt modelId="{89AFC210-AAF2-4E07-9B99-D0D48F196FE5}" type="pres">
      <dgm:prSet presAssocID="{3869DED3-F2B0-4D25-BB6A-02535852A329}" presName="diagram" presStyleCnt="0">
        <dgm:presLayoutVars>
          <dgm:dir/>
          <dgm:resizeHandles val="exact"/>
        </dgm:presLayoutVars>
      </dgm:prSet>
      <dgm:spPr/>
    </dgm:pt>
    <dgm:pt modelId="{6CFFC0BB-2926-4F32-8C91-CECE3F740A1A}" type="pres">
      <dgm:prSet presAssocID="{D05D80DB-FF5C-4F36-A0CF-7BAB655719B6}" presName="node" presStyleLbl="node1" presStyleIdx="0" presStyleCnt="4">
        <dgm:presLayoutVars>
          <dgm:bulletEnabled val="1"/>
        </dgm:presLayoutVars>
      </dgm:prSet>
      <dgm:spPr/>
    </dgm:pt>
    <dgm:pt modelId="{09A8165E-5317-4AAB-B5D2-8CE9A9C75006}" type="pres">
      <dgm:prSet presAssocID="{DA197C85-D9BD-4ECA-BDB9-7522F2947614}" presName="sibTrans" presStyleCnt="0"/>
      <dgm:spPr/>
    </dgm:pt>
    <dgm:pt modelId="{84B1E6AC-7E7D-4E85-B67E-F5D49CBC7F1B}" type="pres">
      <dgm:prSet presAssocID="{583869E2-9FFA-4F17-803A-3AA26843B8D1}" presName="node" presStyleLbl="node1" presStyleIdx="1" presStyleCnt="4">
        <dgm:presLayoutVars>
          <dgm:bulletEnabled val="1"/>
        </dgm:presLayoutVars>
      </dgm:prSet>
      <dgm:spPr/>
    </dgm:pt>
    <dgm:pt modelId="{E882621C-A7D8-4D0D-8E1C-41505199F063}" type="pres">
      <dgm:prSet presAssocID="{561FDEFD-A38F-44D4-A6ED-03B5E2599EC7}" presName="sibTrans" presStyleCnt="0"/>
      <dgm:spPr/>
    </dgm:pt>
    <dgm:pt modelId="{3BE21F63-23D0-42BC-8970-47C9F54B1FA2}" type="pres">
      <dgm:prSet presAssocID="{1EAC72A3-E585-4151-970B-4F947FA1C023}" presName="node" presStyleLbl="node1" presStyleIdx="2" presStyleCnt="4">
        <dgm:presLayoutVars>
          <dgm:bulletEnabled val="1"/>
        </dgm:presLayoutVars>
      </dgm:prSet>
      <dgm:spPr/>
    </dgm:pt>
    <dgm:pt modelId="{3384440A-2A3D-4909-8B42-0B3F6AED6CD1}" type="pres">
      <dgm:prSet presAssocID="{998B4AB9-ED63-4D32-9D3D-00EF85AF6B5F}" presName="sibTrans" presStyleCnt="0"/>
      <dgm:spPr/>
    </dgm:pt>
    <dgm:pt modelId="{F1F66A1C-D023-42A7-A194-48A64B4AF008}" type="pres">
      <dgm:prSet presAssocID="{DC2CDF93-769A-4740-9B51-4380C64A94FD}" presName="node" presStyleLbl="node1" presStyleIdx="3" presStyleCnt="4">
        <dgm:presLayoutVars>
          <dgm:bulletEnabled val="1"/>
        </dgm:presLayoutVars>
      </dgm:prSet>
      <dgm:spPr/>
    </dgm:pt>
  </dgm:ptLst>
  <dgm:cxnLst>
    <dgm:cxn modelId="{C308A20C-6073-4BE3-B424-4CD47BC3F2B9}" srcId="{3869DED3-F2B0-4D25-BB6A-02535852A329}" destId="{583869E2-9FFA-4F17-803A-3AA26843B8D1}" srcOrd="1" destOrd="0" parTransId="{C8F2BA4F-3D7F-41B2-A858-A9D8C9FCDCD3}" sibTransId="{561FDEFD-A38F-44D4-A6ED-03B5E2599EC7}"/>
    <dgm:cxn modelId="{6ADBB015-3C11-445E-8EDD-8673CF34DEFF}" type="presOf" srcId="{1EAC72A3-E585-4151-970B-4F947FA1C023}" destId="{3BE21F63-23D0-42BC-8970-47C9F54B1FA2}" srcOrd="0" destOrd="0" presId="urn:microsoft.com/office/officeart/2005/8/layout/default"/>
    <dgm:cxn modelId="{E14A5416-8825-4D63-A80F-D84D4AF42DE8}" srcId="{3869DED3-F2B0-4D25-BB6A-02535852A329}" destId="{DC2CDF93-769A-4740-9B51-4380C64A94FD}" srcOrd="3" destOrd="0" parTransId="{9714030D-78E8-499D-AD7E-0985F09C202B}" sibTransId="{76702CE4-287F-4251-B875-8659A6271B22}"/>
    <dgm:cxn modelId="{75042D62-629F-4911-823A-163D398A35E0}" srcId="{3869DED3-F2B0-4D25-BB6A-02535852A329}" destId="{D05D80DB-FF5C-4F36-A0CF-7BAB655719B6}" srcOrd="0" destOrd="0" parTransId="{6E2478C5-CCC6-424C-AFC4-692CCEB99479}" sibTransId="{DA197C85-D9BD-4ECA-BDB9-7522F2947614}"/>
    <dgm:cxn modelId="{08D5364F-74A9-45D5-A3AC-7040A96F0995}" type="presOf" srcId="{3869DED3-F2B0-4D25-BB6A-02535852A329}" destId="{89AFC210-AAF2-4E07-9B99-D0D48F196FE5}" srcOrd="0" destOrd="0" presId="urn:microsoft.com/office/officeart/2005/8/layout/default"/>
    <dgm:cxn modelId="{48F7D277-A610-489E-BE88-B8422BC93546}" type="presOf" srcId="{D05D80DB-FF5C-4F36-A0CF-7BAB655719B6}" destId="{6CFFC0BB-2926-4F32-8C91-CECE3F740A1A}" srcOrd="0" destOrd="0" presId="urn:microsoft.com/office/officeart/2005/8/layout/default"/>
    <dgm:cxn modelId="{3BEA107F-D431-4BD7-841E-E378BC8058F4}" type="presOf" srcId="{583869E2-9FFA-4F17-803A-3AA26843B8D1}" destId="{84B1E6AC-7E7D-4E85-B67E-F5D49CBC7F1B}" srcOrd="0" destOrd="0" presId="urn:microsoft.com/office/officeart/2005/8/layout/default"/>
    <dgm:cxn modelId="{EC9747D9-C32E-4C08-8FE6-399C9E0F8495}" srcId="{3869DED3-F2B0-4D25-BB6A-02535852A329}" destId="{1EAC72A3-E585-4151-970B-4F947FA1C023}" srcOrd="2" destOrd="0" parTransId="{545B3D43-8C90-42A4-97D7-9D05484E724D}" sibTransId="{998B4AB9-ED63-4D32-9D3D-00EF85AF6B5F}"/>
    <dgm:cxn modelId="{8C1A7CFA-FBF7-43D3-A214-0B8C64C143F4}" type="presOf" srcId="{DC2CDF93-769A-4740-9B51-4380C64A94FD}" destId="{F1F66A1C-D023-42A7-A194-48A64B4AF008}" srcOrd="0" destOrd="0" presId="urn:microsoft.com/office/officeart/2005/8/layout/default"/>
    <dgm:cxn modelId="{1B086397-EE98-4EEE-9FEC-959E52861739}" type="presParOf" srcId="{89AFC210-AAF2-4E07-9B99-D0D48F196FE5}" destId="{6CFFC0BB-2926-4F32-8C91-CECE3F740A1A}" srcOrd="0" destOrd="0" presId="urn:microsoft.com/office/officeart/2005/8/layout/default"/>
    <dgm:cxn modelId="{00729278-252C-4ED0-878A-7E4ED9DC0246}" type="presParOf" srcId="{89AFC210-AAF2-4E07-9B99-D0D48F196FE5}" destId="{09A8165E-5317-4AAB-B5D2-8CE9A9C75006}" srcOrd="1" destOrd="0" presId="urn:microsoft.com/office/officeart/2005/8/layout/default"/>
    <dgm:cxn modelId="{F12E1692-2DE3-4677-98CD-ADF7CE51FB4A}" type="presParOf" srcId="{89AFC210-AAF2-4E07-9B99-D0D48F196FE5}" destId="{84B1E6AC-7E7D-4E85-B67E-F5D49CBC7F1B}" srcOrd="2" destOrd="0" presId="urn:microsoft.com/office/officeart/2005/8/layout/default"/>
    <dgm:cxn modelId="{2A06BE79-0530-4A6D-A2C4-AB2F710A059E}" type="presParOf" srcId="{89AFC210-AAF2-4E07-9B99-D0D48F196FE5}" destId="{E882621C-A7D8-4D0D-8E1C-41505199F063}" srcOrd="3" destOrd="0" presId="urn:microsoft.com/office/officeart/2005/8/layout/default"/>
    <dgm:cxn modelId="{3524B49E-29EE-49B1-8856-16734E40BF06}" type="presParOf" srcId="{89AFC210-AAF2-4E07-9B99-D0D48F196FE5}" destId="{3BE21F63-23D0-42BC-8970-47C9F54B1FA2}" srcOrd="4" destOrd="0" presId="urn:microsoft.com/office/officeart/2005/8/layout/default"/>
    <dgm:cxn modelId="{0F4014B4-EBF9-49D8-8E53-936D802B51EC}" type="presParOf" srcId="{89AFC210-AAF2-4E07-9B99-D0D48F196FE5}" destId="{3384440A-2A3D-4909-8B42-0B3F6AED6CD1}" srcOrd="5" destOrd="0" presId="urn:microsoft.com/office/officeart/2005/8/layout/default"/>
    <dgm:cxn modelId="{8F45C902-5B49-4A06-9487-0CB9583CD81F}" type="presParOf" srcId="{89AFC210-AAF2-4E07-9B99-D0D48F196FE5}" destId="{F1F66A1C-D023-42A7-A194-48A64B4AF008}" srcOrd="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F634589-0DA4-43B5-9DD8-D68CB8578BFD}" type="doc">
      <dgm:prSet loTypeId="urn:microsoft.com/office/officeart/2005/8/layout/process4" loCatId="process" qsTypeId="urn:microsoft.com/office/officeart/2005/8/quickstyle/simple4" qsCatId="simple" csTypeId="urn:microsoft.com/office/officeart/2005/8/colors/colorful1" csCatId="colorful" phldr="1"/>
      <dgm:spPr/>
      <dgm:t>
        <a:bodyPr/>
        <a:lstStyle/>
        <a:p>
          <a:endParaRPr lang="en-US"/>
        </a:p>
      </dgm:t>
    </dgm:pt>
    <dgm:pt modelId="{CD56399E-5529-487F-B386-E82E9197BCC8}">
      <dgm:prSet/>
      <dgm:spPr/>
      <dgm:t>
        <a:bodyPr/>
        <a:lstStyle/>
        <a:p>
          <a:r>
            <a:rPr lang="en-US" b="0" i="0" dirty="0"/>
            <a:t>What are the key contributing features that impact the cost of a rapid transit project?</a:t>
          </a:r>
          <a:endParaRPr lang="en-US" dirty="0"/>
        </a:p>
      </dgm:t>
    </dgm:pt>
    <dgm:pt modelId="{2B69E62C-DAFE-4A60-814B-7FF700BDD64A}" type="parTrans" cxnId="{2B236520-484E-441C-A6F8-7F00E862FE01}">
      <dgm:prSet/>
      <dgm:spPr/>
      <dgm:t>
        <a:bodyPr/>
        <a:lstStyle/>
        <a:p>
          <a:endParaRPr lang="en-US"/>
        </a:p>
      </dgm:t>
    </dgm:pt>
    <dgm:pt modelId="{E8880CDA-1AAB-45EB-996F-9F8E9B45160E}" type="sibTrans" cxnId="{2B236520-484E-441C-A6F8-7F00E862FE01}">
      <dgm:prSet/>
      <dgm:spPr/>
      <dgm:t>
        <a:bodyPr/>
        <a:lstStyle/>
        <a:p>
          <a:endParaRPr lang="en-US"/>
        </a:p>
      </dgm:t>
    </dgm:pt>
    <dgm:pt modelId="{C5C6FECE-23EB-429F-B41E-E7D6BBDE9867}">
      <dgm:prSet/>
      <dgm:spPr/>
      <dgm:t>
        <a:bodyPr/>
        <a:lstStyle/>
        <a:p>
          <a:r>
            <a:rPr lang="en-US" b="0" i="0" dirty="0"/>
            <a:t>Understand if there are significant differences in costs due to geographic location of a project?</a:t>
          </a:r>
          <a:endParaRPr lang="en-US" dirty="0"/>
        </a:p>
      </dgm:t>
    </dgm:pt>
    <dgm:pt modelId="{B60214F2-8CAC-4B51-A4F2-7E92B92F4D74}" type="parTrans" cxnId="{E20F8E50-D796-4435-8997-64EFCA36916E}">
      <dgm:prSet/>
      <dgm:spPr/>
      <dgm:t>
        <a:bodyPr/>
        <a:lstStyle/>
        <a:p>
          <a:endParaRPr lang="en-US"/>
        </a:p>
      </dgm:t>
    </dgm:pt>
    <dgm:pt modelId="{5EC5EBDC-06FD-4AED-9AB5-545AAAFBC970}" type="sibTrans" cxnId="{E20F8E50-D796-4435-8997-64EFCA36916E}">
      <dgm:prSet/>
      <dgm:spPr/>
      <dgm:t>
        <a:bodyPr/>
        <a:lstStyle/>
        <a:p>
          <a:endParaRPr lang="en-US"/>
        </a:p>
      </dgm:t>
    </dgm:pt>
    <dgm:pt modelId="{C4863174-7106-455E-982D-5903B90622AC}" type="pres">
      <dgm:prSet presAssocID="{BF634589-0DA4-43B5-9DD8-D68CB8578BFD}" presName="Name0" presStyleCnt="0">
        <dgm:presLayoutVars>
          <dgm:dir/>
          <dgm:animLvl val="lvl"/>
          <dgm:resizeHandles val="exact"/>
        </dgm:presLayoutVars>
      </dgm:prSet>
      <dgm:spPr/>
    </dgm:pt>
    <dgm:pt modelId="{9EDA8AB1-1AE6-4A25-B828-740FDA094C28}" type="pres">
      <dgm:prSet presAssocID="{C5C6FECE-23EB-429F-B41E-E7D6BBDE9867}" presName="boxAndChildren" presStyleCnt="0"/>
      <dgm:spPr/>
    </dgm:pt>
    <dgm:pt modelId="{FDF00AD2-DC45-4045-BE9F-10EB2EC90F09}" type="pres">
      <dgm:prSet presAssocID="{C5C6FECE-23EB-429F-B41E-E7D6BBDE9867}" presName="parentTextBox" presStyleLbl="node1" presStyleIdx="0" presStyleCnt="2"/>
      <dgm:spPr/>
    </dgm:pt>
    <dgm:pt modelId="{70F65C63-262D-40CB-BC67-F85C1117D2FF}" type="pres">
      <dgm:prSet presAssocID="{E8880CDA-1AAB-45EB-996F-9F8E9B45160E}" presName="sp" presStyleCnt="0"/>
      <dgm:spPr/>
    </dgm:pt>
    <dgm:pt modelId="{ADA80B74-11B0-46E1-9CDE-F49170AE457D}" type="pres">
      <dgm:prSet presAssocID="{CD56399E-5529-487F-B386-E82E9197BCC8}" presName="arrowAndChildren" presStyleCnt="0"/>
      <dgm:spPr/>
    </dgm:pt>
    <dgm:pt modelId="{6E1ED15B-5F3B-4074-93F1-E40C0658E0D1}" type="pres">
      <dgm:prSet presAssocID="{CD56399E-5529-487F-B386-E82E9197BCC8}" presName="parentTextArrow" presStyleLbl="node1" presStyleIdx="1" presStyleCnt="2"/>
      <dgm:spPr/>
    </dgm:pt>
  </dgm:ptLst>
  <dgm:cxnLst>
    <dgm:cxn modelId="{15DF6113-86FA-4F4A-8C96-327E5CD445E6}" type="presOf" srcId="{C5C6FECE-23EB-429F-B41E-E7D6BBDE9867}" destId="{FDF00AD2-DC45-4045-BE9F-10EB2EC90F09}" srcOrd="0" destOrd="0" presId="urn:microsoft.com/office/officeart/2005/8/layout/process4"/>
    <dgm:cxn modelId="{2B236520-484E-441C-A6F8-7F00E862FE01}" srcId="{BF634589-0DA4-43B5-9DD8-D68CB8578BFD}" destId="{CD56399E-5529-487F-B386-E82E9197BCC8}" srcOrd="0" destOrd="0" parTransId="{2B69E62C-DAFE-4A60-814B-7FF700BDD64A}" sibTransId="{E8880CDA-1AAB-45EB-996F-9F8E9B45160E}"/>
    <dgm:cxn modelId="{E20F8E50-D796-4435-8997-64EFCA36916E}" srcId="{BF634589-0DA4-43B5-9DD8-D68CB8578BFD}" destId="{C5C6FECE-23EB-429F-B41E-E7D6BBDE9867}" srcOrd="1" destOrd="0" parTransId="{B60214F2-8CAC-4B51-A4F2-7E92B92F4D74}" sibTransId="{5EC5EBDC-06FD-4AED-9AB5-545AAAFBC970}"/>
    <dgm:cxn modelId="{3FBA7175-B20B-4523-B4CB-46B4F6D5917C}" type="presOf" srcId="{CD56399E-5529-487F-B386-E82E9197BCC8}" destId="{6E1ED15B-5F3B-4074-93F1-E40C0658E0D1}" srcOrd="0" destOrd="0" presId="urn:microsoft.com/office/officeart/2005/8/layout/process4"/>
    <dgm:cxn modelId="{DCB442BD-C685-4036-A318-A7B4B6B64137}" type="presOf" srcId="{BF634589-0DA4-43B5-9DD8-D68CB8578BFD}" destId="{C4863174-7106-455E-982D-5903B90622AC}" srcOrd="0" destOrd="0" presId="urn:microsoft.com/office/officeart/2005/8/layout/process4"/>
    <dgm:cxn modelId="{D8AE9627-DD08-4375-9827-1363F27EB556}" type="presParOf" srcId="{C4863174-7106-455E-982D-5903B90622AC}" destId="{9EDA8AB1-1AE6-4A25-B828-740FDA094C28}" srcOrd="0" destOrd="0" presId="urn:microsoft.com/office/officeart/2005/8/layout/process4"/>
    <dgm:cxn modelId="{698538C3-843A-49FB-AF32-640EA1A0D2D9}" type="presParOf" srcId="{9EDA8AB1-1AE6-4A25-B828-740FDA094C28}" destId="{FDF00AD2-DC45-4045-BE9F-10EB2EC90F09}" srcOrd="0" destOrd="0" presId="urn:microsoft.com/office/officeart/2005/8/layout/process4"/>
    <dgm:cxn modelId="{08DF6017-2487-4FC1-8982-49ABD552B6A3}" type="presParOf" srcId="{C4863174-7106-455E-982D-5903B90622AC}" destId="{70F65C63-262D-40CB-BC67-F85C1117D2FF}" srcOrd="1" destOrd="0" presId="urn:microsoft.com/office/officeart/2005/8/layout/process4"/>
    <dgm:cxn modelId="{C7F17C0D-3018-46FB-8C5E-255741BC4CAB}" type="presParOf" srcId="{C4863174-7106-455E-982D-5903B90622AC}" destId="{ADA80B74-11B0-46E1-9CDE-F49170AE457D}" srcOrd="2" destOrd="0" presId="urn:microsoft.com/office/officeart/2005/8/layout/process4"/>
    <dgm:cxn modelId="{3ECCCE35-665B-4A92-A52B-BDC19F43C0A3}" type="presParOf" srcId="{ADA80B74-11B0-46E1-9CDE-F49170AE457D}" destId="{6E1ED15B-5F3B-4074-93F1-E40C0658E0D1}"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3FEA16E-0E5C-465B-B60C-8BD1E26B9D08}" type="doc">
      <dgm:prSet loTypeId="urn:microsoft.com/office/officeart/2009/3/layout/StepUpProcess" loCatId="process" qsTypeId="urn:microsoft.com/office/officeart/2005/8/quickstyle/simple5" qsCatId="simple" csTypeId="urn:microsoft.com/office/officeart/2005/8/colors/accent1_2" csCatId="accent1" phldr="1"/>
      <dgm:spPr/>
      <dgm:t>
        <a:bodyPr/>
        <a:lstStyle/>
        <a:p>
          <a:endParaRPr lang="en-US"/>
        </a:p>
      </dgm:t>
    </dgm:pt>
    <dgm:pt modelId="{76256B06-F200-4ABA-8A16-567399A43CB3}">
      <dgm:prSet phldrT="[Text]" custT="1"/>
      <dgm:spPr/>
      <dgm:t>
        <a:bodyPr/>
        <a:lstStyle/>
        <a:p>
          <a:r>
            <a:rPr lang="en-US" sz="1200" dirty="0"/>
            <a:t>Data Identification (dependent and independent variables)</a:t>
          </a:r>
        </a:p>
      </dgm:t>
    </dgm:pt>
    <dgm:pt modelId="{C250DB22-C61B-44D6-B1E3-7ABBBC08BFD6}" type="parTrans" cxnId="{B4AA459A-E8D4-4EEB-A8E4-11DCDDAB7F43}">
      <dgm:prSet/>
      <dgm:spPr/>
      <dgm:t>
        <a:bodyPr/>
        <a:lstStyle/>
        <a:p>
          <a:endParaRPr lang="en-US" sz="1200"/>
        </a:p>
      </dgm:t>
    </dgm:pt>
    <dgm:pt modelId="{4CDEBCCF-711C-49C3-8D7D-C895CFC689D9}" type="sibTrans" cxnId="{B4AA459A-E8D4-4EEB-A8E4-11DCDDAB7F43}">
      <dgm:prSet/>
      <dgm:spPr/>
      <dgm:t>
        <a:bodyPr/>
        <a:lstStyle/>
        <a:p>
          <a:endParaRPr lang="en-US" sz="1200"/>
        </a:p>
      </dgm:t>
    </dgm:pt>
    <dgm:pt modelId="{496757C9-D87B-42C9-BE37-DD384284B0E7}">
      <dgm:prSet phldrT="[Text]" custT="1"/>
      <dgm:spPr/>
      <dgm:t>
        <a:bodyPr/>
        <a:lstStyle/>
        <a:p>
          <a:r>
            <a:rPr lang="en-US" sz="1200" dirty="0"/>
            <a:t>Data wrangling (data cleansing &amp; data mutation)</a:t>
          </a:r>
        </a:p>
      </dgm:t>
    </dgm:pt>
    <dgm:pt modelId="{7618D9F4-3348-42B1-AE87-719B06884133}" type="parTrans" cxnId="{7CB2281C-C0A8-4AE4-8FAA-515199BA4FB7}">
      <dgm:prSet/>
      <dgm:spPr/>
      <dgm:t>
        <a:bodyPr/>
        <a:lstStyle/>
        <a:p>
          <a:endParaRPr lang="en-US" sz="1200"/>
        </a:p>
      </dgm:t>
    </dgm:pt>
    <dgm:pt modelId="{E7C712A7-D0EA-49FD-B366-B892A8050C8B}" type="sibTrans" cxnId="{7CB2281C-C0A8-4AE4-8FAA-515199BA4FB7}">
      <dgm:prSet/>
      <dgm:spPr/>
      <dgm:t>
        <a:bodyPr/>
        <a:lstStyle/>
        <a:p>
          <a:endParaRPr lang="en-US" sz="1200"/>
        </a:p>
      </dgm:t>
    </dgm:pt>
    <dgm:pt modelId="{390C7694-C5D6-4F65-BC02-FF9B35CB9019}">
      <dgm:prSet phldrT="[Text]" custT="1"/>
      <dgm:spPr/>
      <dgm:t>
        <a:bodyPr/>
        <a:lstStyle/>
        <a:p>
          <a:r>
            <a:rPr lang="en-US" sz="1200" dirty="0"/>
            <a:t>Distribution of variables and assess variable transformations</a:t>
          </a:r>
        </a:p>
      </dgm:t>
    </dgm:pt>
    <dgm:pt modelId="{926CAA50-B623-460D-8904-118AA9838BC7}" type="parTrans" cxnId="{A45A5C91-032F-4762-AF67-F0C02805DAEC}">
      <dgm:prSet/>
      <dgm:spPr/>
      <dgm:t>
        <a:bodyPr/>
        <a:lstStyle/>
        <a:p>
          <a:endParaRPr lang="en-US" sz="1200"/>
        </a:p>
      </dgm:t>
    </dgm:pt>
    <dgm:pt modelId="{1966A5F6-486C-4C05-A090-D89D73D35D15}" type="sibTrans" cxnId="{A45A5C91-032F-4762-AF67-F0C02805DAEC}">
      <dgm:prSet/>
      <dgm:spPr/>
      <dgm:t>
        <a:bodyPr/>
        <a:lstStyle/>
        <a:p>
          <a:endParaRPr lang="en-US" sz="1200"/>
        </a:p>
      </dgm:t>
    </dgm:pt>
    <dgm:pt modelId="{138645EA-FC93-440E-A2F6-F8973BE7100E}">
      <dgm:prSet phldrT="[Text]" custT="1"/>
      <dgm:spPr/>
      <dgm:t>
        <a:bodyPr/>
        <a:lstStyle/>
        <a:p>
          <a:r>
            <a:rPr lang="en-US" sz="1200" dirty="0"/>
            <a:t>Fit linear models</a:t>
          </a:r>
        </a:p>
      </dgm:t>
    </dgm:pt>
    <dgm:pt modelId="{4F9F66CD-2EC6-4F8C-8CD2-34E0F267D6AF}" type="parTrans" cxnId="{2830DD80-C620-464D-A808-FED54B730C05}">
      <dgm:prSet/>
      <dgm:spPr/>
      <dgm:t>
        <a:bodyPr/>
        <a:lstStyle/>
        <a:p>
          <a:endParaRPr lang="en-US" sz="1200"/>
        </a:p>
      </dgm:t>
    </dgm:pt>
    <dgm:pt modelId="{B622043E-5BC1-48BB-8768-4FF3808D8F23}" type="sibTrans" cxnId="{2830DD80-C620-464D-A808-FED54B730C05}">
      <dgm:prSet/>
      <dgm:spPr/>
      <dgm:t>
        <a:bodyPr/>
        <a:lstStyle/>
        <a:p>
          <a:endParaRPr lang="en-US" sz="1200"/>
        </a:p>
      </dgm:t>
    </dgm:pt>
    <dgm:pt modelId="{43B35AE1-2ADA-49EF-8C94-028580A0A667}">
      <dgm:prSet phldrT="[Text]" custT="1"/>
      <dgm:spPr/>
      <dgm:t>
        <a:bodyPr/>
        <a:lstStyle/>
        <a:p>
          <a:r>
            <a:rPr lang="en-US" sz="1200" dirty="0"/>
            <a:t>Conduct model tests</a:t>
          </a:r>
        </a:p>
      </dgm:t>
    </dgm:pt>
    <dgm:pt modelId="{6E056556-8879-4AF7-B69A-E350C064D67D}" type="parTrans" cxnId="{17D13E6C-21EE-4A16-813D-DB52F2981274}">
      <dgm:prSet/>
      <dgm:spPr/>
      <dgm:t>
        <a:bodyPr/>
        <a:lstStyle/>
        <a:p>
          <a:endParaRPr lang="en-US" sz="1200"/>
        </a:p>
      </dgm:t>
    </dgm:pt>
    <dgm:pt modelId="{9EB6C9C7-C6E4-4ADC-89F1-DB3D5BCC5506}" type="sibTrans" cxnId="{17D13E6C-21EE-4A16-813D-DB52F2981274}">
      <dgm:prSet/>
      <dgm:spPr/>
      <dgm:t>
        <a:bodyPr/>
        <a:lstStyle/>
        <a:p>
          <a:endParaRPr lang="en-US" sz="1200"/>
        </a:p>
      </dgm:t>
    </dgm:pt>
    <dgm:pt modelId="{E45159B6-CE3A-4475-BD2E-C1B18486D59B}">
      <dgm:prSet phldrT="[Text]" custT="1"/>
      <dgm:spPr/>
      <dgm:t>
        <a:bodyPr/>
        <a:lstStyle/>
        <a:p>
          <a:r>
            <a:rPr lang="en-US" sz="1200" dirty="0"/>
            <a:t>Summarize models using Stargazer and compare R squared</a:t>
          </a:r>
        </a:p>
      </dgm:t>
    </dgm:pt>
    <dgm:pt modelId="{87472F8A-7D62-4C05-9D36-7C4DDFEBF3DC}" type="parTrans" cxnId="{F29EF4E5-C7F6-453D-BE2D-4EDB415B391A}">
      <dgm:prSet/>
      <dgm:spPr/>
      <dgm:t>
        <a:bodyPr/>
        <a:lstStyle/>
        <a:p>
          <a:endParaRPr lang="en-US" sz="1200"/>
        </a:p>
      </dgm:t>
    </dgm:pt>
    <dgm:pt modelId="{BD7B7F08-27B7-490A-8DDA-1ED1F08923E6}" type="sibTrans" cxnId="{F29EF4E5-C7F6-453D-BE2D-4EDB415B391A}">
      <dgm:prSet/>
      <dgm:spPr/>
      <dgm:t>
        <a:bodyPr/>
        <a:lstStyle/>
        <a:p>
          <a:endParaRPr lang="en-US" sz="1200"/>
        </a:p>
      </dgm:t>
    </dgm:pt>
    <dgm:pt modelId="{006DBF47-39C3-4F79-8B2C-10A301C56C3C}">
      <dgm:prSet phldrT="[Text]" custT="1"/>
      <dgm:spPr/>
      <dgm:t>
        <a:bodyPr/>
        <a:lstStyle/>
        <a:p>
          <a:r>
            <a:rPr lang="en-US" sz="1200" dirty="0"/>
            <a:t>Pick the best fitted model</a:t>
          </a:r>
        </a:p>
      </dgm:t>
    </dgm:pt>
    <dgm:pt modelId="{226BDBC0-EBD0-479B-BF09-C73F505A9D8A}" type="parTrans" cxnId="{32EEC283-7CF7-47A0-9CEF-B135CDD6C7F3}">
      <dgm:prSet/>
      <dgm:spPr/>
      <dgm:t>
        <a:bodyPr/>
        <a:lstStyle/>
        <a:p>
          <a:endParaRPr lang="en-US" sz="1200"/>
        </a:p>
      </dgm:t>
    </dgm:pt>
    <dgm:pt modelId="{005CE895-1EC1-4148-9ECB-16AFA3B54246}" type="sibTrans" cxnId="{32EEC283-7CF7-47A0-9CEF-B135CDD6C7F3}">
      <dgm:prSet/>
      <dgm:spPr/>
      <dgm:t>
        <a:bodyPr/>
        <a:lstStyle/>
        <a:p>
          <a:endParaRPr lang="en-US" sz="1200"/>
        </a:p>
      </dgm:t>
    </dgm:pt>
    <dgm:pt modelId="{FCB1DEA2-786C-4173-8C8F-9EAC184CB485}">
      <dgm:prSet phldrT="[Text]" custT="1"/>
      <dgm:spPr/>
      <dgm:t>
        <a:bodyPr/>
        <a:lstStyle/>
        <a:p>
          <a:r>
            <a:rPr lang="en-US" sz="1200" dirty="0"/>
            <a:t>Run CLM Assumptions</a:t>
          </a:r>
        </a:p>
      </dgm:t>
    </dgm:pt>
    <dgm:pt modelId="{10D6F370-B0BC-4077-9ED9-5F1B84B2C46C}" type="parTrans" cxnId="{6A1614B9-DF62-42DA-8468-D6CF6B895F68}">
      <dgm:prSet/>
      <dgm:spPr/>
      <dgm:t>
        <a:bodyPr/>
        <a:lstStyle/>
        <a:p>
          <a:endParaRPr lang="en-US" sz="1200"/>
        </a:p>
      </dgm:t>
    </dgm:pt>
    <dgm:pt modelId="{2C7CE8D0-7EC2-46DB-8BB6-337DDA753048}" type="sibTrans" cxnId="{6A1614B9-DF62-42DA-8468-D6CF6B895F68}">
      <dgm:prSet/>
      <dgm:spPr/>
      <dgm:t>
        <a:bodyPr/>
        <a:lstStyle/>
        <a:p>
          <a:endParaRPr lang="en-US" sz="1200"/>
        </a:p>
      </dgm:t>
    </dgm:pt>
    <dgm:pt modelId="{C5A62221-DE1E-40E8-A71C-AAC6F663D12C}" type="pres">
      <dgm:prSet presAssocID="{D3FEA16E-0E5C-465B-B60C-8BD1E26B9D08}" presName="rootnode" presStyleCnt="0">
        <dgm:presLayoutVars>
          <dgm:chMax/>
          <dgm:chPref/>
          <dgm:dir/>
          <dgm:animLvl val="lvl"/>
        </dgm:presLayoutVars>
      </dgm:prSet>
      <dgm:spPr/>
    </dgm:pt>
    <dgm:pt modelId="{BEDF56B0-F9A7-463A-BDA4-A1CA8F25B6C0}" type="pres">
      <dgm:prSet presAssocID="{76256B06-F200-4ABA-8A16-567399A43CB3}" presName="composite" presStyleCnt="0"/>
      <dgm:spPr/>
    </dgm:pt>
    <dgm:pt modelId="{B135CD82-2066-4628-8267-8AD6370611F2}" type="pres">
      <dgm:prSet presAssocID="{76256B06-F200-4ABA-8A16-567399A43CB3}" presName="LShape" presStyleLbl="alignNode1" presStyleIdx="0" presStyleCnt="15"/>
      <dgm:spPr/>
    </dgm:pt>
    <dgm:pt modelId="{9A9AE0B4-5B8C-464B-B0EA-F2F08D93D99E}" type="pres">
      <dgm:prSet presAssocID="{76256B06-F200-4ABA-8A16-567399A43CB3}" presName="ParentText" presStyleLbl="revTx" presStyleIdx="0" presStyleCnt="8">
        <dgm:presLayoutVars>
          <dgm:chMax val="0"/>
          <dgm:chPref val="0"/>
          <dgm:bulletEnabled val="1"/>
        </dgm:presLayoutVars>
      </dgm:prSet>
      <dgm:spPr/>
    </dgm:pt>
    <dgm:pt modelId="{BF6F853B-D2A2-4A91-BA7D-62C7FCC614F0}" type="pres">
      <dgm:prSet presAssocID="{76256B06-F200-4ABA-8A16-567399A43CB3}" presName="Triangle" presStyleLbl="alignNode1" presStyleIdx="1" presStyleCnt="15"/>
      <dgm:spPr/>
    </dgm:pt>
    <dgm:pt modelId="{865BEE2D-7B01-4F41-9A5A-704D2FA2C3A0}" type="pres">
      <dgm:prSet presAssocID="{4CDEBCCF-711C-49C3-8D7D-C895CFC689D9}" presName="sibTrans" presStyleCnt="0"/>
      <dgm:spPr/>
    </dgm:pt>
    <dgm:pt modelId="{A8468B3A-8F35-410F-84EA-95084D74D8BD}" type="pres">
      <dgm:prSet presAssocID="{4CDEBCCF-711C-49C3-8D7D-C895CFC689D9}" presName="space" presStyleCnt="0"/>
      <dgm:spPr/>
    </dgm:pt>
    <dgm:pt modelId="{C27990D5-F4EF-4155-ACCA-01508B7DA45A}" type="pres">
      <dgm:prSet presAssocID="{496757C9-D87B-42C9-BE37-DD384284B0E7}" presName="composite" presStyleCnt="0"/>
      <dgm:spPr/>
    </dgm:pt>
    <dgm:pt modelId="{1950F950-256C-407B-A2D9-F41789A1A8EF}" type="pres">
      <dgm:prSet presAssocID="{496757C9-D87B-42C9-BE37-DD384284B0E7}" presName="LShape" presStyleLbl="alignNode1" presStyleIdx="2" presStyleCnt="15"/>
      <dgm:spPr/>
    </dgm:pt>
    <dgm:pt modelId="{3EEF64BA-A04E-480F-A41B-D13FA960D9CC}" type="pres">
      <dgm:prSet presAssocID="{496757C9-D87B-42C9-BE37-DD384284B0E7}" presName="ParentText" presStyleLbl="revTx" presStyleIdx="1" presStyleCnt="8">
        <dgm:presLayoutVars>
          <dgm:chMax val="0"/>
          <dgm:chPref val="0"/>
          <dgm:bulletEnabled val="1"/>
        </dgm:presLayoutVars>
      </dgm:prSet>
      <dgm:spPr/>
    </dgm:pt>
    <dgm:pt modelId="{FB9B7B57-65D9-4A69-ACD0-8B1D98555997}" type="pres">
      <dgm:prSet presAssocID="{496757C9-D87B-42C9-BE37-DD384284B0E7}" presName="Triangle" presStyleLbl="alignNode1" presStyleIdx="3" presStyleCnt="15"/>
      <dgm:spPr/>
    </dgm:pt>
    <dgm:pt modelId="{27963F24-2109-4FBD-9F11-6559F7B42FDF}" type="pres">
      <dgm:prSet presAssocID="{E7C712A7-D0EA-49FD-B366-B892A8050C8B}" presName="sibTrans" presStyleCnt="0"/>
      <dgm:spPr/>
    </dgm:pt>
    <dgm:pt modelId="{9A835FF6-33AC-4827-B4F7-6533E2D12026}" type="pres">
      <dgm:prSet presAssocID="{E7C712A7-D0EA-49FD-B366-B892A8050C8B}" presName="space" presStyleCnt="0"/>
      <dgm:spPr/>
    </dgm:pt>
    <dgm:pt modelId="{15D17179-6CD1-4FFF-8357-0CAAD2B11AD8}" type="pres">
      <dgm:prSet presAssocID="{390C7694-C5D6-4F65-BC02-FF9B35CB9019}" presName="composite" presStyleCnt="0"/>
      <dgm:spPr/>
    </dgm:pt>
    <dgm:pt modelId="{FBBCE344-5EBD-47AE-A766-377F971A1013}" type="pres">
      <dgm:prSet presAssocID="{390C7694-C5D6-4F65-BC02-FF9B35CB9019}" presName="LShape" presStyleLbl="alignNode1" presStyleIdx="4" presStyleCnt="15"/>
      <dgm:spPr/>
    </dgm:pt>
    <dgm:pt modelId="{D6DA14C2-2CBD-4D08-8B95-28B2AB55F6D9}" type="pres">
      <dgm:prSet presAssocID="{390C7694-C5D6-4F65-BC02-FF9B35CB9019}" presName="ParentText" presStyleLbl="revTx" presStyleIdx="2" presStyleCnt="8">
        <dgm:presLayoutVars>
          <dgm:chMax val="0"/>
          <dgm:chPref val="0"/>
          <dgm:bulletEnabled val="1"/>
        </dgm:presLayoutVars>
      </dgm:prSet>
      <dgm:spPr/>
    </dgm:pt>
    <dgm:pt modelId="{95F1153D-726C-489F-951F-732DCE46E347}" type="pres">
      <dgm:prSet presAssocID="{390C7694-C5D6-4F65-BC02-FF9B35CB9019}" presName="Triangle" presStyleLbl="alignNode1" presStyleIdx="5" presStyleCnt="15"/>
      <dgm:spPr/>
    </dgm:pt>
    <dgm:pt modelId="{74DC7B6C-72D7-4324-8479-7E3CACDF7334}" type="pres">
      <dgm:prSet presAssocID="{1966A5F6-486C-4C05-A090-D89D73D35D15}" presName="sibTrans" presStyleCnt="0"/>
      <dgm:spPr/>
    </dgm:pt>
    <dgm:pt modelId="{3C0BE310-124E-458B-AF92-7D2259A20BAC}" type="pres">
      <dgm:prSet presAssocID="{1966A5F6-486C-4C05-A090-D89D73D35D15}" presName="space" presStyleCnt="0"/>
      <dgm:spPr/>
    </dgm:pt>
    <dgm:pt modelId="{5B8A1A12-ED9A-473C-9666-4D3C35872D18}" type="pres">
      <dgm:prSet presAssocID="{138645EA-FC93-440E-A2F6-F8973BE7100E}" presName="composite" presStyleCnt="0"/>
      <dgm:spPr/>
    </dgm:pt>
    <dgm:pt modelId="{1E2D095E-E83E-40D4-B313-7DD719D907D7}" type="pres">
      <dgm:prSet presAssocID="{138645EA-FC93-440E-A2F6-F8973BE7100E}" presName="LShape" presStyleLbl="alignNode1" presStyleIdx="6" presStyleCnt="15"/>
      <dgm:spPr/>
    </dgm:pt>
    <dgm:pt modelId="{65A4B2CA-AD5C-4D59-9A4E-A46208842E23}" type="pres">
      <dgm:prSet presAssocID="{138645EA-FC93-440E-A2F6-F8973BE7100E}" presName="ParentText" presStyleLbl="revTx" presStyleIdx="3" presStyleCnt="8">
        <dgm:presLayoutVars>
          <dgm:chMax val="0"/>
          <dgm:chPref val="0"/>
          <dgm:bulletEnabled val="1"/>
        </dgm:presLayoutVars>
      </dgm:prSet>
      <dgm:spPr/>
    </dgm:pt>
    <dgm:pt modelId="{718350EE-2F74-48F7-9FD0-4CB63B32B5A6}" type="pres">
      <dgm:prSet presAssocID="{138645EA-FC93-440E-A2F6-F8973BE7100E}" presName="Triangle" presStyleLbl="alignNode1" presStyleIdx="7" presStyleCnt="15"/>
      <dgm:spPr/>
    </dgm:pt>
    <dgm:pt modelId="{ADBDE21F-C3B5-47C7-BCFE-691F49FD14E4}" type="pres">
      <dgm:prSet presAssocID="{B622043E-5BC1-48BB-8768-4FF3808D8F23}" presName="sibTrans" presStyleCnt="0"/>
      <dgm:spPr/>
    </dgm:pt>
    <dgm:pt modelId="{97CB499F-CD3C-4402-8972-BFB60A9557F3}" type="pres">
      <dgm:prSet presAssocID="{B622043E-5BC1-48BB-8768-4FF3808D8F23}" presName="space" presStyleCnt="0"/>
      <dgm:spPr/>
    </dgm:pt>
    <dgm:pt modelId="{E05ADAC7-6675-4E47-9F1D-EFF3F6288CD1}" type="pres">
      <dgm:prSet presAssocID="{43B35AE1-2ADA-49EF-8C94-028580A0A667}" presName="composite" presStyleCnt="0"/>
      <dgm:spPr/>
    </dgm:pt>
    <dgm:pt modelId="{ABA4FB0D-D455-4D59-837D-9852F0C9FD0D}" type="pres">
      <dgm:prSet presAssocID="{43B35AE1-2ADA-49EF-8C94-028580A0A667}" presName="LShape" presStyleLbl="alignNode1" presStyleIdx="8" presStyleCnt="15"/>
      <dgm:spPr/>
    </dgm:pt>
    <dgm:pt modelId="{51A1221D-8D74-482E-9C43-9B2C8DB7B212}" type="pres">
      <dgm:prSet presAssocID="{43B35AE1-2ADA-49EF-8C94-028580A0A667}" presName="ParentText" presStyleLbl="revTx" presStyleIdx="4" presStyleCnt="8">
        <dgm:presLayoutVars>
          <dgm:chMax val="0"/>
          <dgm:chPref val="0"/>
          <dgm:bulletEnabled val="1"/>
        </dgm:presLayoutVars>
      </dgm:prSet>
      <dgm:spPr/>
    </dgm:pt>
    <dgm:pt modelId="{670D90F4-D5C6-414A-8E1F-9282F8DA0EF3}" type="pres">
      <dgm:prSet presAssocID="{43B35AE1-2ADA-49EF-8C94-028580A0A667}" presName="Triangle" presStyleLbl="alignNode1" presStyleIdx="9" presStyleCnt="15"/>
      <dgm:spPr/>
    </dgm:pt>
    <dgm:pt modelId="{FD7EA32A-A411-48DE-9952-E2ED0D2F0487}" type="pres">
      <dgm:prSet presAssocID="{9EB6C9C7-C6E4-4ADC-89F1-DB3D5BCC5506}" presName="sibTrans" presStyleCnt="0"/>
      <dgm:spPr/>
    </dgm:pt>
    <dgm:pt modelId="{6BFEF25A-DA2A-4B05-8816-C004D250BDC9}" type="pres">
      <dgm:prSet presAssocID="{9EB6C9C7-C6E4-4ADC-89F1-DB3D5BCC5506}" presName="space" presStyleCnt="0"/>
      <dgm:spPr/>
    </dgm:pt>
    <dgm:pt modelId="{5E79871C-EE58-4007-A76C-8320492C270F}" type="pres">
      <dgm:prSet presAssocID="{E45159B6-CE3A-4475-BD2E-C1B18486D59B}" presName="composite" presStyleCnt="0"/>
      <dgm:spPr/>
    </dgm:pt>
    <dgm:pt modelId="{15E1F0B7-CB7D-4A74-8A77-3B790EF0D587}" type="pres">
      <dgm:prSet presAssocID="{E45159B6-CE3A-4475-BD2E-C1B18486D59B}" presName="LShape" presStyleLbl="alignNode1" presStyleIdx="10" presStyleCnt="15"/>
      <dgm:spPr/>
    </dgm:pt>
    <dgm:pt modelId="{70316DC6-BC2C-4AB5-A89B-756C290E4192}" type="pres">
      <dgm:prSet presAssocID="{E45159B6-CE3A-4475-BD2E-C1B18486D59B}" presName="ParentText" presStyleLbl="revTx" presStyleIdx="5" presStyleCnt="8">
        <dgm:presLayoutVars>
          <dgm:chMax val="0"/>
          <dgm:chPref val="0"/>
          <dgm:bulletEnabled val="1"/>
        </dgm:presLayoutVars>
      </dgm:prSet>
      <dgm:spPr/>
    </dgm:pt>
    <dgm:pt modelId="{B182D6F2-98B0-4021-8AC6-92D50BD4AC34}" type="pres">
      <dgm:prSet presAssocID="{E45159B6-CE3A-4475-BD2E-C1B18486D59B}" presName="Triangle" presStyleLbl="alignNode1" presStyleIdx="11" presStyleCnt="15"/>
      <dgm:spPr/>
    </dgm:pt>
    <dgm:pt modelId="{A3C48C0D-18F7-4A25-B1A0-156E07A7E5C2}" type="pres">
      <dgm:prSet presAssocID="{BD7B7F08-27B7-490A-8DDA-1ED1F08923E6}" presName="sibTrans" presStyleCnt="0"/>
      <dgm:spPr/>
    </dgm:pt>
    <dgm:pt modelId="{E86BA0A7-8175-4ED1-936C-0EE38E2EC104}" type="pres">
      <dgm:prSet presAssocID="{BD7B7F08-27B7-490A-8DDA-1ED1F08923E6}" presName="space" presStyleCnt="0"/>
      <dgm:spPr/>
    </dgm:pt>
    <dgm:pt modelId="{8278B8F8-7721-4441-8141-E707BA55EC71}" type="pres">
      <dgm:prSet presAssocID="{006DBF47-39C3-4F79-8B2C-10A301C56C3C}" presName="composite" presStyleCnt="0"/>
      <dgm:spPr/>
    </dgm:pt>
    <dgm:pt modelId="{333EF5BF-91B9-4A84-9E08-68611DFE1570}" type="pres">
      <dgm:prSet presAssocID="{006DBF47-39C3-4F79-8B2C-10A301C56C3C}" presName="LShape" presStyleLbl="alignNode1" presStyleIdx="12" presStyleCnt="15"/>
      <dgm:spPr/>
    </dgm:pt>
    <dgm:pt modelId="{693C4555-638E-417F-BCD3-FA4F3731352D}" type="pres">
      <dgm:prSet presAssocID="{006DBF47-39C3-4F79-8B2C-10A301C56C3C}" presName="ParentText" presStyleLbl="revTx" presStyleIdx="6" presStyleCnt="8">
        <dgm:presLayoutVars>
          <dgm:chMax val="0"/>
          <dgm:chPref val="0"/>
          <dgm:bulletEnabled val="1"/>
        </dgm:presLayoutVars>
      </dgm:prSet>
      <dgm:spPr/>
    </dgm:pt>
    <dgm:pt modelId="{7702E429-58C5-4BC2-9720-D9BF1AB203E0}" type="pres">
      <dgm:prSet presAssocID="{006DBF47-39C3-4F79-8B2C-10A301C56C3C}" presName="Triangle" presStyleLbl="alignNode1" presStyleIdx="13" presStyleCnt="15"/>
      <dgm:spPr/>
    </dgm:pt>
    <dgm:pt modelId="{756A7DB3-992A-455E-9CB7-D947893534E3}" type="pres">
      <dgm:prSet presAssocID="{005CE895-1EC1-4148-9ECB-16AFA3B54246}" presName="sibTrans" presStyleCnt="0"/>
      <dgm:spPr/>
    </dgm:pt>
    <dgm:pt modelId="{766E064D-9036-48D1-A0C1-6FE5D064375A}" type="pres">
      <dgm:prSet presAssocID="{005CE895-1EC1-4148-9ECB-16AFA3B54246}" presName="space" presStyleCnt="0"/>
      <dgm:spPr/>
    </dgm:pt>
    <dgm:pt modelId="{9D922464-B6DE-46A1-91F2-43B656448599}" type="pres">
      <dgm:prSet presAssocID="{FCB1DEA2-786C-4173-8C8F-9EAC184CB485}" presName="composite" presStyleCnt="0"/>
      <dgm:spPr/>
    </dgm:pt>
    <dgm:pt modelId="{6BB836AB-979C-453A-9FDF-4DB6728BEF0A}" type="pres">
      <dgm:prSet presAssocID="{FCB1DEA2-786C-4173-8C8F-9EAC184CB485}" presName="LShape" presStyleLbl="alignNode1" presStyleIdx="14" presStyleCnt="15"/>
      <dgm:spPr/>
    </dgm:pt>
    <dgm:pt modelId="{2DF2CF37-AC7F-485C-B519-78BE4743C46A}" type="pres">
      <dgm:prSet presAssocID="{FCB1DEA2-786C-4173-8C8F-9EAC184CB485}" presName="ParentText" presStyleLbl="revTx" presStyleIdx="7" presStyleCnt="8">
        <dgm:presLayoutVars>
          <dgm:chMax val="0"/>
          <dgm:chPref val="0"/>
          <dgm:bulletEnabled val="1"/>
        </dgm:presLayoutVars>
      </dgm:prSet>
      <dgm:spPr/>
    </dgm:pt>
  </dgm:ptLst>
  <dgm:cxnLst>
    <dgm:cxn modelId="{F8099A0D-7F5C-48F4-BFDB-C7F9ECA7277E}" type="presOf" srcId="{006DBF47-39C3-4F79-8B2C-10A301C56C3C}" destId="{693C4555-638E-417F-BCD3-FA4F3731352D}" srcOrd="0" destOrd="0" presId="urn:microsoft.com/office/officeart/2009/3/layout/StepUpProcess"/>
    <dgm:cxn modelId="{7CB2281C-C0A8-4AE4-8FAA-515199BA4FB7}" srcId="{D3FEA16E-0E5C-465B-B60C-8BD1E26B9D08}" destId="{496757C9-D87B-42C9-BE37-DD384284B0E7}" srcOrd="1" destOrd="0" parTransId="{7618D9F4-3348-42B1-AE87-719B06884133}" sibTransId="{E7C712A7-D0EA-49FD-B366-B892A8050C8B}"/>
    <dgm:cxn modelId="{17D13E6C-21EE-4A16-813D-DB52F2981274}" srcId="{D3FEA16E-0E5C-465B-B60C-8BD1E26B9D08}" destId="{43B35AE1-2ADA-49EF-8C94-028580A0A667}" srcOrd="4" destOrd="0" parTransId="{6E056556-8879-4AF7-B69A-E350C064D67D}" sibTransId="{9EB6C9C7-C6E4-4ADC-89F1-DB3D5BCC5506}"/>
    <dgm:cxn modelId="{2C10996D-E16D-4470-8C9A-CB756B5A8891}" type="presOf" srcId="{76256B06-F200-4ABA-8A16-567399A43CB3}" destId="{9A9AE0B4-5B8C-464B-B0EA-F2F08D93D99E}" srcOrd="0" destOrd="0" presId="urn:microsoft.com/office/officeart/2009/3/layout/StepUpProcess"/>
    <dgm:cxn modelId="{ABAF2A74-7517-44A6-854F-7056D50ED792}" type="presOf" srcId="{D3FEA16E-0E5C-465B-B60C-8BD1E26B9D08}" destId="{C5A62221-DE1E-40E8-A71C-AAC6F663D12C}" srcOrd="0" destOrd="0" presId="urn:microsoft.com/office/officeart/2009/3/layout/StepUpProcess"/>
    <dgm:cxn modelId="{2830DD80-C620-464D-A808-FED54B730C05}" srcId="{D3FEA16E-0E5C-465B-B60C-8BD1E26B9D08}" destId="{138645EA-FC93-440E-A2F6-F8973BE7100E}" srcOrd="3" destOrd="0" parTransId="{4F9F66CD-2EC6-4F8C-8CD2-34E0F267D6AF}" sibTransId="{B622043E-5BC1-48BB-8768-4FF3808D8F23}"/>
    <dgm:cxn modelId="{32EEC283-7CF7-47A0-9CEF-B135CDD6C7F3}" srcId="{D3FEA16E-0E5C-465B-B60C-8BD1E26B9D08}" destId="{006DBF47-39C3-4F79-8B2C-10A301C56C3C}" srcOrd="6" destOrd="0" parTransId="{226BDBC0-EBD0-479B-BF09-C73F505A9D8A}" sibTransId="{005CE895-1EC1-4148-9ECB-16AFA3B54246}"/>
    <dgm:cxn modelId="{40791284-48C3-4D4D-95B0-2D456AD89CB4}" type="presOf" srcId="{43B35AE1-2ADA-49EF-8C94-028580A0A667}" destId="{51A1221D-8D74-482E-9C43-9B2C8DB7B212}" srcOrd="0" destOrd="0" presId="urn:microsoft.com/office/officeart/2009/3/layout/StepUpProcess"/>
    <dgm:cxn modelId="{6956FE89-1318-4447-8606-5563FA42F6CF}" type="presOf" srcId="{FCB1DEA2-786C-4173-8C8F-9EAC184CB485}" destId="{2DF2CF37-AC7F-485C-B519-78BE4743C46A}" srcOrd="0" destOrd="0" presId="urn:microsoft.com/office/officeart/2009/3/layout/StepUpProcess"/>
    <dgm:cxn modelId="{A45A5C91-032F-4762-AF67-F0C02805DAEC}" srcId="{D3FEA16E-0E5C-465B-B60C-8BD1E26B9D08}" destId="{390C7694-C5D6-4F65-BC02-FF9B35CB9019}" srcOrd="2" destOrd="0" parTransId="{926CAA50-B623-460D-8904-118AA9838BC7}" sibTransId="{1966A5F6-486C-4C05-A090-D89D73D35D15}"/>
    <dgm:cxn modelId="{BE023396-EAB5-4742-BAAF-E3FC788489FA}" type="presOf" srcId="{390C7694-C5D6-4F65-BC02-FF9B35CB9019}" destId="{D6DA14C2-2CBD-4D08-8B95-28B2AB55F6D9}" srcOrd="0" destOrd="0" presId="urn:microsoft.com/office/officeart/2009/3/layout/StepUpProcess"/>
    <dgm:cxn modelId="{2E003197-B17A-410A-B721-0B9B90559211}" type="presOf" srcId="{138645EA-FC93-440E-A2F6-F8973BE7100E}" destId="{65A4B2CA-AD5C-4D59-9A4E-A46208842E23}" srcOrd="0" destOrd="0" presId="urn:microsoft.com/office/officeart/2009/3/layout/StepUpProcess"/>
    <dgm:cxn modelId="{B4AA459A-E8D4-4EEB-A8E4-11DCDDAB7F43}" srcId="{D3FEA16E-0E5C-465B-B60C-8BD1E26B9D08}" destId="{76256B06-F200-4ABA-8A16-567399A43CB3}" srcOrd="0" destOrd="0" parTransId="{C250DB22-C61B-44D6-B1E3-7ABBBC08BFD6}" sibTransId="{4CDEBCCF-711C-49C3-8D7D-C895CFC689D9}"/>
    <dgm:cxn modelId="{6A1614B9-DF62-42DA-8468-D6CF6B895F68}" srcId="{D3FEA16E-0E5C-465B-B60C-8BD1E26B9D08}" destId="{FCB1DEA2-786C-4173-8C8F-9EAC184CB485}" srcOrd="7" destOrd="0" parTransId="{10D6F370-B0BC-4077-9ED9-5F1B84B2C46C}" sibTransId="{2C7CE8D0-7EC2-46DB-8BB6-337DDA753048}"/>
    <dgm:cxn modelId="{301DF3D6-0B3C-4D33-B6FB-D446984F4059}" type="presOf" srcId="{E45159B6-CE3A-4475-BD2E-C1B18486D59B}" destId="{70316DC6-BC2C-4AB5-A89B-756C290E4192}" srcOrd="0" destOrd="0" presId="urn:microsoft.com/office/officeart/2009/3/layout/StepUpProcess"/>
    <dgm:cxn modelId="{F29EF4E5-C7F6-453D-BE2D-4EDB415B391A}" srcId="{D3FEA16E-0E5C-465B-B60C-8BD1E26B9D08}" destId="{E45159B6-CE3A-4475-BD2E-C1B18486D59B}" srcOrd="5" destOrd="0" parTransId="{87472F8A-7D62-4C05-9D36-7C4DDFEBF3DC}" sibTransId="{BD7B7F08-27B7-490A-8DDA-1ED1F08923E6}"/>
    <dgm:cxn modelId="{F3F636F3-10D9-4725-93A8-444145D4E834}" type="presOf" srcId="{496757C9-D87B-42C9-BE37-DD384284B0E7}" destId="{3EEF64BA-A04E-480F-A41B-D13FA960D9CC}" srcOrd="0" destOrd="0" presId="urn:microsoft.com/office/officeart/2009/3/layout/StepUpProcess"/>
    <dgm:cxn modelId="{D3BACA92-7B86-4530-A65D-2A4B908D15B0}" type="presParOf" srcId="{C5A62221-DE1E-40E8-A71C-AAC6F663D12C}" destId="{BEDF56B0-F9A7-463A-BDA4-A1CA8F25B6C0}" srcOrd="0" destOrd="0" presId="urn:microsoft.com/office/officeart/2009/3/layout/StepUpProcess"/>
    <dgm:cxn modelId="{67BAB84C-1559-4EBD-A5A2-C0772F852D4A}" type="presParOf" srcId="{BEDF56B0-F9A7-463A-BDA4-A1CA8F25B6C0}" destId="{B135CD82-2066-4628-8267-8AD6370611F2}" srcOrd="0" destOrd="0" presId="urn:microsoft.com/office/officeart/2009/3/layout/StepUpProcess"/>
    <dgm:cxn modelId="{74091B6E-F060-40B1-9B3C-D8D02682C456}" type="presParOf" srcId="{BEDF56B0-F9A7-463A-BDA4-A1CA8F25B6C0}" destId="{9A9AE0B4-5B8C-464B-B0EA-F2F08D93D99E}" srcOrd="1" destOrd="0" presId="urn:microsoft.com/office/officeart/2009/3/layout/StepUpProcess"/>
    <dgm:cxn modelId="{A0E21214-BE3C-4957-BFA7-A74C17BC83E7}" type="presParOf" srcId="{BEDF56B0-F9A7-463A-BDA4-A1CA8F25B6C0}" destId="{BF6F853B-D2A2-4A91-BA7D-62C7FCC614F0}" srcOrd="2" destOrd="0" presId="urn:microsoft.com/office/officeart/2009/3/layout/StepUpProcess"/>
    <dgm:cxn modelId="{1A0B5C7C-DDAE-42AF-96E9-3A9BC579D74C}" type="presParOf" srcId="{C5A62221-DE1E-40E8-A71C-AAC6F663D12C}" destId="{865BEE2D-7B01-4F41-9A5A-704D2FA2C3A0}" srcOrd="1" destOrd="0" presId="urn:microsoft.com/office/officeart/2009/3/layout/StepUpProcess"/>
    <dgm:cxn modelId="{E181F439-9C0E-47A9-BF53-2B6BE04419E5}" type="presParOf" srcId="{865BEE2D-7B01-4F41-9A5A-704D2FA2C3A0}" destId="{A8468B3A-8F35-410F-84EA-95084D74D8BD}" srcOrd="0" destOrd="0" presId="urn:microsoft.com/office/officeart/2009/3/layout/StepUpProcess"/>
    <dgm:cxn modelId="{DDF4734B-B02E-452A-9825-447AB0B88515}" type="presParOf" srcId="{C5A62221-DE1E-40E8-A71C-AAC6F663D12C}" destId="{C27990D5-F4EF-4155-ACCA-01508B7DA45A}" srcOrd="2" destOrd="0" presId="urn:microsoft.com/office/officeart/2009/3/layout/StepUpProcess"/>
    <dgm:cxn modelId="{8D25F1C6-1C61-4BCC-AE99-3DC6F5C731CD}" type="presParOf" srcId="{C27990D5-F4EF-4155-ACCA-01508B7DA45A}" destId="{1950F950-256C-407B-A2D9-F41789A1A8EF}" srcOrd="0" destOrd="0" presId="urn:microsoft.com/office/officeart/2009/3/layout/StepUpProcess"/>
    <dgm:cxn modelId="{F8FC974A-8C3C-4488-A1BF-B08F9BD03A7C}" type="presParOf" srcId="{C27990D5-F4EF-4155-ACCA-01508B7DA45A}" destId="{3EEF64BA-A04E-480F-A41B-D13FA960D9CC}" srcOrd="1" destOrd="0" presId="urn:microsoft.com/office/officeart/2009/3/layout/StepUpProcess"/>
    <dgm:cxn modelId="{923DFAF8-82BF-4943-A8E5-9D645DF5E1CC}" type="presParOf" srcId="{C27990D5-F4EF-4155-ACCA-01508B7DA45A}" destId="{FB9B7B57-65D9-4A69-ACD0-8B1D98555997}" srcOrd="2" destOrd="0" presId="urn:microsoft.com/office/officeart/2009/3/layout/StepUpProcess"/>
    <dgm:cxn modelId="{03C0E804-D859-4806-94FF-FF684A3A39B4}" type="presParOf" srcId="{C5A62221-DE1E-40E8-A71C-AAC6F663D12C}" destId="{27963F24-2109-4FBD-9F11-6559F7B42FDF}" srcOrd="3" destOrd="0" presId="urn:microsoft.com/office/officeart/2009/3/layout/StepUpProcess"/>
    <dgm:cxn modelId="{02999490-7E43-4C49-95DD-9CA74D0AD151}" type="presParOf" srcId="{27963F24-2109-4FBD-9F11-6559F7B42FDF}" destId="{9A835FF6-33AC-4827-B4F7-6533E2D12026}" srcOrd="0" destOrd="0" presId="urn:microsoft.com/office/officeart/2009/3/layout/StepUpProcess"/>
    <dgm:cxn modelId="{854F65CB-1778-4FA1-B66B-08F07B41C721}" type="presParOf" srcId="{C5A62221-DE1E-40E8-A71C-AAC6F663D12C}" destId="{15D17179-6CD1-4FFF-8357-0CAAD2B11AD8}" srcOrd="4" destOrd="0" presId="urn:microsoft.com/office/officeart/2009/3/layout/StepUpProcess"/>
    <dgm:cxn modelId="{5B84C392-3239-4894-91F4-94D921E4BCD1}" type="presParOf" srcId="{15D17179-6CD1-4FFF-8357-0CAAD2B11AD8}" destId="{FBBCE344-5EBD-47AE-A766-377F971A1013}" srcOrd="0" destOrd="0" presId="urn:microsoft.com/office/officeart/2009/3/layout/StepUpProcess"/>
    <dgm:cxn modelId="{2C09ED33-218B-48B3-9812-AA4469E7F894}" type="presParOf" srcId="{15D17179-6CD1-4FFF-8357-0CAAD2B11AD8}" destId="{D6DA14C2-2CBD-4D08-8B95-28B2AB55F6D9}" srcOrd="1" destOrd="0" presId="urn:microsoft.com/office/officeart/2009/3/layout/StepUpProcess"/>
    <dgm:cxn modelId="{571DAE66-EEC7-406E-8CCF-5B650ABC1F0E}" type="presParOf" srcId="{15D17179-6CD1-4FFF-8357-0CAAD2B11AD8}" destId="{95F1153D-726C-489F-951F-732DCE46E347}" srcOrd="2" destOrd="0" presId="urn:microsoft.com/office/officeart/2009/3/layout/StepUpProcess"/>
    <dgm:cxn modelId="{43D38FD8-761F-4B92-AABA-5D2A42D74CFE}" type="presParOf" srcId="{C5A62221-DE1E-40E8-A71C-AAC6F663D12C}" destId="{74DC7B6C-72D7-4324-8479-7E3CACDF7334}" srcOrd="5" destOrd="0" presId="urn:microsoft.com/office/officeart/2009/3/layout/StepUpProcess"/>
    <dgm:cxn modelId="{6113047B-6F82-4CAF-AC32-7188C4F016A6}" type="presParOf" srcId="{74DC7B6C-72D7-4324-8479-7E3CACDF7334}" destId="{3C0BE310-124E-458B-AF92-7D2259A20BAC}" srcOrd="0" destOrd="0" presId="urn:microsoft.com/office/officeart/2009/3/layout/StepUpProcess"/>
    <dgm:cxn modelId="{9C343EE4-7AB9-4CEA-82E6-F5A5653735BB}" type="presParOf" srcId="{C5A62221-DE1E-40E8-A71C-AAC6F663D12C}" destId="{5B8A1A12-ED9A-473C-9666-4D3C35872D18}" srcOrd="6" destOrd="0" presId="urn:microsoft.com/office/officeart/2009/3/layout/StepUpProcess"/>
    <dgm:cxn modelId="{A4212BC3-273B-4408-9C65-6132DA9B1B3A}" type="presParOf" srcId="{5B8A1A12-ED9A-473C-9666-4D3C35872D18}" destId="{1E2D095E-E83E-40D4-B313-7DD719D907D7}" srcOrd="0" destOrd="0" presId="urn:microsoft.com/office/officeart/2009/3/layout/StepUpProcess"/>
    <dgm:cxn modelId="{1824AD20-8F54-4294-90D8-B3C904A69B79}" type="presParOf" srcId="{5B8A1A12-ED9A-473C-9666-4D3C35872D18}" destId="{65A4B2CA-AD5C-4D59-9A4E-A46208842E23}" srcOrd="1" destOrd="0" presId="urn:microsoft.com/office/officeart/2009/3/layout/StepUpProcess"/>
    <dgm:cxn modelId="{2A1F1083-382E-480F-8DE0-AC213C7920AD}" type="presParOf" srcId="{5B8A1A12-ED9A-473C-9666-4D3C35872D18}" destId="{718350EE-2F74-48F7-9FD0-4CB63B32B5A6}" srcOrd="2" destOrd="0" presId="urn:microsoft.com/office/officeart/2009/3/layout/StepUpProcess"/>
    <dgm:cxn modelId="{5F30389F-16D3-4171-A4C2-C1B50D68C313}" type="presParOf" srcId="{C5A62221-DE1E-40E8-A71C-AAC6F663D12C}" destId="{ADBDE21F-C3B5-47C7-BCFE-691F49FD14E4}" srcOrd="7" destOrd="0" presId="urn:microsoft.com/office/officeart/2009/3/layout/StepUpProcess"/>
    <dgm:cxn modelId="{24B874F6-EB79-4E3A-8374-B8F706A53DEB}" type="presParOf" srcId="{ADBDE21F-C3B5-47C7-BCFE-691F49FD14E4}" destId="{97CB499F-CD3C-4402-8972-BFB60A9557F3}" srcOrd="0" destOrd="0" presId="urn:microsoft.com/office/officeart/2009/3/layout/StepUpProcess"/>
    <dgm:cxn modelId="{45A603DE-E3D3-45D9-B4DF-1F1F0D05E5CD}" type="presParOf" srcId="{C5A62221-DE1E-40E8-A71C-AAC6F663D12C}" destId="{E05ADAC7-6675-4E47-9F1D-EFF3F6288CD1}" srcOrd="8" destOrd="0" presId="urn:microsoft.com/office/officeart/2009/3/layout/StepUpProcess"/>
    <dgm:cxn modelId="{3DC8ECB3-1835-4F6C-B930-73C2D8FA6868}" type="presParOf" srcId="{E05ADAC7-6675-4E47-9F1D-EFF3F6288CD1}" destId="{ABA4FB0D-D455-4D59-837D-9852F0C9FD0D}" srcOrd="0" destOrd="0" presId="urn:microsoft.com/office/officeart/2009/3/layout/StepUpProcess"/>
    <dgm:cxn modelId="{21E5373F-B36A-44E7-9C8E-A7B37465B094}" type="presParOf" srcId="{E05ADAC7-6675-4E47-9F1D-EFF3F6288CD1}" destId="{51A1221D-8D74-482E-9C43-9B2C8DB7B212}" srcOrd="1" destOrd="0" presId="urn:microsoft.com/office/officeart/2009/3/layout/StepUpProcess"/>
    <dgm:cxn modelId="{596FF475-747E-4008-B8DF-53BFEE08DC63}" type="presParOf" srcId="{E05ADAC7-6675-4E47-9F1D-EFF3F6288CD1}" destId="{670D90F4-D5C6-414A-8E1F-9282F8DA0EF3}" srcOrd="2" destOrd="0" presId="urn:microsoft.com/office/officeart/2009/3/layout/StepUpProcess"/>
    <dgm:cxn modelId="{1C998282-EA70-40E7-9328-3598E633BAC7}" type="presParOf" srcId="{C5A62221-DE1E-40E8-A71C-AAC6F663D12C}" destId="{FD7EA32A-A411-48DE-9952-E2ED0D2F0487}" srcOrd="9" destOrd="0" presId="urn:microsoft.com/office/officeart/2009/3/layout/StepUpProcess"/>
    <dgm:cxn modelId="{DB5E7193-6537-47EC-8398-33723396CF27}" type="presParOf" srcId="{FD7EA32A-A411-48DE-9952-E2ED0D2F0487}" destId="{6BFEF25A-DA2A-4B05-8816-C004D250BDC9}" srcOrd="0" destOrd="0" presId="urn:microsoft.com/office/officeart/2009/3/layout/StepUpProcess"/>
    <dgm:cxn modelId="{60D5A6DE-9732-4E90-8879-EBBA43274791}" type="presParOf" srcId="{C5A62221-DE1E-40E8-A71C-AAC6F663D12C}" destId="{5E79871C-EE58-4007-A76C-8320492C270F}" srcOrd="10" destOrd="0" presId="urn:microsoft.com/office/officeart/2009/3/layout/StepUpProcess"/>
    <dgm:cxn modelId="{027BCB6E-368C-4E36-B6FB-8B03D117CD11}" type="presParOf" srcId="{5E79871C-EE58-4007-A76C-8320492C270F}" destId="{15E1F0B7-CB7D-4A74-8A77-3B790EF0D587}" srcOrd="0" destOrd="0" presId="urn:microsoft.com/office/officeart/2009/3/layout/StepUpProcess"/>
    <dgm:cxn modelId="{6865FE97-9E93-443D-89E4-E0E96E63B535}" type="presParOf" srcId="{5E79871C-EE58-4007-A76C-8320492C270F}" destId="{70316DC6-BC2C-4AB5-A89B-756C290E4192}" srcOrd="1" destOrd="0" presId="urn:microsoft.com/office/officeart/2009/3/layout/StepUpProcess"/>
    <dgm:cxn modelId="{A3C369DD-EA96-4365-AED7-0E39CC7DDEC7}" type="presParOf" srcId="{5E79871C-EE58-4007-A76C-8320492C270F}" destId="{B182D6F2-98B0-4021-8AC6-92D50BD4AC34}" srcOrd="2" destOrd="0" presId="urn:microsoft.com/office/officeart/2009/3/layout/StepUpProcess"/>
    <dgm:cxn modelId="{7D227996-A640-42D7-921E-5A2DE05E9A34}" type="presParOf" srcId="{C5A62221-DE1E-40E8-A71C-AAC6F663D12C}" destId="{A3C48C0D-18F7-4A25-B1A0-156E07A7E5C2}" srcOrd="11" destOrd="0" presId="urn:microsoft.com/office/officeart/2009/3/layout/StepUpProcess"/>
    <dgm:cxn modelId="{BA88F4FF-01AF-4D8E-9528-D61B1817E5E3}" type="presParOf" srcId="{A3C48C0D-18F7-4A25-B1A0-156E07A7E5C2}" destId="{E86BA0A7-8175-4ED1-936C-0EE38E2EC104}" srcOrd="0" destOrd="0" presId="urn:microsoft.com/office/officeart/2009/3/layout/StepUpProcess"/>
    <dgm:cxn modelId="{21678F48-67E2-4604-B01C-4108A474AD42}" type="presParOf" srcId="{C5A62221-DE1E-40E8-A71C-AAC6F663D12C}" destId="{8278B8F8-7721-4441-8141-E707BA55EC71}" srcOrd="12" destOrd="0" presId="urn:microsoft.com/office/officeart/2009/3/layout/StepUpProcess"/>
    <dgm:cxn modelId="{63C0E6D1-BF62-4DC0-89D1-712DEEC89FC6}" type="presParOf" srcId="{8278B8F8-7721-4441-8141-E707BA55EC71}" destId="{333EF5BF-91B9-4A84-9E08-68611DFE1570}" srcOrd="0" destOrd="0" presId="urn:microsoft.com/office/officeart/2009/3/layout/StepUpProcess"/>
    <dgm:cxn modelId="{C80343C8-AC9C-42AF-9753-886E38E0477E}" type="presParOf" srcId="{8278B8F8-7721-4441-8141-E707BA55EC71}" destId="{693C4555-638E-417F-BCD3-FA4F3731352D}" srcOrd="1" destOrd="0" presId="urn:microsoft.com/office/officeart/2009/3/layout/StepUpProcess"/>
    <dgm:cxn modelId="{8488C5CF-413B-4863-82FA-8A1269B5318F}" type="presParOf" srcId="{8278B8F8-7721-4441-8141-E707BA55EC71}" destId="{7702E429-58C5-4BC2-9720-D9BF1AB203E0}" srcOrd="2" destOrd="0" presId="urn:microsoft.com/office/officeart/2009/3/layout/StepUpProcess"/>
    <dgm:cxn modelId="{2C043C32-B52C-415B-96A0-6281BB16CC2E}" type="presParOf" srcId="{C5A62221-DE1E-40E8-A71C-AAC6F663D12C}" destId="{756A7DB3-992A-455E-9CB7-D947893534E3}" srcOrd="13" destOrd="0" presId="urn:microsoft.com/office/officeart/2009/3/layout/StepUpProcess"/>
    <dgm:cxn modelId="{10FE57E8-4C1B-46CB-9982-339CBFC60A40}" type="presParOf" srcId="{756A7DB3-992A-455E-9CB7-D947893534E3}" destId="{766E064D-9036-48D1-A0C1-6FE5D064375A}" srcOrd="0" destOrd="0" presId="urn:microsoft.com/office/officeart/2009/3/layout/StepUpProcess"/>
    <dgm:cxn modelId="{94157BF9-A300-456B-975B-2A5A0AFD1870}" type="presParOf" srcId="{C5A62221-DE1E-40E8-A71C-AAC6F663D12C}" destId="{9D922464-B6DE-46A1-91F2-43B656448599}" srcOrd="14" destOrd="0" presId="urn:microsoft.com/office/officeart/2009/3/layout/StepUpProcess"/>
    <dgm:cxn modelId="{47C5AFCA-A8B9-477C-AE78-F2813C4BB6FD}" type="presParOf" srcId="{9D922464-B6DE-46A1-91F2-43B656448599}" destId="{6BB836AB-979C-453A-9FDF-4DB6728BEF0A}" srcOrd="0" destOrd="0" presId="urn:microsoft.com/office/officeart/2009/3/layout/StepUpProcess"/>
    <dgm:cxn modelId="{35BA769C-45AE-4195-ADCB-143F71DEB12A}" type="presParOf" srcId="{9D922464-B6DE-46A1-91F2-43B656448599}" destId="{2DF2CF37-AC7F-485C-B519-78BE4743C46A}" srcOrd="1" destOrd="0" presId="urn:microsoft.com/office/officeart/2009/3/layout/StepUp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7529BC8-5509-44CC-AC5E-B4BCA97498E6}" type="doc">
      <dgm:prSet loTypeId="urn:microsoft.com/office/officeart/2005/8/layout/radial4" loCatId="relationship" qsTypeId="urn:microsoft.com/office/officeart/2005/8/quickstyle/simple1" qsCatId="simple" csTypeId="urn:microsoft.com/office/officeart/2005/8/colors/colorful5" csCatId="colorful" phldr="1"/>
      <dgm:spPr/>
      <dgm:t>
        <a:bodyPr/>
        <a:lstStyle/>
        <a:p>
          <a:endParaRPr lang="en-US"/>
        </a:p>
      </dgm:t>
    </dgm:pt>
    <dgm:pt modelId="{34E04736-E162-4B67-8FF5-DCA6D499288E}">
      <dgm:prSet phldrT="[Text]"/>
      <dgm:spPr/>
      <dgm:t>
        <a:bodyPr/>
        <a:lstStyle/>
        <a:p>
          <a:r>
            <a:rPr lang="en-US" dirty="0"/>
            <a:t>Cost of a Project</a:t>
          </a:r>
        </a:p>
      </dgm:t>
    </dgm:pt>
    <dgm:pt modelId="{4D1E766F-B198-4E39-9B8B-87CAC7DE7D30}" type="parTrans" cxnId="{C5D33A8C-B2E1-4BAB-95A6-B59573CB539B}">
      <dgm:prSet/>
      <dgm:spPr/>
      <dgm:t>
        <a:bodyPr/>
        <a:lstStyle/>
        <a:p>
          <a:endParaRPr lang="en-US"/>
        </a:p>
      </dgm:t>
    </dgm:pt>
    <dgm:pt modelId="{D6F9246E-6820-4471-867E-3E226DD8F629}" type="sibTrans" cxnId="{C5D33A8C-B2E1-4BAB-95A6-B59573CB539B}">
      <dgm:prSet/>
      <dgm:spPr/>
      <dgm:t>
        <a:bodyPr/>
        <a:lstStyle/>
        <a:p>
          <a:endParaRPr lang="en-US"/>
        </a:p>
      </dgm:t>
    </dgm:pt>
    <dgm:pt modelId="{3CE1E481-7795-4BBC-A366-2E8354EFF033}">
      <dgm:prSet phldrT="[Text]"/>
      <dgm:spPr/>
      <dgm:t>
        <a:bodyPr/>
        <a:lstStyle/>
        <a:p>
          <a:r>
            <a:rPr lang="en-US" dirty="0"/>
            <a:t>Location of a Project</a:t>
          </a:r>
        </a:p>
      </dgm:t>
    </dgm:pt>
    <dgm:pt modelId="{EC73D720-D68A-4B2F-A5D6-DE0AC0F3D841}" type="parTrans" cxnId="{EEF01A6B-58DF-4A18-87A1-BDAEF7F33959}">
      <dgm:prSet/>
      <dgm:spPr/>
      <dgm:t>
        <a:bodyPr/>
        <a:lstStyle/>
        <a:p>
          <a:endParaRPr lang="en-US"/>
        </a:p>
      </dgm:t>
    </dgm:pt>
    <dgm:pt modelId="{E9AB2689-60A2-4F35-AE1D-D59AE841D5DB}" type="sibTrans" cxnId="{EEF01A6B-58DF-4A18-87A1-BDAEF7F33959}">
      <dgm:prSet/>
      <dgm:spPr/>
      <dgm:t>
        <a:bodyPr/>
        <a:lstStyle/>
        <a:p>
          <a:endParaRPr lang="en-US"/>
        </a:p>
      </dgm:t>
    </dgm:pt>
    <dgm:pt modelId="{05DD001E-8E98-482B-AE0D-AF095632202C}">
      <dgm:prSet phldrT="[Text]"/>
      <dgm:spPr/>
      <dgm:t>
        <a:bodyPr/>
        <a:lstStyle/>
        <a:p>
          <a:r>
            <a:rPr lang="en-US" dirty="0"/>
            <a:t>Length of the Tracks</a:t>
          </a:r>
        </a:p>
      </dgm:t>
    </dgm:pt>
    <dgm:pt modelId="{246557A3-4643-4093-9D01-7790FEADF540}" type="parTrans" cxnId="{385FDF05-8FAB-4F6F-A848-FA10425A5429}">
      <dgm:prSet/>
      <dgm:spPr/>
      <dgm:t>
        <a:bodyPr/>
        <a:lstStyle/>
        <a:p>
          <a:endParaRPr lang="en-US"/>
        </a:p>
      </dgm:t>
    </dgm:pt>
    <dgm:pt modelId="{ECF88E26-8A2C-405E-8954-522C40E7CCFB}" type="sibTrans" cxnId="{385FDF05-8FAB-4F6F-A848-FA10425A5429}">
      <dgm:prSet/>
      <dgm:spPr/>
      <dgm:t>
        <a:bodyPr/>
        <a:lstStyle/>
        <a:p>
          <a:endParaRPr lang="en-US"/>
        </a:p>
      </dgm:t>
    </dgm:pt>
    <dgm:pt modelId="{2CB35E67-A121-4670-8482-1DB544A25D2A}">
      <dgm:prSet phldrT="[Text]"/>
      <dgm:spPr/>
      <dgm:t>
        <a:bodyPr/>
        <a:lstStyle/>
        <a:p>
          <a:r>
            <a:rPr lang="en-US" dirty="0"/>
            <a:t>Duration of the Project (years)</a:t>
          </a:r>
        </a:p>
      </dgm:t>
    </dgm:pt>
    <dgm:pt modelId="{F683125E-8511-4BCF-8D95-8A89FCA80B8E}" type="parTrans" cxnId="{30538142-5006-4002-8C30-70A7515E703B}">
      <dgm:prSet/>
      <dgm:spPr/>
      <dgm:t>
        <a:bodyPr/>
        <a:lstStyle/>
        <a:p>
          <a:endParaRPr lang="en-US"/>
        </a:p>
      </dgm:t>
    </dgm:pt>
    <dgm:pt modelId="{582433FD-2434-42DE-B4D2-BA8177706B47}" type="sibTrans" cxnId="{30538142-5006-4002-8C30-70A7515E703B}">
      <dgm:prSet/>
      <dgm:spPr/>
      <dgm:t>
        <a:bodyPr/>
        <a:lstStyle/>
        <a:p>
          <a:endParaRPr lang="en-US"/>
        </a:p>
      </dgm:t>
    </dgm:pt>
    <dgm:pt modelId="{9382E41B-6C62-4593-9C92-B3C8D598038C}">
      <dgm:prSet phldrT="[Text]"/>
      <dgm:spPr/>
      <dgm:t>
        <a:bodyPr/>
        <a:lstStyle/>
        <a:p>
          <a:r>
            <a:rPr lang="en-US" dirty="0"/>
            <a:t>Tunnel and Elevated Length</a:t>
          </a:r>
        </a:p>
      </dgm:t>
    </dgm:pt>
    <dgm:pt modelId="{051421F7-BE08-4610-8074-E09BF01E6F96}" type="parTrans" cxnId="{E2AC7CF0-240E-436B-AEA0-82C54BCC7150}">
      <dgm:prSet/>
      <dgm:spPr/>
      <dgm:t>
        <a:bodyPr/>
        <a:lstStyle/>
        <a:p>
          <a:endParaRPr lang="en-US"/>
        </a:p>
      </dgm:t>
    </dgm:pt>
    <dgm:pt modelId="{A7A024EA-FE78-4216-B8C2-B03643E117C9}" type="sibTrans" cxnId="{E2AC7CF0-240E-436B-AEA0-82C54BCC7150}">
      <dgm:prSet/>
      <dgm:spPr/>
      <dgm:t>
        <a:bodyPr/>
        <a:lstStyle/>
        <a:p>
          <a:endParaRPr lang="en-US"/>
        </a:p>
      </dgm:t>
    </dgm:pt>
    <dgm:pt modelId="{298F9952-2A02-4CE5-8467-B79AA28FB09B}">
      <dgm:prSet phldrT="[Text]"/>
      <dgm:spPr/>
      <dgm:t>
        <a:bodyPr/>
        <a:lstStyle/>
        <a:p>
          <a:r>
            <a:rPr lang="en-US" dirty="0"/>
            <a:t>Number of Stations</a:t>
          </a:r>
        </a:p>
      </dgm:t>
    </dgm:pt>
    <dgm:pt modelId="{82E74DD2-8891-447B-B386-47455FF34E30}" type="parTrans" cxnId="{43267153-E17A-41AE-BFB9-35971FE5C001}">
      <dgm:prSet/>
      <dgm:spPr/>
      <dgm:t>
        <a:bodyPr/>
        <a:lstStyle/>
        <a:p>
          <a:endParaRPr lang="en-US"/>
        </a:p>
      </dgm:t>
    </dgm:pt>
    <dgm:pt modelId="{DE4FE658-F7A7-4D75-AFB8-09D5431313A6}" type="sibTrans" cxnId="{43267153-E17A-41AE-BFB9-35971FE5C001}">
      <dgm:prSet/>
      <dgm:spPr/>
      <dgm:t>
        <a:bodyPr/>
        <a:lstStyle/>
        <a:p>
          <a:endParaRPr lang="en-US"/>
        </a:p>
      </dgm:t>
    </dgm:pt>
    <dgm:pt modelId="{C98181A6-2811-45B1-B789-953AA9302EB7}">
      <dgm:prSet phldrT="[Text]"/>
      <dgm:spPr/>
      <dgm:t>
        <a:bodyPr/>
        <a:lstStyle/>
        <a:p>
          <a:endParaRPr lang="en-US" dirty="0"/>
        </a:p>
      </dgm:t>
    </dgm:pt>
    <dgm:pt modelId="{77991501-2815-4F00-BFC2-8D1D3DEDEDA2}" type="parTrans" cxnId="{6AED1A40-F71A-44EF-86E0-4E29DD26E391}">
      <dgm:prSet/>
      <dgm:spPr/>
      <dgm:t>
        <a:bodyPr/>
        <a:lstStyle/>
        <a:p>
          <a:endParaRPr lang="en-US"/>
        </a:p>
      </dgm:t>
    </dgm:pt>
    <dgm:pt modelId="{88C12841-8D50-4A99-A919-08FEB0CD5327}" type="sibTrans" cxnId="{6AED1A40-F71A-44EF-86E0-4E29DD26E391}">
      <dgm:prSet/>
      <dgm:spPr/>
      <dgm:t>
        <a:bodyPr/>
        <a:lstStyle/>
        <a:p>
          <a:endParaRPr lang="en-US"/>
        </a:p>
      </dgm:t>
    </dgm:pt>
    <dgm:pt modelId="{2F49292A-687A-4F43-8237-602866C56933}" type="pres">
      <dgm:prSet presAssocID="{A7529BC8-5509-44CC-AC5E-B4BCA97498E6}" presName="cycle" presStyleCnt="0">
        <dgm:presLayoutVars>
          <dgm:chMax val="1"/>
          <dgm:dir/>
          <dgm:animLvl val="ctr"/>
          <dgm:resizeHandles val="exact"/>
        </dgm:presLayoutVars>
      </dgm:prSet>
      <dgm:spPr/>
    </dgm:pt>
    <dgm:pt modelId="{06618231-D30B-4052-901C-25A3C028D9EA}" type="pres">
      <dgm:prSet presAssocID="{34E04736-E162-4B67-8FF5-DCA6D499288E}" presName="centerShape" presStyleLbl="node0" presStyleIdx="0" presStyleCnt="1"/>
      <dgm:spPr/>
    </dgm:pt>
    <dgm:pt modelId="{00F69E87-7364-4A1F-B22F-68375E597781}" type="pres">
      <dgm:prSet presAssocID="{EC73D720-D68A-4B2F-A5D6-DE0AC0F3D841}" presName="parTrans" presStyleLbl="bgSibTrans2D1" presStyleIdx="0" presStyleCnt="5"/>
      <dgm:spPr/>
    </dgm:pt>
    <dgm:pt modelId="{DF2B35DE-94FB-4C22-A8E7-8AC2154D55FD}" type="pres">
      <dgm:prSet presAssocID="{3CE1E481-7795-4BBC-A366-2E8354EFF033}" presName="node" presStyleLbl="node1" presStyleIdx="0" presStyleCnt="5">
        <dgm:presLayoutVars>
          <dgm:bulletEnabled val="1"/>
        </dgm:presLayoutVars>
      </dgm:prSet>
      <dgm:spPr/>
    </dgm:pt>
    <dgm:pt modelId="{54D51126-A99B-4AF5-961E-F77D552BA230}" type="pres">
      <dgm:prSet presAssocID="{246557A3-4643-4093-9D01-7790FEADF540}" presName="parTrans" presStyleLbl="bgSibTrans2D1" presStyleIdx="1" presStyleCnt="5"/>
      <dgm:spPr/>
    </dgm:pt>
    <dgm:pt modelId="{5468153A-DD3A-490A-9820-852651C5FE8B}" type="pres">
      <dgm:prSet presAssocID="{05DD001E-8E98-482B-AE0D-AF095632202C}" presName="node" presStyleLbl="node1" presStyleIdx="1" presStyleCnt="5">
        <dgm:presLayoutVars>
          <dgm:bulletEnabled val="1"/>
        </dgm:presLayoutVars>
      </dgm:prSet>
      <dgm:spPr/>
    </dgm:pt>
    <dgm:pt modelId="{440B438E-BC96-4493-A0B5-732E83BB351E}" type="pres">
      <dgm:prSet presAssocID="{F683125E-8511-4BCF-8D95-8A89FCA80B8E}" presName="parTrans" presStyleLbl="bgSibTrans2D1" presStyleIdx="2" presStyleCnt="5"/>
      <dgm:spPr/>
    </dgm:pt>
    <dgm:pt modelId="{9BF6F97F-78A3-4B6C-9FEF-F0B622516CB2}" type="pres">
      <dgm:prSet presAssocID="{2CB35E67-A121-4670-8482-1DB544A25D2A}" presName="node" presStyleLbl="node1" presStyleIdx="2" presStyleCnt="5">
        <dgm:presLayoutVars>
          <dgm:bulletEnabled val="1"/>
        </dgm:presLayoutVars>
      </dgm:prSet>
      <dgm:spPr/>
    </dgm:pt>
    <dgm:pt modelId="{84B76411-4EB3-4B36-8D2D-AFD611EFDA1F}" type="pres">
      <dgm:prSet presAssocID="{051421F7-BE08-4610-8074-E09BF01E6F96}" presName="parTrans" presStyleLbl="bgSibTrans2D1" presStyleIdx="3" presStyleCnt="5"/>
      <dgm:spPr/>
    </dgm:pt>
    <dgm:pt modelId="{6A4D9BAB-28EF-4E64-A9A2-AC4F2164EDCF}" type="pres">
      <dgm:prSet presAssocID="{9382E41B-6C62-4593-9C92-B3C8D598038C}" presName="node" presStyleLbl="node1" presStyleIdx="3" presStyleCnt="5">
        <dgm:presLayoutVars>
          <dgm:bulletEnabled val="1"/>
        </dgm:presLayoutVars>
      </dgm:prSet>
      <dgm:spPr/>
    </dgm:pt>
    <dgm:pt modelId="{3AC4BF72-EF31-42AF-B5D5-5187466F170B}" type="pres">
      <dgm:prSet presAssocID="{82E74DD2-8891-447B-B386-47455FF34E30}" presName="parTrans" presStyleLbl="bgSibTrans2D1" presStyleIdx="4" presStyleCnt="5"/>
      <dgm:spPr/>
    </dgm:pt>
    <dgm:pt modelId="{FA72FF7D-6AB2-48F9-AFDD-E04F108F968B}" type="pres">
      <dgm:prSet presAssocID="{298F9952-2A02-4CE5-8467-B79AA28FB09B}" presName="node" presStyleLbl="node1" presStyleIdx="4" presStyleCnt="5">
        <dgm:presLayoutVars>
          <dgm:bulletEnabled val="1"/>
        </dgm:presLayoutVars>
      </dgm:prSet>
      <dgm:spPr/>
    </dgm:pt>
  </dgm:ptLst>
  <dgm:cxnLst>
    <dgm:cxn modelId="{385FDF05-8FAB-4F6F-A848-FA10425A5429}" srcId="{34E04736-E162-4B67-8FF5-DCA6D499288E}" destId="{05DD001E-8E98-482B-AE0D-AF095632202C}" srcOrd="1" destOrd="0" parTransId="{246557A3-4643-4093-9D01-7790FEADF540}" sibTransId="{ECF88E26-8A2C-405E-8954-522C40E7CCFB}"/>
    <dgm:cxn modelId="{3C76A115-DC99-409A-9183-D74FF234CCE8}" type="presOf" srcId="{82E74DD2-8891-447B-B386-47455FF34E30}" destId="{3AC4BF72-EF31-42AF-B5D5-5187466F170B}" srcOrd="0" destOrd="0" presId="urn:microsoft.com/office/officeart/2005/8/layout/radial4"/>
    <dgm:cxn modelId="{DD0E3A25-AF93-47E9-ABED-E9914D8F6A5A}" type="presOf" srcId="{F683125E-8511-4BCF-8D95-8A89FCA80B8E}" destId="{440B438E-BC96-4493-A0B5-732E83BB351E}" srcOrd="0" destOrd="0" presId="urn:microsoft.com/office/officeart/2005/8/layout/radial4"/>
    <dgm:cxn modelId="{F93E1E2A-612B-45FB-9D32-8524A34E2F8C}" type="presOf" srcId="{34E04736-E162-4B67-8FF5-DCA6D499288E}" destId="{06618231-D30B-4052-901C-25A3C028D9EA}" srcOrd="0" destOrd="0" presId="urn:microsoft.com/office/officeart/2005/8/layout/radial4"/>
    <dgm:cxn modelId="{69F6D738-C719-4AAD-B87C-8FBD32815920}" type="presOf" srcId="{298F9952-2A02-4CE5-8467-B79AA28FB09B}" destId="{FA72FF7D-6AB2-48F9-AFDD-E04F108F968B}" srcOrd="0" destOrd="0" presId="urn:microsoft.com/office/officeart/2005/8/layout/radial4"/>
    <dgm:cxn modelId="{39E7303F-AC46-49DC-995F-448E8B288DFB}" type="presOf" srcId="{05DD001E-8E98-482B-AE0D-AF095632202C}" destId="{5468153A-DD3A-490A-9820-852651C5FE8B}" srcOrd="0" destOrd="0" presId="urn:microsoft.com/office/officeart/2005/8/layout/radial4"/>
    <dgm:cxn modelId="{6AED1A40-F71A-44EF-86E0-4E29DD26E391}" srcId="{A7529BC8-5509-44CC-AC5E-B4BCA97498E6}" destId="{C98181A6-2811-45B1-B789-953AA9302EB7}" srcOrd="1" destOrd="0" parTransId="{77991501-2815-4F00-BFC2-8D1D3DEDEDA2}" sibTransId="{88C12841-8D50-4A99-A919-08FEB0CD5327}"/>
    <dgm:cxn modelId="{30538142-5006-4002-8C30-70A7515E703B}" srcId="{34E04736-E162-4B67-8FF5-DCA6D499288E}" destId="{2CB35E67-A121-4670-8482-1DB544A25D2A}" srcOrd="2" destOrd="0" parTransId="{F683125E-8511-4BCF-8D95-8A89FCA80B8E}" sibTransId="{582433FD-2434-42DE-B4D2-BA8177706B47}"/>
    <dgm:cxn modelId="{3400E747-6EBD-46B2-8FCE-0399EE5BCB23}" type="presOf" srcId="{9382E41B-6C62-4593-9C92-B3C8D598038C}" destId="{6A4D9BAB-28EF-4E64-A9A2-AC4F2164EDCF}" srcOrd="0" destOrd="0" presId="urn:microsoft.com/office/officeart/2005/8/layout/radial4"/>
    <dgm:cxn modelId="{2E8ACB6A-8A12-44A9-975A-024BDA7F4C9F}" type="presOf" srcId="{051421F7-BE08-4610-8074-E09BF01E6F96}" destId="{84B76411-4EB3-4B36-8D2D-AFD611EFDA1F}" srcOrd="0" destOrd="0" presId="urn:microsoft.com/office/officeart/2005/8/layout/radial4"/>
    <dgm:cxn modelId="{EEF01A6B-58DF-4A18-87A1-BDAEF7F33959}" srcId="{34E04736-E162-4B67-8FF5-DCA6D499288E}" destId="{3CE1E481-7795-4BBC-A366-2E8354EFF033}" srcOrd="0" destOrd="0" parTransId="{EC73D720-D68A-4B2F-A5D6-DE0AC0F3D841}" sibTransId="{E9AB2689-60A2-4F35-AE1D-D59AE841D5DB}"/>
    <dgm:cxn modelId="{78AC216B-D2BF-4872-B797-8A02AE34AB8D}" type="presOf" srcId="{246557A3-4643-4093-9D01-7790FEADF540}" destId="{54D51126-A99B-4AF5-961E-F77D552BA230}" srcOrd="0" destOrd="0" presId="urn:microsoft.com/office/officeart/2005/8/layout/radial4"/>
    <dgm:cxn modelId="{43267153-E17A-41AE-BFB9-35971FE5C001}" srcId="{34E04736-E162-4B67-8FF5-DCA6D499288E}" destId="{298F9952-2A02-4CE5-8467-B79AA28FB09B}" srcOrd="4" destOrd="0" parTransId="{82E74DD2-8891-447B-B386-47455FF34E30}" sibTransId="{DE4FE658-F7A7-4D75-AFB8-09D5431313A6}"/>
    <dgm:cxn modelId="{9B7FFC7C-CA52-43DA-9108-772E501C8C3F}" type="presOf" srcId="{2CB35E67-A121-4670-8482-1DB544A25D2A}" destId="{9BF6F97F-78A3-4B6C-9FEF-F0B622516CB2}" srcOrd="0" destOrd="0" presId="urn:microsoft.com/office/officeart/2005/8/layout/radial4"/>
    <dgm:cxn modelId="{0C04988A-85E4-4630-AD10-722394DBA422}" type="presOf" srcId="{A7529BC8-5509-44CC-AC5E-B4BCA97498E6}" destId="{2F49292A-687A-4F43-8237-602866C56933}" srcOrd="0" destOrd="0" presId="urn:microsoft.com/office/officeart/2005/8/layout/radial4"/>
    <dgm:cxn modelId="{C5D33A8C-B2E1-4BAB-95A6-B59573CB539B}" srcId="{A7529BC8-5509-44CC-AC5E-B4BCA97498E6}" destId="{34E04736-E162-4B67-8FF5-DCA6D499288E}" srcOrd="0" destOrd="0" parTransId="{4D1E766F-B198-4E39-9B8B-87CAC7DE7D30}" sibTransId="{D6F9246E-6820-4471-867E-3E226DD8F629}"/>
    <dgm:cxn modelId="{E3D282CB-1185-4C42-B842-28259B4049C5}" type="presOf" srcId="{3CE1E481-7795-4BBC-A366-2E8354EFF033}" destId="{DF2B35DE-94FB-4C22-A8E7-8AC2154D55FD}" srcOrd="0" destOrd="0" presId="urn:microsoft.com/office/officeart/2005/8/layout/radial4"/>
    <dgm:cxn modelId="{27859BE7-A627-4491-AB86-CFA390F896BE}" type="presOf" srcId="{EC73D720-D68A-4B2F-A5D6-DE0AC0F3D841}" destId="{00F69E87-7364-4A1F-B22F-68375E597781}" srcOrd="0" destOrd="0" presId="urn:microsoft.com/office/officeart/2005/8/layout/radial4"/>
    <dgm:cxn modelId="{E2AC7CF0-240E-436B-AEA0-82C54BCC7150}" srcId="{34E04736-E162-4B67-8FF5-DCA6D499288E}" destId="{9382E41B-6C62-4593-9C92-B3C8D598038C}" srcOrd="3" destOrd="0" parTransId="{051421F7-BE08-4610-8074-E09BF01E6F96}" sibTransId="{A7A024EA-FE78-4216-B8C2-B03643E117C9}"/>
    <dgm:cxn modelId="{4A014600-EDA7-40EF-AEF1-19EC6F9FB983}" type="presParOf" srcId="{2F49292A-687A-4F43-8237-602866C56933}" destId="{06618231-D30B-4052-901C-25A3C028D9EA}" srcOrd="0" destOrd="0" presId="urn:microsoft.com/office/officeart/2005/8/layout/radial4"/>
    <dgm:cxn modelId="{64E8A1C0-E465-4CFE-9684-A24E39DB25F6}" type="presParOf" srcId="{2F49292A-687A-4F43-8237-602866C56933}" destId="{00F69E87-7364-4A1F-B22F-68375E597781}" srcOrd="1" destOrd="0" presId="urn:microsoft.com/office/officeart/2005/8/layout/radial4"/>
    <dgm:cxn modelId="{48ADDE47-6C9E-41BC-B452-06F0462B8EBB}" type="presParOf" srcId="{2F49292A-687A-4F43-8237-602866C56933}" destId="{DF2B35DE-94FB-4C22-A8E7-8AC2154D55FD}" srcOrd="2" destOrd="0" presId="urn:microsoft.com/office/officeart/2005/8/layout/radial4"/>
    <dgm:cxn modelId="{EAB95E42-212C-4120-91F6-2FD9DBF33135}" type="presParOf" srcId="{2F49292A-687A-4F43-8237-602866C56933}" destId="{54D51126-A99B-4AF5-961E-F77D552BA230}" srcOrd="3" destOrd="0" presId="urn:microsoft.com/office/officeart/2005/8/layout/radial4"/>
    <dgm:cxn modelId="{05219F48-7D1D-4CA5-9E49-DDB19CEFD1B8}" type="presParOf" srcId="{2F49292A-687A-4F43-8237-602866C56933}" destId="{5468153A-DD3A-490A-9820-852651C5FE8B}" srcOrd="4" destOrd="0" presId="urn:microsoft.com/office/officeart/2005/8/layout/radial4"/>
    <dgm:cxn modelId="{94122C96-2570-4618-A7DE-5E9E230F7E8B}" type="presParOf" srcId="{2F49292A-687A-4F43-8237-602866C56933}" destId="{440B438E-BC96-4493-A0B5-732E83BB351E}" srcOrd="5" destOrd="0" presId="urn:microsoft.com/office/officeart/2005/8/layout/radial4"/>
    <dgm:cxn modelId="{904C3848-964B-4F0E-93AD-039595633F90}" type="presParOf" srcId="{2F49292A-687A-4F43-8237-602866C56933}" destId="{9BF6F97F-78A3-4B6C-9FEF-F0B622516CB2}" srcOrd="6" destOrd="0" presId="urn:microsoft.com/office/officeart/2005/8/layout/radial4"/>
    <dgm:cxn modelId="{7130D782-32BF-4E49-83F8-4939C18B847F}" type="presParOf" srcId="{2F49292A-687A-4F43-8237-602866C56933}" destId="{84B76411-4EB3-4B36-8D2D-AFD611EFDA1F}" srcOrd="7" destOrd="0" presId="urn:microsoft.com/office/officeart/2005/8/layout/radial4"/>
    <dgm:cxn modelId="{FA8C2E6C-9BA0-4ECA-963C-AC0C1E3DA1AF}" type="presParOf" srcId="{2F49292A-687A-4F43-8237-602866C56933}" destId="{6A4D9BAB-28EF-4E64-A9A2-AC4F2164EDCF}" srcOrd="8" destOrd="0" presId="urn:microsoft.com/office/officeart/2005/8/layout/radial4"/>
    <dgm:cxn modelId="{4C90974A-740E-4B3B-90A0-EB94DE481B2C}" type="presParOf" srcId="{2F49292A-687A-4F43-8237-602866C56933}" destId="{3AC4BF72-EF31-42AF-B5D5-5187466F170B}" srcOrd="9" destOrd="0" presId="urn:microsoft.com/office/officeart/2005/8/layout/radial4"/>
    <dgm:cxn modelId="{8B7B000B-4196-4F8E-B5DA-A90CBD70511C}" type="presParOf" srcId="{2F49292A-687A-4F43-8237-602866C56933}" destId="{FA72FF7D-6AB2-48F9-AFDD-E04F108F968B}" srcOrd="10" destOrd="0" presId="urn:microsoft.com/office/officeart/2005/8/layout/radial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0B0BC32-17E2-43D7-AD21-FC2370385341}"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5F5451C9-FCDC-42FD-B6C9-97FD8B2543C1}">
      <dgm:prSet phldrT="[Text]"/>
      <dgm:spPr/>
      <dgm:t>
        <a:bodyPr/>
        <a:lstStyle/>
        <a:p>
          <a:r>
            <a:rPr lang="en-US" dirty="0"/>
            <a:t>Model-1</a:t>
          </a:r>
        </a:p>
        <a:p>
          <a:r>
            <a:rPr lang="en-US" dirty="0"/>
            <a:t>log(</a:t>
          </a:r>
          <a:r>
            <a:rPr lang="en-US" dirty="0" err="1"/>
            <a:t>Realcost</a:t>
          </a:r>
          <a:r>
            <a:rPr lang="en-US" dirty="0"/>
            <a:t>) ~ log(</a:t>
          </a:r>
          <a:r>
            <a:rPr lang="en-US" dirty="0" err="1"/>
            <a:t>project_years</a:t>
          </a:r>
          <a:r>
            <a:rPr lang="en-US" dirty="0"/>
            <a:t>)</a:t>
          </a:r>
        </a:p>
      </dgm:t>
    </dgm:pt>
    <dgm:pt modelId="{A7403C57-3DF1-4000-A258-2BAD49C2ABE7}" type="parTrans" cxnId="{3355F363-72E2-4032-BD49-78C48890B7B1}">
      <dgm:prSet/>
      <dgm:spPr/>
      <dgm:t>
        <a:bodyPr/>
        <a:lstStyle/>
        <a:p>
          <a:endParaRPr lang="en-US"/>
        </a:p>
      </dgm:t>
    </dgm:pt>
    <dgm:pt modelId="{C257E4B5-1AED-4967-962A-9209E638F327}" type="sibTrans" cxnId="{3355F363-72E2-4032-BD49-78C48890B7B1}">
      <dgm:prSet/>
      <dgm:spPr/>
      <dgm:t>
        <a:bodyPr/>
        <a:lstStyle/>
        <a:p>
          <a:endParaRPr lang="en-US"/>
        </a:p>
      </dgm:t>
    </dgm:pt>
    <dgm:pt modelId="{5FA1561F-19E1-48F6-A699-95EFA6DE7F3A}">
      <dgm:prSet phldrT="[Text]"/>
      <dgm:spPr/>
      <dgm:t>
        <a:bodyPr/>
        <a:lstStyle/>
        <a:p>
          <a:r>
            <a:rPr lang="en-US" dirty="0"/>
            <a:t>Model-2</a:t>
          </a:r>
        </a:p>
        <a:p>
          <a:r>
            <a:rPr lang="en-US" dirty="0"/>
            <a:t>log(</a:t>
          </a:r>
          <a:r>
            <a:rPr lang="en-US" dirty="0" err="1"/>
            <a:t>Realcost</a:t>
          </a:r>
          <a:r>
            <a:rPr lang="en-US" dirty="0"/>
            <a:t>) ~          log(Tunnel)</a:t>
          </a:r>
        </a:p>
      </dgm:t>
    </dgm:pt>
    <dgm:pt modelId="{B26749B4-A98B-4347-8BA4-27CA40E32973}" type="parTrans" cxnId="{25F3FEB8-6392-46F2-80D4-D5F109A4E972}">
      <dgm:prSet/>
      <dgm:spPr/>
      <dgm:t>
        <a:bodyPr/>
        <a:lstStyle/>
        <a:p>
          <a:endParaRPr lang="en-US"/>
        </a:p>
      </dgm:t>
    </dgm:pt>
    <dgm:pt modelId="{021676A4-51B9-4830-8F0E-A48C3C2CEE10}" type="sibTrans" cxnId="{25F3FEB8-6392-46F2-80D4-D5F109A4E972}">
      <dgm:prSet/>
      <dgm:spPr/>
      <dgm:t>
        <a:bodyPr/>
        <a:lstStyle/>
        <a:p>
          <a:endParaRPr lang="en-US"/>
        </a:p>
      </dgm:t>
    </dgm:pt>
    <dgm:pt modelId="{32568224-28CF-44E9-829E-07C3EFC448BE}">
      <dgm:prSet phldrT="[Text]"/>
      <dgm:spPr/>
      <dgm:t>
        <a:bodyPr/>
        <a:lstStyle/>
        <a:p>
          <a:r>
            <a:rPr lang="en-US" dirty="0"/>
            <a:t>Model-3</a:t>
          </a:r>
        </a:p>
        <a:p>
          <a:r>
            <a:rPr lang="en-US" dirty="0"/>
            <a:t>log(</a:t>
          </a:r>
          <a:r>
            <a:rPr lang="en-US" dirty="0" err="1"/>
            <a:t>Realcost</a:t>
          </a:r>
          <a:r>
            <a:rPr lang="en-US" dirty="0"/>
            <a:t>) ~        log(Stations)</a:t>
          </a:r>
        </a:p>
      </dgm:t>
    </dgm:pt>
    <dgm:pt modelId="{A734E71B-C12F-4765-9C43-C31108192566}" type="parTrans" cxnId="{0AE415EA-162F-4EFD-9F19-7C4B3196340B}">
      <dgm:prSet/>
      <dgm:spPr/>
      <dgm:t>
        <a:bodyPr/>
        <a:lstStyle/>
        <a:p>
          <a:endParaRPr lang="en-US"/>
        </a:p>
      </dgm:t>
    </dgm:pt>
    <dgm:pt modelId="{6C2C84DA-CAFE-4957-B85E-05AFB09D6C4C}" type="sibTrans" cxnId="{0AE415EA-162F-4EFD-9F19-7C4B3196340B}">
      <dgm:prSet/>
      <dgm:spPr/>
      <dgm:t>
        <a:bodyPr/>
        <a:lstStyle/>
        <a:p>
          <a:endParaRPr lang="en-US"/>
        </a:p>
      </dgm:t>
    </dgm:pt>
    <dgm:pt modelId="{6A58E6B9-162E-4D8E-8EE1-11E88ECFDEEF}">
      <dgm:prSet phldrT="[Text]"/>
      <dgm:spPr/>
      <dgm:t>
        <a:bodyPr/>
        <a:lstStyle/>
        <a:p>
          <a:r>
            <a:rPr lang="en-US" dirty="0"/>
            <a:t>Model-4</a:t>
          </a:r>
        </a:p>
        <a:p>
          <a:r>
            <a:rPr lang="en-US" dirty="0"/>
            <a:t>log(</a:t>
          </a:r>
          <a:r>
            <a:rPr lang="en-US" dirty="0" err="1"/>
            <a:t>Realcost</a:t>
          </a:r>
          <a:r>
            <a:rPr lang="en-US" dirty="0"/>
            <a:t>) ~          log(Length)</a:t>
          </a:r>
        </a:p>
      </dgm:t>
    </dgm:pt>
    <dgm:pt modelId="{669F9309-2F34-4E88-836D-53C482AAD6E1}" type="parTrans" cxnId="{0072173D-5F6C-4259-B5BB-7338530CCFE8}">
      <dgm:prSet/>
      <dgm:spPr/>
      <dgm:t>
        <a:bodyPr/>
        <a:lstStyle/>
        <a:p>
          <a:endParaRPr lang="en-US"/>
        </a:p>
      </dgm:t>
    </dgm:pt>
    <dgm:pt modelId="{E9F28932-868D-4468-B596-BA975FF8F5AB}" type="sibTrans" cxnId="{0072173D-5F6C-4259-B5BB-7338530CCFE8}">
      <dgm:prSet/>
      <dgm:spPr/>
      <dgm:t>
        <a:bodyPr/>
        <a:lstStyle/>
        <a:p>
          <a:endParaRPr lang="en-US"/>
        </a:p>
      </dgm:t>
    </dgm:pt>
    <dgm:pt modelId="{04C0A6F4-6C59-49C0-8C80-37244150B3DF}">
      <dgm:prSet phldrT="[Text]"/>
      <dgm:spPr/>
      <dgm:t>
        <a:bodyPr/>
        <a:lstStyle/>
        <a:p>
          <a:r>
            <a:rPr lang="en-US" dirty="0"/>
            <a:t>Model-5</a:t>
          </a:r>
        </a:p>
        <a:p>
          <a:r>
            <a:rPr lang="en-US" dirty="0"/>
            <a:t>log(</a:t>
          </a:r>
          <a:r>
            <a:rPr lang="en-US" dirty="0" err="1"/>
            <a:t>Realcost</a:t>
          </a:r>
          <a:r>
            <a:rPr lang="en-US" dirty="0"/>
            <a:t>) ~ log(</a:t>
          </a:r>
          <a:r>
            <a:rPr lang="en-US" dirty="0" err="1"/>
            <a:t>project_years</a:t>
          </a:r>
          <a:r>
            <a:rPr lang="en-US" dirty="0"/>
            <a:t>) + log(Tunnel)</a:t>
          </a:r>
        </a:p>
      </dgm:t>
    </dgm:pt>
    <dgm:pt modelId="{FFF67FE4-BD2E-4DAF-ADB8-C427F9A03951}" type="parTrans" cxnId="{17C17679-267C-4DBF-B492-15B2F218F322}">
      <dgm:prSet/>
      <dgm:spPr/>
      <dgm:t>
        <a:bodyPr/>
        <a:lstStyle/>
        <a:p>
          <a:endParaRPr lang="en-US"/>
        </a:p>
      </dgm:t>
    </dgm:pt>
    <dgm:pt modelId="{3CCBA1C3-F8FC-4EA3-B306-E54D9F6E8130}" type="sibTrans" cxnId="{17C17679-267C-4DBF-B492-15B2F218F322}">
      <dgm:prSet/>
      <dgm:spPr/>
      <dgm:t>
        <a:bodyPr/>
        <a:lstStyle/>
        <a:p>
          <a:endParaRPr lang="en-US"/>
        </a:p>
      </dgm:t>
    </dgm:pt>
    <dgm:pt modelId="{5648BC23-10AC-47D3-9260-12E4B30D8B2B}">
      <dgm:prSet phldrT="[Text]"/>
      <dgm:spPr/>
      <dgm:t>
        <a:bodyPr/>
        <a:lstStyle/>
        <a:p>
          <a:r>
            <a:rPr lang="en-US" dirty="0"/>
            <a:t>Model-6</a:t>
          </a:r>
        </a:p>
        <a:p>
          <a:r>
            <a:rPr lang="en-US" dirty="0"/>
            <a:t>log(</a:t>
          </a:r>
          <a:r>
            <a:rPr lang="en-US" dirty="0" err="1"/>
            <a:t>Realcost</a:t>
          </a:r>
          <a:r>
            <a:rPr lang="en-US" dirty="0"/>
            <a:t>) ~ log(</a:t>
          </a:r>
          <a:r>
            <a:rPr lang="en-US" dirty="0" err="1"/>
            <a:t>project_years</a:t>
          </a:r>
          <a:r>
            <a:rPr lang="en-US" dirty="0"/>
            <a:t>) + log(Tunnel) +           log(Stations)</a:t>
          </a:r>
        </a:p>
      </dgm:t>
    </dgm:pt>
    <dgm:pt modelId="{019B9512-AA40-433E-B57B-9364D71E0E2D}" type="parTrans" cxnId="{E1D26BAA-0F9D-40C9-A6E6-D10A8CCD2E2D}">
      <dgm:prSet/>
      <dgm:spPr/>
      <dgm:t>
        <a:bodyPr/>
        <a:lstStyle/>
        <a:p>
          <a:endParaRPr lang="en-US"/>
        </a:p>
      </dgm:t>
    </dgm:pt>
    <dgm:pt modelId="{B85DEAE0-1714-4A3F-BADE-37507F1D7589}" type="sibTrans" cxnId="{E1D26BAA-0F9D-40C9-A6E6-D10A8CCD2E2D}">
      <dgm:prSet/>
      <dgm:spPr/>
      <dgm:t>
        <a:bodyPr/>
        <a:lstStyle/>
        <a:p>
          <a:endParaRPr lang="en-US"/>
        </a:p>
      </dgm:t>
    </dgm:pt>
    <dgm:pt modelId="{881DE092-7666-4C3D-A25C-0CCE9B6D2373}">
      <dgm:prSet phldrT="[Text]"/>
      <dgm:spPr/>
      <dgm:t>
        <a:bodyPr/>
        <a:lstStyle/>
        <a:p>
          <a:r>
            <a:rPr lang="en-US" dirty="0"/>
            <a:t>Model-7</a:t>
          </a:r>
        </a:p>
        <a:p>
          <a:r>
            <a:rPr lang="en-US" dirty="0"/>
            <a:t>log(</a:t>
          </a:r>
          <a:r>
            <a:rPr lang="en-US" dirty="0" err="1"/>
            <a:t>Realcost</a:t>
          </a:r>
          <a:r>
            <a:rPr lang="en-US" dirty="0"/>
            <a:t>) ~ log(</a:t>
          </a:r>
          <a:r>
            <a:rPr lang="en-US" dirty="0" err="1"/>
            <a:t>project_years</a:t>
          </a:r>
          <a:r>
            <a:rPr lang="en-US" dirty="0"/>
            <a:t>) + log(Tunnel) +             log(Stations) +           log(Length)</a:t>
          </a:r>
        </a:p>
      </dgm:t>
    </dgm:pt>
    <dgm:pt modelId="{24461611-9FC3-453F-98A5-455084729E51}" type="parTrans" cxnId="{A1E21937-5CC9-4A31-A7FA-BEB3046A381D}">
      <dgm:prSet/>
      <dgm:spPr/>
      <dgm:t>
        <a:bodyPr/>
        <a:lstStyle/>
        <a:p>
          <a:endParaRPr lang="en-US"/>
        </a:p>
      </dgm:t>
    </dgm:pt>
    <dgm:pt modelId="{31E80C2C-C9BE-4F40-809D-CC683C2945A0}" type="sibTrans" cxnId="{A1E21937-5CC9-4A31-A7FA-BEB3046A381D}">
      <dgm:prSet/>
      <dgm:spPr/>
      <dgm:t>
        <a:bodyPr/>
        <a:lstStyle/>
        <a:p>
          <a:endParaRPr lang="en-US"/>
        </a:p>
      </dgm:t>
    </dgm:pt>
    <dgm:pt modelId="{E77077A7-DAB1-41B7-AC70-8921487953D9}" type="pres">
      <dgm:prSet presAssocID="{40B0BC32-17E2-43D7-AD21-FC2370385341}" presName="diagram" presStyleCnt="0">
        <dgm:presLayoutVars>
          <dgm:dir/>
          <dgm:resizeHandles val="exact"/>
        </dgm:presLayoutVars>
      </dgm:prSet>
      <dgm:spPr/>
    </dgm:pt>
    <dgm:pt modelId="{72FBED7C-C725-4203-92E6-0AA42B3A4BC2}" type="pres">
      <dgm:prSet presAssocID="{5F5451C9-FCDC-42FD-B6C9-97FD8B2543C1}" presName="node" presStyleLbl="node1" presStyleIdx="0" presStyleCnt="7">
        <dgm:presLayoutVars>
          <dgm:bulletEnabled val="1"/>
        </dgm:presLayoutVars>
      </dgm:prSet>
      <dgm:spPr/>
    </dgm:pt>
    <dgm:pt modelId="{23C08D5E-1F60-48CF-90B1-3B5623AEBA99}" type="pres">
      <dgm:prSet presAssocID="{C257E4B5-1AED-4967-962A-9209E638F327}" presName="sibTrans" presStyleCnt="0"/>
      <dgm:spPr/>
    </dgm:pt>
    <dgm:pt modelId="{A6DEE95D-0C9D-46D8-9141-58DE3A5FE49C}" type="pres">
      <dgm:prSet presAssocID="{5FA1561F-19E1-48F6-A699-95EFA6DE7F3A}" presName="node" presStyleLbl="node1" presStyleIdx="1" presStyleCnt="7">
        <dgm:presLayoutVars>
          <dgm:bulletEnabled val="1"/>
        </dgm:presLayoutVars>
      </dgm:prSet>
      <dgm:spPr/>
    </dgm:pt>
    <dgm:pt modelId="{CCD6FC04-6359-4502-A27C-E7C3DBCAAC4E}" type="pres">
      <dgm:prSet presAssocID="{021676A4-51B9-4830-8F0E-A48C3C2CEE10}" presName="sibTrans" presStyleCnt="0"/>
      <dgm:spPr/>
    </dgm:pt>
    <dgm:pt modelId="{B6646803-594E-494A-9228-48C944A73BD9}" type="pres">
      <dgm:prSet presAssocID="{32568224-28CF-44E9-829E-07C3EFC448BE}" presName="node" presStyleLbl="node1" presStyleIdx="2" presStyleCnt="7">
        <dgm:presLayoutVars>
          <dgm:bulletEnabled val="1"/>
        </dgm:presLayoutVars>
      </dgm:prSet>
      <dgm:spPr/>
    </dgm:pt>
    <dgm:pt modelId="{94172D45-3C96-4475-A619-E7D0C796CC37}" type="pres">
      <dgm:prSet presAssocID="{6C2C84DA-CAFE-4957-B85E-05AFB09D6C4C}" presName="sibTrans" presStyleCnt="0"/>
      <dgm:spPr/>
    </dgm:pt>
    <dgm:pt modelId="{F76E972B-16FE-4D78-A825-5FBA8932AAF3}" type="pres">
      <dgm:prSet presAssocID="{6A58E6B9-162E-4D8E-8EE1-11E88ECFDEEF}" presName="node" presStyleLbl="node1" presStyleIdx="3" presStyleCnt="7">
        <dgm:presLayoutVars>
          <dgm:bulletEnabled val="1"/>
        </dgm:presLayoutVars>
      </dgm:prSet>
      <dgm:spPr/>
    </dgm:pt>
    <dgm:pt modelId="{088AD788-D62F-4F1F-9349-25B7FB4E181B}" type="pres">
      <dgm:prSet presAssocID="{E9F28932-868D-4468-B596-BA975FF8F5AB}" presName="sibTrans" presStyleCnt="0"/>
      <dgm:spPr/>
    </dgm:pt>
    <dgm:pt modelId="{AC7B2B33-DCCD-44DC-8779-D80F2A7E2AF5}" type="pres">
      <dgm:prSet presAssocID="{04C0A6F4-6C59-49C0-8C80-37244150B3DF}" presName="node" presStyleLbl="node1" presStyleIdx="4" presStyleCnt="7">
        <dgm:presLayoutVars>
          <dgm:bulletEnabled val="1"/>
        </dgm:presLayoutVars>
      </dgm:prSet>
      <dgm:spPr/>
    </dgm:pt>
    <dgm:pt modelId="{D6301D8D-A33D-4E2B-8CA8-D5BB4312EE5F}" type="pres">
      <dgm:prSet presAssocID="{3CCBA1C3-F8FC-4EA3-B306-E54D9F6E8130}" presName="sibTrans" presStyleCnt="0"/>
      <dgm:spPr/>
    </dgm:pt>
    <dgm:pt modelId="{C860FD38-DB94-4992-A284-014B03AE2179}" type="pres">
      <dgm:prSet presAssocID="{5648BC23-10AC-47D3-9260-12E4B30D8B2B}" presName="node" presStyleLbl="node1" presStyleIdx="5" presStyleCnt="7">
        <dgm:presLayoutVars>
          <dgm:bulletEnabled val="1"/>
        </dgm:presLayoutVars>
      </dgm:prSet>
      <dgm:spPr/>
    </dgm:pt>
    <dgm:pt modelId="{D805E1C1-322F-41F0-A868-1F5A3989DDBD}" type="pres">
      <dgm:prSet presAssocID="{B85DEAE0-1714-4A3F-BADE-37507F1D7589}" presName="sibTrans" presStyleCnt="0"/>
      <dgm:spPr/>
    </dgm:pt>
    <dgm:pt modelId="{75A4CB20-AFFA-4D19-87A4-5480A0B5EDC9}" type="pres">
      <dgm:prSet presAssocID="{881DE092-7666-4C3D-A25C-0CCE9B6D2373}" presName="node" presStyleLbl="node1" presStyleIdx="6" presStyleCnt="7">
        <dgm:presLayoutVars>
          <dgm:bulletEnabled val="1"/>
        </dgm:presLayoutVars>
      </dgm:prSet>
      <dgm:spPr/>
    </dgm:pt>
  </dgm:ptLst>
  <dgm:cxnLst>
    <dgm:cxn modelId="{E9390818-E001-4C35-BAFD-D4E985DDCA75}" type="presOf" srcId="{881DE092-7666-4C3D-A25C-0CCE9B6D2373}" destId="{75A4CB20-AFFA-4D19-87A4-5480A0B5EDC9}" srcOrd="0" destOrd="0" presId="urn:microsoft.com/office/officeart/2005/8/layout/default"/>
    <dgm:cxn modelId="{A1E21937-5CC9-4A31-A7FA-BEB3046A381D}" srcId="{40B0BC32-17E2-43D7-AD21-FC2370385341}" destId="{881DE092-7666-4C3D-A25C-0CCE9B6D2373}" srcOrd="6" destOrd="0" parTransId="{24461611-9FC3-453F-98A5-455084729E51}" sibTransId="{31E80C2C-C9BE-4F40-809D-CC683C2945A0}"/>
    <dgm:cxn modelId="{0072173D-5F6C-4259-B5BB-7338530CCFE8}" srcId="{40B0BC32-17E2-43D7-AD21-FC2370385341}" destId="{6A58E6B9-162E-4D8E-8EE1-11E88ECFDEEF}" srcOrd="3" destOrd="0" parTransId="{669F9309-2F34-4E88-836D-53C482AAD6E1}" sibTransId="{E9F28932-868D-4468-B596-BA975FF8F5AB}"/>
    <dgm:cxn modelId="{3355F363-72E2-4032-BD49-78C48890B7B1}" srcId="{40B0BC32-17E2-43D7-AD21-FC2370385341}" destId="{5F5451C9-FCDC-42FD-B6C9-97FD8B2543C1}" srcOrd="0" destOrd="0" parTransId="{A7403C57-3DF1-4000-A258-2BAD49C2ABE7}" sibTransId="{C257E4B5-1AED-4967-962A-9209E638F327}"/>
    <dgm:cxn modelId="{6F621146-4B3E-4481-9281-3984A3D7C123}" type="presOf" srcId="{5648BC23-10AC-47D3-9260-12E4B30D8B2B}" destId="{C860FD38-DB94-4992-A284-014B03AE2179}" srcOrd="0" destOrd="0" presId="urn:microsoft.com/office/officeart/2005/8/layout/default"/>
    <dgm:cxn modelId="{AEB5846E-BD5D-4D71-B26D-C2E872AFD53E}" type="presOf" srcId="{40B0BC32-17E2-43D7-AD21-FC2370385341}" destId="{E77077A7-DAB1-41B7-AC70-8921487953D9}" srcOrd="0" destOrd="0" presId="urn:microsoft.com/office/officeart/2005/8/layout/default"/>
    <dgm:cxn modelId="{B16C7654-6E57-4260-9E05-9CC21C6EDDEA}" type="presOf" srcId="{04C0A6F4-6C59-49C0-8C80-37244150B3DF}" destId="{AC7B2B33-DCCD-44DC-8779-D80F2A7E2AF5}" srcOrd="0" destOrd="0" presId="urn:microsoft.com/office/officeart/2005/8/layout/default"/>
    <dgm:cxn modelId="{9E1F2C55-67FB-4BEE-B3A8-07E4A6C32A70}" type="presOf" srcId="{5F5451C9-FCDC-42FD-B6C9-97FD8B2543C1}" destId="{72FBED7C-C725-4203-92E6-0AA42B3A4BC2}" srcOrd="0" destOrd="0" presId="urn:microsoft.com/office/officeart/2005/8/layout/default"/>
    <dgm:cxn modelId="{17C17679-267C-4DBF-B492-15B2F218F322}" srcId="{40B0BC32-17E2-43D7-AD21-FC2370385341}" destId="{04C0A6F4-6C59-49C0-8C80-37244150B3DF}" srcOrd="4" destOrd="0" parTransId="{FFF67FE4-BD2E-4DAF-ADB8-C427F9A03951}" sibTransId="{3CCBA1C3-F8FC-4EA3-B306-E54D9F6E8130}"/>
    <dgm:cxn modelId="{67E24082-74AB-4A9F-8A96-5F94B5E1C5F8}" type="presOf" srcId="{32568224-28CF-44E9-829E-07C3EFC448BE}" destId="{B6646803-594E-494A-9228-48C944A73BD9}" srcOrd="0" destOrd="0" presId="urn:microsoft.com/office/officeart/2005/8/layout/default"/>
    <dgm:cxn modelId="{E1D26BAA-0F9D-40C9-A6E6-D10A8CCD2E2D}" srcId="{40B0BC32-17E2-43D7-AD21-FC2370385341}" destId="{5648BC23-10AC-47D3-9260-12E4B30D8B2B}" srcOrd="5" destOrd="0" parTransId="{019B9512-AA40-433E-B57B-9364D71E0E2D}" sibTransId="{B85DEAE0-1714-4A3F-BADE-37507F1D7589}"/>
    <dgm:cxn modelId="{C805C4B0-A693-465C-84BD-0DBE7862C473}" type="presOf" srcId="{6A58E6B9-162E-4D8E-8EE1-11E88ECFDEEF}" destId="{F76E972B-16FE-4D78-A825-5FBA8932AAF3}" srcOrd="0" destOrd="0" presId="urn:microsoft.com/office/officeart/2005/8/layout/default"/>
    <dgm:cxn modelId="{25F3FEB8-6392-46F2-80D4-D5F109A4E972}" srcId="{40B0BC32-17E2-43D7-AD21-FC2370385341}" destId="{5FA1561F-19E1-48F6-A699-95EFA6DE7F3A}" srcOrd="1" destOrd="0" parTransId="{B26749B4-A98B-4347-8BA4-27CA40E32973}" sibTransId="{021676A4-51B9-4830-8F0E-A48C3C2CEE10}"/>
    <dgm:cxn modelId="{0AE415EA-162F-4EFD-9F19-7C4B3196340B}" srcId="{40B0BC32-17E2-43D7-AD21-FC2370385341}" destId="{32568224-28CF-44E9-829E-07C3EFC448BE}" srcOrd="2" destOrd="0" parTransId="{A734E71B-C12F-4765-9C43-C31108192566}" sibTransId="{6C2C84DA-CAFE-4957-B85E-05AFB09D6C4C}"/>
    <dgm:cxn modelId="{D680E7FA-020C-44C6-8910-A6AA65C41B1C}" type="presOf" srcId="{5FA1561F-19E1-48F6-A699-95EFA6DE7F3A}" destId="{A6DEE95D-0C9D-46D8-9141-58DE3A5FE49C}" srcOrd="0" destOrd="0" presId="urn:microsoft.com/office/officeart/2005/8/layout/default"/>
    <dgm:cxn modelId="{BD553448-4B48-42C2-B386-27A40721A3E7}" type="presParOf" srcId="{E77077A7-DAB1-41B7-AC70-8921487953D9}" destId="{72FBED7C-C725-4203-92E6-0AA42B3A4BC2}" srcOrd="0" destOrd="0" presId="urn:microsoft.com/office/officeart/2005/8/layout/default"/>
    <dgm:cxn modelId="{2889EDD4-F78D-4148-8E62-40D4946842D2}" type="presParOf" srcId="{E77077A7-DAB1-41B7-AC70-8921487953D9}" destId="{23C08D5E-1F60-48CF-90B1-3B5623AEBA99}" srcOrd="1" destOrd="0" presId="urn:microsoft.com/office/officeart/2005/8/layout/default"/>
    <dgm:cxn modelId="{D6DDD316-9955-49CA-9E4D-901DAC4C1AEB}" type="presParOf" srcId="{E77077A7-DAB1-41B7-AC70-8921487953D9}" destId="{A6DEE95D-0C9D-46D8-9141-58DE3A5FE49C}" srcOrd="2" destOrd="0" presId="urn:microsoft.com/office/officeart/2005/8/layout/default"/>
    <dgm:cxn modelId="{B8DC6CEA-D6C0-4C0A-A4D5-A50CEFC71634}" type="presParOf" srcId="{E77077A7-DAB1-41B7-AC70-8921487953D9}" destId="{CCD6FC04-6359-4502-A27C-E7C3DBCAAC4E}" srcOrd="3" destOrd="0" presId="urn:microsoft.com/office/officeart/2005/8/layout/default"/>
    <dgm:cxn modelId="{CAE9BE10-C735-4EBE-BB9F-93E9AE86646B}" type="presParOf" srcId="{E77077A7-DAB1-41B7-AC70-8921487953D9}" destId="{B6646803-594E-494A-9228-48C944A73BD9}" srcOrd="4" destOrd="0" presId="urn:microsoft.com/office/officeart/2005/8/layout/default"/>
    <dgm:cxn modelId="{9BD7F80E-9828-45E1-8636-C3A13CDF7900}" type="presParOf" srcId="{E77077A7-DAB1-41B7-AC70-8921487953D9}" destId="{94172D45-3C96-4475-A619-E7D0C796CC37}" srcOrd="5" destOrd="0" presId="urn:microsoft.com/office/officeart/2005/8/layout/default"/>
    <dgm:cxn modelId="{6A3B9732-CDD8-4A42-A76D-E6407156F85A}" type="presParOf" srcId="{E77077A7-DAB1-41B7-AC70-8921487953D9}" destId="{F76E972B-16FE-4D78-A825-5FBA8932AAF3}" srcOrd="6" destOrd="0" presId="urn:microsoft.com/office/officeart/2005/8/layout/default"/>
    <dgm:cxn modelId="{9BAE643C-E150-4EB0-BFCF-F00728327326}" type="presParOf" srcId="{E77077A7-DAB1-41B7-AC70-8921487953D9}" destId="{088AD788-D62F-4F1F-9349-25B7FB4E181B}" srcOrd="7" destOrd="0" presId="urn:microsoft.com/office/officeart/2005/8/layout/default"/>
    <dgm:cxn modelId="{0DEC3D0D-6E92-4A45-B8BF-DACD245A745F}" type="presParOf" srcId="{E77077A7-DAB1-41B7-AC70-8921487953D9}" destId="{AC7B2B33-DCCD-44DC-8779-D80F2A7E2AF5}" srcOrd="8" destOrd="0" presId="urn:microsoft.com/office/officeart/2005/8/layout/default"/>
    <dgm:cxn modelId="{46BC1830-ED72-4F1C-B46A-C0B44A20B521}" type="presParOf" srcId="{E77077A7-DAB1-41B7-AC70-8921487953D9}" destId="{D6301D8D-A33D-4E2B-8CA8-D5BB4312EE5F}" srcOrd="9" destOrd="0" presId="urn:microsoft.com/office/officeart/2005/8/layout/default"/>
    <dgm:cxn modelId="{0D0C561C-CDEC-42D2-A6D3-A4F4314F6D05}" type="presParOf" srcId="{E77077A7-DAB1-41B7-AC70-8921487953D9}" destId="{C860FD38-DB94-4992-A284-014B03AE2179}" srcOrd="10" destOrd="0" presId="urn:microsoft.com/office/officeart/2005/8/layout/default"/>
    <dgm:cxn modelId="{FBC177AC-9627-456C-B3A1-C4CD8ED9B304}" type="presParOf" srcId="{E77077A7-DAB1-41B7-AC70-8921487953D9}" destId="{D805E1C1-322F-41F0-A868-1F5A3989DDBD}" srcOrd="11" destOrd="0" presId="urn:microsoft.com/office/officeart/2005/8/layout/default"/>
    <dgm:cxn modelId="{9AB67C65-A4A0-4954-AD27-CE585673E1B3}" type="presParOf" srcId="{E77077A7-DAB1-41B7-AC70-8921487953D9}" destId="{75A4CB20-AFFA-4D19-87A4-5480A0B5EDC9}" srcOrd="1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FFC0BB-2926-4F32-8C91-CECE3F740A1A}">
      <dsp:nvSpPr>
        <dsp:cNvPr id="0" name=""/>
        <dsp:cNvSpPr/>
      </dsp:nvSpPr>
      <dsp:spPr>
        <a:xfrm>
          <a:off x="1748064" y="2975"/>
          <a:ext cx="3342605" cy="2005563"/>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b="0" i="0" kern="1200"/>
            <a:t>Investing in rapid transit systems is very popular across the globe</a:t>
          </a:r>
          <a:endParaRPr lang="en-US" sz="2100" kern="1200"/>
        </a:p>
      </dsp:txBody>
      <dsp:txXfrm>
        <a:off x="1748064" y="2975"/>
        <a:ext cx="3342605" cy="2005563"/>
      </dsp:txXfrm>
    </dsp:sp>
    <dsp:sp modelId="{84B1E6AC-7E7D-4E85-B67E-F5D49CBC7F1B}">
      <dsp:nvSpPr>
        <dsp:cNvPr id="0" name=""/>
        <dsp:cNvSpPr/>
      </dsp:nvSpPr>
      <dsp:spPr>
        <a:xfrm>
          <a:off x="5424930" y="2975"/>
          <a:ext cx="3342605" cy="2005563"/>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b="0" i="0" kern="1200" dirty="0"/>
            <a:t>Rapid transit system offer economic and environmental benefits to local communities</a:t>
          </a:r>
          <a:endParaRPr lang="en-US" sz="2100" kern="1200" dirty="0"/>
        </a:p>
      </dsp:txBody>
      <dsp:txXfrm>
        <a:off x="5424930" y="2975"/>
        <a:ext cx="3342605" cy="2005563"/>
      </dsp:txXfrm>
    </dsp:sp>
    <dsp:sp modelId="{3BE21F63-23D0-42BC-8970-47C9F54B1FA2}">
      <dsp:nvSpPr>
        <dsp:cNvPr id="0" name=""/>
        <dsp:cNvSpPr/>
      </dsp:nvSpPr>
      <dsp:spPr>
        <a:xfrm>
          <a:off x="1748064" y="2342799"/>
          <a:ext cx="3342605" cy="2005563"/>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T</a:t>
          </a:r>
          <a:r>
            <a:rPr lang="en-US" sz="2100" b="0" i="0" kern="1200"/>
            <a:t>he challenge – It costs 20 times more on a per kilometer basis in New York compared to Seoul, South Korea</a:t>
          </a:r>
          <a:endParaRPr lang="en-US" sz="2100" kern="1200"/>
        </a:p>
      </dsp:txBody>
      <dsp:txXfrm>
        <a:off x="1748064" y="2342799"/>
        <a:ext cx="3342605" cy="2005563"/>
      </dsp:txXfrm>
    </dsp:sp>
    <dsp:sp modelId="{F1F66A1C-D023-42A7-A194-48A64B4AF008}">
      <dsp:nvSpPr>
        <dsp:cNvPr id="0" name=""/>
        <dsp:cNvSpPr/>
      </dsp:nvSpPr>
      <dsp:spPr>
        <a:xfrm>
          <a:off x="5424930" y="2342799"/>
          <a:ext cx="3342605" cy="2005563"/>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b="0" i="0" kern="1200"/>
            <a:t>Rapid transit syste</a:t>
          </a:r>
          <a:r>
            <a:rPr lang="en-US" sz="2100" kern="1200"/>
            <a:t>m projects are complex - </a:t>
          </a:r>
          <a:r>
            <a:rPr lang="en-US" sz="2100" b="0" i="0" kern="1200"/>
            <a:t>project management, design, civil structures, tracks, signaling systems, maintenance facilities</a:t>
          </a:r>
          <a:endParaRPr lang="en-US" sz="2100" kern="1200"/>
        </a:p>
      </dsp:txBody>
      <dsp:txXfrm>
        <a:off x="5424930" y="2342799"/>
        <a:ext cx="3342605" cy="200556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F00AD2-DC45-4045-BE9F-10EB2EC90F09}">
      <dsp:nvSpPr>
        <dsp:cNvPr id="0" name=""/>
        <dsp:cNvSpPr/>
      </dsp:nvSpPr>
      <dsp:spPr>
        <a:xfrm>
          <a:off x="0" y="2626263"/>
          <a:ext cx="10515600" cy="1723112"/>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84480" tIns="284480" rIns="284480" bIns="284480" numCol="1" spcCol="1270" anchor="ctr" anchorCtr="0">
          <a:noAutofit/>
        </a:bodyPr>
        <a:lstStyle/>
        <a:p>
          <a:pPr marL="0" lvl="0" indent="0" algn="ctr" defTabSz="1778000">
            <a:lnSpc>
              <a:spcPct val="90000"/>
            </a:lnSpc>
            <a:spcBef>
              <a:spcPct val="0"/>
            </a:spcBef>
            <a:spcAft>
              <a:spcPct val="35000"/>
            </a:spcAft>
            <a:buNone/>
          </a:pPr>
          <a:r>
            <a:rPr lang="en-US" sz="4000" b="0" i="0" kern="1200" dirty="0"/>
            <a:t>Understand if there are significant differences in costs due to geographic location of a project?</a:t>
          </a:r>
          <a:endParaRPr lang="en-US" sz="4000" kern="1200" dirty="0"/>
        </a:p>
      </dsp:txBody>
      <dsp:txXfrm>
        <a:off x="0" y="2626263"/>
        <a:ext cx="10515600" cy="1723112"/>
      </dsp:txXfrm>
    </dsp:sp>
    <dsp:sp modelId="{6E1ED15B-5F3B-4074-93F1-E40C0658E0D1}">
      <dsp:nvSpPr>
        <dsp:cNvPr id="0" name=""/>
        <dsp:cNvSpPr/>
      </dsp:nvSpPr>
      <dsp:spPr>
        <a:xfrm rot="10800000">
          <a:off x="0" y="1962"/>
          <a:ext cx="10515600" cy="2650147"/>
        </a:xfrm>
        <a:prstGeom prst="upArrowCallou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84480" tIns="284480" rIns="284480" bIns="284480" numCol="1" spcCol="1270" anchor="ctr" anchorCtr="0">
          <a:noAutofit/>
        </a:bodyPr>
        <a:lstStyle/>
        <a:p>
          <a:pPr marL="0" lvl="0" indent="0" algn="ctr" defTabSz="1778000">
            <a:lnSpc>
              <a:spcPct val="90000"/>
            </a:lnSpc>
            <a:spcBef>
              <a:spcPct val="0"/>
            </a:spcBef>
            <a:spcAft>
              <a:spcPct val="35000"/>
            </a:spcAft>
            <a:buNone/>
          </a:pPr>
          <a:r>
            <a:rPr lang="en-US" sz="4000" b="0" i="0" kern="1200" dirty="0"/>
            <a:t>What are the key contributing features that impact the cost of a rapid transit project?</a:t>
          </a:r>
          <a:endParaRPr lang="en-US" sz="4000" kern="1200" dirty="0"/>
        </a:p>
      </dsp:txBody>
      <dsp:txXfrm rot="10800000">
        <a:off x="0" y="1962"/>
        <a:ext cx="10515600" cy="172198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35CD82-2066-4628-8267-8AD6370611F2}">
      <dsp:nvSpPr>
        <dsp:cNvPr id="0" name=""/>
        <dsp:cNvSpPr/>
      </dsp:nvSpPr>
      <dsp:spPr>
        <a:xfrm rot="5400000">
          <a:off x="256248" y="3511443"/>
          <a:ext cx="760580" cy="1265588"/>
        </a:xfrm>
        <a:prstGeom prst="corner">
          <a:avLst>
            <a:gd name="adj1" fmla="val 16120"/>
            <a:gd name="adj2" fmla="val 161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9A9AE0B4-5B8C-464B-B0EA-F2F08D93D99E}">
      <dsp:nvSpPr>
        <dsp:cNvPr id="0" name=""/>
        <dsp:cNvSpPr/>
      </dsp:nvSpPr>
      <dsp:spPr>
        <a:xfrm>
          <a:off x="129288" y="3889581"/>
          <a:ext cx="1142580" cy="10015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dirty="0"/>
            <a:t>Data Identification (dependent and independent variables)</a:t>
          </a:r>
        </a:p>
      </dsp:txBody>
      <dsp:txXfrm>
        <a:off x="129288" y="3889581"/>
        <a:ext cx="1142580" cy="1001538"/>
      </dsp:txXfrm>
    </dsp:sp>
    <dsp:sp modelId="{BF6F853B-D2A2-4A91-BA7D-62C7FCC614F0}">
      <dsp:nvSpPr>
        <dsp:cNvPr id="0" name=""/>
        <dsp:cNvSpPr/>
      </dsp:nvSpPr>
      <dsp:spPr>
        <a:xfrm>
          <a:off x="1056287" y="3418269"/>
          <a:ext cx="215581" cy="215581"/>
        </a:xfrm>
        <a:prstGeom prst="triangle">
          <a:avLst>
            <a:gd name="adj" fmla="val 1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1950F950-256C-407B-A2D9-F41789A1A8EF}">
      <dsp:nvSpPr>
        <dsp:cNvPr id="0" name=""/>
        <dsp:cNvSpPr/>
      </dsp:nvSpPr>
      <dsp:spPr>
        <a:xfrm rot="5400000">
          <a:off x="1654989" y="3165323"/>
          <a:ext cx="760580" cy="1265588"/>
        </a:xfrm>
        <a:prstGeom prst="corner">
          <a:avLst>
            <a:gd name="adj1" fmla="val 16120"/>
            <a:gd name="adj2" fmla="val 161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3EEF64BA-A04E-480F-A41B-D13FA960D9CC}">
      <dsp:nvSpPr>
        <dsp:cNvPr id="0" name=""/>
        <dsp:cNvSpPr/>
      </dsp:nvSpPr>
      <dsp:spPr>
        <a:xfrm>
          <a:off x="1528029" y="3543461"/>
          <a:ext cx="1142580" cy="10015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dirty="0"/>
            <a:t>Data wrangling (data cleansing &amp; data mutation)</a:t>
          </a:r>
        </a:p>
      </dsp:txBody>
      <dsp:txXfrm>
        <a:off x="1528029" y="3543461"/>
        <a:ext cx="1142580" cy="1001538"/>
      </dsp:txXfrm>
    </dsp:sp>
    <dsp:sp modelId="{FB9B7B57-65D9-4A69-ACD0-8B1D98555997}">
      <dsp:nvSpPr>
        <dsp:cNvPr id="0" name=""/>
        <dsp:cNvSpPr/>
      </dsp:nvSpPr>
      <dsp:spPr>
        <a:xfrm>
          <a:off x="2455028" y="3072149"/>
          <a:ext cx="215581" cy="215581"/>
        </a:xfrm>
        <a:prstGeom prst="triangle">
          <a:avLst>
            <a:gd name="adj" fmla="val 1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FBBCE344-5EBD-47AE-A766-377F971A1013}">
      <dsp:nvSpPr>
        <dsp:cNvPr id="0" name=""/>
        <dsp:cNvSpPr/>
      </dsp:nvSpPr>
      <dsp:spPr>
        <a:xfrm rot="5400000">
          <a:off x="3053730" y="2819203"/>
          <a:ext cx="760580" cy="1265588"/>
        </a:xfrm>
        <a:prstGeom prst="corner">
          <a:avLst>
            <a:gd name="adj1" fmla="val 16120"/>
            <a:gd name="adj2" fmla="val 161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D6DA14C2-2CBD-4D08-8B95-28B2AB55F6D9}">
      <dsp:nvSpPr>
        <dsp:cNvPr id="0" name=""/>
        <dsp:cNvSpPr/>
      </dsp:nvSpPr>
      <dsp:spPr>
        <a:xfrm>
          <a:off x="2926771" y="3197341"/>
          <a:ext cx="1142580" cy="10015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dirty="0"/>
            <a:t>Distribution of variables and assess variable transformations</a:t>
          </a:r>
        </a:p>
      </dsp:txBody>
      <dsp:txXfrm>
        <a:off x="2926771" y="3197341"/>
        <a:ext cx="1142580" cy="1001538"/>
      </dsp:txXfrm>
    </dsp:sp>
    <dsp:sp modelId="{95F1153D-726C-489F-951F-732DCE46E347}">
      <dsp:nvSpPr>
        <dsp:cNvPr id="0" name=""/>
        <dsp:cNvSpPr/>
      </dsp:nvSpPr>
      <dsp:spPr>
        <a:xfrm>
          <a:off x="3853770" y="2726029"/>
          <a:ext cx="215581" cy="215581"/>
        </a:xfrm>
        <a:prstGeom prst="triangle">
          <a:avLst>
            <a:gd name="adj" fmla="val 1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1E2D095E-E83E-40D4-B313-7DD719D907D7}">
      <dsp:nvSpPr>
        <dsp:cNvPr id="0" name=""/>
        <dsp:cNvSpPr/>
      </dsp:nvSpPr>
      <dsp:spPr>
        <a:xfrm rot="5400000">
          <a:off x="4452472" y="2473083"/>
          <a:ext cx="760580" cy="1265588"/>
        </a:xfrm>
        <a:prstGeom prst="corner">
          <a:avLst>
            <a:gd name="adj1" fmla="val 16120"/>
            <a:gd name="adj2" fmla="val 161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65A4B2CA-AD5C-4D59-9A4E-A46208842E23}">
      <dsp:nvSpPr>
        <dsp:cNvPr id="0" name=""/>
        <dsp:cNvSpPr/>
      </dsp:nvSpPr>
      <dsp:spPr>
        <a:xfrm>
          <a:off x="4325512" y="2851221"/>
          <a:ext cx="1142580" cy="10015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dirty="0"/>
            <a:t>Fit linear models</a:t>
          </a:r>
        </a:p>
      </dsp:txBody>
      <dsp:txXfrm>
        <a:off x="4325512" y="2851221"/>
        <a:ext cx="1142580" cy="1001538"/>
      </dsp:txXfrm>
    </dsp:sp>
    <dsp:sp modelId="{718350EE-2F74-48F7-9FD0-4CB63B32B5A6}">
      <dsp:nvSpPr>
        <dsp:cNvPr id="0" name=""/>
        <dsp:cNvSpPr/>
      </dsp:nvSpPr>
      <dsp:spPr>
        <a:xfrm>
          <a:off x="5252511" y="2379909"/>
          <a:ext cx="215581" cy="215581"/>
        </a:xfrm>
        <a:prstGeom prst="triangle">
          <a:avLst>
            <a:gd name="adj" fmla="val 1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ABA4FB0D-D455-4D59-837D-9852F0C9FD0D}">
      <dsp:nvSpPr>
        <dsp:cNvPr id="0" name=""/>
        <dsp:cNvSpPr/>
      </dsp:nvSpPr>
      <dsp:spPr>
        <a:xfrm rot="5400000">
          <a:off x="5851213" y="2126963"/>
          <a:ext cx="760580" cy="1265588"/>
        </a:xfrm>
        <a:prstGeom prst="corner">
          <a:avLst>
            <a:gd name="adj1" fmla="val 16120"/>
            <a:gd name="adj2" fmla="val 161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51A1221D-8D74-482E-9C43-9B2C8DB7B212}">
      <dsp:nvSpPr>
        <dsp:cNvPr id="0" name=""/>
        <dsp:cNvSpPr/>
      </dsp:nvSpPr>
      <dsp:spPr>
        <a:xfrm>
          <a:off x="5724253" y="2505101"/>
          <a:ext cx="1142580" cy="10015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dirty="0"/>
            <a:t>Conduct model tests</a:t>
          </a:r>
        </a:p>
      </dsp:txBody>
      <dsp:txXfrm>
        <a:off x="5724253" y="2505101"/>
        <a:ext cx="1142580" cy="1001538"/>
      </dsp:txXfrm>
    </dsp:sp>
    <dsp:sp modelId="{670D90F4-D5C6-414A-8E1F-9282F8DA0EF3}">
      <dsp:nvSpPr>
        <dsp:cNvPr id="0" name=""/>
        <dsp:cNvSpPr/>
      </dsp:nvSpPr>
      <dsp:spPr>
        <a:xfrm>
          <a:off x="6651252" y="2033789"/>
          <a:ext cx="215581" cy="215581"/>
        </a:xfrm>
        <a:prstGeom prst="triangle">
          <a:avLst>
            <a:gd name="adj" fmla="val 1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15E1F0B7-CB7D-4A74-8A77-3B790EF0D587}">
      <dsp:nvSpPr>
        <dsp:cNvPr id="0" name=""/>
        <dsp:cNvSpPr/>
      </dsp:nvSpPr>
      <dsp:spPr>
        <a:xfrm rot="5400000">
          <a:off x="7249954" y="1780843"/>
          <a:ext cx="760580" cy="1265588"/>
        </a:xfrm>
        <a:prstGeom prst="corner">
          <a:avLst>
            <a:gd name="adj1" fmla="val 16120"/>
            <a:gd name="adj2" fmla="val 161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70316DC6-BC2C-4AB5-A89B-756C290E4192}">
      <dsp:nvSpPr>
        <dsp:cNvPr id="0" name=""/>
        <dsp:cNvSpPr/>
      </dsp:nvSpPr>
      <dsp:spPr>
        <a:xfrm>
          <a:off x="7122995" y="2158981"/>
          <a:ext cx="1142580" cy="10015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dirty="0"/>
            <a:t>Summarize models using Stargazer and compare R squared</a:t>
          </a:r>
        </a:p>
      </dsp:txBody>
      <dsp:txXfrm>
        <a:off x="7122995" y="2158981"/>
        <a:ext cx="1142580" cy="1001538"/>
      </dsp:txXfrm>
    </dsp:sp>
    <dsp:sp modelId="{B182D6F2-98B0-4021-8AC6-92D50BD4AC34}">
      <dsp:nvSpPr>
        <dsp:cNvPr id="0" name=""/>
        <dsp:cNvSpPr/>
      </dsp:nvSpPr>
      <dsp:spPr>
        <a:xfrm>
          <a:off x="8049994" y="1687669"/>
          <a:ext cx="215581" cy="215581"/>
        </a:xfrm>
        <a:prstGeom prst="triangle">
          <a:avLst>
            <a:gd name="adj" fmla="val 1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333EF5BF-91B9-4A84-9E08-68611DFE1570}">
      <dsp:nvSpPr>
        <dsp:cNvPr id="0" name=""/>
        <dsp:cNvSpPr/>
      </dsp:nvSpPr>
      <dsp:spPr>
        <a:xfrm rot="5400000">
          <a:off x="8648696" y="1434723"/>
          <a:ext cx="760580" cy="1265588"/>
        </a:xfrm>
        <a:prstGeom prst="corner">
          <a:avLst>
            <a:gd name="adj1" fmla="val 16120"/>
            <a:gd name="adj2" fmla="val 161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693C4555-638E-417F-BCD3-FA4F3731352D}">
      <dsp:nvSpPr>
        <dsp:cNvPr id="0" name=""/>
        <dsp:cNvSpPr/>
      </dsp:nvSpPr>
      <dsp:spPr>
        <a:xfrm>
          <a:off x="8521736" y="1812862"/>
          <a:ext cx="1142580" cy="10015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dirty="0"/>
            <a:t>Pick the best fitted model</a:t>
          </a:r>
        </a:p>
      </dsp:txBody>
      <dsp:txXfrm>
        <a:off x="8521736" y="1812862"/>
        <a:ext cx="1142580" cy="1001538"/>
      </dsp:txXfrm>
    </dsp:sp>
    <dsp:sp modelId="{7702E429-58C5-4BC2-9720-D9BF1AB203E0}">
      <dsp:nvSpPr>
        <dsp:cNvPr id="0" name=""/>
        <dsp:cNvSpPr/>
      </dsp:nvSpPr>
      <dsp:spPr>
        <a:xfrm>
          <a:off x="9448735" y="1341549"/>
          <a:ext cx="215581" cy="215581"/>
        </a:xfrm>
        <a:prstGeom prst="triangle">
          <a:avLst>
            <a:gd name="adj" fmla="val 1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6BB836AB-979C-453A-9FDF-4DB6728BEF0A}">
      <dsp:nvSpPr>
        <dsp:cNvPr id="0" name=""/>
        <dsp:cNvSpPr/>
      </dsp:nvSpPr>
      <dsp:spPr>
        <a:xfrm rot="5400000">
          <a:off x="10047437" y="1088603"/>
          <a:ext cx="760580" cy="1265588"/>
        </a:xfrm>
        <a:prstGeom prst="corner">
          <a:avLst>
            <a:gd name="adj1" fmla="val 16120"/>
            <a:gd name="adj2" fmla="val 161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2DF2CF37-AC7F-485C-B519-78BE4743C46A}">
      <dsp:nvSpPr>
        <dsp:cNvPr id="0" name=""/>
        <dsp:cNvSpPr/>
      </dsp:nvSpPr>
      <dsp:spPr>
        <a:xfrm>
          <a:off x="9920477" y="1466742"/>
          <a:ext cx="1142580" cy="10015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dirty="0"/>
            <a:t>Run CLM Assumptions</a:t>
          </a:r>
        </a:p>
      </dsp:txBody>
      <dsp:txXfrm>
        <a:off x="9920477" y="1466742"/>
        <a:ext cx="1142580" cy="100153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618231-D30B-4052-901C-25A3C028D9EA}">
      <dsp:nvSpPr>
        <dsp:cNvPr id="0" name=""/>
        <dsp:cNvSpPr/>
      </dsp:nvSpPr>
      <dsp:spPr>
        <a:xfrm>
          <a:off x="4331728" y="2498179"/>
          <a:ext cx="1852142" cy="1852142"/>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en-US" sz="3000" kern="1200" dirty="0"/>
            <a:t>Cost of a Project</a:t>
          </a:r>
        </a:p>
      </dsp:txBody>
      <dsp:txXfrm>
        <a:off x="4602968" y="2769419"/>
        <a:ext cx="1309662" cy="1309662"/>
      </dsp:txXfrm>
    </dsp:sp>
    <dsp:sp modelId="{00F69E87-7364-4A1F-B22F-68375E597781}">
      <dsp:nvSpPr>
        <dsp:cNvPr id="0" name=""/>
        <dsp:cNvSpPr/>
      </dsp:nvSpPr>
      <dsp:spPr>
        <a:xfrm rot="10800000">
          <a:off x="2538380" y="3160320"/>
          <a:ext cx="1694714" cy="527860"/>
        </a:xfrm>
        <a:prstGeom prst="lef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F2B35DE-94FB-4C22-A8E7-8AC2154D55FD}">
      <dsp:nvSpPr>
        <dsp:cNvPr id="0" name=""/>
        <dsp:cNvSpPr/>
      </dsp:nvSpPr>
      <dsp:spPr>
        <a:xfrm>
          <a:off x="1658612" y="2720436"/>
          <a:ext cx="1759535" cy="1407628"/>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1155700">
            <a:lnSpc>
              <a:spcPct val="90000"/>
            </a:lnSpc>
            <a:spcBef>
              <a:spcPct val="0"/>
            </a:spcBef>
            <a:spcAft>
              <a:spcPct val="35000"/>
            </a:spcAft>
            <a:buNone/>
          </a:pPr>
          <a:r>
            <a:rPr lang="en-US" sz="2600" kern="1200" dirty="0"/>
            <a:t>Location of a Project</a:t>
          </a:r>
        </a:p>
      </dsp:txBody>
      <dsp:txXfrm>
        <a:off x="1699840" y="2761664"/>
        <a:ext cx="1677079" cy="1325172"/>
      </dsp:txXfrm>
    </dsp:sp>
    <dsp:sp modelId="{54D51126-A99B-4AF5-961E-F77D552BA230}">
      <dsp:nvSpPr>
        <dsp:cNvPr id="0" name=""/>
        <dsp:cNvSpPr/>
      </dsp:nvSpPr>
      <dsp:spPr>
        <a:xfrm rot="13500000">
          <a:off x="3086694" y="1836571"/>
          <a:ext cx="1694714" cy="527860"/>
        </a:xfrm>
        <a:prstGeom prst="leftArrow">
          <a:avLst>
            <a:gd name="adj1" fmla="val 60000"/>
            <a:gd name="adj2" fmla="val 50000"/>
          </a:avLst>
        </a:prstGeom>
        <a:solidFill>
          <a:schemeClr val="accent5">
            <a:hueOff val="-1689636"/>
            <a:satOff val="-4355"/>
            <a:lumOff val="-2941"/>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468153A-DD3A-490A-9820-852651C5FE8B}">
      <dsp:nvSpPr>
        <dsp:cNvPr id="0" name=""/>
        <dsp:cNvSpPr/>
      </dsp:nvSpPr>
      <dsp:spPr>
        <a:xfrm>
          <a:off x="2455112" y="797516"/>
          <a:ext cx="1759535" cy="1407628"/>
        </a:xfrm>
        <a:prstGeom prst="roundRect">
          <a:avLst>
            <a:gd name="adj" fmla="val 10000"/>
          </a:avLst>
        </a:prstGeom>
        <a:solidFill>
          <a:schemeClr val="accent5">
            <a:hueOff val="-1689636"/>
            <a:satOff val="-4355"/>
            <a:lumOff val="-29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1155700">
            <a:lnSpc>
              <a:spcPct val="90000"/>
            </a:lnSpc>
            <a:spcBef>
              <a:spcPct val="0"/>
            </a:spcBef>
            <a:spcAft>
              <a:spcPct val="35000"/>
            </a:spcAft>
            <a:buNone/>
          </a:pPr>
          <a:r>
            <a:rPr lang="en-US" sz="2600" kern="1200" dirty="0"/>
            <a:t>Length of the Tracks</a:t>
          </a:r>
        </a:p>
      </dsp:txBody>
      <dsp:txXfrm>
        <a:off x="2496340" y="838744"/>
        <a:ext cx="1677079" cy="1325172"/>
      </dsp:txXfrm>
    </dsp:sp>
    <dsp:sp modelId="{440B438E-BC96-4493-A0B5-732E83BB351E}">
      <dsp:nvSpPr>
        <dsp:cNvPr id="0" name=""/>
        <dsp:cNvSpPr/>
      </dsp:nvSpPr>
      <dsp:spPr>
        <a:xfrm rot="16200000">
          <a:off x="4410442" y="1288257"/>
          <a:ext cx="1694714" cy="527860"/>
        </a:xfrm>
        <a:prstGeom prst="leftArrow">
          <a:avLst>
            <a:gd name="adj1" fmla="val 60000"/>
            <a:gd name="adj2" fmla="val 50000"/>
          </a:avLst>
        </a:prstGeom>
        <a:solidFill>
          <a:schemeClr val="accent5">
            <a:hueOff val="-3379271"/>
            <a:satOff val="-8710"/>
            <a:lumOff val="-5883"/>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BF6F97F-78A3-4B6C-9FEF-F0B622516CB2}">
      <dsp:nvSpPr>
        <dsp:cNvPr id="0" name=""/>
        <dsp:cNvSpPr/>
      </dsp:nvSpPr>
      <dsp:spPr>
        <a:xfrm>
          <a:off x="4378032" y="1016"/>
          <a:ext cx="1759535" cy="1407628"/>
        </a:xfrm>
        <a:prstGeom prst="roundRect">
          <a:avLst>
            <a:gd name="adj" fmla="val 10000"/>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1155700">
            <a:lnSpc>
              <a:spcPct val="90000"/>
            </a:lnSpc>
            <a:spcBef>
              <a:spcPct val="0"/>
            </a:spcBef>
            <a:spcAft>
              <a:spcPct val="35000"/>
            </a:spcAft>
            <a:buNone/>
          </a:pPr>
          <a:r>
            <a:rPr lang="en-US" sz="2600" kern="1200" dirty="0"/>
            <a:t>Duration of the Project (years)</a:t>
          </a:r>
        </a:p>
      </dsp:txBody>
      <dsp:txXfrm>
        <a:off x="4419260" y="42244"/>
        <a:ext cx="1677079" cy="1325172"/>
      </dsp:txXfrm>
    </dsp:sp>
    <dsp:sp modelId="{84B76411-4EB3-4B36-8D2D-AFD611EFDA1F}">
      <dsp:nvSpPr>
        <dsp:cNvPr id="0" name=""/>
        <dsp:cNvSpPr/>
      </dsp:nvSpPr>
      <dsp:spPr>
        <a:xfrm rot="18900000">
          <a:off x="5734190" y="1836571"/>
          <a:ext cx="1694714" cy="527860"/>
        </a:xfrm>
        <a:prstGeom prst="leftArrow">
          <a:avLst>
            <a:gd name="adj1" fmla="val 60000"/>
            <a:gd name="adj2" fmla="val 50000"/>
          </a:avLst>
        </a:prstGeom>
        <a:solidFill>
          <a:schemeClr val="accent5">
            <a:hueOff val="-5068907"/>
            <a:satOff val="-13064"/>
            <a:lumOff val="-8824"/>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A4D9BAB-28EF-4E64-A9A2-AC4F2164EDCF}">
      <dsp:nvSpPr>
        <dsp:cNvPr id="0" name=""/>
        <dsp:cNvSpPr/>
      </dsp:nvSpPr>
      <dsp:spPr>
        <a:xfrm>
          <a:off x="6300952" y="797516"/>
          <a:ext cx="1759535" cy="1407628"/>
        </a:xfrm>
        <a:prstGeom prst="roundRect">
          <a:avLst>
            <a:gd name="adj" fmla="val 10000"/>
          </a:avLst>
        </a:prstGeom>
        <a:solidFill>
          <a:schemeClr val="accent5">
            <a:hueOff val="-5068907"/>
            <a:satOff val="-13064"/>
            <a:lumOff val="-88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1155700">
            <a:lnSpc>
              <a:spcPct val="90000"/>
            </a:lnSpc>
            <a:spcBef>
              <a:spcPct val="0"/>
            </a:spcBef>
            <a:spcAft>
              <a:spcPct val="35000"/>
            </a:spcAft>
            <a:buNone/>
          </a:pPr>
          <a:r>
            <a:rPr lang="en-US" sz="2600" kern="1200" dirty="0"/>
            <a:t>Tunnel and Elevated Length</a:t>
          </a:r>
        </a:p>
      </dsp:txBody>
      <dsp:txXfrm>
        <a:off x="6342180" y="838744"/>
        <a:ext cx="1677079" cy="1325172"/>
      </dsp:txXfrm>
    </dsp:sp>
    <dsp:sp modelId="{3AC4BF72-EF31-42AF-B5D5-5187466F170B}">
      <dsp:nvSpPr>
        <dsp:cNvPr id="0" name=""/>
        <dsp:cNvSpPr/>
      </dsp:nvSpPr>
      <dsp:spPr>
        <a:xfrm>
          <a:off x="6282505" y="3160320"/>
          <a:ext cx="1694714" cy="527860"/>
        </a:xfrm>
        <a:prstGeom prst="leftArrow">
          <a:avLst>
            <a:gd name="adj1" fmla="val 60000"/>
            <a:gd name="adj2" fmla="val 50000"/>
          </a:avLst>
        </a:prstGeom>
        <a:solidFill>
          <a:schemeClr val="accent5">
            <a:hueOff val="-6758543"/>
            <a:satOff val="-17419"/>
            <a:lumOff val="-11765"/>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A72FF7D-6AB2-48F9-AFDD-E04F108F968B}">
      <dsp:nvSpPr>
        <dsp:cNvPr id="0" name=""/>
        <dsp:cNvSpPr/>
      </dsp:nvSpPr>
      <dsp:spPr>
        <a:xfrm>
          <a:off x="7097452" y="2720436"/>
          <a:ext cx="1759535" cy="1407628"/>
        </a:xfrm>
        <a:prstGeom prst="roundRect">
          <a:avLst>
            <a:gd name="adj" fmla="val 10000"/>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1155700">
            <a:lnSpc>
              <a:spcPct val="90000"/>
            </a:lnSpc>
            <a:spcBef>
              <a:spcPct val="0"/>
            </a:spcBef>
            <a:spcAft>
              <a:spcPct val="35000"/>
            </a:spcAft>
            <a:buNone/>
          </a:pPr>
          <a:r>
            <a:rPr lang="en-US" sz="2600" kern="1200" dirty="0"/>
            <a:t>Number of Stations</a:t>
          </a:r>
        </a:p>
      </dsp:txBody>
      <dsp:txXfrm>
        <a:off x="7138680" y="2761664"/>
        <a:ext cx="1677079" cy="132517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FBED7C-C725-4203-92E6-0AA42B3A4BC2}">
      <dsp:nvSpPr>
        <dsp:cNvPr id="0" name=""/>
        <dsp:cNvSpPr/>
      </dsp:nvSpPr>
      <dsp:spPr>
        <a:xfrm>
          <a:off x="348728" y="730"/>
          <a:ext cx="1803658" cy="108219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Model-1</a:t>
          </a:r>
        </a:p>
        <a:p>
          <a:pPr marL="0" lvl="0" indent="0" algn="ctr" defTabSz="488950">
            <a:lnSpc>
              <a:spcPct val="90000"/>
            </a:lnSpc>
            <a:spcBef>
              <a:spcPct val="0"/>
            </a:spcBef>
            <a:spcAft>
              <a:spcPct val="35000"/>
            </a:spcAft>
            <a:buNone/>
          </a:pPr>
          <a:r>
            <a:rPr lang="en-US" sz="1100" kern="1200" dirty="0"/>
            <a:t>log(</a:t>
          </a:r>
          <a:r>
            <a:rPr lang="en-US" sz="1100" kern="1200" dirty="0" err="1"/>
            <a:t>Realcost</a:t>
          </a:r>
          <a:r>
            <a:rPr lang="en-US" sz="1100" kern="1200" dirty="0"/>
            <a:t>) ~ log(</a:t>
          </a:r>
          <a:r>
            <a:rPr lang="en-US" sz="1100" kern="1200" dirty="0" err="1"/>
            <a:t>project_years</a:t>
          </a:r>
          <a:r>
            <a:rPr lang="en-US" sz="1100" kern="1200" dirty="0"/>
            <a:t>)</a:t>
          </a:r>
        </a:p>
      </dsp:txBody>
      <dsp:txXfrm>
        <a:off x="348728" y="730"/>
        <a:ext cx="1803658" cy="1082195"/>
      </dsp:txXfrm>
    </dsp:sp>
    <dsp:sp modelId="{A6DEE95D-0C9D-46D8-9141-58DE3A5FE49C}">
      <dsp:nvSpPr>
        <dsp:cNvPr id="0" name=""/>
        <dsp:cNvSpPr/>
      </dsp:nvSpPr>
      <dsp:spPr>
        <a:xfrm>
          <a:off x="2332752" y="730"/>
          <a:ext cx="1803658" cy="108219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Model-2</a:t>
          </a:r>
        </a:p>
        <a:p>
          <a:pPr marL="0" lvl="0" indent="0" algn="ctr" defTabSz="488950">
            <a:lnSpc>
              <a:spcPct val="90000"/>
            </a:lnSpc>
            <a:spcBef>
              <a:spcPct val="0"/>
            </a:spcBef>
            <a:spcAft>
              <a:spcPct val="35000"/>
            </a:spcAft>
            <a:buNone/>
          </a:pPr>
          <a:r>
            <a:rPr lang="en-US" sz="1100" kern="1200" dirty="0"/>
            <a:t>log(</a:t>
          </a:r>
          <a:r>
            <a:rPr lang="en-US" sz="1100" kern="1200" dirty="0" err="1"/>
            <a:t>Realcost</a:t>
          </a:r>
          <a:r>
            <a:rPr lang="en-US" sz="1100" kern="1200" dirty="0"/>
            <a:t>) ~          log(Tunnel)</a:t>
          </a:r>
        </a:p>
      </dsp:txBody>
      <dsp:txXfrm>
        <a:off x="2332752" y="730"/>
        <a:ext cx="1803658" cy="1082195"/>
      </dsp:txXfrm>
    </dsp:sp>
    <dsp:sp modelId="{B6646803-594E-494A-9228-48C944A73BD9}">
      <dsp:nvSpPr>
        <dsp:cNvPr id="0" name=""/>
        <dsp:cNvSpPr/>
      </dsp:nvSpPr>
      <dsp:spPr>
        <a:xfrm>
          <a:off x="4316777" y="730"/>
          <a:ext cx="1803658" cy="108219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Model-3</a:t>
          </a:r>
        </a:p>
        <a:p>
          <a:pPr marL="0" lvl="0" indent="0" algn="ctr" defTabSz="488950">
            <a:lnSpc>
              <a:spcPct val="90000"/>
            </a:lnSpc>
            <a:spcBef>
              <a:spcPct val="0"/>
            </a:spcBef>
            <a:spcAft>
              <a:spcPct val="35000"/>
            </a:spcAft>
            <a:buNone/>
          </a:pPr>
          <a:r>
            <a:rPr lang="en-US" sz="1100" kern="1200" dirty="0"/>
            <a:t>log(</a:t>
          </a:r>
          <a:r>
            <a:rPr lang="en-US" sz="1100" kern="1200" dirty="0" err="1"/>
            <a:t>Realcost</a:t>
          </a:r>
          <a:r>
            <a:rPr lang="en-US" sz="1100" kern="1200" dirty="0"/>
            <a:t>) ~        log(Stations)</a:t>
          </a:r>
        </a:p>
      </dsp:txBody>
      <dsp:txXfrm>
        <a:off x="4316777" y="730"/>
        <a:ext cx="1803658" cy="1082195"/>
      </dsp:txXfrm>
    </dsp:sp>
    <dsp:sp modelId="{F76E972B-16FE-4D78-A825-5FBA8932AAF3}">
      <dsp:nvSpPr>
        <dsp:cNvPr id="0" name=""/>
        <dsp:cNvSpPr/>
      </dsp:nvSpPr>
      <dsp:spPr>
        <a:xfrm>
          <a:off x="348728" y="1263291"/>
          <a:ext cx="1803658" cy="108219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Model-4</a:t>
          </a:r>
        </a:p>
        <a:p>
          <a:pPr marL="0" lvl="0" indent="0" algn="ctr" defTabSz="488950">
            <a:lnSpc>
              <a:spcPct val="90000"/>
            </a:lnSpc>
            <a:spcBef>
              <a:spcPct val="0"/>
            </a:spcBef>
            <a:spcAft>
              <a:spcPct val="35000"/>
            </a:spcAft>
            <a:buNone/>
          </a:pPr>
          <a:r>
            <a:rPr lang="en-US" sz="1100" kern="1200" dirty="0"/>
            <a:t>log(</a:t>
          </a:r>
          <a:r>
            <a:rPr lang="en-US" sz="1100" kern="1200" dirty="0" err="1"/>
            <a:t>Realcost</a:t>
          </a:r>
          <a:r>
            <a:rPr lang="en-US" sz="1100" kern="1200" dirty="0"/>
            <a:t>) ~          log(Length)</a:t>
          </a:r>
        </a:p>
      </dsp:txBody>
      <dsp:txXfrm>
        <a:off x="348728" y="1263291"/>
        <a:ext cx="1803658" cy="1082195"/>
      </dsp:txXfrm>
    </dsp:sp>
    <dsp:sp modelId="{AC7B2B33-DCCD-44DC-8779-D80F2A7E2AF5}">
      <dsp:nvSpPr>
        <dsp:cNvPr id="0" name=""/>
        <dsp:cNvSpPr/>
      </dsp:nvSpPr>
      <dsp:spPr>
        <a:xfrm>
          <a:off x="2332752" y="1263291"/>
          <a:ext cx="1803658" cy="108219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Model-5</a:t>
          </a:r>
        </a:p>
        <a:p>
          <a:pPr marL="0" lvl="0" indent="0" algn="ctr" defTabSz="488950">
            <a:lnSpc>
              <a:spcPct val="90000"/>
            </a:lnSpc>
            <a:spcBef>
              <a:spcPct val="0"/>
            </a:spcBef>
            <a:spcAft>
              <a:spcPct val="35000"/>
            </a:spcAft>
            <a:buNone/>
          </a:pPr>
          <a:r>
            <a:rPr lang="en-US" sz="1100" kern="1200" dirty="0"/>
            <a:t>log(</a:t>
          </a:r>
          <a:r>
            <a:rPr lang="en-US" sz="1100" kern="1200" dirty="0" err="1"/>
            <a:t>Realcost</a:t>
          </a:r>
          <a:r>
            <a:rPr lang="en-US" sz="1100" kern="1200" dirty="0"/>
            <a:t>) ~ log(</a:t>
          </a:r>
          <a:r>
            <a:rPr lang="en-US" sz="1100" kern="1200" dirty="0" err="1"/>
            <a:t>project_years</a:t>
          </a:r>
          <a:r>
            <a:rPr lang="en-US" sz="1100" kern="1200" dirty="0"/>
            <a:t>) + log(Tunnel)</a:t>
          </a:r>
        </a:p>
      </dsp:txBody>
      <dsp:txXfrm>
        <a:off x="2332752" y="1263291"/>
        <a:ext cx="1803658" cy="1082195"/>
      </dsp:txXfrm>
    </dsp:sp>
    <dsp:sp modelId="{C860FD38-DB94-4992-A284-014B03AE2179}">
      <dsp:nvSpPr>
        <dsp:cNvPr id="0" name=""/>
        <dsp:cNvSpPr/>
      </dsp:nvSpPr>
      <dsp:spPr>
        <a:xfrm>
          <a:off x="4316777" y="1263291"/>
          <a:ext cx="1803658" cy="108219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Model-6</a:t>
          </a:r>
        </a:p>
        <a:p>
          <a:pPr marL="0" lvl="0" indent="0" algn="ctr" defTabSz="488950">
            <a:lnSpc>
              <a:spcPct val="90000"/>
            </a:lnSpc>
            <a:spcBef>
              <a:spcPct val="0"/>
            </a:spcBef>
            <a:spcAft>
              <a:spcPct val="35000"/>
            </a:spcAft>
            <a:buNone/>
          </a:pPr>
          <a:r>
            <a:rPr lang="en-US" sz="1100" kern="1200" dirty="0"/>
            <a:t>log(</a:t>
          </a:r>
          <a:r>
            <a:rPr lang="en-US" sz="1100" kern="1200" dirty="0" err="1"/>
            <a:t>Realcost</a:t>
          </a:r>
          <a:r>
            <a:rPr lang="en-US" sz="1100" kern="1200" dirty="0"/>
            <a:t>) ~ log(</a:t>
          </a:r>
          <a:r>
            <a:rPr lang="en-US" sz="1100" kern="1200" dirty="0" err="1"/>
            <a:t>project_years</a:t>
          </a:r>
          <a:r>
            <a:rPr lang="en-US" sz="1100" kern="1200" dirty="0"/>
            <a:t>) + log(Tunnel) +           log(Stations)</a:t>
          </a:r>
        </a:p>
      </dsp:txBody>
      <dsp:txXfrm>
        <a:off x="4316777" y="1263291"/>
        <a:ext cx="1803658" cy="1082195"/>
      </dsp:txXfrm>
    </dsp:sp>
    <dsp:sp modelId="{75A4CB20-AFFA-4D19-87A4-5480A0B5EDC9}">
      <dsp:nvSpPr>
        <dsp:cNvPr id="0" name=""/>
        <dsp:cNvSpPr/>
      </dsp:nvSpPr>
      <dsp:spPr>
        <a:xfrm>
          <a:off x="2332752" y="2525852"/>
          <a:ext cx="1803658" cy="108219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Model-7</a:t>
          </a:r>
        </a:p>
        <a:p>
          <a:pPr marL="0" lvl="0" indent="0" algn="ctr" defTabSz="488950">
            <a:lnSpc>
              <a:spcPct val="90000"/>
            </a:lnSpc>
            <a:spcBef>
              <a:spcPct val="0"/>
            </a:spcBef>
            <a:spcAft>
              <a:spcPct val="35000"/>
            </a:spcAft>
            <a:buNone/>
          </a:pPr>
          <a:r>
            <a:rPr lang="en-US" sz="1100" kern="1200" dirty="0"/>
            <a:t>log(</a:t>
          </a:r>
          <a:r>
            <a:rPr lang="en-US" sz="1100" kern="1200" dirty="0" err="1"/>
            <a:t>Realcost</a:t>
          </a:r>
          <a:r>
            <a:rPr lang="en-US" sz="1100" kern="1200" dirty="0"/>
            <a:t>) ~ log(</a:t>
          </a:r>
          <a:r>
            <a:rPr lang="en-US" sz="1100" kern="1200" dirty="0" err="1"/>
            <a:t>project_years</a:t>
          </a:r>
          <a:r>
            <a:rPr lang="en-US" sz="1100" kern="1200" dirty="0"/>
            <a:t>) + log(Tunnel) +             log(Stations) +           log(Length)</a:t>
          </a:r>
        </a:p>
      </dsp:txBody>
      <dsp:txXfrm>
        <a:off x="2332752" y="2525852"/>
        <a:ext cx="1803658" cy="1082195"/>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E6C4D-A075-4EFD-AAC2-6420249B8FA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9670794-0FCD-49B9-8A59-3C26490C932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F4318F9-3A50-4EFB-8B2C-88396CFEA5AC}"/>
              </a:ext>
            </a:extLst>
          </p:cNvPr>
          <p:cNvSpPr>
            <a:spLocks noGrp="1"/>
          </p:cNvSpPr>
          <p:nvPr>
            <p:ph type="dt" sz="half" idx="10"/>
          </p:nvPr>
        </p:nvSpPr>
        <p:spPr/>
        <p:txBody>
          <a:bodyPr/>
          <a:lstStyle/>
          <a:p>
            <a:fld id="{C48CF833-68F9-4D93-9505-C058B11388E3}" type="datetimeFigureOut">
              <a:rPr lang="en-US" smtClean="0"/>
              <a:t>12/5/2021</a:t>
            </a:fld>
            <a:endParaRPr lang="en-US"/>
          </a:p>
        </p:txBody>
      </p:sp>
      <p:sp>
        <p:nvSpPr>
          <p:cNvPr id="5" name="Footer Placeholder 4">
            <a:extLst>
              <a:ext uri="{FF2B5EF4-FFF2-40B4-BE49-F238E27FC236}">
                <a16:creationId xmlns:a16="http://schemas.microsoft.com/office/drawing/2014/main" id="{6927AB28-DDD0-4F9D-B25A-9E5F849417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0BC39E-D7F4-451F-BB26-8FA812316420}"/>
              </a:ext>
            </a:extLst>
          </p:cNvPr>
          <p:cNvSpPr>
            <a:spLocks noGrp="1"/>
          </p:cNvSpPr>
          <p:nvPr>
            <p:ph type="sldNum" sz="quarter" idx="12"/>
          </p:nvPr>
        </p:nvSpPr>
        <p:spPr/>
        <p:txBody>
          <a:bodyPr/>
          <a:lstStyle/>
          <a:p>
            <a:fld id="{BB823F47-D0FA-4050-8D89-6B00B4DACA9B}" type="slidenum">
              <a:rPr lang="en-US" smtClean="0"/>
              <a:t>‹#›</a:t>
            </a:fld>
            <a:endParaRPr lang="en-US"/>
          </a:p>
        </p:txBody>
      </p:sp>
    </p:spTree>
    <p:extLst>
      <p:ext uri="{BB962C8B-B14F-4D97-AF65-F5344CB8AC3E}">
        <p14:creationId xmlns:p14="http://schemas.microsoft.com/office/powerpoint/2010/main" val="16023994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5EA1E-A4F5-4E76-9F81-9689FFE98BF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E9E48B6-3425-4B29-8555-751216CD275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A7376F-F7AE-487F-BE83-30CBD4C82D05}"/>
              </a:ext>
            </a:extLst>
          </p:cNvPr>
          <p:cNvSpPr>
            <a:spLocks noGrp="1"/>
          </p:cNvSpPr>
          <p:nvPr>
            <p:ph type="dt" sz="half" idx="10"/>
          </p:nvPr>
        </p:nvSpPr>
        <p:spPr/>
        <p:txBody>
          <a:bodyPr/>
          <a:lstStyle/>
          <a:p>
            <a:fld id="{C48CF833-68F9-4D93-9505-C058B11388E3}" type="datetimeFigureOut">
              <a:rPr lang="en-US" smtClean="0"/>
              <a:t>12/5/2021</a:t>
            </a:fld>
            <a:endParaRPr lang="en-US"/>
          </a:p>
        </p:txBody>
      </p:sp>
      <p:sp>
        <p:nvSpPr>
          <p:cNvPr id="5" name="Footer Placeholder 4">
            <a:extLst>
              <a:ext uri="{FF2B5EF4-FFF2-40B4-BE49-F238E27FC236}">
                <a16:creationId xmlns:a16="http://schemas.microsoft.com/office/drawing/2014/main" id="{40939721-DAF8-4476-B568-EEF54D60B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F02744-DBCA-462C-A0B5-145364D9B1FF}"/>
              </a:ext>
            </a:extLst>
          </p:cNvPr>
          <p:cNvSpPr>
            <a:spLocks noGrp="1"/>
          </p:cNvSpPr>
          <p:nvPr>
            <p:ph type="sldNum" sz="quarter" idx="12"/>
          </p:nvPr>
        </p:nvSpPr>
        <p:spPr/>
        <p:txBody>
          <a:bodyPr/>
          <a:lstStyle/>
          <a:p>
            <a:fld id="{BB823F47-D0FA-4050-8D89-6B00B4DACA9B}" type="slidenum">
              <a:rPr lang="en-US" smtClean="0"/>
              <a:t>‹#›</a:t>
            </a:fld>
            <a:endParaRPr lang="en-US"/>
          </a:p>
        </p:txBody>
      </p:sp>
    </p:spTree>
    <p:extLst>
      <p:ext uri="{BB962C8B-B14F-4D97-AF65-F5344CB8AC3E}">
        <p14:creationId xmlns:p14="http://schemas.microsoft.com/office/powerpoint/2010/main" val="1788835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7378F3E-BE32-4F19-B224-9975505C578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3DB3A8C-FB4A-4258-98AA-CD8A064CFA7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184DDD-FF0C-464B-9445-56C03395019E}"/>
              </a:ext>
            </a:extLst>
          </p:cNvPr>
          <p:cNvSpPr>
            <a:spLocks noGrp="1"/>
          </p:cNvSpPr>
          <p:nvPr>
            <p:ph type="dt" sz="half" idx="10"/>
          </p:nvPr>
        </p:nvSpPr>
        <p:spPr/>
        <p:txBody>
          <a:bodyPr/>
          <a:lstStyle/>
          <a:p>
            <a:fld id="{C48CF833-68F9-4D93-9505-C058B11388E3}" type="datetimeFigureOut">
              <a:rPr lang="en-US" smtClean="0"/>
              <a:t>12/5/2021</a:t>
            </a:fld>
            <a:endParaRPr lang="en-US"/>
          </a:p>
        </p:txBody>
      </p:sp>
      <p:sp>
        <p:nvSpPr>
          <p:cNvPr id="5" name="Footer Placeholder 4">
            <a:extLst>
              <a:ext uri="{FF2B5EF4-FFF2-40B4-BE49-F238E27FC236}">
                <a16:creationId xmlns:a16="http://schemas.microsoft.com/office/drawing/2014/main" id="{96CE0AD5-5CC4-4E65-B175-3D27F6A20E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6F63C0-C9E5-43E0-A888-D821A10A39D9}"/>
              </a:ext>
            </a:extLst>
          </p:cNvPr>
          <p:cNvSpPr>
            <a:spLocks noGrp="1"/>
          </p:cNvSpPr>
          <p:nvPr>
            <p:ph type="sldNum" sz="quarter" idx="12"/>
          </p:nvPr>
        </p:nvSpPr>
        <p:spPr/>
        <p:txBody>
          <a:bodyPr/>
          <a:lstStyle/>
          <a:p>
            <a:fld id="{BB823F47-D0FA-4050-8D89-6B00B4DACA9B}" type="slidenum">
              <a:rPr lang="en-US" smtClean="0"/>
              <a:t>‹#›</a:t>
            </a:fld>
            <a:endParaRPr lang="en-US"/>
          </a:p>
        </p:txBody>
      </p:sp>
    </p:spTree>
    <p:extLst>
      <p:ext uri="{BB962C8B-B14F-4D97-AF65-F5344CB8AC3E}">
        <p14:creationId xmlns:p14="http://schemas.microsoft.com/office/powerpoint/2010/main" val="31304308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7126F-17D8-4ECC-9288-2D49712CDB5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BA2CC95-CFB2-4651-9D40-C65808EE6D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45DFAF-E64D-4C14-856D-0F09C3CB99B6}"/>
              </a:ext>
            </a:extLst>
          </p:cNvPr>
          <p:cNvSpPr>
            <a:spLocks noGrp="1"/>
          </p:cNvSpPr>
          <p:nvPr>
            <p:ph type="dt" sz="half" idx="10"/>
          </p:nvPr>
        </p:nvSpPr>
        <p:spPr/>
        <p:txBody>
          <a:bodyPr/>
          <a:lstStyle/>
          <a:p>
            <a:fld id="{C48CF833-68F9-4D93-9505-C058B11388E3}" type="datetimeFigureOut">
              <a:rPr lang="en-US" smtClean="0"/>
              <a:t>12/5/2021</a:t>
            </a:fld>
            <a:endParaRPr lang="en-US"/>
          </a:p>
        </p:txBody>
      </p:sp>
      <p:sp>
        <p:nvSpPr>
          <p:cNvPr id="5" name="Footer Placeholder 4">
            <a:extLst>
              <a:ext uri="{FF2B5EF4-FFF2-40B4-BE49-F238E27FC236}">
                <a16:creationId xmlns:a16="http://schemas.microsoft.com/office/drawing/2014/main" id="{54E6BD21-35C5-4C9E-BCF4-1272E8C9C8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644E8F-5DA9-43B1-8506-43CB5FBA5CF2}"/>
              </a:ext>
            </a:extLst>
          </p:cNvPr>
          <p:cNvSpPr>
            <a:spLocks noGrp="1"/>
          </p:cNvSpPr>
          <p:nvPr>
            <p:ph type="sldNum" sz="quarter" idx="12"/>
          </p:nvPr>
        </p:nvSpPr>
        <p:spPr/>
        <p:txBody>
          <a:bodyPr/>
          <a:lstStyle/>
          <a:p>
            <a:fld id="{BB823F47-D0FA-4050-8D89-6B00B4DACA9B}" type="slidenum">
              <a:rPr lang="en-US" smtClean="0"/>
              <a:t>‹#›</a:t>
            </a:fld>
            <a:endParaRPr lang="en-US"/>
          </a:p>
        </p:txBody>
      </p:sp>
    </p:spTree>
    <p:extLst>
      <p:ext uri="{BB962C8B-B14F-4D97-AF65-F5344CB8AC3E}">
        <p14:creationId xmlns:p14="http://schemas.microsoft.com/office/powerpoint/2010/main" val="1441870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82B17-1382-4650-8EA4-C7EB8CCDF26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1F46BE1-6A14-4956-B7D8-BE57C716C4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AEDD0BA-422E-496A-A14A-9D9BD357F6BD}"/>
              </a:ext>
            </a:extLst>
          </p:cNvPr>
          <p:cNvSpPr>
            <a:spLocks noGrp="1"/>
          </p:cNvSpPr>
          <p:nvPr>
            <p:ph type="dt" sz="half" idx="10"/>
          </p:nvPr>
        </p:nvSpPr>
        <p:spPr/>
        <p:txBody>
          <a:bodyPr/>
          <a:lstStyle/>
          <a:p>
            <a:fld id="{C48CF833-68F9-4D93-9505-C058B11388E3}" type="datetimeFigureOut">
              <a:rPr lang="en-US" smtClean="0"/>
              <a:t>12/5/2021</a:t>
            </a:fld>
            <a:endParaRPr lang="en-US"/>
          </a:p>
        </p:txBody>
      </p:sp>
      <p:sp>
        <p:nvSpPr>
          <p:cNvPr id="5" name="Footer Placeholder 4">
            <a:extLst>
              <a:ext uri="{FF2B5EF4-FFF2-40B4-BE49-F238E27FC236}">
                <a16:creationId xmlns:a16="http://schemas.microsoft.com/office/drawing/2014/main" id="{0C16A92D-685E-4862-87E1-D72DE7C3CF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AA1D3E-C34C-40E4-BF33-B64B2BD8FB66}"/>
              </a:ext>
            </a:extLst>
          </p:cNvPr>
          <p:cNvSpPr>
            <a:spLocks noGrp="1"/>
          </p:cNvSpPr>
          <p:nvPr>
            <p:ph type="sldNum" sz="quarter" idx="12"/>
          </p:nvPr>
        </p:nvSpPr>
        <p:spPr/>
        <p:txBody>
          <a:bodyPr/>
          <a:lstStyle/>
          <a:p>
            <a:fld id="{BB823F47-D0FA-4050-8D89-6B00B4DACA9B}" type="slidenum">
              <a:rPr lang="en-US" smtClean="0"/>
              <a:t>‹#›</a:t>
            </a:fld>
            <a:endParaRPr lang="en-US"/>
          </a:p>
        </p:txBody>
      </p:sp>
    </p:spTree>
    <p:extLst>
      <p:ext uri="{BB962C8B-B14F-4D97-AF65-F5344CB8AC3E}">
        <p14:creationId xmlns:p14="http://schemas.microsoft.com/office/powerpoint/2010/main" val="33123145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D399F-7B6F-48DF-BCA5-162FB0D35E0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0BF3AE8-2F7D-4367-81B0-417C38D9B0E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6F9774-7EC3-4072-B6EA-C5800FE6888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D68DA88-64A3-477C-ADE2-1E3EEB93862E}"/>
              </a:ext>
            </a:extLst>
          </p:cNvPr>
          <p:cNvSpPr>
            <a:spLocks noGrp="1"/>
          </p:cNvSpPr>
          <p:nvPr>
            <p:ph type="dt" sz="half" idx="10"/>
          </p:nvPr>
        </p:nvSpPr>
        <p:spPr/>
        <p:txBody>
          <a:bodyPr/>
          <a:lstStyle/>
          <a:p>
            <a:fld id="{C48CF833-68F9-4D93-9505-C058B11388E3}" type="datetimeFigureOut">
              <a:rPr lang="en-US" smtClean="0"/>
              <a:t>12/5/2021</a:t>
            </a:fld>
            <a:endParaRPr lang="en-US"/>
          </a:p>
        </p:txBody>
      </p:sp>
      <p:sp>
        <p:nvSpPr>
          <p:cNvPr id="6" name="Footer Placeholder 5">
            <a:extLst>
              <a:ext uri="{FF2B5EF4-FFF2-40B4-BE49-F238E27FC236}">
                <a16:creationId xmlns:a16="http://schemas.microsoft.com/office/drawing/2014/main" id="{E250B12A-F9B1-44B2-95C2-AF1F3DC77D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C91626-0C7D-4064-8A68-33349E953A4F}"/>
              </a:ext>
            </a:extLst>
          </p:cNvPr>
          <p:cNvSpPr>
            <a:spLocks noGrp="1"/>
          </p:cNvSpPr>
          <p:nvPr>
            <p:ph type="sldNum" sz="quarter" idx="12"/>
          </p:nvPr>
        </p:nvSpPr>
        <p:spPr/>
        <p:txBody>
          <a:bodyPr/>
          <a:lstStyle/>
          <a:p>
            <a:fld id="{BB823F47-D0FA-4050-8D89-6B00B4DACA9B}" type="slidenum">
              <a:rPr lang="en-US" smtClean="0"/>
              <a:t>‹#›</a:t>
            </a:fld>
            <a:endParaRPr lang="en-US"/>
          </a:p>
        </p:txBody>
      </p:sp>
    </p:spTree>
    <p:extLst>
      <p:ext uri="{BB962C8B-B14F-4D97-AF65-F5344CB8AC3E}">
        <p14:creationId xmlns:p14="http://schemas.microsoft.com/office/powerpoint/2010/main" val="13725387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B1CB8-C3AD-43C4-8ACA-550BDB4F08E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B1F12ED-474C-49F5-9C09-AB2B1F04720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97425B3-E66B-4658-BAFB-D68872D38FE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BB26195-29A8-4A59-9B1E-C500F641A0C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890DB6B-A126-4DD1-8B60-E4952A1D164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0DA84B2-9273-40BA-AB30-B69B24EA7E6C}"/>
              </a:ext>
            </a:extLst>
          </p:cNvPr>
          <p:cNvSpPr>
            <a:spLocks noGrp="1"/>
          </p:cNvSpPr>
          <p:nvPr>
            <p:ph type="dt" sz="half" idx="10"/>
          </p:nvPr>
        </p:nvSpPr>
        <p:spPr/>
        <p:txBody>
          <a:bodyPr/>
          <a:lstStyle/>
          <a:p>
            <a:fld id="{C48CF833-68F9-4D93-9505-C058B11388E3}" type="datetimeFigureOut">
              <a:rPr lang="en-US" smtClean="0"/>
              <a:t>12/5/2021</a:t>
            </a:fld>
            <a:endParaRPr lang="en-US"/>
          </a:p>
        </p:txBody>
      </p:sp>
      <p:sp>
        <p:nvSpPr>
          <p:cNvPr id="8" name="Footer Placeholder 7">
            <a:extLst>
              <a:ext uri="{FF2B5EF4-FFF2-40B4-BE49-F238E27FC236}">
                <a16:creationId xmlns:a16="http://schemas.microsoft.com/office/drawing/2014/main" id="{51D0232A-C39E-44D5-8C81-D8DBAAC53F1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D2842C6-B9A5-4DC3-883D-EEC01BEA92E3}"/>
              </a:ext>
            </a:extLst>
          </p:cNvPr>
          <p:cNvSpPr>
            <a:spLocks noGrp="1"/>
          </p:cNvSpPr>
          <p:nvPr>
            <p:ph type="sldNum" sz="quarter" idx="12"/>
          </p:nvPr>
        </p:nvSpPr>
        <p:spPr/>
        <p:txBody>
          <a:bodyPr/>
          <a:lstStyle/>
          <a:p>
            <a:fld id="{BB823F47-D0FA-4050-8D89-6B00B4DACA9B}" type="slidenum">
              <a:rPr lang="en-US" smtClean="0"/>
              <a:t>‹#›</a:t>
            </a:fld>
            <a:endParaRPr lang="en-US"/>
          </a:p>
        </p:txBody>
      </p:sp>
    </p:spTree>
    <p:extLst>
      <p:ext uri="{BB962C8B-B14F-4D97-AF65-F5344CB8AC3E}">
        <p14:creationId xmlns:p14="http://schemas.microsoft.com/office/powerpoint/2010/main" val="25640472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833E7-6A60-4AED-B0A3-D67C204170B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5F1362C-B128-4114-A615-38C933ED0D0F}"/>
              </a:ext>
            </a:extLst>
          </p:cNvPr>
          <p:cNvSpPr>
            <a:spLocks noGrp="1"/>
          </p:cNvSpPr>
          <p:nvPr>
            <p:ph type="dt" sz="half" idx="10"/>
          </p:nvPr>
        </p:nvSpPr>
        <p:spPr/>
        <p:txBody>
          <a:bodyPr/>
          <a:lstStyle/>
          <a:p>
            <a:fld id="{C48CF833-68F9-4D93-9505-C058B11388E3}" type="datetimeFigureOut">
              <a:rPr lang="en-US" smtClean="0"/>
              <a:t>12/5/2021</a:t>
            </a:fld>
            <a:endParaRPr lang="en-US"/>
          </a:p>
        </p:txBody>
      </p:sp>
      <p:sp>
        <p:nvSpPr>
          <p:cNvPr id="4" name="Footer Placeholder 3">
            <a:extLst>
              <a:ext uri="{FF2B5EF4-FFF2-40B4-BE49-F238E27FC236}">
                <a16:creationId xmlns:a16="http://schemas.microsoft.com/office/drawing/2014/main" id="{EA4FC13C-4154-49B4-9A2C-9251EF3146E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4C9CE2E-8F82-419A-9D5D-9A8490848224}"/>
              </a:ext>
            </a:extLst>
          </p:cNvPr>
          <p:cNvSpPr>
            <a:spLocks noGrp="1"/>
          </p:cNvSpPr>
          <p:nvPr>
            <p:ph type="sldNum" sz="quarter" idx="12"/>
          </p:nvPr>
        </p:nvSpPr>
        <p:spPr/>
        <p:txBody>
          <a:bodyPr/>
          <a:lstStyle/>
          <a:p>
            <a:fld id="{BB823F47-D0FA-4050-8D89-6B00B4DACA9B}" type="slidenum">
              <a:rPr lang="en-US" smtClean="0"/>
              <a:t>‹#›</a:t>
            </a:fld>
            <a:endParaRPr lang="en-US"/>
          </a:p>
        </p:txBody>
      </p:sp>
    </p:spTree>
    <p:extLst>
      <p:ext uri="{BB962C8B-B14F-4D97-AF65-F5344CB8AC3E}">
        <p14:creationId xmlns:p14="http://schemas.microsoft.com/office/powerpoint/2010/main" val="20653632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B84759D-20D5-46A7-8EFE-067A1B87151F}"/>
              </a:ext>
            </a:extLst>
          </p:cNvPr>
          <p:cNvSpPr>
            <a:spLocks noGrp="1"/>
          </p:cNvSpPr>
          <p:nvPr>
            <p:ph type="dt" sz="half" idx="10"/>
          </p:nvPr>
        </p:nvSpPr>
        <p:spPr/>
        <p:txBody>
          <a:bodyPr/>
          <a:lstStyle/>
          <a:p>
            <a:fld id="{C48CF833-68F9-4D93-9505-C058B11388E3}" type="datetimeFigureOut">
              <a:rPr lang="en-US" smtClean="0"/>
              <a:t>12/5/2021</a:t>
            </a:fld>
            <a:endParaRPr lang="en-US"/>
          </a:p>
        </p:txBody>
      </p:sp>
      <p:sp>
        <p:nvSpPr>
          <p:cNvPr id="3" name="Footer Placeholder 2">
            <a:extLst>
              <a:ext uri="{FF2B5EF4-FFF2-40B4-BE49-F238E27FC236}">
                <a16:creationId xmlns:a16="http://schemas.microsoft.com/office/drawing/2014/main" id="{A18514E9-32CB-40E5-9A9C-C2A5AE4DB9A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1788A12-0451-43BB-992B-668BD0B9E2BA}"/>
              </a:ext>
            </a:extLst>
          </p:cNvPr>
          <p:cNvSpPr>
            <a:spLocks noGrp="1"/>
          </p:cNvSpPr>
          <p:nvPr>
            <p:ph type="sldNum" sz="quarter" idx="12"/>
          </p:nvPr>
        </p:nvSpPr>
        <p:spPr/>
        <p:txBody>
          <a:bodyPr/>
          <a:lstStyle/>
          <a:p>
            <a:fld id="{BB823F47-D0FA-4050-8D89-6B00B4DACA9B}" type="slidenum">
              <a:rPr lang="en-US" smtClean="0"/>
              <a:t>‹#›</a:t>
            </a:fld>
            <a:endParaRPr lang="en-US"/>
          </a:p>
        </p:txBody>
      </p:sp>
    </p:spTree>
    <p:extLst>
      <p:ext uri="{BB962C8B-B14F-4D97-AF65-F5344CB8AC3E}">
        <p14:creationId xmlns:p14="http://schemas.microsoft.com/office/powerpoint/2010/main" val="2676968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E950C-B855-44AC-9181-08D7A8A10A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8B586B7-CC85-479A-A991-FB333609BC6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43B8D73-94CF-49A6-89E2-55B6636A97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7714FF-8BB2-402E-A4B0-70A02456E80E}"/>
              </a:ext>
            </a:extLst>
          </p:cNvPr>
          <p:cNvSpPr>
            <a:spLocks noGrp="1"/>
          </p:cNvSpPr>
          <p:nvPr>
            <p:ph type="dt" sz="half" idx="10"/>
          </p:nvPr>
        </p:nvSpPr>
        <p:spPr/>
        <p:txBody>
          <a:bodyPr/>
          <a:lstStyle/>
          <a:p>
            <a:fld id="{C48CF833-68F9-4D93-9505-C058B11388E3}" type="datetimeFigureOut">
              <a:rPr lang="en-US" smtClean="0"/>
              <a:t>12/5/2021</a:t>
            </a:fld>
            <a:endParaRPr lang="en-US"/>
          </a:p>
        </p:txBody>
      </p:sp>
      <p:sp>
        <p:nvSpPr>
          <p:cNvPr id="6" name="Footer Placeholder 5">
            <a:extLst>
              <a:ext uri="{FF2B5EF4-FFF2-40B4-BE49-F238E27FC236}">
                <a16:creationId xmlns:a16="http://schemas.microsoft.com/office/drawing/2014/main" id="{9713CA3C-5CA1-419B-979E-483295146A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7BB6F8-5C59-4FB5-8CC8-1E75FB18335F}"/>
              </a:ext>
            </a:extLst>
          </p:cNvPr>
          <p:cNvSpPr>
            <a:spLocks noGrp="1"/>
          </p:cNvSpPr>
          <p:nvPr>
            <p:ph type="sldNum" sz="quarter" idx="12"/>
          </p:nvPr>
        </p:nvSpPr>
        <p:spPr/>
        <p:txBody>
          <a:bodyPr/>
          <a:lstStyle/>
          <a:p>
            <a:fld id="{BB823F47-D0FA-4050-8D89-6B00B4DACA9B}" type="slidenum">
              <a:rPr lang="en-US" smtClean="0"/>
              <a:t>‹#›</a:t>
            </a:fld>
            <a:endParaRPr lang="en-US"/>
          </a:p>
        </p:txBody>
      </p:sp>
    </p:spTree>
    <p:extLst>
      <p:ext uri="{BB962C8B-B14F-4D97-AF65-F5344CB8AC3E}">
        <p14:creationId xmlns:p14="http://schemas.microsoft.com/office/powerpoint/2010/main" val="29135932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EF7C4-2BBE-4CA8-8545-0C9B254992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B8B0375-1F94-4D88-9207-0422A6BEAE0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3DAFF93-B0DA-4152-A5E5-AD3B179C96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B1BA981-DEC6-4163-9712-3572F7ED14BE}"/>
              </a:ext>
            </a:extLst>
          </p:cNvPr>
          <p:cNvSpPr>
            <a:spLocks noGrp="1"/>
          </p:cNvSpPr>
          <p:nvPr>
            <p:ph type="dt" sz="half" idx="10"/>
          </p:nvPr>
        </p:nvSpPr>
        <p:spPr/>
        <p:txBody>
          <a:bodyPr/>
          <a:lstStyle/>
          <a:p>
            <a:fld id="{C48CF833-68F9-4D93-9505-C058B11388E3}" type="datetimeFigureOut">
              <a:rPr lang="en-US" smtClean="0"/>
              <a:t>12/5/2021</a:t>
            </a:fld>
            <a:endParaRPr lang="en-US"/>
          </a:p>
        </p:txBody>
      </p:sp>
      <p:sp>
        <p:nvSpPr>
          <p:cNvPr id="6" name="Footer Placeholder 5">
            <a:extLst>
              <a:ext uri="{FF2B5EF4-FFF2-40B4-BE49-F238E27FC236}">
                <a16:creationId xmlns:a16="http://schemas.microsoft.com/office/drawing/2014/main" id="{CFF66AB2-263D-44CA-AE0A-050534C2012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14D8D8-021F-47D5-8ACA-17348FD32869}"/>
              </a:ext>
            </a:extLst>
          </p:cNvPr>
          <p:cNvSpPr>
            <a:spLocks noGrp="1"/>
          </p:cNvSpPr>
          <p:nvPr>
            <p:ph type="sldNum" sz="quarter" idx="12"/>
          </p:nvPr>
        </p:nvSpPr>
        <p:spPr/>
        <p:txBody>
          <a:bodyPr/>
          <a:lstStyle/>
          <a:p>
            <a:fld id="{BB823F47-D0FA-4050-8D89-6B00B4DACA9B}" type="slidenum">
              <a:rPr lang="en-US" smtClean="0"/>
              <a:t>‹#›</a:t>
            </a:fld>
            <a:endParaRPr lang="en-US"/>
          </a:p>
        </p:txBody>
      </p:sp>
    </p:spTree>
    <p:extLst>
      <p:ext uri="{BB962C8B-B14F-4D97-AF65-F5344CB8AC3E}">
        <p14:creationId xmlns:p14="http://schemas.microsoft.com/office/powerpoint/2010/main" val="37410810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75C10F6-051B-488E-B122-677717AA973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24AB240-B0E7-4BA1-88D3-BBA4A02A308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38E1E5-7650-479E-891A-BE5AEF633C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8CF833-68F9-4D93-9505-C058B11388E3}" type="datetimeFigureOut">
              <a:rPr lang="en-US" smtClean="0"/>
              <a:t>12/5/2021</a:t>
            </a:fld>
            <a:endParaRPr lang="en-US"/>
          </a:p>
        </p:txBody>
      </p:sp>
      <p:sp>
        <p:nvSpPr>
          <p:cNvPr id="5" name="Footer Placeholder 4">
            <a:extLst>
              <a:ext uri="{FF2B5EF4-FFF2-40B4-BE49-F238E27FC236}">
                <a16:creationId xmlns:a16="http://schemas.microsoft.com/office/drawing/2014/main" id="{B74E8FBF-4871-4F94-9004-0F480F0814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6C023BD-782B-4207-B1E7-E1C531CD80A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823F47-D0FA-4050-8D89-6B00B4DACA9B}" type="slidenum">
              <a:rPr lang="en-US" smtClean="0"/>
              <a:t>‹#›</a:t>
            </a:fld>
            <a:endParaRPr lang="en-US"/>
          </a:p>
        </p:txBody>
      </p:sp>
    </p:spTree>
    <p:extLst>
      <p:ext uri="{BB962C8B-B14F-4D97-AF65-F5344CB8AC3E}">
        <p14:creationId xmlns:p14="http://schemas.microsoft.com/office/powerpoint/2010/main" val="35162428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 Id="rId5" Type="http://schemas.openxmlformats.org/officeDocument/2006/relationships/image" Target="../media/image1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 Id="rId5" Type="http://schemas.openxmlformats.org/officeDocument/2006/relationships/image" Target="../media/image20.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4.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4">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View of motion blurred underground railway">
            <a:extLst>
              <a:ext uri="{FF2B5EF4-FFF2-40B4-BE49-F238E27FC236}">
                <a16:creationId xmlns:a16="http://schemas.microsoft.com/office/drawing/2014/main" id="{96926DA8-F87C-478D-B883-83C97E81637C}"/>
              </a:ext>
            </a:extLst>
          </p:cNvPr>
          <p:cNvPicPr>
            <a:picLocks noChangeAspect="1"/>
          </p:cNvPicPr>
          <p:nvPr/>
        </p:nvPicPr>
        <p:blipFill rotWithShape="1">
          <a:blip r:embed="rId2">
            <a:extLst>
              <a:ext uri="{28A0092B-C50C-407E-A947-70E740481C1C}">
                <a14:useLocalDpi xmlns:a14="http://schemas.microsoft.com/office/drawing/2010/main" val="0"/>
              </a:ext>
            </a:extLst>
          </a:blip>
          <a:srcRect l="16518" t="9091" r="6781"/>
          <a:stretch/>
        </p:blipFill>
        <p:spPr>
          <a:xfrm>
            <a:off x="3523488" y="10"/>
            <a:ext cx="8668512" cy="6857990"/>
          </a:xfrm>
          <a:prstGeom prst="rect">
            <a:avLst/>
          </a:prstGeom>
        </p:spPr>
      </p:pic>
      <p:sp>
        <p:nvSpPr>
          <p:cNvPr id="22" name="Rectangle 16">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A844608-40EA-466D-B92E-64DECE6CFF52}"/>
              </a:ext>
            </a:extLst>
          </p:cNvPr>
          <p:cNvSpPr>
            <a:spLocks noGrp="1"/>
          </p:cNvSpPr>
          <p:nvPr>
            <p:ph type="ctrTitle"/>
          </p:nvPr>
        </p:nvSpPr>
        <p:spPr>
          <a:xfrm>
            <a:off x="459249" y="698835"/>
            <a:ext cx="7302681" cy="3922026"/>
          </a:xfrm>
        </p:spPr>
        <p:txBody>
          <a:bodyPr anchor="b">
            <a:normAutofit/>
          </a:bodyPr>
          <a:lstStyle/>
          <a:p>
            <a:pPr algn="l"/>
            <a:r>
              <a:rPr lang="en-US" sz="4800" dirty="0"/>
              <a:t>Cost Elements of a Rapid Transit Project (Final Draft)</a:t>
            </a:r>
          </a:p>
        </p:txBody>
      </p:sp>
      <p:sp>
        <p:nvSpPr>
          <p:cNvPr id="3" name="Subtitle 2">
            <a:extLst>
              <a:ext uri="{FF2B5EF4-FFF2-40B4-BE49-F238E27FC236}">
                <a16:creationId xmlns:a16="http://schemas.microsoft.com/office/drawing/2014/main" id="{E83954E0-3004-4CE7-ACBD-BD3539BDE942}"/>
              </a:ext>
            </a:extLst>
          </p:cNvPr>
          <p:cNvSpPr>
            <a:spLocks noGrp="1"/>
          </p:cNvSpPr>
          <p:nvPr>
            <p:ph type="subTitle" idx="1"/>
          </p:nvPr>
        </p:nvSpPr>
        <p:spPr>
          <a:xfrm>
            <a:off x="477980" y="4872922"/>
            <a:ext cx="4023359" cy="1208141"/>
          </a:xfrm>
        </p:spPr>
        <p:txBody>
          <a:bodyPr>
            <a:normAutofit/>
          </a:bodyPr>
          <a:lstStyle/>
          <a:p>
            <a:pPr algn="l"/>
            <a:r>
              <a:rPr lang="en-US" sz="1400" dirty="0"/>
              <a:t>Stephen Bridwell, </a:t>
            </a:r>
            <a:r>
              <a:rPr lang="en-US" sz="1400" dirty="0" err="1"/>
              <a:t>Parastoo</a:t>
            </a:r>
            <a:r>
              <a:rPr lang="en-US" sz="1400" dirty="0"/>
              <a:t> </a:t>
            </a:r>
            <a:r>
              <a:rPr lang="en-US" sz="1400" dirty="0" err="1"/>
              <a:t>Javadi</a:t>
            </a:r>
            <a:r>
              <a:rPr lang="en-US" sz="1400" dirty="0"/>
              <a:t>, Prakash Krishnan, Justin Wong</a:t>
            </a:r>
          </a:p>
          <a:p>
            <a:pPr algn="l"/>
            <a:r>
              <a:rPr lang="en-US" sz="1400" dirty="0"/>
              <a:t>W203 Lab 2 Eels</a:t>
            </a:r>
          </a:p>
          <a:p>
            <a:pPr algn="l"/>
            <a:r>
              <a:rPr lang="en-US" sz="1400" dirty="0"/>
              <a:t>Fall 2021</a:t>
            </a:r>
          </a:p>
        </p:txBody>
      </p:sp>
      <p:sp>
        <p:nvSpPr>
          <p:cNvPr id="19" name="Rectangle 18">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1" name="Rectangle 2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2941830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DF14CFD-5A04-4CB2-86F3-24CC7411AAC3}"/>
              </a:ext>
            </a:extLst>
          </p:cNvPr>
          <p:cNvPicPr>
            <a:picLocks noChangeAspect="1"/>
          </p:cNvPicPr>
          <p:nvPr/>
        </p:nvPicPr>
        <p:blipFill>
          <a:blip r:embed="rId2"/>
          <a:stretch>
            <a:fillRect/>
          </a:stretch>
        </p:blipFill>
        <p:spPr>
          <a:xfrm>
            <a:off x="965672" y="1249961"/>
            <a:ext cx="10528419" cy="3042409"/>
          </a:xfrm>
          <a:prstGeom prst="rect">
            <a:avLst/>
          </a:prstGeom>
        </p:spPr>
      </p:pic>
      <p:sp>
        <p:nvSpPr>
          <p:cNvPr id="2" name="Title 1">
            <a:extLst>
              <a:ext uri="{FF2B5EF4-FFF2-40B4-BE49-F238E27FC236}">
                <a16:creationId xmlns:a16="http://schemas.microsoft.com/office/drawing/2014/main" id="{BE1D4883-054A-41CC-B926-B94D12FEDC0C}"/>
              </a:ext>
            </a:extLst>
          </p:cNvPr>
          <p:cNvSpPr>
            <a:spLocks noGrp="1"/>
          </p:cNvSpPr>
          <p:nvPr>
            <p:ph type="title"/>
          </p:nvPr>
        </p:nvSpPr>
        <p:spPr>
          <a:xfrm>
            <a:off x="838199" y="365125"/>
            <a:ext cx="6006982" cy="602369"/>
          </a:xfrm>
        </p:spPr>
        <p:txBody>
          <a:bodyPr vert="horz" lIns="91440" tIns="45720" rIns="91440" bIns="45720" rtlCol="0" anchor="ctr">
            <a:normAutofit fontScale="90000"/>
          </a:bodyPr>
          <a:lstStyle/>
          <a:p>
            <a:r>
              <a:rPr lang="en-US" dirty="0">
                <a:solidFill>
                  <a:srgbClr val="FFFFFF"/>
                </a:solidFill>
              </a:rPr>
              <a:t>Asia Model Results</a:t>
            </a:r>
          </a:p>
        </p:txBody>
      </p:sp>
      <p:sp>
        <p:nvSpPr>
          <p:cNvPr id="6" name="Rectangle: Rounded Corners 5">
            <a:extLst>
              <a:ext uri="{FF2B5EF4-FFF2-40B4-BE49-F238E27FC236}">
                <a16:creationId xmlns:a16="http://schemas.microsoft.com/office/drawing/2014/main" id="{793B3BDB-8AB1-45AE-873B-5918190C996B}"/>
              </a:ext>
            </a:extLst>
          </p:cNvPr>
          <p:cNvSpPr/>
          <p:nvPr/>
        </p:nvSpPr>
        <p:spPr>
          <a:xfrm>
            <a:off x="9844756" y="1068224"/>
            <a:ext cx="1281869" cy="3589234"/>
          </a:xfrm>
          <a:prstGeom prst="round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64E87748-1B2A-4296-BA3B-FE9A0E4A2CB2}"/>
              </a:ext>
            </a:extLst>
          </p:cNvPr>
          <p:cNvSpPr txBox="1"/>
          <p:nvPr/>
        </p:nvSpPr>
        <p:spPr>
          <a:xfrm>
            <a:off x="965673" y="4683832"/>
            <a:ext cx="9553216" cy="2062103"/>
          </a:xfrm>
          <a:prstGeom prst="rect">
            <a:avLst/>
          </a:prstGeom>
          <a:solidFill>
            <a:schemeClr val="accent1"/>
          </a:solidFill>
        </p:spPr>
        <p:txBody>
          <a:bodyPr wrap="square" rtlCol="0">
            <a:spAutoFit/>
          </a:bodyPr>
          <a:lstStyle/>
          <a:p>
            <a:r>
              <a:rPr lang="en-US" sz="1600" dirty="0"/>
              <a:t>Rational for Model 7 Selection-</a:t>
            </a:r>
          </a:p>
          <a:p>
            <a:pPr marL="285750" indent="-285750">
              <a:buFont typeface="Wingdings" panose="05000000000000000000" pitchFamily="2" charset="2"/>
              <a:buChar char="ü"/>
            </a:pPr>
            <a:r>
              <a:rPr lang="en-US" sz="1600" dirty="0"/>
              <a:t>Model 7 is a good balance of model fit and associated terms</a:t>
            </a:r>
          </a:p>
          <a:p>
            <a:pPr marL="285750" indent="-285750">
              <a:buFont typeface="Wingdings" panose="05000000000000000000" pitchFamily="2" charset="2"/>
              <a:buChar char="ü"/>
            </a:pPr>
            <a:r>
              <a:rPr lang="en-US" sz="1600" dirty="0"/>
              <a:t>Best represents the description of the log of project cost by project duration, length of tracks in tunnels, number of stations and length of the line</a:t>
            </a:r>
          </a:p>
          <a:p>
            <a:pPr marL="285750" indent="-285750">
              <a:buFont typeface="Wingdings" panose="05000000000000000000" pitchFamily="2" charset="2"/>
              <a:buChar char="ü"/>
            </a:pPr>
            <a:r>
              <a:rPr lang="en-US" sz="1600" dirty="0"/>
              <a:t>Excellent fit of the model with a large sample size of 191</a:t>
            </a:r>
          </a:p>
          <a:p>
            <a:pPr marL="285750" indent="-285750">
              <a:buFont typeface="Wingdings" panose="05000000000000000000" pitchFamily="2" charset="2"/>
              <a:buChar char="ü"/>
            </a:pPr>
            <a:r>
              <a:rPr lang="en-US" sz="1600" dirty="0"/>
              <a:t>For Asia projects, duration of the project is a dominant term for cost of the project, followed by length of line and number of stations. </a:t>
            </a:r>
          </a:p>
          <a:p>
            <a:pPr marL="285750" indent="-285750">
              <a:buFont typeface="Wingdings" panose="05000000000000000000" pitchFamily="2" charset="2"/>
              <a:buChar char="ü"/>
            </a:pPr>
            <a:r>
              <a:rPr lang="en-US" sz="1600" dirty="0"/>
              <a:t>Tunnel length while a significant term is a not dominant factor in describing the cost of the project.</a:t>
            </a:r>
          </a:p>
        </p:txBody>
      </p:sp>
    </p:spTree>
    <p:extLst>
      <p:ext uri="{BB962C8B-B14F-4D97-AF65-F5344CB8AC3E}">
        <p14:creationId xmlns:p14="http://schemas.microsoft.com/office/powerpoint/2010/main" val="149414362"/>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48ADD57-CFCA-420D-8D35-1E1F684B0BCD}"/>
              </a:ext>
            </a:extLst>
          </p:cNvPr>
          <p:cNvPicPr>
            <a:picLocks noChangeAspect="1"/>
          </p:cNvPicPr>
          <p:nvPr/>
        </p:nvPicPr>
        <p:blipFill>
          <a:blip r:embed="rId2"/>
          <a:stretch>
            <a:fillRect/>
          </a:stretch>
        </p:blipFill>
        <p:spPr>
          <a:xfrm>
            <a:off x="965672" y="1249960"/>
            <a:ext cx="10525200" cy="2587101"/>
          </a:xfrm>
          <a:prstGeom prst="rect">
            <a:avLst/>
          </a:prstGeom>
        </p:spPr>
      </p:pic>
      <p:sp>
        <p:nvSpPr>
          <p:cNvPr id="2" name="Title 1">
            <a:extLst>
              <a:ext uri="{FF2B5EF4-FFF2-40B4-BE49-F238E27FC236}">
                <a16:creationId xmlns:a16="http://schemas.microsoft.com/office/drawing/2014/main" id="{BE1D4883-054A-41CC-B926-B94D12FEDC0C}"/>
              </a:ext>
            </a:extLst>
          </p:cNvPr>
          <p:cNvSpPr>
            <a:spLocks noGrp="1"/>
          </p:cNvSpPr>
          <p:nvPr>
            <p:ph type="title"/>
          </p:nvPr>
        </p:nvSpPr>
        <p:spPr>
          <a:xfrm>
            <a:off x="838199" y="365125"/>
            <a:ext cx="6006982" cy="602369"/>
          </a:xfrm>
        </p:spPr>
        <p:txBody>
          <a:bodyPr vert="horz" lIns="91440" tIns="45720" rIns="91440" bIns="45720" rtlCol="0" anchor="ctr">
            <a:normAutofit fontScale="90000"/>
          </a:bodyPr>
          <a:lstStyle/>
          <a:p>
            <a:r>
              <a:rPr lang="en-US" dirty="0">
                <a:solidFill>
                  <a:srgbClr val="FFFFFF"/>
                </a:solidFill>
              </a:rPr>
              <a:t>Europe Model Results</a:t>
            </a:r>
          </a:p>
        </p:txBody>
      </p:sp>
      <p:sp>
        <p:nvSpPr>
          <p:cNvPr id="8" name="TextBox 7">
            <a:extLst>
              <a:ext uri="{FF2B5EF4-FFF2-40B4-BE49-F238E27FC236}">
                <a16:creationId xmlns:a16="http://schemas.microsoft.com/office/drawing/2014/main" id="{4D390284-665C-408C-8BD8-420B213BA842}"/>
              </a:ext>
            </a:extLst>
          </p:cNvPr>
          <p:cNvSpPr txBox="1"/>
          <p:nvPr/>
        </p:nvSpPr>
        <p:spPr>
          <a:xfrm>
            <a:off x="965673" y="4683832"/>
            <a:ext cx="9553216" cy="1323439"/>
          </a:xfrm>
          <a:prstGeom prst="rect">
            <a:avLst/>
          </a:prstGeom>
          <a:solidFill>
            <a:schemeClr val="accent1"/>
          </a:solidFill>
        </p:spPr>
        <p:txBody>
          <a:bodyPr wrap="square" rtlCol="0">
            <a:spAutoFit/>
          </a:bodyPr>
          <a:lstStyle/>
          <a:p>
            <a:r>
              <a:rPr lang="en-US" sz="1600" dirty="0"/>
              <a:t>Rational for Model 5 Selection-</a:t>
            </a:r>
          </a:p>
          <a:p>
            <a:pPr marL="285750" indent="-285750">
              <a:buFont typeface="Wingdings" panose="05000000000000000000" pitchFamily="2" charset="2"/>
              <a:buChar char="ü"/>
            </a:pPr>
            <a:r>
              <a:rPr lang="en-US" sz="1600" dirty="0"/>
              <a:t>Model 5 was selected because addition of number of stations and length have collinearity with total tunnel length</a:t>
            </a:r>
          </a:p>
          <a:p>
            <a:pPr marL="285750" indent="-285750">
              <a:buFont typeface="Wingdings" panose="05000000000000000000" pitchFamily="2" charset="2"/>
              <a:buChar char="ü"/>
            </a:pPr>
            <a:r>
              <a:rPr lang="en-US" sz="1600" dirty="0"/>
              <a:t>Model 8 because we believe the strong correlation between length and cost is our concern for data leakage</a:t>
            </a:r>
          </a:p>
          <a:p>
            <a:pPr marL="285750" indent="-285750">
              <a:buFont typeface="Wingdings" panose="05000000000000000000" pitchFamily="2" charset="2"/>
              <a:buChar char="ü"/>
            </a:pPr>
            <a:endParaRPr lang="en-US" sz="1600" dirty="0"/>
          </a:p>
        </p:txBody>
      </p:sp>
      <p:sp>
        <p:nvSpPr>
          <p:cNvPr id="9" name="Rectangle: Rounded Corners 8">
            <a:extLst>
              <a:ext uri="{FF2B5EF4-FFF2-40B4-BE49-F238E27FC236}">
                <a16:creationId xmlns:a16="http://schemas.microsoft.com/office/drawing/2014/main" id="{E687FDA6-5BA1-4997-84E0-6703EEC41846}"/>
              </a:ext>
            </a:extLst>
          </p:cNvPr>
          <p:cNvSpPr/>
          <p:nvPr/>
        </p:nvSpPr>
        <p:spPr>
          <a:xfrm>
            <a:off x="5986114" y="803033"/>
            <a:ext cx="1281869" cy="3589234"/>
          </a:xfrm>
          <a:prstGeom prst="round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65891042"/>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D4883-054A-41CC-B926-B94D12FEDC0C}"/>
              </a:ext>
            </a:extLst>
          </p:cNvPr>
          <p:cNvSpPr>
            <a:spLocks noGrp="1"/>
          </p:cNvSpPr>
          <p:nvPr>
            <p:ph type="title"/>
          </p:nvPr>
        </p:nvSpPr>
        <p:spPr>
          <a:xfrm>
            <a:off x="838199" y="365125"/>
            <a:ext cx="6006982" cy="602369"/>
          </a:xfrm>
        </p:spPr>
        <p:txBody>
          <a:bodyPr vert="horz" lIns="91440" tIns="45720" rIns="91440" bIns="45720" rtlCol="0" anchor="ctr">
            <a:normAutofit fontScale="90000"/>
          </a:bodyPr>
          <a:lstStyle/>
          <a:p>
            <a:r>
              <a:rPr lang="en-US" dirty="0">
                <a:solidFill>
                  <a:srgbClr val="FFFFFF"/>
                </a:solidFill>
              </a:rPr>
              <a:t>CLM Tests for </a:t>
            </a:r>
            <a:r>
              <a:rPr lang="en-US" dirty="0">
                <a:solidFill>
                  <a:schemeClr val="accent2"/>
                </a:solidFill>
              </a:rPr>
              <a:t>Global Model</a:t>
            </a:r>
          </a:p>
        </p:txBody>
      </p:sp>
      <p:graphicFrame>
        <p:nvGraphicFramePr>
          <p:cNvPr id="3" name="Table 3">
            <a:extLst>
              <a:ext uri="{FF2B5EF4-FFF2-40B4-BE49-F238E27FC236}">
                <a16:creationId xmlns:a16="http://schemas.microsoft.com/office/drawing/2014/main" id="{B96A7FB9-33C5-43EE-8C5B-BE97B552D8F0}"/>
              </a:ext>
            </a:extLst>
          </p:cNvPr>
          <p:cNvGraphicFramePr>
            <a:graphicFrameLocks noGrp="1"/>
          </p:cNvGraphicFramePr>
          <p:nvPr>
            <p:extLst>
              <p:ext uri="{D42A27DB-BD31-4B8C-83A1-F6EECF244321}">
                <p14:modId xmlns:p14="http://schemas.microsoft.com/office/powerpoint/2010/main" val="3378985398"/>
              </p:ext>
            </p:extLst>
          </p:nvPr>
        </p:nvGraphicFramePr>
        <p:xfrm>
          <a:off x="265630" y="1346699"/>
          <a:ext cx="4727389" cy="5363287"/>
        </p:xfrm>
        <a:graphic>
          <a:graphicData uri="http://schemas.openxmlformats.org/drawingml/2006/table">
            <a:tbl>
              <a:tblPr firstRow="1" bandRow="1">
                <a:tableStyleId>{5C22544A-7EE6-4342-B048-85BDC9FD1C3A}</a:tableStyleId>
              </a:tblPr>
              <a:tblGrid>
                <a:gridCol w="562248">
                  <a:extLst>
                    <a:ext uri="{9D8B030D-6E8A-4147-A177-3AD203B41FA5}">
                      <a16:colId xmlns:a16="http://schemas.microsoft.com/office/drawing/2014/main" val="2501833029"/>
                    </a:ext>
                  </a:extLst>
                </a:gridCol>
                <a:gridCol w="1362735">
                  <a:extLst>
                    <a:ext uri="{9D8B030D-6E8A-4147-A177-3AD203B41FA5}">
                      <a16:colId xmlns:a16="http://schemas.microsoft.com/office/drawing/2014/main" val="1176678393"/>
                    </a:ext>
                  </a:extLst>
                </a:gridCol>
                <a:gridCol w="2802406">
                  <a:extLst>
                    <a:ext uri="{9D8B030D-6E8A-4147-A177-3AD203B41FA5}">
                      <a16:colId xmlns:a16="http://schemas.microsoft.com/office/drawing/2014/main" val="860523982"/>
                    </a:ext>
                  </a:extLst>
                </a:gridCol>
              </a:tblGrid>
              <a:tr h="297943">
                <a:tc>
                  <a:txBody>
                    <a:bodyPr/>
                    <a:lstStyle/>
                    <a:p>
                      <a:r>
                        <a:rPr lang="en-US" sz="1200" dirty="0"/>
                        <a:t>Item</a:t>
                      </a:r>
                    </a:p>
                  </a:txBody>
                  <a:tcPr/>
                </a:tc>
                <a:tc>
                  <a:txBody>
                    <a:bodyPr/>
                    <a:lstStyle/>
                    <a:p>
                      <a:r>
                        <a:rPr lang="en-US" sz="1200" dirty="0"/>
                        <a:t>CLM Criteria</a:t>
                      </a:r>
                    </a:p>
                  </a:txBody>
                  <a:tcPr/>
                </a:tc>
                <a:tc>
                  <a:txBody>
                    <a:bodyPr/>
                    <a:lstStyle/>
                    <a:p>
                      <a:r>
                        <a:rPr lang="en-US" sz="1200" dirty="0"/>
                        <a:t>Assessment</a:t>
                      </a:r>
                    </a:p>
                  </a:txBody>
                  <a:tcPr/>
                </a:tc>
                <a:extLst>
                  <a:ext uri="{0D108BD9-81ED-4DB2-BD59-A6C34878D82A}">
                    <a16:rowId xmlns:a16="http://schemas.microsoft.com/office/drawing/2014/main" val="1068009711"/>
                  </a:ext>
                </a:extLst>
              </a:tr>
              <a:tr h="493344">
                <a:tc>
                  <a:txBody>
                    <a:bodyPr/>
                    <a:lstStyle/>
                    <a:p>
                      <a:r>
                        <a:rPr lang="en-US" sz="1200" dirty="0"/>
                        <a:t>1.</a:t>
                      </a:r>
                    </a:p>
                  </a:txBody>
                  <a:tcPr/>
                </a:tc>
                <a:tc>
                  <a:txBody>
                    <a:bodyPr/>
                    <a:lstStyle/>
                    <a:p>
                      <a:r>
                        <a:rPr lang="en-US" sz="1200" dirty="0"/>
                        <a:t>IID Sampling</a:t>
                      </a:r>
                    </a:p>
                  </a:txBody>
                  <a:tcPr/>
                </a:tc>
                <a:tc>
                  <a:txBody>
                    <a:bodyPr/>
                    <a:lstStyle/>
                    <a:p>
                      <a:r>
                        <a:rPr lang="en-US" sz="1200" dirty="0"/>
                        <a:t>Passes IID test based on dataset gathering methods. Potential clustering.</a:t>
                      </a:r>
                    </a:p>
                  </a:txBody>
                  <a:tcPr/>
                </a:tc>
                <a:extLst>
                  <a:ext uri="{0D108BD9-81ED-4DB2-BD59-A6C34878D82A}">
                    <a16:rowId xmlns:a16="http://schemas.microsoft.com/office/drawing/2014/main" val="3576446705"/>
                  </a:ext>
                </a:extLst>
              </a:tr>
              <a:tr h="789884">
                <a:tc>
                  <a:txBody>
                    <a:bodyPr/>
                    <a:lstStyle/>
                    <a:p>
                      <a:r>
                        <a:rPr lang="en-US" sz="1200" dirty="0"/>
                        <a:t>2.</a:t>
                      </a:r>
                    </a:p>
                  </a:txBody>
                  <a:tcPr/>
                </a:tc>
                <a:tc>
                  <a:txBody>
                    <a:bodyPr/>
                    <a:lstStyle/>
                    <a:p>
                      <a:r>
                        <a:rPr lang="en-US" sz="1200" dirty="0"/>
                        <a:t>Linear Conditional Expectation</a:t>
                      </a:r>
                    </a:p>
                  </a:txBody>
                  <a:tcPr/>
                </a:tc>
                <a:tc>
                  <a:txBody>
                    <a:bodyPr/>
                    <a:lstStyle/>
                    <a:p>
                      <a:r>
                        <a:rPr lang="en-US" sz="1200" dirty="0"/>
                        <a:t>From chart 1, the model shows no obvious residuals’ deviation from 0 on both side of the x-axis. This test confirms that the linear condition expectation is met in this model</a:t>
                      </a:r>
                    </a:p>
                  </a:txBody>
                  <a:tcPr/>
                </a:tc>
                <a:extLst>
                  <a:ext uri="{0D108BD9-81ED-4DB2-BD59-A6C34878D82A}">
                    <a16:rowId xmlns:a16="http://schemas.microsoft.com/office/drawing/2014/main" val="1662904323"/>
                  </a:ext>
                </a:extLst>
              </a:tr>
              <a:tr h="631054">
                <a:tc>
                  <a:txBody>
                    <a:bodyPr/>
                    <a:lstStyle/>
                    <a:p>
                      <a:r>
                        <a:rPr lang="en-US" sz="1200" dirty="0"/>
                        <a:t>3.</a:t>
                      </a:r>
                    </a:p>
                  </a:txBody>
                  <a:tcPr/>
                </a:tc>
                <a:tc>
                  <a:txBody>
                    <a:bodyPr/>
                    <a:lstStyle/>
                    <a:p>
                      <a:r>
                        <a:rPr lang="en-US" sz="1200" dirty="0"/>
                        <a:t>No perfect collinearity</a:t>
                      </a:r>
                    </a:p>
                  </a:txBody>
                  <a:tcPr/>
                </a:tc>
                <a:tc>
                  <a:txBody>
                    <a:bodyPr/>
                    <a:lstStyle/>
                    <a:p>
                      <a:r>
                        <a:rPr lang="en-US" sz="1200" dirty="0"/>
                        <a:t>From chart 2, there is no evidence of perfect collinearity with the terms. No terms are dropped from the regression model.</a:t>
                      </a:r>
                    </a:p>
                  </a:txBody>
                  <a:tcPr/>
                </a:tc>
                <a:extLst>
                  <a:ext uri="{0D108BD9-81ED-4DB2-BD59-A6C34878D82A}">
                    <a16:rowId xmlns:a16="http://schemas.microsoft.com/office/drawing/2014/main" val="793043074"/>
                  </a:ext>
                </a:extLst>
              </a:tr>
              <a:tr h="1624869">
                <a:tc>
                  <a:txBody>
                    <a:bodyPr/>
                    <a:lstStyle/>
                    <a:p>
                      <a:r>
                        <a:rPr lang="en-US" sz="1200" dirty="0"/>
                        <a:t>4.</a:t>
                      </a:r>
                    </a:p>
                  </a:txBody>
                  <a:tcPr/>
                </a:tc>
                <a:tc>
                  <a:txBody>
                    <a:bodyPr/>
                    <a:lstStyle/>
                    <a:p>
                      <a:r>
                        <a:rPr lang="en-US" sz="1200" dirty="0"/>
                        <a:t>Homoscedasticity</a:t>
                      </a:r>
                    </a:p>
                  </a:txBody>
                  <a:tcPr/>
                </a:tc>
                <a:tc>
                  <a:txBody>
                    <a:bodyPr/>
                    <a:lstStyle/>
                    <a:p>
                      <a:r>
                        <a:rPr lang="en-US" sz="1200" dirty="0"/>
                        <a:t>From chart 3, plot shows that on the left side the residuals are spreading wider, but as the model progress to the right side the residuals starts to get closer to a normal distribution and the line becomes horizontal. Despite what is stated above, because the angle is not steep, it suggests there is no major problem with homoskedasticity.</a:t>
                      </a:r>
                    </a:p>
                  </a:txBody>
                  <a:tcPr/>
                </a:tc>
                <a:extLst>
                  <a:ext uri="{0D108BD9-81ED-4DB2-BD59-A6C34878D82A}">
                    <a16:rowId xmlns:a16="http://schemas.microsoft.com/office/drawing/2014/main" val="4228013311"/>
                  </a:ext>
                </a:extLst>
              </a:tr>
              <a:tr h="1001936">
                <a:tc>
                  <a:txBody>
                    <a:bodyPr/>
                    <a:lstStyle/>
                    <a:p>
                      <a:r>
                        <a:rPr lang="en-US" sz="1200" dirty="0"/>
                        <a:t>5.</a:t>
                      </a:r>
                    </a:p>
                  </a:txBody>
                  <a:tcPr/>
                </a:tc>
                <a:tc>
                  <a:txBody>
                    <a:bodyPr/>
                    <a:lstStyle/>
                    <a:p>
                      <a:r>
                        <a:rPr lang="en-US" sz="1200" dirty="0"/>
                        <a:t>Normally distributed errors</a:t>
                      </a:r>
                    </a:p>
                  </a:txBody>
                  <a:tcPr/>
                </a:tc>
                <a:tc>
                  <a:txBody>
                    <a:bodyPr/>
                    <a:lstStyle/>
                    <a:p>
                      <a:r>
                        <a:rPr lang="en-US" sz="1200" dirty="0"/>
                        <a:t>Although there is a slight deviation on both side of the Q-Q plot. The residuals distribution matches a normal distribution without any major deviations from normality. </a:t>
                      </a:r>
                    </a:p>
                  </a:txBody>
                  <a:tcPr/>
                </a:tc>
                <a:extLst>
                  <a:ext uri="{0D108BD9-81ED-4DB2-BD59-A6C34878D82A}">
                    <a16:rowId xmlns:a16="http://schemas.microsoft.com/office/drawing/2014/main" val="3060105991"/>
                  </a:ext>
                </a:extLst>
              </a:tr>
            </a:tbl>
          </a:graphicData>
        </a:graphic>
      </p:graphicFrame>
      <p:pic>
        <p:nvPicPr>
          <p:cNvPr id="5" name="Picture 4">
            <a:extLst>
              <a:ext uri="{FF2B5EF4-FFF2-40B4-BE49-F238E27FC236}">
                <a16:creationId xmlns:a16="http://schemas.microsoft.com/office/drawing/2014/main" id="{B8259CCA-69E8-4EBC-984C-327908E5F095}"/>
              </a:ext>
            </a:extLst>
          </p:cNvPr>
          <p:cNvPicPr>
            <a:picLocks noChangeAspect="1"/>
          </p:cNvPicPr>
          <p:nvPr/>
        </p:nvPicPr>
        <p:blipFill>
          <a:blip r:embed="rId2"/>
          <a:stretch>
            <a:fillRect/>
          </a:stretch>
        </p:blipFill>
        <p:spPr>
          <a:xfrm>
            <a:off x="5132423" y="1625391"/>
            <a:ext cx="3283891" cy="1992789"/>
          </a:xfrm>
          <a:prstGeom prst="rect">
            <a:avLst/>
          </a:prstGeom>
        </p:spPr>
      </p:pic>
      <p:pic>
        <p:nvPicPr>
          <p:cNvPr id="8" name="Picture 7">
            <a:extLst>
              <a:ext uri="{FF2B5EF4-FFF2-40B4-BE49-F238E27FC236}">
                <a16:creationId xmlns:a16="http://schemas.microsoft.com/office/drawing/2014/main" id="{B6415858-F5EC-4602-B9B3-23AAABC6B2C8}"/>
              </a:ext>
            </a:extLst>
          </p:cNvPr>
          <p:cNvPicPr>
            <a:picLocks noChangeAspect="1"/>
          </p:cNvPicPr>
          <p:nvPr/>
        </p:nvPicPr>
        <p:blipFill>
          <a:blip r:embed="rId3"/>
          <a:stretch>
            <a:fillRect/>
          </a:stretch>
        </p:blipFill>
        <p:spPr>
          <a:xfrm>
            <a:off x="9131855" y="1623700"/>
            <a:ext cx="2635704" cy="2032062"/>
          </a:xfrm>
          <a:prstGeom prst="rect">
            <a:avLst/>
          </a:prstGeom>
        </p:spPr>
      </p:pic>
      <p:pic>
        <p:nvPicPr>
          <p:cNvPr id="10" name="Picture 9">
            <a:extLst>
              <a:ext uri="{FF2B5EF4-FFF2-40B4-BE49-F238E27FC236}">
                <a16:creationId xmlns:a16="http://schemas.microsoft.com/office/drawing/2014/main" id="{5D706C3C-6858-49E6-AC95-D2D4E7C8C2D6}"/>
              </a:ext>
            </a:extLst>
          </p:cNvPr>
          <p:cNvPicPr>
            <a:picLocks noChangeAspect="1"/>
          </p:cNvPicPr>
          <p:nvPr/>
        </p:nvPicPr>
        <p:blipFill>
          <a:blip r:embed="rId4"/>
          <a:stretch>
            <a:fillRect/>
          </a:stretch>
        </p:blipFill>
        <p:spPr>
          <a:xfrm>
            <a:off x="5132423" y="4455406"/>
            <a:ext cx="3073351" cy="1894780"/>
          </a:xfrm>
          <a:prstGeom prst="rect">
            <a:avLst/>
          </a:prstGeom>
        </p:spPr>
      </p:pic>
      <p:pic>
        <p:nvPicPr>
          <p:cNvPr id="12" name="Picture 11">
            <a:extLst>
              <a:ext uri="{FF2B5EF4-FFF2-40B4-BE49-F238E27FC236}">
                <a16:creationId xmlns:a16="http://schemas.microsoft.com/office/drawing/2014/main" id="{6D5932AF-BF12-4948-9AB4-A1A2AAE9F4E7}"/>
              </a:ext>
            </a:extLst>
          </p:cNvPr>
          <p:cNvPicPr>
            <a:picLocks noChangeAspect="1"/>
          </p:cNvPicPr>
          <p:nvPr/>
        </p:nvPicPr>
        <p:blipFill>
          <a:blip r:embed="rId5"/>
          <a:stretch>
            <a:fillRect/>
          </a:stretch>
        </p:blipFill>
        <p:spPr>
          <a:xfrm>
            <a:off x="8894401" y="4443191"/>
            <a:ext cx="2953723" cy="1906995"/>
          </a:xfrm>
          <a:prstGeom prst="rect">
            <a:avLst/>
          </a:prstGeom>
        </p:spPr>
      </p:pic>
      <p:sp>
        <p:nvSpPr>
          <p:cNvPr id="13" name="TextBox 12">
            <a:extLst>
              <a:ext uri="{FF2B5EF4-FFF2-40B4-BE49-F238E27FC236}">
                <a16:creationId xmlns:a16="http://schemas.microsoft.com/office/drawing/2014/main" id="{C4C8565D-7E81-4785-AD93-8FC35D04B6A5}"/>
              </a:ext>
            </a:extLst>
          </p:cNvPr>
          <p:cNvSpPr txBox="1"/>
          <p:nvPr/>
        </p:nvSpPr>
        <p:spPr>
          <a:xfrm>
            <a:off x="5132423" y="1346701"/>
            <a:ext cx="3283891" cy="276999"/>
          </a:xfrm>
          <a:prstGeom prst="rect">
            <a:avLst/>
          </a:prstGeom>
          <a:solidFill>
            <a:schemeClr val="accent1"/>
          </a:solidFill>
        </p:spPr>
        <p:txBody>
          <a:bodyPr wrap="square" rtlCol="0">
            <a:spAutoFit/>
          </a:bodyPr>
          <a:lstStyle/>
          <a:p>
            <a:pPr algn="ctr"/>
            <a:r>
              <a:rPr lang="en-US" sz="1200" dirty="0"/>
              <a:t>Chart 1: Linear Conditional Expectation Test</a:t>
            </a:r>
          </a:p>
        </p:txBody>
      </p:sp>
      <p:sp>
        <p:nvSpPr>
          <p:cNvPr id="14" name="TextBox 13">
            <a:extLst>
              <a:ext uri="{FF2B5EF4-FFF2-40B4-BE49-F238E27FC236}">
                <a16:creationId xmlns:a16="http://schemas.microsoft.com/office/drawing/2014/main" id="{84754400-B495-4FA2-AE3C-767E69DC0C2A}"/>
              </a:ext>
            </a:extLst>
          </p:cNvPr>
          <p:cNvSpPr txBox="1"/>
          <p:nvPr/>
        </p:nvSpPr>
        <p:spPr>
          <a:xfrm>
            <a:off x="9131855" y="1346700"/>
            <a:ext cx="2635704" cy="276999"/>
          </a:xfrm>
          <a:prstGeom prst="rect">
            <a:avLst/>
          </a:prstGeom>
          <a:solidFill>
            <a:schemeClr val="accent1"/>
          </a:solidFill>
        </p:spPr>
        <p:txBody>
          <a:bodyPr wrap="square" rtlCol="0">
            <a:spAutoFit/>
          </a:bodyPr>
          <a:lstStyle/>
          <a:p>
            <a:pPr algn="ctr"/>
            <a:r>
              <a:rPr lang="en-US" sz="1200" dirty="0"/>
              <a:t>Chart 2: Collinearity Test</a:t>
            </a:r>
          </a:p>
        </p:txBody>
      </p:sp>
      <p:sp>
        <p:nvSpPr>
          <p:cNvPr id="15" name="TextBox 14">
            <a:extLst>
              <a:ext uri="{FF2B5EF4-FFF2-40B4-BE49-F238E27FC236}">
                <a16:creationId xmlns:a16="http://schemas.microsoft.com/office/drawing/2014/main" id="{EE163840-C691-4E55-9D54-B8EDD7868EBF}"/>
              </a:ext>
            </a:extLst>
          </p:cNvPr>
          <p:cNvSpPr txBox="1"/>
          <p:nvPr/>
        </p:nvSpPr>
        <p:spPr>
          <a:xfrm>
            <a:off x="5132422" y="4178408"/>
            <a:ext cx="3073351" cy="276999"/>
          </a:xfrm>
          <a:prstGeom prst="rect">
            <a:avLst/>
          </a:prstGeom>
          <a:solidFill>
            <a:schemeClr val="accent1"/>
          </a:solidFill>
        </p:spPr>
        <p:txBody>
          <a:bodyPr wrap="square" rtlCol="0">
            <a:spAutoFit/>
          </a:bodyPr>
          <a:lstStyle/>
          <a:p>
            <a:pPr algn="ctr"/>
            <a:r>
              <a:rPr lang="en-US" sz="1200" dirty="0"/>
              <a:t>Chart 3: Homoscedasticity Test</a:t>
            </a:r>
          </a:p>
        </p:txBody>
      </p:sp>
      <p:sp>
        <p:nvSpPr>
          <p:cNvPr id="16" name="TextBox 15">
            <a:extLst>
              <a:ext uri="{FF2B5EF4-FFF2-40B4-BE49-F238E27FC236}">
                <a16:creationId xmlns:a16="http://schemas.microsoft.com/office/drawing/2014/main" id="{323982E6-E1B4-4F63-97F5-4B00073C3538}"/>
              </a:ext>
            </a:extLst>
          </p:cNvPr>
          <p:cNvSpPr txBox="1"/>
          <p:nvPr/>
        </p:nvSpPr>
        <p:spPr>
          <a:xfrm>
            <a:off x="8894401" y="4166192"/>
            <a:ext cx="2953724" cy="276999"/>
          </a:xfrm>
          <a:prstGeom prst="rect">
            <a:avLst/>
          </a:prstGeom>
          <a:solidFill>
            <a:schemeClr val="accent1"/>
          </a:solidFill>
        </p:spPr>
        <p:txBody>
          <a:bodyPr wrap="square" rtlCol="0">
            <a:spAutoFit/>
          </a:bodyPr>
          <a:lstStyle/>
          <a:p>
            <a:pPr algn="ctr"/>
            <a:r>
              <a:rPr lang="en-US" sz="1200" dirty="0"/>
              <a:t>Chart 4: Normally Distributed Error Test</a:t>
            </a:r>
          </a:p>
        </p:txBody>
      </p:sp>
      <p:sp>
        <p:nvSpPr>
          <p:cNvPr id="18" name="TextBox 17">
            <a:extLst>
              <a:ext uri="{FF2B5EF4-FFF2-40B4-BE49-F238E27FC236}">
                <a16:creationId xmlns:a16="http://schemas.microsoft.com/office/drawing/2014/main" id="{6A334047-76F5-424D-B583-E9C4679A22C3}"/>
              </a:ext>
            </a:extLst>
          </p:cNvPr>
          <p:cNvSpPr txBox="1"/>
          <p:nvPr/>
        </p:nvSpPr>
        <p:spPr>
          <a:xfrm>
            <a:off x="903717" y="844559"/>
            <a:ext cx="6097424" cy="338554"/>
          </a:xfrm>
          <a:prstGeom prst="rect">
            <a:avLst/>
          </a:prstGeom>
          <a:noFill/>
        </p:spPr>
        <p:txBody>
          <a:bodyPr wrap="square">
            <a:spAutoFit/>
          </a:bodyPr>
          <a:lstStyle/>
          <a:p>
            <a:pPr lvl="0"/>
            <a:r>
              <a:rPr lang="en-US" sz="1600" dirty="0">
                <a:solidFill>
                  <a:schemeClr val="accent6"/>
                </a:solidFill>
              </a:rPr>
              <a:t>log(</a:t>
            </a:r>
            <a:r>
              <a:rPr lang="en-US" sz="1600" dirty="0" err="1">
                <a:solidFill>
                  <a:schemeClr val="accent6"/>
                </a:solidFill>
              </a:rPr>
              <a:t>Realcost</a:t>
            </a:r>
            <a:r>
              <a:rPr lang="en-US" sz="1600" dirty="0">
                <a:solidFill>
                  <a:schemeClr val="accent6"/>
                </a:solidFill>
              </a:rPr>
              <a:t>)  ~  log(</a:t>
            </a:r>
            <a:r>
              <a:rPr lang="en-US" sz="1600" dirty="0" err="1">
                <a:solidFill>
                  <a:schemeClr val="accent6"/>
                </a:solidFill>
              </a:rPr>
              <a:t>project_years</a:t>
            </a:r>
            <a:r>
              <a:rPr lang="en-US" sz="1600" dirty="0">
                <a:solidFill>
                  <a:schemeClr val="accent6"/>
                </a:solidFill>
              </a:rPr>
              <a:t>) +  log(Tunnel) +  log(Stations)</a:t>
            </a:r>
          </a:p>
        </p:txBody>
      </p:sp>
    </p:spTree>
    <p:extLst>
      <p:ext uri="{BB962C8B-B14F-4D97-AF65-F5344CB8AC3E}">
        <p14:creationId xmlns:p14="http://schemas.microsoft.com/office/powerpoint/2010/main" val="1191723407"/>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D4883-054A-41CC-B926-B94D12FEDC0C}"/>
              </a:ext>
            </a:extLst>
          </p:cNvPr>
          <p:cNvSpPr>
            <a:spLocks noGrp="1"/>
          </p:cNvSpPr>
          <p:nvPr>
            <p:ph type="title"/>
          </p:nvPr>
        </p:nvSpPr>
        <p:spPr>
          <a:xfrm>
            <a:off x="838199" y="365125"/>
            <a:ext cx="6006982" cy="602369"/>
          </a:xfrm>
        </p:spPr>
        <p:txBody>
          <a:bodyPr vert="horz" lIns="91440" tIns="45720" rIns="91440" bIns="45720" rtlCol="0" anchor="ctr">
            <a:normAutofit fontScale="90000"/>
          </a:bodyPr>
          <a:lstStyle/>
          <a:p>
            <a:r>
              <a:rPr lang="en-US" dirty="0">
                <a:solidFill>
                  <a:srgbClr val="FFFFFF"/>
                </a:solidFill>
              </a:rPr>
              <a:t>CLM Tests for </a:t>
            </a:r>
            <a:r>
              <a:rPr lang="en-US" dirty="0">
                <a:solidFill>
                  <a:schemeClr val="accent2"/>
                </a:solidFill>
              </a:rPr>
              <a:t>Asia Model</a:t>
            </a:r>
          </a:p>
        </p:txBody>
      </p:sp>
      <p:graphicFrame>
        <p:nvGraphicFramePr>
          <p:cNvPr id="3" name="Table 3">
            <a:extLst>
              <a:ext uri="{FF2B5EF4-FFF2-40B4-BE49-F238E27FC236}">
                <a16:creationId xmlns:a16="http://schemas.microsoft.com/office/drawing/2014/main" id="{B96A7FB9-33C5-43EE-8C5B-BE97B552D8F0}"/>
              </a:ext>
            </a:extLst>
          </p:cNvPr>
          <p:cNvGraphicFramePr>
            <a:graphicFrameLocks noGrp="1"/>
          </p:cNvGraphicFramePr>
          <p:nvPr>
            <p:extLst>
              <p:ext uri="{D42A27DB-BD31-4B8C-83A1-F6EECF244321}">
                <p14:modId xmlns:p14="http://schemas.microsoft.com/office/powerpoint/2010/main" val="3961556507"/>
              </p:ext>
            </p:extLst>
          </p:nvPr>
        </p:nvGraphicFramePr>
        <p:xfrm>
          <a:off x="245895" y="1343411"/>
          <a:ext cx="5075491" cy="5342485"/>
        </p:xfrm>
        <a:graphic>
          <a:graphicData uri="http://schemas.openxmlformats.org/drawingml/2006/table">
            <a:tbl>
              <a:tblPr firstRow="1" bandRow="1">
                <a:tableStyleId>{5C22544A-7EE6-4342-B048-85BDC9FD1C3A}</a:tableStyleId>
              </a:tblPr>
              <a:tblGrid>
                <a:gridCol w="603650">
                  <a:extLst>
                    <a:ext uri="{9D8B030D-6E8A-4147-A177-3AD203B41FA5}">
                      <a16:colId xmlns:a16="http://schemas.microsoft.com/office/drawing/2014/main" val="2501833029"/>
                    </a:ext>
                  </a:extLst>
                </a:gridCol>
                <a:gridCol w="1400274">
                  <a:extLst>
                    <a:ext uri="{9D8B030D-6E8A-4147-A177-3AD203B41FA5}">
                      <a16:colId xmlns:a16="http://schemas.microsoft.com/office/drawing/2014/main" val="1176678393"/>
                    </a:ext>
                  </a:extLst>
                </a:gridCol>
                <a:gridCol w="3071567">
                  <a:extLst>
                    <a:ext uri="{9D8B030D-6E8A-4147-A177-3AD203B41FA5}">
                      <a16:colId xmlns:a16="http://schemas.microsoft.com/office/drawing/2014/main" val="860523982"/>
                    </a:ext>
                  </a:extLst>
                </a:gridCol>
              </a:tblGrid>
              <a:tr h="297940">
                <a:tc>
                  <a:txBody>
                    <a:bodyPr/>
                    <a:lstStyle/>
                    <a:p>
                      <a:r>
                        <a:rPr lang="en-US" sz="1200" dirty="0"/>
                        <a:t>Item</a:t>
                      </a:r>
                    </a:p>
                  </a:txBody>
                  <a:tcPr/>
                </a:tc>
                <a:tc>
                  <a:txBody>
                    <a:bodyPr/>
                    <a:lstStyle/>
                    <a:p>
                      <a:r>
                        <a:rPr lang="en-US" sz="1200" dirty="0"/>
                        <a:t>CLM Criteria</a:t>
                      </a:r>
                    </a:p>
                  </a:txBody>
                  <a:tcPr/>
                </a:tc>
                <a:tc>
                  <a:txBody>
                    <a:bodyPr/>
                    <a:lstStyle/>
                    <a:p>
                      <a:r>
                        <a:rPr lang="en-US" sz="1200" dirty="0"/>
                        <a:t>Assessment</a:t>
                      </a:r>
                    </a:p>
                  </a:txBody>
                  <a:tcPr/>
                </a:tc>
                <a:extLst>
                  <a:ext uri="{0D108BD9-81ED-4DB2-BD59-A6C34878D82A}">
                    <a16:rowId xmlns:a16="http://schemas.microsoft.com/office/drawing/2014/main" val="1068009711"/>
                  </a:ext>
                </a:extLst>
              </a:tr>
              <a:tr h="314963">
                <a:tc>
                  <a:txBody>
                    <a:bodyPr/>
                    <a:lstStyle/>
                    <a:p>
                      <a:r>
                        <a:rPr lang="en-US" sz="1200" dirty="0"/>
                        <a:t>1.</a:t>
                      </a:r>
                    </a:p>
                  </a:txBody>
                  <a:tcPr/>
                </a:tc>
                <a:tc>
                  <a:txBody>
                    <a:bodyPr/>
                    <a:lstStyle/>
                    <a:p>
                      <a:r>
                        <a:rPr lang="en-US" sz="1200" dirty="0"/>
                        <a:t>IID Sampling</a:t>
                      </a:r>
                    </a:p>
                  </a:txBody>
                  <a:tcPr/>
                </a:tc>
                <a:tc>
                  <a:txBody>
                    <a:bodyPr/>
                    <a:lstStyle/>
                    <a:p>
                      <a:r>
                        <a:rPr lang="en-US" sz="1200" dirty="0"/>
                        <a:t>Passes IID test based on dataset gathering methods. Potential clustering.</a:t>
                      </a:r>
                    </a:p>
                  </a:txBody>
                  <a:tcPr/>
                </a:tc>
                <a:extLst>
                  <a:ext uri="{0D108BD9-81ED-4DB2-BD59-A6C34878D82A}">
                    <a16:rowId xmlns:a16="http://schemas.microsoft.com/office/drawing/2014/main" val="3576446705"/>
                  </a:ext>
                </a:extLst>
              </a:tr>
              <a:tr h="894629">
                <a:tc>
                  <a:txBody>
                    <a:bodyPr/>
                    <a:lstStyle/>
                    <a:p>
                      <a:r>
                        <a:rPr lang="en-US" sz="1200" dirty="0"/>
                        <a:t>2.</a:t>
                      </a:r>
                    </a:p>
                  </a:txBody>
                  <a:tcPr/>
                </a:tc>
                <a:tc>
                  <a:txBody>
                    <a:bodyPr/>
                    <a:lstStyle/>
                    <a:p>
                      <a:r>
                        <a:rPr lang="en-US" sz="1200" dirty="0"/>
                        <a:t>Linear Conditional Expectation</a:t>
                      </a:r>
                    </a:p>
                  </a:txBody>
                  <a:tcPr/>
                </a:tc>
                <a:tc>
                  <a:txBody>
                    <a:bodyPr/>
                    <a:lstStyle/>
                    <a:p>
                      <a:r>
                        <a:rPr lang="en-US" sz="1200" dirty="0"/>
                        <a:t>From chart 1, the model shows no obvious residuals’ deviation from 0 on both side of the x-axis. This test confirms that the linear condition expectation is met in this model. 3</a:t>
                      </a:r>
                    </a:p>
                  </a:txBody>
                  <a:tcPr/>
                </a:tc>
                <a:extLst>
                  <a:ext uri="{0D108BD9-81ED-4DB2-BD59-A6C34878D82A}">
                    <a16:rowId xmlns:a16="http://schemas.microsoft.com/office/drawing/2014/main" val="1662904323"/>
                  </a:ext>
                </a:extLst>
              </a:tr>
              <a:tr h="717047">
                <a:tc>
                  <a:txBody>
                    <a:bodyPr/>
                    <a:lstStyle/>
                    <a:p>
                      <a:r>
                        <a:rPr lang="en-US" sz="1200" dirty="0"/>
                        <a:t>3.</a:t>
                      </a:r>
                    </a:p>
                  </a:txBody>
                  <a:tcPr/>
                </a:tc>
                <a:tc>
                  <a:txBody>
                    <a:bodyPr/>
                    <a:lstStyle/>
                    <a:p>
                      <a:r>
                        <a:rPr lang="en-US" sz="1200" dirty="0"/>
                        <a:t>No perfect collinearity</a:t>
                      </a:r>
                    </a:p>
                  </a:txBody>
                  <a:tcPr/>
                </a:tc>
                <a:tc>
                  <a:txBody>
                    <a:bodyPr/>
                    <a:lstStyle/>
                    <a:p>
                      <a:r>
                        <a:rPr lang="en-US" sz="1200" dirty="0"/>
                        <a:t>From chart 2, there is no evidence of perfect collinearity with the terms. No terms are dropped from the regression model.</a:t>
                      </a:r>
                    </a:p>
                  </a:txBody>
                  <a:tcPr/>
                </a:tc>
                <a:extLst>
                  <a:ext uri="{0D108BD9-81ED-4DB2-BD59-A6C34878D82A}">
                    <a16:rowId xmlns:a16="http://schemas.microsoft.com/office/drawing/2014/main" val="793043074"/>
                  </a:ext>
                </a:extLst>
              </a:tr>
              <a:tr h="1245070">
                <a:tc>
                  <a:txBody>
                    <a:bodyPr/>
                    <a:lstStyle/>
                    <a:p>
                      <a:r>
                        <a:rPr lang="en-US" sz="1200" dirty="0"/>
                        <a:t>4.</a:t>
                      </a:r>
                    </a:p>
                  </a:txBody>
                  <a:tcPr/>
                </a:tc>
                <a:tc>
                  <a:txBody>
                    <a:bodyPr/>
                    <a:lstStyle/>
                    <a:p>
                      <a:r>
                        <a:rPr lang="en-US" sz="1200" dirty="0"/>
                        <a:t>Homoscedasticity</a:t>
                      </a:r>
                    </a:p>
                  </a:txBody>
                  <a:tcPr/>
                </a:tc>
                <a:tc>
                  <a:txBody>
                    <a:bodyPr/>
                    <a:lstStyle/>
                    <a:p>
                      <a:r>
                        <a:rPr lang="en-US" sz="1200" dirty="0"/>
                        <a:t>From chart 3, using the scale-location plot, homoskedasticity should show up on this plot as a flat smoothing curve. The above plot shows an almost horizontal line which suggests that there is no major problem with heteroskedasticity.</a:t>
                      </a:r>
                    </a:p>
                  </a:txBody>
                  <a:tcPr/>
                </a:tc>
                <a:extLst>
                  <a:ext uri="{0D108BD9-81ED-4DB2-BD59-A6C34878D82A}">
                    <a16:rowId xmlns:a16="http://schemas.microsoft.com/office/drawing/2014/main" val="4228013311"/>
                  </a:ext>
                </a:extLst>
              </a:tr>
              <a:tr h="1730599">
                <a:tc>
                  <a:txBody>
                    <a:bodyPr/>
                    <a:lstStyle/>
                    <a:p>
                      <a:r>
                        <a:rPr lang="en-US" sz="1200" dirty="0"/>
                        <a:t>5.</a:t>
                      </a:r>
                    </a:p>
                  </a:txBody>
                  <a:tcPr/>
                </a:tc>
                <a:tc>
                  <a:txBody>
                    <a:bodyPr/>
                    <a:lstStyle/>
                    <a:p>
                      <a:r>
                        <a:rPr lang="en-US" sz="1200" dirty="0"/>
                        <a:t>Normally distributed errors</a:t>
                      </a:r>
                    </a:p>
                  </a:txBody>
                  <a:tcPr/>
                </a:tc>
                <a:tc>
                  <a:txBody>
                    <a:bodyPr/>
                    <a:lstStyle/>
                    <a:p>
                      <a:r>
                        <a:rPr lang="en-US" sz="1200" dirty="0"/>
                        <a:t>From chart 4, in both plots, the residual distribution shows a strong deviation from normality on the right side of the plot. This would reject the normally distributed errors requirement of CLM; however, because of the large sample size and central limit theorem we can say the residuals are asymptotically normally distributed.</a:t>
                      </a:r>
                    </a:p>
                  </a:txBody>
                  <a:tcPr/>
                </a:tc>
                <a:extLst>
                  <a:ext uri="{0D108BD9-81ED-4DB2-BD59-A6C34878D82A}">
                    <a16:rowId xmlns:a16="http://schemas.microsoft.com/office/drawing/2014/main" val="3060105991"/>
                  </a:ext>
                </a:extLst>
              </a:tr>
            </a:tbl>
          </a:graphicData>
        </a:graphic>
      </p:graphicFrame>
      <p:sp>
        <p:nvSpPr>
          <p:cNvPr id="13" name="TextBox 12">
            <a:extLst>
              <a:ext uri="{FF2B5EF4-FFF2-40B4-BE49-F238E27FC236}">
                <a16:creationId xmlns:a16="http://schemas.microsoft.com/office/drawing/2014/main" id="{C4C8565D-7E81-4785-AD93-8FC35D04B6A5}"/>
              </a:ext>
            </a:extLst>
          </p:cNvPr>
          <p:cNvSpPr txBox="1"/>
          <p:nvPr/>
        </p:nvSpPr>
        <p:spPr>
          <a:xfrm>
            <a:off x="5462590" y="1346700"/>
            <a:ext cx="3283891" cy="276999"/>
          </a:xfrm>
          <a:prstGeom prst="rect">
            <a:avLst/>
          </a:prstGeom>
          <a:solidFill>
            <a:schemeClr val="accent1"/>
          </a:solidFill>
        </p:spPr>
        <p:txBody>
          <a:bodyPr wrap="square" rtlCol="0">
            <a:spAutoFit/>
          </a:bodyPr>
          <a:lstStyle/>
          <a:p>
            <a:pPr algn="ctr"/>
            <a:r>
              <a:rPr lang="en-US" sz="1200" dirty="0"/>
              <a:t>Chart 1: Linear Conditional Expectation Test</a:t>
            </a:r>
          </a:p>
        </p:txBody>
      </p:sp>
      <p:sp>
        <p:nvSpPr>
          <p:cNvPr id="14" name="TextBox 13">
            <a:extLst>
              <a:ext uri="{FF2B5EF4-FFF2-40B4-BE49-F238E27FC236}">
                <a16:creationId xmlns:a16="http://schemas.microsoft.com/office/drawing/2014/main" id="{84754400-B495-4FA2-AE3C-767E69DC0C2A}"/>
              </a:ext>
            </a:extLst>
          </p:cNvPr>
          <p:cNvSpPr txBox="1"/>
          <p:nvPr/>
        </p:nvSpPr>
        <p:spPr>
          <a:xfrm>
            <a:off x="9131855" y="1346700"/>
            <a:ext cx="2635704" cy="276999"/>
          </a:xfrm>
          <a:prstGeom prst="rect">
            <a:avLst/>
          </a:prstGeom>
          <a:solidFill>
            <a:schemeClr val="accent1"/>
          </a:solidFill>
        </p:spPr>
        <p:txBody>
          <a:bodyPr wrap="square" rtlCol="0">
            <a:spAutoFit/>
          </a:bodyPr>
          <a:lstStyle/>
          <a:p>
            <a:pPr algn="ctr"/>
            <a:r>
              <a:rPr lang="en-US" sz="1200" dirty="0"/>
              <a:t>Chart 2: Collinearity Test</a:t>
            </a:r>
          </a:p>
        </p:txBody>
      </p:sp>
      <p:sp>
        <p:nvSpPr>
          <p:cNvPr id="15" name="TextBox 14">
            <a:extLst>
              <a:ext uri="{FF2B5EF4-FFF2-40B4-BE49-F238E27FC236}">
                <a16:creationId xmlns:a16="http://schemas.microsoft.com/office/drawing/2014/main" id="{EE163840-C691-4E55-9D54-B8EDD7868EBF}"/>
              </a:ext>
            </a:extLst>
          </p:cNvPr>
          <p:cNvSpPr txBox="1"/>
          <p:nvPr/>
        </p:nvSpPr>
        <p:spPr>
          <a:xfrm>
            <a:off x="5462589" y="4178407"/>
            <a:ext cx="3073351" cy="276999"/>
          </a:xfrm>
          <a:prstGeom prst="rect">
            <a:avLst/>
          </a:prstGeom>
          <a:solidFill>
            <a:schemeClr val="accent1"/>
          </a:solidFill>
        </p:spPr>
        <p:txBody>
          <a:bodyPr wrap="square" rtlCol="0">
            <a:spAutoFit/>
          </a:bodyPr>
          <a:lstStyle/>
          <a:p>
            <a:pPr algn="ctr"/>
            <a:r>
              <a:rPr lang="en-US" sz="1200" dirty="0"/>
              <a:t>Chart 3: Homoscedasticity Test</a:t>
            </a:r>
          </a:p>
        </p:txBody>
      </p:sp>
      <p:sp>
        <p:nvSpPr>
          <p:cNvPr id="16" name="TextBox 15">
            <a:extLst>
              <a:ext uri="{FF2B5EF4-FFF2-40B4-BE49-F238E27FC236}">
                <a16:creationId xmlns:a16="http://schemas.microsoft.com/office/drawing/2014/main" id="{323982E6-E1B4-4F63-97F5-4B00073C3538}"/>
              </a:ext>
            </a:extLst>
          </p:cNvPr>
          <p:cNvSpPr txBox="1"/>
          <p:nvPr/>
        </p:nvSpPr>
        <p:spPr>
          <a:xfrm>
            <a:off x="9131855" y="4166192"/>
            <a:ext cx="2953724" cy="276999"/>
          </a:xfrm>
          <a:prstGeom prst="rect">
            <a:avLst/>
          </a:prstGeom>
          <a:solidFill>
            <a:schemeClr val="accent1"/>
          </a:solidFill>
        </p:spPr>
        <p:txBody>
          <a:bodyPr wrap="square" rtlCol="0">
            <a:spAutoFit/>
          </a:bodyPr>
          <a:lstStyle/>
          <a:p>
            <a:pPr algn="ctr"/>
            <a:r>
              <a:rPr lang="en-US" sz="1200" dirty="0"/>
              <a:t>Chart 4: Normally Distributed Error Test</a:t>
            </a:r>
          </a:p>
        </p:txBody>
      </p:sp>
      <p:sp>
        <p:nvSpPr>
          <p:cNvPr id="18" name="TextBox 17">
            <a:extLst>
              <a:ext uri="{FF2B5EF4-FFF2-40B4-BE49-F238E27FC236}">
                <a16:creationId xmlns:a16="http://schemas.microsoft.com/office/drawing/2014/main" id="{6A334047-76F5-424D-B583-E9C4679A22C3}"/>
              </a:ext>
            </a:extLst>
          </p:cNvPr>
          <p:cNvSpPr txBox="1"/>
          <p:nvPr/>
        </p:nvSpPr>
        <p:spPr>
          <a:xfrm>
            <a:off x="903717" y="883990"/>
            <a:ext cx="7302056" cy="338554"/>
          </a:xfrm>
          <a:prstGeom prst="rect">
            <a:avLst/>
          </a:prstGeom>
          <a:noFill/>
        </p:spPr>
        <p:txBody>
          <a:bodyPr wrap="square">
            <a:spAutoFit/>
          </a:bodyPr>
          <a:lstStyle/>
          <a:p>
            <a:pPr lvl="0"/>
            <a:r>
              <a:rPr lang="en-US" sz="1600" dirty="0">
                <a:solidFill>
                  <a:schemeClr val="accent6"/>
                </a:solidFill>
              </a:rPr>
              <a:t>log(</a:t>
            </a:r>
            <a:r>
              <a:rPr lang="en-US" sz="1600" dirty="0" err="1">
                <a:solidFill>
                  <a:schemeClr val="accent6"/>
                </a:solidFill>
              </a:rPr>
              <a:t>Realcost</a:t>
            </a:r>
            <a:r>
              <a:rPr lang="en-US" sz="1600" dirty="0">
                <a:solidFill>
                  <a:schemeClr val="accent6"/>
                </a:solidFill>
              </a:rPr>
              <a:t>) ~ log(</a:t>
            </a:r>
            <a:r>
              <a:rPr lang="en-US" sz="1600" dirty="0" err="1">
                <a:solidFill>
                  <a:schemeClr val="accent6"/>
                </a:solidFill>
              </a:rPr>
              <a:t>projectAS_years</a:t>
            </a:r>
            <a:r>
              <a:rPr lang="en-US" sz="1600" dirty="0">
                <a:solidFill>
                  <a:schemeClr val="accent6"/>
                </a:solidFill>
              </a:rPr>
              <a:t>) + log(Stations) + log(Tunnel) + log(Length)</a:t>
            </a:r>
          </a:p>
        </p:txBody>
      </p:sp>
      <p:pic>
        <p:nvPicPr>
          <p:cNvPr id="6" name="Picture 5">
            <a:extLst>
              <a:ext uri="{FF2B5EF4-FFF2-40B4-BE49-F238E27FC236}">
                <a16:creationId xmlns:a16="http://schemas.microsoft.com/office/drawing/2014/main" id="{EC012D8B-3304-40CA-9DEB-2F967125BDB0}"/>
              </a:ext>
            </a:extLst>
          </p:cNvPr>
          <p:cNvPicPr>
            <a:picLocks noChangeAspect="1"/>
          </p:cNvPicPr>
          <p:nvPr/>
        </p:nvPicPr>
        <p:blipFill>
          <a:blip r:embed="rId2"/>
          <a:stretch>
            <a:fillRect/>
          </a:stretch>
        </p:blipFill>
        <p:spPr>
          <a:xfrm>
            <a:off x="5462590" y="1623699"/>
            <a:ext cx="3283891" cy="2091997"/>
          </a:xfrm>
          <a:prstGeom prst="rect">
            <a:avLst/>
          </a:prstGeom>
        </p:spPr>
      </p:pic>
      <p:pic>
        <p:nvPicPr>
          <p:cNvPr id="9" name="Picture 8">
            <a:extLst>
              <a:ext uri="{FF2B5EF4-FFF2-40B4-BE49-F238E27FC236}">
                <a16:creationId xmlns:a16="http://schemas.microsoft.com/office/drawing/2014/main" id="{7C4DCE9A-D918-4B00-AD2E-2EA6D2A58E8D}"/>
              </a:ext>
            </a:extLst>
          </p:cNvPr>
          <p:cNvPicPr>
            <a:picLocks noChangeAspect="1"/>
          </p:cNvPicPr>
          <p:nvPr/>
        </p:nvPicPr>
        <p:blipFill>
          <a:blip r:embed="rId3"/>
          <a:stretch>
            <a:fillRect/>
          </a:stretch>
        </p:blipFill>
        <p:spPr>
          <a:xfrm>
            <a:off x="9131855" y="1635348"/>
            <a:ext cx="2635704" cy="2251068"/>
          </a:xfrm>
          <a:prstGeom prst="rect">
            <a:avLst/>
          </a:prstGeom>
        </p:spPr>
      </p:pic>
      <p:pic>
        <p:nvPicPr>
          <p:cNvPr id="17" name="Picture 16">
            <a:extLst>
              <a:ext uri="{FF2B5EF4-FFF2-40B4-BE49-F238E27FC236}">
                <a16:creationId xmlns:a16="http://schemas.microsoft.com/office/drawing/2014/main" id="{CF95F0CC-692C-40A6-B5A9-9020CEEF08D0}"/>
              </a:ext>
            </a:extLst>
          </p:cNvPr>
          <p:cNvPicPr>
            <a:picLocks noChangeAspect="1"/>
          </p:cNvPicPr>
          <p:nvPr/>
        </p:nvPicPr>
        <p:blipFill>
          <a:blip r:embed="rId4"/>
          <a:stretch>
            <a:fillRect/>
          </a:stretch>
        </p:blipFill>
        <p:spPr>
          <a:xfrm>
            <a:off x="5462589" y="4455406"/>
            <a:ext cx="3076091" cy="1689019"/>
          </a:xfrm>
          <a:prstGeom prst="rect">
            <a:avLst/>
          </a:prstGeom>
        </p:spPr>
      </p:pic>
      <p:pic>
        <p:nvPicPr>
          <p:cNvPr id="20" name="Picture 19">
            <a:extLst>
              <a:ext uri="{FF2B5EF4-FFF2-40B4-BE49-F238E27FC236}">
                <a16:creationId xmlns:a16="http://schemas.microsoft.com/office/drawing/2014/main" id="{76B1CE02-6053-4030-97AC-9E973C1C68FF}"/>
              </a:ext>
            </a:extLst>
          </p:cNvPr>
          <p:cNvPicPr>
            <a:picLocks noChangeAspect="1"/>
          </p:cNvPicPr>
          <p:nvPr/>
        </p:nvPicPr>
        <p:blipFill>
          <a:blip r:embed="rId5"/>
          <a:stretch>
            <a:fillRect/>
          </a:stretch>
        </p:blipFill>
        <p:spPr>
          <a:xfrm>
            <a:off x="9131855" y="4439824"/>
            <a:ext cx="2953724" cy="1876934"/>
          </a:xfrm>
          <a:prstGeom prst="rect">
            <a:avLst/>
          </a:prstGeom>
        </p:spPr>
      </p:pic>
    </p:spTree>
    <p:extLst>
      <p:ext uri="{BB962C8B-B14F-4D97-AF65-F5344CB8AC3E}">
        <p14:creationId xmlns:p14="http://schemas.microsoft.com/office/powerpoint/2010/main" val="1470973365"/>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D4883-054A-41CC-B926-B94D12FEDC0C}"/>
              </a:ext>
            </a:extLst>
          </p:cNvPr>
          <p:cNvSpPr>
            <a:spLocks noGrp="1"/>
          </p:cNvSpPr>
          <p:nvPr>
            <p:ph type="title"/>
          </p:nvPr>
        </p:nvSpPr>
        <p:spPr>
          <a:xfrm>
            <a:off x="838199" y="365125"/>
            <a:ext cx="6006982" cy="602369"/>
          </a:xfrm>
        </p:spPr>
        <p:txBody>
          <a:bodyPr vert="horz" lIns="91440" tIns="45720" rIns="91440" bIns="45720" rtlCol="0" anchor="ctr">
            <a:normAutofit fontScale="90000"/>
          </a:bodyPr>
          <a:lstStyle/>
          <a:p>
            <a:r>
              <a:rPr lang="en-US" dirty="0">
                <a:solidFill>
                  <a:srgbClr val="FFFFFF"/>
                </a:solidFill>
              </a:rPr>
              <a:t>CLM Tests for </a:t>
            </a:r>
            <a:r>
              <a:rPr lang="en-US" dirty="0">
                <a:solidFill>
                  <a:schemeClr val="accent2"/>
                </a:solidFill>
              </a:rPr>
              <a:t>Europe Model</a:t>
            </a:r>
          </a:p>
        </p:txBody>
      </p:sp>
      <p:graphicFrame>
        <p:nvGraphicFramePr>
          <p:cNvPr id="3" name="Table 3">
            <a:extLst>
              <a:ext uri="{FF2B5EF4-FFF2-40B4-BE49-F238E27FC236}">
                <a16:creationId xmlns:a16="http://schemas.microsoft.com/office/drawing/2014/main" id="{B96A7FB9-33C5-43EE-8C5B-BE97B552D8F0}"/>
              </a:ext>
            </a:extLst>
          </p:cNvPr>
          <p:cNvGraphicFramePr>
            <a:graphicFrameLocks noGrp="1"/>
          </p:cNvGraphicFramePr>
          <p:nvPr>
            <p:extLst>
              <p:ext uri="{D42A27DB-BD31-4B8C-83A1-F6EECF244321}">
                <p14:modId xmlns:p14="http://schemas.microsoft.com/office/powerpoint/2010/main" val="1414063103"/>
              </p:ext>
            </p:extLst>
          </p:nvPr>
        </p:nvGraphicFramePr>
        <p:xfrm>
          <a:off x="265630" y="1346701"/>
          <a:ext cx="5089203" cy="4514669"/>
        </p:xfrm>
        <a:graphic>
          <a:graphicData uri="http://schemas.openxmlformats.org/drawingml/2006/table">
            <a:tbl>
              <a:tblPr firstRow="1" bandRow="1">
                <a:tableStyleId>{5C22544A-7EE6-4342-B048-85BDC9FD1C3A}</a:tableStyleId>
              </a:tblPr>
              <a:tblGrid>
                <a:gridCol w="605281">
                  <a:extLst>
                    <a:ext uri="{9D8B030D-6E8A-4147-A177-3AD203B41FA5}">
                      <a16:colId xmlns:a16="http://schemas.microsoft.com/office/drawing/2014/main" val="2501833029"/>
                    </a:ext>
                  </a:extLst>
                </a:gridCol>
                <a:gridCol w="1601604">
                  <a:extLst>
                    <a:ext uri="{9D8B030D-6E8A-4147-A177-3AD203B41FA5}">
                      <a16:colId xmlns:a16="http://schemas.microsoft.com/office/drawing/2014/main" val="1176678393"/>
                    </a:ext>
                  </a:extLst>
                </a:gridCol>
                <a:gridCol w="2882318">
                  <a:extLst>
                    <a:ext uri="{9D8B030D-6E8A-4147-A177-3AD203B41FA5}">
                      <a16:colId xmlns:a16="http://schemas.microsoft.com/office/drawing/2014/main" val="860523982"/>
                    </a:ext>
                  </a:extLst>
                </a:gridCol>
              </a:tblGrid>
              <a:tr h="241848">
                <a:tc>
                  <a:txBody>
                    <a:bodyPr/>
                    <a:lstStyle/>
                    <a:p>
                      <a:r>
                        <a:rPr lang="en-US" sz="1200" dirty="0"/>
                        <a:t>Item</a:t>
                      </a:r>
                    </a:p>
                  </a:txBody>
                  <a:tcPr/>
                </a:tc>
                <a:tc>
                  <a:txBody>
                    <a:bodyPr/>
                    <a:lstStyle/>
                    <a:p>
                      <a:r>
                        <a:rPr lang="en-US" sz="1200" dirty="0"/>
                        <a:t>CLM Criteria</a:t>
                      </a:r>
                    </a:p>
                  </a:txBody>
                  <a:tcPr/>
                </a:tc>
                <a:tc>
                  <a:txBody>
                    <a:bodyPr/>
                    <a:lstStyle/>
                    <a:p>
                      <a:r>
                        <a:rPr lang="en-US" sz="1200" dirty="0"/>
                        <a:t>Assessment</a:t>
                      </a:r>
                    </a:p>
                  </a:txBody>
                  <a:tcPr/>
                </a:tc>
                <a:extLst>
                  <a:ext uri="{0D108BD9-81ED-4DB2-BD59-A6C34878D82A}">
                    <a16:rowId xmlns:a16="http://schemas.microsoft.com/office/drawing/2014/main" val="1068009711"/>
                  </a:ext>
                </a:extLst>
              </a:tr>
              <a:tr h="403081">
                <a:tc>
                  <a:txBody>
                    <a:bodyPr/>
                    <a:lstStyle/>
                    <a:p>
                      <a:r>
                        <a:rPr lang="en-US" sz="1200" dirty="0"/>
                        <a:t>1.</a:t>
                      </a:r>
                    </a:p>
                  </a:txBody>
                  <a:tcPr/>
                </a:tc>
                <a:tc>
                  <a:txBody>
                    <a:bodyPr/>
                    <a:lstStyle/>
                    <a:p>
                      <a:r>
                        <a:rPr lang="en-US" sz="1200" dirty="0"/>
                        <a:t>IID Sampling</a:t>
                      </a:r>
                    </a:p>
                  </a:txBody>
                  <a:tcPr/>
                </a:tc>
                <a:tc>
                  <a:txBody>
                    <a:bodyPr/>
                    <a:lstStyle/>
                    <a:p>
                      <a:r>
                        <a:rPr lang="en-US" sz="1200" dirty="0"/>
                        <a:t>Passes IID test based on dataset gathering methods. Potential clustering.</a:t>
                      </a:r>
                    </a:p>
                  </a:txBody>
                  <a:tcPr/>
                </a:tc>
                <a:extLst>
                  <a:ext uri="{0D108BD9-81ED-4DB2-BD59-A6C34878D82A}">
                    <a16:rowId xmlns:a16="http://schemas.microsoft.com/office/drawing/2014/main" val="3576446705"/>
                  </a:ext>
                </a:extLst>
              </a:tr>
              <a:tr h="725545">
                <a:tc>
                  <a:txBody>
                    <a:bodyPr/>
                    <a:lstStyle/>
                    <a:p>
                      <a:r>
                        <a:rPr lang="en-US" sz="1200" dirty="0"/>
                        <a:t>2.</a:t>
                      </a:r>
                    </a:p>
                  </a:txBody>
                  <a:tcPr/>
                </a:tc>
                <a:tc>
                  <a:txBody>
                    <a:bodyPr/>
                    <a:lstStyle/>
                    <a:p>
                      <a:r>
                        <a:rPr lang="en-US" sz="1200" dirty="0"/>
                        <a:t>Linear Conditional Expectation</a:t>
                      </a:r>
                    </a:p>
                  </a:txBody>
                  <a:tcPr/>
                </a:tc>
                <a:tc>
                  <a:txBody>
                    <a:bodyPr/>
                    <a:lstStyle/>
                    <a:p>
                      <a:r>
                        <a:rPr lang="en-US" sz="1200" dirty="0"/>
                        <a:t>From chart 1, the model shows no obvious residuals’ deviation from 0. This test confirms that the linear condition expectation is met in this model</a:t>
                      </a:r>
                    </a:p>
                  </a:txBody>
                  <a:tcPr/>
                </a:tc>
                <a:extLst>
                  <a:ext uri="{0D108BD9-81ED-4DB2-BD59-A6C34878D82A}">
                    <a16:rowId xmlns:a16="http://schemas.microsoft.com/office/drawing/2014/main" val="1662904323"/>
                  </a:ext>
                </a:extLst>
              </a:tr>
              <a:tr h="725545">
                <a:tc>
                  <a:txBody>
                    <a:bodyPr/>
                    <a:lstStyle/>
                    <a:p>
                      <a:r>
                        <a:rPr lang="en-US" sz="1200" dirty="0"/>
                        <a:t>3.</a:t>
                      </a:r>
                    </a:p>
                  </a:txBody>
                  <a:tcPr/>
                </a:tc>
                <a:tc>
                  <a:txBody>
                    <a:bodyPr/>
                    <a:lstStyle/>
                    <a:p>
                      <a:r>
                        <a:rPr lang="en-US" sz="1200" dirty="0"/>
                        <a:t>No perfect collinearity</a:t>
                      </a:r>
                    </a:p>
                  </a:txBody>
                  <a:tcPr/>
                </a:tc>
                <a:tc>
                  <a:txBody>
                    <a:bodyPr/>
                    <a:lstStyle/>
                    <a:p>
                      <a:r>
                        <a:rPr lang="en-US" sz="1200" dirty="0"/>
                        <a:t>From chart 2, there is no evidence of perfect collinearity with the terms. No terms are dropped from the regression model.</a:t>
                      </a:r>
                    </a:p>
                  </a:txBody>
                  <a:tcPr/>
                </a:tc>
                <a:extLst>
                  <a:ext uri="{0D108BD9-81ED-4DB2-BD59-A6C34878D82A}">
                    <a16:rowId xmlns:a16="http://schemas.microsoft.com/office/drawing/2014/main" val="793043074"/>
                  </a:ext>
                </a:extLst>
              </a:tr>
              <a:tr h="1048010">
                <a:tc>
                  <a:txBody>
                    <a:bodyPr/>
                    <a:lstStyle/>
                    <a:p>
                      <a:r>
                        <a:rPr lang="en-US" sz="1200" dirty="0"/>
                        <a:t>4.</a:t>
                      </a:r>
                    </a:p>
                  </a:txBody>
                  <a:tcPr/>
                </a:tc>
                <a:tc>
                  <a:txBody>
                    <a:bodyPr/>
                    <a:lstStyle/>
                    <a:p>
                      <a:r>
                        <a:rPr lang="en-US" sz="1200" dirty="0"/>
                        <a:t>Homoscedasticity</a:t>
                      </a:r>
                    </a:p>
                  </a:txBody>
                  <a:tcPr/>
                </a:tc>
                <a:tc>
                  <a:txBody>
                    <a:bodyPr/>
                    <a:lstStyle/>
                    <a:p>
                      <a:r>
                        <a:rPr lang="en-US" sz="1200" dirty="0"/>
                        <a:t>From chart 3, using the scale-location plot, homoskedasticity should show up on this plot as a flat smoothing curve. The above plot shows an almost horizontal line which suggests that there is no major problem with heteroskedasticity.</a:t>
                      </a:r>
                    </a:p>
                  </a:txBody>
                  <a:tcPr/>
                </a:tc>
                <a:extLst>
                  <a:ext uri="{0D108BD9-81ED-4DB2-BD59-A6C34878D82A}">
                    <a16:rowId xmlns:a16="http://schemas.microsoft.com/office/drawing/2014/main" val="4228013311"/>
                  </a:ext>
                </a:extLst>
              </a:tr>
              <a:tr h="948509">
                <a:tc>
                  <a:txBody>
                    <a:bodyPr/>
                    <a:lstStyle/>
                    <a:p>
                      <a:r>
                        <a:rPr lang="en-US" sz="1200" dirty="0"/>
                        <a:t>5.</a:t>
                      </a:r>
                    </a:p>
                  </a:txBody>
                  <a:tcPr/>
                </a:tc>
                <a:tc>
                  <a:txBody>
                    <a:bodyPr/>
                    <a:lstStyle/>
                    <a:p>
                      <a:r>
                        <a:rPr lang="en-US" sz="1200" dirty="0"/>
                        <a:t>Normally distributed errors</a:t>
                      </a:r>
                    </a:p>
                  </a:txBody>
                  <a:tcPr/>
                </a:tc>
                <a:tc>
                  <a:txBody>
                    <a:bodyPr/>
                    <a:lstStyle/>
                    <a:p>
                      <a:r>
                        <a:rPr lang="en-US" sz="1200" dirty="0"/>
                        <a:t>The Q-Q plot and </a:t>
                      </a:r>
                      <a:r>
                        <a:rPr lang="en-US" sz="1200" dirty="0" err="1"/>
                        <a:t>resisual</a:t>
                      </a:r>
                      <a:r>
                        <a:rPr lang="en-US" sz="1200" dirty="0"/>
                        <a:t> histogram, show a normal residual distribution that meets the normally distributed errors requirement of CLM. </a:t>
                      </a:r>
                    </a:p>
                  </a:txBody>
                  <a:tcPr/>
                </a:tc>
                <a:extLst>
                  <a:ext uri="{0D108BD9-81ED-4DB2-BD59-A6C34878D82A}">
                    <a16:rowId xmlns:a16="http://schemas.microsoft.com/office/drawing/2014/main" val="3060105991"/>
                  </a:ext>
                </a:extLst>
              </a:tr>
            </a:tbl>
          </a:graphicData>
        </a:graphic>
      </p:graphicFrame>
      <p:sp>
        <p:nvSpPr>
          <p:cNvPr id="13" name="TextBox 12">
            <a:extLst>
              <a:ext uri="{FF2B5EF4-FFF2-40B4-BE49-F238E27FC236}">
                <a16:creationId xmlns:a16="http://schemas.microsoft.com/office/drawing/2014/main" id="{C4C8565D-7E81-4785-AD93-8FC35D04B6A5}"/>
              </a:ext>
            </a:extLst>
          </p:cNvPr>
          <p:cNvSpPr txBox="1"/>
          <p:nvPr/>
        </p:nvSpPr>
        <p:spPr>
          <a:xfrm>
            <a:off x="5462590" y="1346700"/>
            <a:ext cx="3283891" cy="276999"/>
          </a:xfrm>
          <a:prstGeom prst="rect">
            <a:avLst/>
          </a:prstGeom>
          <a:solidFill>
            <a:schemeClr val="accent1"/>
          </a:solidFill>
        </p:spPr>
        <p:txBody>
          <a:bodyPr wrap="square" rtlCol="0">
            <a:spAutoFit/>
          </a:bodyPr>
          <a:lstStyle/>
          <a:p>
            <a:pPr algn="ctr"/>
            <a:r>
              <a:rPr lang="en-US" sz="1200" dirty="0"/>
              <a:t>Chart 1: Linear Conditional Expectation Test</a:t>
            </a:r>
          </a:p>
        </p:txBody>
      </p:sp>
      <p:sp>
        <p:nvSpPr>
          <p:cNvPr id="14" name="TextBox 13">
            <a:extLst>
              <a:ext uri="{FF2B5EF4-FFF2-40B4-BE49-F238E27FC236}">
                <a16:creationId xmlns:a16="http://schemas.microsoft.com/office/drawing/2014/main" id="{84754400-B495-4FA2-AE3C-767E69DC0C2A}"/>
              </a:ext>
            </a:extLst>
          </p:cNvPr>
          <p:cNvSpPr txBox="1"/>
          <p:nvPr/>
        </p:nvSpPr>
        <p:spPr>
          <a:xfrm>
            <a:off x="9131855" y="1346700"/>
            <a:ext cx="2635704" cy="276999"/>
          </a:xfrm>
          <a:prstGeom prst="rect">
            <a:avLst/>
          </a:prstGeom>
          <a:solidFill>
            <a:schemeClr val="accent1"/>
          </a:solidFill>
        </p:spPr>
        <p:txBody>
          <a:bodyPr wrap="square" rtlCol="0">
            <a:spAutoFit/>
          </a:bodyPr>
          <a:lstStyle/>
          <a:p>
            <a:pPr algn="ctr"/>
            <a:r>
              <a:rPr lang="en-US" sz="1200" dirty="0"/>
              <a:t>Chart 2: Collinearity Test</a:t>
            </a:r>
          </a:p>
        </p:txBody>
      </p:sp>
      <p:sp>
        <p:nvSpPr>
          <p:cNvPr id="15" name="TextBox 14">
            <a:extLst>
              <a:ext uri="{FF2B5EF4-FFF2-40B4-BE49-F238E27FC236}">
                <a16:creationId xmlns:a16="http://schemas.microsoft.com/office/drawing/2014/main" id="{EE163840-C691-4E55-9D54-B8EDD7868EBF}"/>
              </a:ext>
            </a:extLst>
          </p:cNvPr>
          <p:cNvSpPr txBox="1"/>
          <p:nvPr/>
        </p:nvSpPr>
        <p:spPr>
          <a:xfrm>
            <a:off x="5462589" y="4178407"/>
            <a:ext cx="3073351" cy="276999"/>
          </a:xfrm>
          <a:prstGeom prst="rect">
            <a:avLst/>
          </a:prstGeom>
          <a:solidFill>
            <a:schemeClr val="accent1"/>
          </a:solidFill>
        </p:spPr>
        <p:txBody>
          <a:bodyPr wrap="square" rtlCol="0">
            <a:spAutoFit/>
          </a:bodyPr>
          <a:lstStyle/>
          <a:p>
            <a:pPr algn="ctr"/>
            <a:r>
              <a:rPr lang="en-US" sz="1200" dirty="0"/>
              <a:t>Chart 3: Homoscedasticity Test</a:t>
            </a:r>
          </a:p>
        </p:txBody>
      </p:sp>
      <p:sp>
        <p:nvSpPr>
          <p:cNvPr id="16" name="TextBox 15">
            <a:extLst>
              <a:ext uri="{FF2B5EF4-FFF2-40B4-BE49-F238E27FC236}">
                <a16:creationId xmlns:a16="http://schemas.microsoft.com/office/drawing/2014/main" id="{323982E6-E1B4-4F63-97F5-4B00073C3538}"/>
              </a:ext>
            </a:extLst>
          </p:cNvPr>
          <p:cNvSpPr txBox="1"/>
          <p:nvPr/>
        </p:nvSpPr>
        <p:spPr>
          <a:xfrm>
            <a:off x="9131855" y="4166192"/>
            <a:ext cx="2953724" cy="276999"/>
          </a:xfrm>
          <a:prstGeom prst="rect">
            <a:avLst/>
          </a:prstGeom>
          <a:solidFill>
            <a:schemeClr val="accent1"/>
          </a:solidFill>
        </p:spPr>
        <p:txBody>
          <a:bodyPr wrap="square" rtlCol="0">
            <a:spAutoFit/>
          </a:bodyPr>
          <a:lstStyle/>
          <a:p>
            <a:pPr algn="ctr"/>
            <a:r>
              <a:rPr lang="en-US" sz="1200" dirty="0"/>
              <a:t>Chart 4: Normally Distributed Error Test</a:t>
            </a:r>
          </a:p>
        </p:txBody>
      </p:sp>
      <p:sp>
        <p:nvSpPr>
          <p:cNvPr id="18" name="TextBox 17">
            <a:extLst>
              <a:ext uri="{FF2B5EF4-FFF2-40B4-BE49-F238E27FC236}">
                <a16:creationId xmlns:a16="http://schemas.microsoft.com/office/drawing/2014/main" id="{6A334047-76F5-424D-B583-E9C4679A22C3}"/>
              </a:ext>
            </a:extLst>
          </p:cNvPr>
          <p:cNvSpPr txBox="1"/>
          <p:nvPr/>
        </p:nvSpPr>
        <p:spPr>
          <a:xfrm>
            <a:off x="903717" y="883990"/>
            <a:ext cx="7302056" cy="338554"/>
          </a:xfrm>
          <a:prstGeom prst="rect">
            <a:avLst/>
          </a:prstGeom>
          <a:noFill/>
        </p:spPr>
        <p:txBody>
          <a:bodyPr wrap="square">
            <a:spAutoFit/>
          </a:bodyPr>
          <a:lstStyle/>
          <a:p>
            <a:pPr lvl="0"/>
            <a:r>
              <a:rPr lang="en-US" sz="1600" dirty="0">
                <a:solidFill>
                  <a:schemeClr val="accent6"/>
                </a:solidFill>
              </a:rPr>
              <a:t>log(</a:t>
            </a:r>
            <a:r>
              <a:rPr lang="en-US" sz="1600" dirty="0" err="1">
                <a:solidFill>
                  <a:schemeClr val="accent6"/>
                </a:solidFill>
              </a:rPr>
              <a:t>Realcost</a:t>
            </a:r>
            <a:r>
              <a:rPr lang="en-US" sz="1600" dirty="0">
                <a:solidFill>
                  <a:schemeClr val="accent6"/>
                </a:solidFill>
              </a:rPr>
              <a:t>) ~ log(</a:t>
            </a:r>
            <a:r>
              <a:rPr lang="en-US" sz="1600" dirty="0" err="1">
                <a:solidFill>
                  <a:schemeClr val="accent6"/>
                </a:solidFill>
              </a:rPr>
              <a:t>projectEU_years</a:t>
            </a:r>
            <a:r>
              <a:rPr lang="en-US" sz="1600" dirty="0">
                <a:solidFill>
                  <a:schemeClr val="accent6"/>
                </a:solidFill>
              </a:rPr>
              <a:t>) + log(Tunnel)</a:t>
            </a:r>
          </a:p>
        </p:txBody>
      </p:sp>
      <p:pic>
        <p:nvPicPr>
          <p:cNvPr id="5" name="Picture 4">
            <a:extLst>
              <a:ext uri="{FF2B5EF4-FFF2-40B4-BE49-F238E27FC236}">
                <a16:creationId xmlns:a16="http://schemas.microsoft.com/office/drawing/2014/main" id="{326F44C5-9FE4-4B13-B7AD-8471AC3FAB4C}"/>
              </a:ext>
            </a:extLst>
          </p:cNvPr>
          <p:cNvPicPr>
            <a:picLocks noChangeAspect="1"/>
          </p:cNvPicPr>
          <p:nvPr/>
        </p:nvPicPr>
        <p:blipFill>
          <a:blip r:embed="rId2"/>
          <a:stretch>
            <a:fillRect/>
          </a:stretch>
        </p:blipFill>
        <p:spPr>
          <a:xfrm>
            <a:off x="5462589" y="1619983"/>
            <a:ext cx="3283891" cy="2212202"/>
          </a:xfrm>
          <a:prstGeom prst="rect">
            <a:avLst/>
          </a:prstGeom>
        </p:spPr>
      </p:pic>
      <p:pic>
        <p:nvPicPr>
          <p:cNvPr id="8" name="Picture 7">
            <a:extLst>
              <a:ext uri="{FF2B5EF4-FFF2-40B4-BE49-F238E27FC236}">
                <a16:creationId xmlns:a16="http://schemas.microsoft.com/office/drawing/2014/main" id="{56119C34-5E27-4870-82E0-D46BFF44645E}"/>
              </a:ext>
            </a:extLst>
          </p:cNvPr>
          <p:cNvPicPr>
            <a:picLocks noChangeAspect="1"/>
          </p:cNvPicPr>
          <p:nvPr/>
        </p:nvPicPr>
        <p:blipFill>
          <a:blip r:embed="rId3"/>
          <a:stretch>
            <a:fillRect/>
          </a:stretch>
        </p:blipFill>
        <p:spPr>
          <a:xfrm>
            <a:off x="9131855" y="1619983"/>
            <a:ext cx="2635704" cy="1864279"/>
          </a:xfrm>
          <a:prstGeom prst="rect">
            <a:avLst/>
          </a:prstGeom>
        </p:spPr>
      </p:pic>
      <p:pic>
        <p:nvPicPr>
          <p:cNvPr id="22" name="Picture 21">
            <a:extLst>
              <a:ext uri="{FF2B5EF4-FFF2-40B4-BE49-F238E27FC236}">
                <a16:creationId xmlns:a16="http://schemas.microsoft.com/office/drawing/2014/main" id="{1380B5EF-81E9-4982-87D1-AB1E24C7F8D4}"/>
              </a:ext>
            </a:extLst>
          </p:cNvPr>
          <p:cNvPicPr>
            <a:picLocks noChangeAspect="1"/>
          </p:cNvPicPr>
          <p:nvPr/>
        </p:nvPicPr>
        <p:blipFill>
          <a:blip r:embed="rId4"/>
          <a:stretch>
            <a:fillRect/>
          </a:stretch>
        </p:blipFill>
        <p:spPr>
          <a:xfrm>
            <a:off x="5462589" y="4443191"/>
            <a:ext cx="3067479" cy="1781424"/>
          </a:xfrm>
          <a:prstGeom prst="rect">
            <a:avLst/>
          </a:prstGeom>
        </p:spPr>
      </p:pic>
      <p:pic>
        <p:nvPicPr>
          <p:cNvPr id="24" name="Picture 23">
            <a:extLst>
              <a:ext uri="{FF2B5EF4-FFF2-40B4-BE49-F238E27FC236}">
                <a16:creationId xmlns:a16="http://schemas.microsoft.com/office/drawing/2014/main" id="{7846E3DC-8B46-4619-B286-ED75920E7C6C}"/>
              </a:ext>
            </a:extLst>
          </p:cNvPr>
          <p:cNvPicPr>
            <a:picLocks noChangeAspect="1"/>
          </p:cNvPicPr>
          <p:nvPr/>
        </p:nvPicPr>
        <p:blipFill>
          <a:blip r:embed="rId5"/>
          <a:stretch>
            <a:fillRect/>
          </a:stretch>
        </p:blipFill>
        <p:spPr>
          <a:xfrm>
            <a:off x="9131856" y="4443191"/>
            <a:ext cx="2953724" cy="1908957"/>
          </a:xfrm>
          <a:prstGeom prst="rect">
            <a:avLst/>
          </a:prstGeom>
        </p:spPr>
      </p:pic>
    </p:spTree>
    <p:extLst>
      <p:ext uri="{BB962C8B-B14F-4D97-AF65-F5344CB8AC3E}">
        <p14:creationId xmlns:p14="http://schemas.microsoft.com/office/powerpoint/2010/main" val="419459714"/>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D4883-054A-41CC-B926-B94D12FEDC0C}"/>
              </a:ext>
            </a:extLst>
          </p:cNvPr>
          <p:cNvSpPr>
            <a:spLocks noGrp="1"/>
          </p:cNvSpPr>
          <p:nvPr>
            <p:ph type="title"/>
          </p:nvPr>
        </p:nvSpPr>
        <p:spPr>
          <a:xfrm>
            <a:off x="838199" y="365125"/>
            <a:ext cx="6006982" cy="602369"/>
          </a:xfrm>
        </p:spPr>
        <p:txBody>
          <a:bodyPr vert="horz" lIns="91440" tIns="45720" rIns="91440" bIns="45720" rtlCol="0" anchor="ctr">
            <a:normAutofit fontScale="90000"/>
          </a:bodyPr>
          <a:lstStyle/>
          <a:p>
            <a:r>
              <a:rPr lang="en-US" dirty="0">
                <a:solidFill>
                  <a:srgbClr val="FFFFFF"/>
                </a:solidFill>
              </a:rPr>
              <a:t>Model Limitations</a:t>
            </a:r>
          </a:p>
        </p:txBody>
      </p:sp>
      <p:sp>
        <p:nvSpPr>
          <p:cNvPr id="3" name="TextBox 2">
            <a:extLst>
              <a:ext uri="{FF2B5EF4-FFF2-40B4-BE49-F238E27FC236}">
                <a16:creationId xmlns:a16="http://schemas.microsoft.com/office/drawing/2014/main" id="{AE0264BF-AA9B-4599-9336-DAB336A11BBA}"/>
              </a:ext>
            </a:extLst>
          </p:cNvPr>
          <p:cNvSpPr txBox="1"/>
          <p:nvPr/>
        </p:nvSpPr>
        <p:spPr>
          <a:xfrm>
            <a:off x="965673" y="1187865"/>
            <a:ext cx="5130327" cy="3416320"/>
          </a:xfrm>
          <a:prstGeom prst="rect">
            <a:avLst/>
          </a:prstGeom>
          <a:solidFill>
            <a:schemeClr val="accent6"/>
          </a:solidFill>
        </p:spPr>
        <p:txBody>
          <a:bodyPr wrap="square" rtlCol="0">
            <a:spAutoFit/>
          </a:bodyPr>
          <a:lstStyle/>
          <a:p>
            <a:r>
              <a:rPr lang="en-US" dirty="0"/>
              <a:t>Statistical Limitations</a:t>
            </a:r>
          </a:p>
          <a:p>
            <a:endParaRPr lang="en-US" dirty="0"/>
          </a:p>
          <a:p>
            <a:pPr marL="285750" indent="-285750">
              <a:buFont typeface="Wingdings" panose="05000000000000000000" pitchFamily="2" charset="2"/>
              <a:buChar char="ü"/>
            </a:pPr>
            <a:r>
              <a:rPr lang="en-US" dirty="0"/>
              <a:t>The sample data only included all transit projects for which public information was available through a variety of sources</a:t>
            </a:r>
          </a:p>
          <a:p>
            <a:pPr marL="285750" indent="-285750">
              <a:buFont typeface="Wingdings" panose="05000000000000000000" pitchFamily="2" charset="2"/>
              <a:buChar char="ü"/>
            </a:pPr>
            <a:r>
              <a:rPr lang="en-US" dirty="0"/>
              <a:t>Large samples were available for Asia and Europe and </a:t>
            </a:r>
            <a:r>
              <a:rPr lang="en-US" dirty="0" err="1"/>
              <a:t>N.America</a:t>
            </a:r>
            <a:r>
              <a:rPr lang="en-US" dirty="0"/>
              <a:t>, </a:t>
            </a:r>
            <a:r>
              <a:rPr lang="en-US" dirty="0" err="1"/>
              <a:t>S.America</a:t>
            </a:r>
            <a:r>
              <a:rPr lang="en-US" dirty="0"/>
              <a:t> and ANZ samples were much smaller</a:t>
            </a:r>
          </a:p>
          <a:p>
            <a:pPr marL="285750" indent="-285750">
              <a:buFont typeface="Wingdings" panose="05000000000000000000" pitchFamily="2" charset="2"/>
              <a:buChar char="ü"/>
            </a:pPr>
            <a:r>
              <a:rPr lang="en-US" dirty="0"/>
              <a:t>Collinearity between length and real cost, length with stations and tunnel length</a:t>
            </a:r>
          </a:p>
          <a:p>
            <a:pPr marL="285750" indent="-285750">
              <a:buFont typeface="Wingdings" panose="05000000000000000000" pitchFamily="2" charset="2"/>
              <a:buChar char="ü"/>
            </a:pPr>
            <a:r>
              <a:rPr lang="en-US" dirty="0"/>
              <a:t>Needed transformation (log) to ensure normal distribution</a:t>
            </a:r>
          </a:p>
        </p:txBody>
      </p:sp>
      <p:sp>
        <p:nvSpPr>
          <p:cNvPr id="4" name="TextBox 3">
            <a:extLst>
              <a:ext uri="{FF2B5EF4-FFF2-40B4-BE49-F238E27FC236}">
                <a16:creationId xmlns:a16="http://schemas.microsoft.com/office/drawing/2014/main" id="{FE76AA03-AD2A-4D38-A480-6BE91502EC0F}"/>
              </a:ext>
            </a:extLst>
          </p:cNvPr>
          <p:cNvSpPr txBox="1"/>
          <p:nvPr/>
        </p:nvSpPr>
        <p:spPr>
          <a:xfrm>
            <a:off x="6228458" y="1187865"/>
            <a:ext cx="5130327" cy="3970318"/>
          </a:xfrm>
          <a:prstGeom prst="rect">
            <a:avLst/>
          </a:prstGeom>
          <a:solidFill>
            <a:schemeClr val="accent1"/>
          </a:solidFill>
        </p:spPr>
        <p:txBody>
          <a:bodyPr wrap="square" rtlCol="0">
            <a:spAutoFit/>
          </a:bodyPr>
          <a:lstStyle/>
          <a:p>
            <a:r>
              <a:rPr lang="en-US" dirty="0"/>
              <a:t>Structural Limitations</a:t>
            </a:r>
          </a:p>
          <a:p>
            <a:endParaRPr lang="en-US" dirty="0"/>
          </a:p>
          <a:p>
            <a:pPr marL="285750" indent="-285750">
              <a:buFont typeface="Wingdings" panose="05000000000000000000" pitchFamily="2" charset="2"/>
              <a:buChar char="v"/>
            </a:pPr>
            <a:r>
              <a:rPr lang="en-US" dirty="0"/>
              <a:t>In-tangible costs like quality of project management, availability of skilled resources and local politics have major bearings on project costs.</a:t>
            </a:r>
          </a:p>
          <a:p>
            <a:pPr marL="285750" indent="-285750">
              <a:buFont typeface="Wingdings" panose="05000000000000000000" pitchFamily="2" charset="2"/>
              <a:buChar char="v"/>
            </a:pPr>
            <a:r>
              <a:rPr lang="en-US" dirty="0"/>
              <a:t>As an example in reviewing the Green Line Extension in Boston, much of the cost increases were attributed to change from a Democratic Governor to a Republican Governor, cancellation of the project and laying off critical project management personnel. </a:t>
            </a:r>
          </a:p>
          <a:p>
            <a:pPr marL="285750" indent="-285750">
              <a:buFont typeface="Wingdings" panose="05000000000000000000" pitchFamily="2" charset="2"/>
              <a:buChar char="v"/>
            </a:pPr>
            <a:r>
              <a:rPr lang="en-US" dirty="0"/>
              <a:t>Large number of records did not have reliable data.</a:t>
            </a:r>
          </a:p>
        </p:txBody>
      </p:sp>
    </p:spTree>
    <p:extLst>
      <p:ext uri="{BB962C8B-B14F-4D97-AF65-F5344CB8AC3E}">
        <p14:creationId xmlns:p14="http://schemas.microsoft.com/office/powerpoint/2010/main" val="724036281"/>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361411D3-73BC-4103-857E-DA4582DE2ADD}"/>
              </a:ext>
            </a:extLst>
          </p:cNvPr>
          <p:cNvPicPr>
            <a:picLocks noChangeAspect="1"/>
          </p:cNvPicPr>
          <p:nvPr/>
        </p:nvPicPr>
        <p:blipFill rotWithShape="1">
          <a:blip r:embed="rId2">
            <a:alphaModFix amt="35000"/>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D0BE5C15-A397-4FBA-9E19-B14F4F534D46}"/>
              </a:ext>
            </a:extLst>
          </p:cNvPr>
          <p:cNvSpPr>
            <a:spLocks noGrp="1"/>
          </p:cNvSpPr>
          <p:nvPr>
            <p:ph type="title"/>
          </p:nvPr>
        </p:nvSpPr>
        <p:spPr>
          <a:xfrm>
            <a:off x="838200" y="365125"/>
            <a:ext cx="10515600" cy="1325563"/>
          </a:xfrm>
        </p:spPr>
        <p:txBody>
          <a:bodyPr>
            <a:normAutofit/>
          </a:bodyPr>
          <a:lstStyle/>
          <a:p>
            <a:r>
              <a:rPr lang="en-US" dirty="0">
                <a:solidFill>
                  <a:srgbClr val="FFFFFF"/>
                </a:solidFill>
              </a:rPr>
              <a:t>Conclusions</a:t>
            </a:r>
          </a:p>
        </p:txBody>
      </p:sp>
      <p:sp>
        <p:nvSpPr>
          <p:cNvPr id="20" name="TextBox 19">
            <a:extLst>
              <a:ext uri="{FF2B5EF4-FFF2-40B4-BE49-F238E27FC236}">
                <a16:creationId xmlns:a16="http://schemas.microsoft.com/office/drawing/2014/main" id="{85F73102-BD3C-46AB-B0FF-0147C0582A1A}"/>
              </a:ext>
            </a:extLst>
          </p:cNvPr>
          <p:cNvSpPr txBox="1"/>
          <p:nvPr/>
        </p:nvSpPr>
        <p:spPr>
          <a:xfrm>
            <a:off x="920799" y="1514693"/>
            <a:ext cx="5175201" cy="5262979"/>
          </a:xfrm>
          <a:prstGeom prst="rect">
            <a:avLst/>
          </a:prstGeom>
          <a:solidFill>
            <a:schemeClr val="accent5"/>
          </a:solidFill>
        </p:spPr>
        <p:txBody>
          <a:bodyPr wrap="square" rtlCol="0">
            <a:spAutoFit/>
          </a:bodyPr>
          <a:lstStyle/>
          <a:p>
            <a:r>
              <a:rPr lang="en-US" sz="1400" dirty="0"/>
              <a:t>G</a:t>
            </a:r>
            <a:r>
              <a:rPr lang="en-US" sz="1400" b="0" i="0" kern="1200" dirty="0"/>
              <a:t>lobal model:</a:t>
            </a:r>
          </a:p>
          <a:p>
            <a:endParaRPr lang="en-US" sz="1400" b="0" i="0" kern="1200" dirty="0"/>
          </a:p>
          <a:p>
            <a:pPr marL="342900" indent="-342900">
              <a:buFont typeface="Wingdings" panose="05000000000000000000" pitchFamily="2" charset="2"/>
              <a:buChar char="§"/>
            </a:pPr>
            <a:r>
              <a:rPr lang="en-US" sz="1400" b="0" i="0" kern="1200" dirty="0"/>
              <a:t>10% increase in number of stations results in 5.1% increase in real cost</a:t>
            </a:r>
          </a:p>
          <a:p>
            <a:pPr marL="342900" indent="-342900">
              <a:buFont typeface="Wingdings" panose="05000000000000000000" pitchFamily="2" charset="2"/>
              <a:buChar char="§"/>
            </a:pPr>
            <a:r>
              <a:rPr lang="en-US" sz="1400" b="0" i="0" kern="1200" dirty="0"/>
              <a:t>10% increase in tunnel length results in 4.3% increase in real cost</a:t>
            </a:r>
          </a:p>
          <a:p>
            <a:pPr marL="342900" indent="-342900">
              <a:buFont typeface="Wingdings" panose="05000000000000000000" pitchFamily="2" charset="2"/>
              <a:buChar char="§"/>
            </a:pPr>
            <a:r>
              <a:rPr lang="en-US" sz="1400" b="0" i="0" kern="1200" dirty="0"/>
              <a:t>10% increase in project duration results in 7.4% increase in real cost</a:t>
            </a:r>
            <a:endParaRPr lang="en-US" sz="1400" kern="1200" dirty="0"/>
          </a:p>
          <a:p>
            <a:endParaRPr lang="en-US" sz="1400" dirty="0"/>
          </a:p>
          <a:p>
            <a:r>
              <a:rPr lang="en-US" sz="1400" b="0" i="0" kern="1200" dirty="0"/>
              <a:t>Asia model:</a:t>
            </a:r>
          </a:p>
          <a:p>
            <a:endParaRPr lang="en-US" sz="1400" b="0" i="0" kern="1200" dirty="0"/>
          </a:p>
          <a:p>
            <a:pPr marL="342900" indent="-342900">
              <a:buFont typeface="Wingdings" panose="05000000000000000000" pitchFamily="2" charset="2"/>
              <a:buChar char="§"/>
            </a:pPr>
            <a:r>
              <a:rPr lang="en-US" sz="1400" b="0" i="0" kern="1200" dirty="0"/>
              <a:t>10% increase in number of stations results in 8.2% increase in real cost</a:t>
            </a:r>
          </a:p>
          <a:p>
            <a:pPr marL="342900" indent="-342900">
              <a:buFont typeface="Wingdings" panose="05000000000000000000" pitchFamily="2" charset="2"/>
              <a:buChar char="§"/>
            </a:pPr>
            <a:r>
              <a:rPr lang="en-US" sz="1400" b="0" i="0" kern="1200" dirty="0"/>
              <a:t>10% increase in tunnel length results in 5.4% increase in real cost</a:t>
            </a:r>
          </a:p>
          <a:p>
            <a:pPr marL="342900" indent="-342900">
              <a:buFont typeface="Wingdings" panose="05000000000000000000" pitchFamily="2" charset="2"/>
              <a:buChar char="§"/>
            </a:pPr>
            <a:r>
              <a:rPr lang="en-US" sz="1400" b="0" i="0" kern="1200" dirty="0"/>
              <a:t>10% increase in project duration results in 7.5% increase in real cost</a:t>
            </a:r>
          </a:p>
          <a:p>
            <a:pPr marL="342900" indent="-342900">
              <a:buFont typeface="Wingdings" panose="05000000000000000000" pitchFamily="2" charset="2"/>
              <a:buChar char="§"/>
            </a:pPr>
            <a:r>
              <a:rPr lang="en-US" sz="1400" dirty="0"/>
              <a:t>10% increase in length of </a:t>
            </a:r>
            <a:r>
              <a:rPr lang="en-US" sz="1400" dirty="0" err="1"/>
              <a:t>kine</a:t>
            </a:r>
            <a:r>
              <a:rPr lang="en-US" sz="1400" dirty="0"/>
              <a:t> results in 9.8% increase in cost</a:t>
            </a:r>
          </a:p>
          <a:p>
            <a:pPr marL="342900" indent="-342900">
              <a:buFont typeface="Wingdings" panose="05000000000000000000" pitchFamily="2" charset="2"/>
              <a:buChar char="§"/>
            </a:pPr>
            <a:endParaRPr lang="en-US" sz="1400" dirty="0"/>
          </a:p>
          <a:p>
            <a:r>
              <a:rPr lang="en-US" sz="1400" dirty="0"/>
              <a:t>Europe model:</a:t>
            </a:r>
          </a:p>
          <a:p>
            <a:pPr marL="285750" indent="-285750">
              <a:buFont typeface="Wingdings" panose="05000000000000000000" pitchFamily="2" charset="2"/>
              <a:buChar char="§"/>
            </a:pPr>
            <a:r>
              <a:rPr lang="en-US" sz="1400" dirty="0"/>
              <a:t>10% increase in project duration results in 10.5% increase in real cost</a:t>
            </a:r>
          </a:p>
          <a:p>
            <a:pPr marL="285750" indent="-285750">
              <a:buFont typeface="Wingdings" panose="05000000000000000000" pitchFamily="2" charset="2"/>
              <a:buChar char="§"/>
            </a:pPr>
            <a:r>
              <a:rPr lang="en-US" sz="1400" dirty="0"/>
              <a:t>10% increase in tunnel length results in 5.6% increase in cost</a:t>
            </a:r>
          </a:p>
          <a:p>
            <a:endParaRPr lang="en-US" sz="1400" dirty="0"/>
          </a:p>
        </p:txBody>
      </p:sp>
      <p:grpSp>
        <p:nvGrpSpPr>
          <p:cNvPr id="26" name="Group 25">
            <a:extLst>
              <a:ext uri="{FF2B5EF4-FFF2-40B4-BE49-F238E27FC236}">
                <a16:creationId xmlns:a16="http://schemas.microsoft.com/office/drawing/2014/main" id="{5FF8DBDC-A64C-47B1-9DB9-2D64A8BA3B10}"/>
              </a:ext>
            </a:extLst>
          </p:cNvPr>
          <p:cNvGrpSpPr/>
          <p:nvPr/>
        </p:nvGrpSpPr>
        <p:grpSpPr>
          <a:xfrm>
            <a:off x="9164940" y="481342"/>
            <a:ext cx="2649250" cy="2392757"/>
            <a:chOff x="9164940" y="481342"/>
            <a:chExt cx="2649250" cy="2392757"/>
          </a:xfrm>
        </p:grpSpPr>
        <p:pic>
          <p:nvPicPr>
            <p:cNvPr id="18" name="Picture 17">
              <a:extLst>
                <a:ext uri="{FF2B5EF4-FFF2-40B4-BE49-F238E27FC236}">
                  <a16:creationId xmlns:a16="http://schemas.microsoft.com/office/drawing/2014/main" id="{A241F032-001B-4591-A3C0-B8BBB23388A1}"/>
                </a:ext>
              </a:extLst>
            </p:cNvPr>
            <p:cNvPicPr>
              <a:picLocks noChangeAspect="1"/>
            </p:cNvPicPr>
            <p:nvPr/>
          </p:nvPicPr>
          <p:blipFill>
            <a:blip r:embed="rId3"/>
            <a:stretch>
              <a:fillRect/>
            </a:stretch>
          </p:blipFill>
          <p:spPr>
            <a:xfrm>
              <a:off x="9178486" y="842037"/>
              <a:ext cx="2635704" cy="2032062"/>
            </a:xfrm>
            <a:prstGeom prst="rect">
              <a:avLst/>
            </a:prstGeom>
          </p:spPr>
        </p:pic>
        <p:sp>
          <p:nvSpPr>
            <p:cNvPr id="17" name="TextBox 16">
              <a:extLst>
                <a:ext uri="{FF2B5EF4-FFF2-40B4-BE49-F238E27FC236}">
                  <a16:creationId xmlns:a16="http://schemas.microsoft.com/office/drawing/2014/main" id="{3302CAC3-FA07-493C-93B4-03CE5B1E23C9}"/>
                </a:ext>
              </a:extLst>
            </p:cNvPr>
            <p:cNvSpPr txBox="1"/>
            <p:nvPr/>
          </p:nvSpPr>
          <p:spPr>
            <a:xfrm>
              <a:off x="9164940" y="481342"/>
              <a:ext cx="2649250" cy="369332"/>
            </a:xfrm>
            <a:prstGeom prst="rect">
              <a:avLst/>
            </a:prstGeom>
            <a:solidFill>
              <a:schemeClr val="accent1"/>
            </a:solidFill>
          </p:spPr>
          <p:txBody>
            <a:bodyPr wrap="square" rtlCol="0">
              <a:spAutoFit/>
            </a:bodyPr>
            <a:lstStyle/>
            <a:p>
              <a:pPr algn="ctr"/>
              <a:r>
                <a:rPr lang="en-US" dirty="0"/>
                <a:t>Global Model</a:t>
              </a:r>
            </a:p>
          </p:txBody>
        </p:sp>
      </p:grpSp>
      <p:grpSp>
        <p:nvGrpSpPr>
          <p:cNvPr id="27" name="Group 26">
            <a:extLst>
              <a:ext uri="{FF2B5EF4-FFF2-40B4-BE49-F238E27FC236}">
                <a16:creationId xmlns:a16="http://schemas.microsoft.com/office/drawing/2014/main" id="{26C99120-B201-4267-A795-20D7AA03BAF4}"/>
              </a:ext>
            </a:extLst>
          </p:cNvPr>
          <p:cNvGrpSpPr/>
          <p:nvPr/>
        </p:nvGrpSpPr>
        <p:grpSpPr>
          <a:xfrm>
            <a:off x="6301730" y="2119178"/>
            <a:ext cx="2649250" cy="2596805"/>
            <a:chOff x="6301730" y="2119178"/>
            <a:chExt cx="2649250" cy="2596805"/>
          </a:xfrm>
        </p:grpSpPr>
        <p:pic>
          <p:nvPicPr>
            <p:cNvPr id="21" name="Picture 20">
              <a:extLst>
                <a:ext uri="{FF2B5EF4-FFF2-40B4-BE49-F238E27FC236}">
                  <a16:creationId xmlns:a16="http://schemas.microsoft.com/office/drawing/2014/main" id="{4118C7FB-3E3F-4AA7-AE80-A4006B04897D}"/>
                </a:ext>
              </a:extLst>
            </p:cNvPr>
            <p:cNvPicPr>
              <a:picLocks noChangeAspect="1"/>
            </p:cNvPicPr>
            <p:nvPr/>
          </p:nvPicPr>
          <p:blipFill>
            <a:blip r:embed="rId4"/>
            <a:stretch>
              <a:fillRect/>
            </a:stretch>
          </p:blipFill>
          <p:spPr>
            <a:xfrm>
              <a:off x="6308503" y="2464915"/>
              <a:ext cx="2635704" cy="2251068"/>
            </a:xfrm>
            <a:prstGeom prst="rect">
              <a:avLst/>
            </a:prstGeom>
          </p:spPr>
        </p:pic>
        <p:sp>
          <p:nvSpPr>
            <p:cNvPr id="24" name="TextBox 23">
              <a:extLst>
                <a:ext uri="{FF2B5EF4-FFF2-40B4-BE49-F238E27FC236}">
                  <a16:creationId xmlns:a16="http://schemas.microsoft.com/office/drawing/2014/main" id="{D9FC39B0-B9CF-4451-BB53-3B1FD61A7652}"/>
                </a:ext>
              </a:extLst>
            </p:cNvPr>
            <p:cNvSpPr txBox="1"/>
            <p:nvPr/>
          </p:nvSpPr>
          <p:spPr>
            <a:xfrm>
              <a:off x="6301730" y="2119178"/>
              <a:ext cx="2649250" cy="369332"/>
            </a:xfrm>
            <a:prstGeom prst="rect">
              <a:avLst/>
            </a:prstGeom>
            <a:solidFill>
              <a:schemeClr val="accent1"/>
            </a:solidFill>
          </p:spPr>
          <p:txBody>
            <a:bodyPr wrap="square" rtlCol="0">
              <a:spAutoFit/>
            </a:bodyPr>
            <a:lstStyle/>
            <a:p>
              <a:pPr algn="ctr"/>
              <a:r>
                <a:rPr lang="en-US" dirty="0"/>
                <a:t>Asia Model</a:t>
              </a:r>
            </a:p>
          </p:txBody>
        </p:sp>
      </p:grpSp>
      <p:grpSp>
        <p:nvGrpSpPr>
          <p:cNvPr id="28" name="Group 27">
            <a:extLst>
              <a:ext uri="{FF2B5EF4-FFF2-40B4-BE49-F238E27FC236}">
                <a16:creationId xmlns:a16="http://schemas.microsoft.com/office/drawing/2014/main" id="{CE495C6E-46D7-40B6-8516-331B34EF66CA}"/>
              </a:ext>
            </a:extLst>
          </p:cNvPr>
          <p:cNvGrpSpPr/>
          <p:nvPr/>
        </p:nvGrpSpPr>
        <p:grpSpPr>
          <a:xfrm>
            <a:off x="9250251" y="4435061"/>
            <a:ext cx="2649250" cy="2235942"/>
            <a:chOff x="9250251" y="4435061"/>
            <a:chExt cx="2649250" cy="2235942"/>
          </a:xfrm>
        </p:grpSpPr>
        <p:pic>
          <p:nvPicPr>
            <p:cNvPr id="22" name="Picture 21">
              <a:extLst>
                <a:ext uri="{FF2B5EF4-FFF2-40B4-BE49-F238E27FC236}">
                  <a16:creationId xmlns:a16="http://schemas.microsoft.com/office/drawing/2014/main" id="{EDEBCDF6-F566-4EEA-9D66-DBBA573176C3}"/>
                </a:ext>
              </a:extLst>
            </p:cNvPr>
            <p:cNvPicPr>
              <a:picLocks noChangeAspect="1"/>
            </p:cNvPicPr>
            <p:nvPr/>
          </p:nvPicPr>
          <p:blipFill>
            <a:blip r:embed="rId5"/>
            <a:stretch>
              <a:fillRect/>
            </a:stretch>
          </p:blipFill>
          <p:spPr>
            <a:xfrm>
              <a:off x="9250251" y="4806724"/>
              <a:ext cx="2635704" cy="1864279"/>
            </a:xfrm>
            <a:prstGeom prst="rect">
              <a:avLst/>
            </a:prstGeom>
          </p:spPr>
        </p:pic>
        <p:sp>
          <p:nvSpPr>
            <p:cNvPr id="25" name="TextBox 24">
              <a:extLst>
                <a:ext uri="{FF2B5EF4-FFF2-40B4-BE49-F238E27FC236}">
                  <a16:creationId xmlns:a16="http://schemas.microsoft.com/office/drawing/2014/main" id="{B42C0412-9479-4DC8-8641-C8441FE0C4D1}"/>
                </a:ext>
              </a:extLst>
            </p:cNvPr>
            <p:cNvSpPr txBox="1"/>
            <p:nvPr/>
          </p:nvSpPr>
          <p:spPr>
            <a:xfrm>
              <a:off x="9250251" y="4435061"/>
              <a:ext cx="2649250" cy="369332"/>
            </a:xfrm>
            <a:prstGeom prst="rect">
              <a:avLst/>
            </a:prstGeom>
            <a:solidFill>
              <a:schemeClr val="accent1"/>
            </a:solidFill>
          </p:spPr>
          <p:txBody>
            <a:bodyPr wrap="square" rtlCol="0">
              <a:spAutoFit/>
            </a:bodyPr>
            <a:lstStyle/>
            <a:p>
              <a:pPr algn="ctr"/>
              <a:r>
                <a:rPr lang="en-US" dirty="0"/>
                <a:t>Europe Model</a:t>
              </a:r>
            </a:p>
          </p:txBody>
        </p:sp>
      </p:grpSp>
    </p:spTree>
    <p:extLst>
      <p:ext uri="{BB962C8B-B14F-4D97-AF65-F5344CB8AC3E}">
        <p14:creationId xmlns:p14="http://schemas.microsoft.com/office/powerpoint/2010/main" val="73441123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3DCE7C9C-22AF-420E-9A33-2B4CB41043DB}"/>
              </a:ext>
            </a:extLst>
          </p:cNvPr>
          <p:cNvPicPr>
            <a:picLocks noChangeAspect="1"/>
          </p:cNvPicPr>
          <p:nvPr/>
        </p:nvPicPr>
        <p:blipFill rotWithShape="1">
          <a:blip r:embed="rId2">
            <a:alphaModFix amt="35000"/>
          </a:blip>
          <a:srcRect t="15287" b="444"/>
          <a:stretch/>
        </p:blipFill>
        <p:spPr>
          <a:xfrm>
            <a:off x="20" y="10"/>
            <a:ext cx="12191980" cy="6857990"/>
          </a:xfrm>
          <a:prstGeom prst="rect">
            <a:avLst/>
          </a:prstGeom>
        </p:spPr>
      </p:pic>
      <p:sp>
        <p:nvSpPr>
          <p:cNvPr id="2" name="Title 1">
            <a:extLst>
              <a:ext uri="{FF2B5EF4-FFF2-40B4-BE49-F238E27FC236}">
                <a16:creationId xmlns:a16="http://schemas.microsoft.com/office/drawing/2014/main" id="{C4AA52C8-CBE1-41F9-ABB3-D9CFB76CB592}"/>
              </a:ext>
            </a:extLst>
          </p:cNvPr>
          <p:cNvSpPr>
            <a:spLocks noGrp="1"/>
          </p:cNvSpPr>
          <p:nvPr>
            <p:ph type="title"/>
          </p:nvPr>
        </p:nvSpPr>
        <p:spPr>
          <a:xfrm>
            <a:off x="838200" y="365125"/>
            <a:ext cx="10515600" cy="1325563"/>
          </a:xfrm>
        </p:spPr>
        <p:txBody>
          <a:bodyPr>
            <a:normAutofit fontScale="90000"/>
          </a:bodyPr>
          <a:lstStyle/>
          <a:p>
            <a:r>
              <a:rPr lang="en-US" dirty="0">
                <a:solidFill>
                  <a:srgbClr val="FFFFFF"/>
                </a:solidFill>
              </a:rPr>
              <a:t>Introduction</a:t>
            </a:r>
            <a:br>
              <a:rPr lang="en-US" dirty="0">
                <a:solidFill>
                  <a:srgbClr val="FFFFFF"/>
                </a:solidFill>
              </a:rPr>
            </a:br>
            <a:r>
              <a:rPr lang="en-US" sz="3600" b="0" i="0" dirty="0">
                <a:solidFill>
                  <a:schemeClr val="accent2"/>
                </a:solidFill>
              </a:rPr>
              <a:t>Rapid transit systems include subways, metros, and light rails</a:t>
            </a:r>
            <a:br>
              <a:rPr lang="en-US" dirty="0"/>
            </a:br>
            <a:endParaRPr lang="en-US" dirty="0">
              <a:solidFill>
                <a:srgbClr val="FFFFFF"/>
              </a:solidFill>
            </a:endParaRPr>
          </a:p>
        </p:txBody>
      </p:sp>
      <p:graphicFrame>
        <p:nvGraphicFramePr>
          <p:cNvPr id="14" name="Content Placeholder 2">
            <a:extLst>
              <a:ext uri="{FF2B5EF4-FFF2-40B4-BE49-F238E27FC236}">
                <a16:creationId xmlns:a16="http://schemas.microsoft.com/office/drawing/2014/main" id="{902296E5-11D7-4F6F-9474-41A10E2AD056}"/>
              </a:ext>
            </a:extLst>
          </p:cNvPr>
          <p:cNvGraphicFramePr>
            <a:graphicFrameLocks noGrp="1"/>
          </p:cNvGraphicFramePr>
          <p:nvPr>
            <p:ph idx="1"/>
            <p:extLst>
              <p:ext uri="{D42A27DB-BD31-4B8C-83A1-F6EECF244321}">
                <p14:modId xmlns:p14="http://schemas.microsoft.com/office/powerpoint/2010/main" val="402559697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92335171"/>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361411D3-73BC-4103-857E-DA4582DE2ADD}"/>
              </a:ext>
            </a:extLst>
          </p:cNvPr>
          <p:cNvPicPr>
            <a:picLocks noChangeAspect="1"/>
          </p:cNvPicPr>
          <p:nvPr/>
        </p:nvPicPr>
        <p:blipFill rotWithShape="1">
          <a:blip r:embed="rId2">
            <a:alphaModFix amt="35000"/>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D0BE5C15-A397-4FBA-9E19-B14F4F534D46}"/>
              </a:ext>
            </a:extLst>
          </p:cNvPr>
          <p:cNvSpPr>
            <a:spLocks noGrp="1"/>
          </p:cNvSpPr>
          <p:nvPr>
            <p:ph type="title"/>
          </p:nvPr>
        </p:nvSpPr>
        <p:spPr>
          <a:xfrm>
            <a:off x="838200" y="365125"/>
            <a:ext cx="10515600" cy="1325563"/>
          </a:xfrm>
        </p:spPr>
        <p:txBody>
          <a:bodyPr>
            <a:normAutofit/>
          </a:bodyPr>
          <a:lstStyle/>
          <a:p>
            <a:r>
              <a:rPr lang="en-US">
                <a:solidFill>
                  <a:srgbClr val="FFFFFF"/>
                </a:solidFill>
              </a:rPr>
              <a:t>Research Question</a:t>
            </a:r>
          </a:p>
        </p:txBody>
      </p:sp>
      <p:graphicFrame>
        <p:nvGraphicFramePr>
          <p:cNvPr id="14" name="Content Placeholder 2">
            <a:extLst>
              <a:ext uri="{FF2B5EF4-FFF2-40B4-BE49-F238E27FC236}">
                <a16:creationId xmlns:a16="http://schemas.microsoft.com/office/drawing/2014/main" id="{E8A4583A-B440-41EC-BB24-498C2F856969}"/>
              </a:ext>
            </a:extLst>
          </p:cNvPr>
          <p:cNvGraphicFramePr>
            <a:graphicFrameLocks noGrp="1"/>
          </p:cNvGraphicFramePr>
          <p:nvPr>
            <p:ph idx="1"/>
            <p:extLst>
              <p:ext uri="{D42A27DB-BD31-4B8C-83A1-F6EECF244321}">
                <p14:modId xmlns:p14="http://schemas.microsoft.com/office/powerpoint/2010/main" val="381423833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2677510"/>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BE5C15-A397-4FBA-9E19-B14F4F534D46}"/>
              </a:ext>
            </a:extLst>
          </p:cNvPr>
          <p:cNvSpPr>
            <a:spLocks noGrp="1"/>
          </p:cNvSpPr>
          <p:nvPr>
            <p:ph type="title"/>
          </p:nvPr>
        </p:nvSpPr>
        <p:spPr>
          <a:xfrm>
            <a:off x="838200" y="365125"/>
            <a:ext cx="10515600" cy="1325563"/>
          </a:xfrm>
        </p:spPr>
        <p:txBody>
          <a:bodyPr>
            <a:normAutofit/>
          </a:bodyPr>
          <a:lstStyle/>
          <a:p>
            <a:r>
              <a:rPr lang="en-US" dirty="0">
                <a:solidFill>
                  <a:srgbClr val="FFFFFF"/>
                </a:solidFill>
              </a:rPr>
              <a:t>Research Design</a:t>
            </a:r>
          </a:p>
        </p:txBody>
      </p:sp>
      <p:graphicFrame>
        <p:nvGraphicFramePr>
          <p:cNvPr id="9" name="Diagram 8">
            <a:extLst>
              <a:ext uri="{FF2B5EF4-FFF2-40B4-BE49-F238E27FC236}">
                <a16:creationId xmlns:a16="http://schemas.microsoft.com/office/drawing/2014/main" id="{D6A8BFAD-D9D0-4309-9AA8-BC6948002AAC}"/>
              </a:ext>
            </a:extLst>
          </p:cNvPr>
          <p:cNvGraphicFramePr/>
          <p:nvPr>
            <p:extLst>
              <p:ext uri="{D42A27DB-BD31-4B8C-83A1-F6EECF244321}">
                <p14:modId xmlns:p14="http://schemas.microsoft.com/office/powerpoint/2010/main" val="2906831600"/>
              </p:ext>
            </p:extLst>
          </p:nvPr>
        </p:nvGraphicFramePr>
        <p:xfrm>
          <a:off x="838200" y="698411"/>
          <a:ext cx="11066802" cy="62322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5004867"/>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1D4883-054A-41CC-B926-B94D12FEDC0C}"/>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dirty="0">
                <a:solidFill>
                  <a:srgbClr val="FFFFFF"/>
                </a:solidFill>
              </a:rPr>
              <a:t>Data Identification</a:t>
            </a:r>
          </a:p>
        </p:txBody>
      </p:sp>
      <p:sp>
        <p:nvSpPr>
          <p:cNvPr id="13" name="TextBox 12">
            <a:extLst>
              <a:ext uri="{FF2B5EF4-FFF2-40B4-BE49-F238E27FC236}">
                <a16:creationId xmlns:a16="http://schemas.microsoft.com/office/drawing/2014/main" id="{7E733EFA-9EFE-4F56-9934-8DB8624A79FD}"/>
              </a:ext>
            </a:extLst>
          </p:cNvPr>
          <p:cNvSpPr txBox="1"/>
          <p:nvPr/>
        </p:nvSpPr>
        <p:spPr>
          <a:xfrm>
            <a:off x="1856812" y="6192870"/>
            <a:ext cx="8478375" cy="407035"/>
          </a:xfrm>
          <a:prstGeom prst="rect">
            <a:avLst/>
          </a:prstGeom>
          <a:solidFill>
            <a:schemeClr val="accent2"/>
          </a:solidFill>
        </p:spPr>
        <p:txBody>
          <a:bodyPr wrap="square">
            <a:spAutoFit/>
          </a:bodyPr>
          <a:lstStyle/>
          <a:p>
            <a:pPr marL="0" marR="0">
              <a:lnSpc>
                <a:spcPct val="107000"/>
              </a:lnSpc>
              <a:spcBef>
                <a:spcPts val="0"/>
              </a:spcBef>
              <a:spcAft>
                <a:spcPts val="800"/>
              </a:spcAft>
            </a:pPr>
            <a:r>
              <a:rPr lang="en-US" sz="2000" dirty="0">
                <a:latin typeface="Calibri" panose="020F0502020204030204" pitchFamily="34" charset="0"/>
                <a:ea typeface="Calibri" panose="020F0502020204030204" pitchFamily="34" charset="0"/>
                <a:cs typeface="Times New Roman" panose="02020603050405020304" pitchFamily="18" charset="0"/>
              </a:rPr>
              <a:t>Factors not considered: </a:t>
            </a:r>
            <a:r>
              <a:rPr lang="en-US" sz="2000" dirty="0">
                <a:effectLst/>
                <a:latin typeface="Calibri" panose="020F0502020204030204" pitchFamily="34" charset="0"/>
                <a:ea typeface="Calibri" panose="020F0502020204030204" pitchFamily="34" charset="0"/>
                <a:cs typeface="Times New Roman" panose="02020603050405020304" pitchFamily="18" charset="0"/>
              </a:rPr>
              <a:t>Project Management, Politics, Resources and Skill Levels</a:t>
            </a:r>
          </a:p>
        </p:txBody>
      </p:sp>
      <p:graphicFrame>
        <p:nvGraphicFramePr>
          <p:cNvPr id="4" name="Content Placeholder 3">
            <a:extLst>
              <a:ext uri="{FF2B5EF4-FFF2-40B4-BE49-F238E27FC236}">
                <a16:creationId xmlns:a16="http://schemas.microsoft.com/office/drawing/2014/main" id="{1463D9EA-5D28-436D-812A-B97B14F31410}"/>
              </a:ext>
            </a:extLst>
          </p:cNvPr>
          <p:cNvGraphicFramePr>
            <a:graphicFrameLocks noGrp="1"/>
          </p:cNvGraphicFramePr>
          <p:nvPr>
            <p:ph idx="1"/>
            <p:extLst>
              <p:ext uri="{D42A27DB-BD31-4B8C-83A1-F6EECF244321}">
                <p14:modId xmlns:p14="http://schemas.microsoft.com/office/powerpoint/2010/main" val="4152218962"/>
              </p:ext>
            </p:extLst>
          </p:nvPr>
        </p:nvGraphicFramePr>
        <p:xfrm>
          <a:off x="838200" y="1509430"/>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BEED3730-143C-4113-B73B-A6935AE29A93}"/>
              </a:ext>
            </a:extLst>
          </p:cNvPr>
          <p:cNvSpPr txBox="1"/>
          <p:nvPr/>
        </p:nvSpPr>
        <p:spPr>
          <a:xfrm>
            <a:off x="1324596" y="4717278"/>
            <a:ext cx="1803163" cy="369332"/>
          </a:xfrm>
          <a:prstGeom prst="rect">
            <a:avLst/>
          </a:prstGeom>
          <a:noFill/>
        </p:spPr>
        <p:txBody>
          <a:bodyPr wrap="square" rtlCol="0">
            <a:spAutoFit/>
          </a:bodyPr>
          <a:lstStyle/>
          <a:p>
            <a:r>
              <a:rPr lang="en-US" b="1" dirty="0">
                <a:solidFill>
                  <a:schemeClr val="accent1"/>
                </a:solidFill>
              </a:rPr>
              <a:t>Nominal</a:t>
            </a:r>
          </a:p>
        </p:txBody>
      </p:sp>
      <p:sp>
        <p:nvSpPr>
          <p:cNvPr id="7" name="TextBox 6">
            <a:extLst>
              <a:ext uri="{FF2B5EF4-FFF2-40B4-BE49-F238E27FC236}">
                <a16:creationId xmlns:a16="http://schemas.microsoft.com/office/drawing/2014/main" id="{E6616899-6DEE-40FB-BEBE-386BA8BC4A3D}"/>
              </a:ext>
            </a:extLst>
          </p:cNvPr>
          <p:cNvSpPr txBox="1"/>
          <p:nvPr/>
        </p:nvSpPr>
        <p:spPr>
          <a:xfrm>
            <a:off x="2041019" y="2834651"/>
            <a:ext cx="1803163" cy="369332"/>
          </a:xfrm>
          <a:prstGeom prst="rect">
            <a:avLst/>
          </a:prstGeom>
          <a:noFill/>
        </p:spPr>
        <p:txBody>
          <a:bodyPr wrap="square" rtlCol="0">
            <a:spAutoFit/>
          </a:bodyPr>
          <a:lstStyle/>
          <a:p>
            <a:r>
              <a:rPr lang="en-US" b="1" dirty="0">
                <a:solidFill>
                  <a:schemeClr val="accent1"/>
                </a:solidFill>
              </a:rPr>
              <a:t>Decimal</a:t>
            </a:r>
          </a:p>
        </p:txBody>
      </p:sp>
      <p:sp>
        <p:nvSpPr>
          <p:cNvPr id="8" name="TextBox 7">
            <a:extLst>
              <a:ext uri="{FF2B5EF4-FFF2-40B4-BE49-F238E27FC236}">
                <a16:creationId xmlns:a16="http://schemas.microsoft.com/office/drawing/2014/main" id="{85594261-46B7-47D3-BF96-6C6196404DEA}"/>
              </a:ext>
            </a:extLst>
          </p:cNvPr>
          <p:cNvSpPr txBox="1"/>
          <p:nvPr/>
        </p:nvSpPr>
        <p:spPr>
          <a:xfrm>
            <a:off x="5631352" y="1071153"/>
            <a:ext cx="991639" cy="369332"/>
          </a:xfrm>
          <a:prstGeom prst="rect">
            <a:avLst/>
          </a:prstGeom>
          <a:noFill/>
        </p:spPr>
        <p:txBody>
          <a:bodyPr wrap="square" rtlCol="0">
            <a:spAutoFit/>
          </a:bodyPr>
          <a:lstStyle/>
          <a:p>
            <a:r>
              <a:rPr lang="en-US" b="1" dirty="0">
                <a:solidFill>
                  <a:schemeClr val="accent1"/>
                </a:solidFill>
              </a:rPr>
              <a:t>Integer</a:t>
            </a:r>
          </a:p>
        </p:txBody>
      </p:sp>
      <p:sp>
        <p:nvSpPr>
          <p:cNvPr id="9" name="TextBox 8">
            <a:extLst>
              <a:ext uri="{FF2B5EF4-FFF2-40B4-BE49-F238E27FC236}">
                <a16:creationId xmlns:a16="http://schemas.microsoft.com/office/drawing/2014/main" id="{E30621A1-2DE4-4E8D-93B6-16A427930015}"/>
              </a:ext>
            </a:extLst>
          </p:cNvPr>
          <p:cNvSpPr txBox="1"/>
          <p:nvPr/>
        </p:nvSpPr>
        <p:spPr>
          <a:xfrm>
            <a:off x="9817366" y="4717278"/>
            <a:ext cx="1803163" cy="369332"/>
          </a:xfrm>
          <a:prstGeom prst="rect">
            <a:avLst/>
          </a:prstGeom>
          <a:noFill/>
        </p:spPr>
        <p:txBody>
          <a:bodyPr wrap="square" rtlCol="0">
            <a:spAutoFit/>
          </a:bodyPr>
          <a:lstStyle/>
          <a:p>
            <a:r>
              <a:rPr lang="en-US" b="1" dirty="0">
                <a:solidFill>
                  <a:schemeClr val="accent1"/>
                </a:solidFill>
              </a:rPr>
              <a:t>Integer</a:t>
            </a:r>
          </a:p>
        </p:txBody>
      </p:sp>
      <p:sp>
        <p:nvSpPr>
          <p:cNvPr id="10" name="TextBox 9">
            <a:extLst>
              <a:ext uri="{FF2B5EF4-FFF2-40B4-BE49-F238E27FC236}">
                <a16:creationId xmlns:a16="http://schemas.microsoft.com/office/drawing/2014/main" id="{68874BEF-6F63-4976-9B9B-FF723E8A2710}"/>
              </a:ext>
            </a:extLst>
          </p:cNvPr>
          <p:cNvSpPr txBox="1"/>
          <p:nvPr/>
        </p:nvSpPr>
        <p:spPr>
          <a:xfrm>
            <a:off x="8995546" y="2744022"/>
            <a:ext cx="1803163" cy="369332"/>
          </a:xfrm>
          <a:prstGeom prst="rect">
            <a:avLst/>
          </a:prstGeom>
          <a:noFill/>
        </p:spPr>
        <p:txBody>
          <a:bodyPr wrap="square" rtlCol="0">
            <a:spAutoFit/>
          </a:bodyPr>
          <a:lstStyle/>
          <a:p>
            <a:r>
              <a:rPr lang="en-US" b="1" dirty="0">
                <a:solidFill>
                  <a:schemeClr val="accent1"/>
                </a:solidFill>
              </a:rPr>
              <a:t>Decimal</a:t>
            </a:r>
          </a:p>
        </p:txBody>
      </p:sp>
      <p:sp>
        <p:nvSpPr>
          <p:cNvPr id="11" name="TextBox 10">
            <a:extLst>
              <a:ext uri="{FF2B5EF4-FFF2-40B4-BE49-F238E27FC236}">
                <a16:creationId xmlns:a16="http://schemas.microsoft.com/office/drawing/2014/main" id="{75E6C912-A3C7-4E2D-AF13-0A67E48F1B0C}"/>
              </a:ext>
            </a:extLst>
          </p:cNvPr>
          <p:cNvSpPr txBox="1"/>
          <p:nvPr/>
        </p:nvSpPr>
        <p:spPr>
          <a:xfrm>
            <a:off x="5631352" y="5821084"/>
            <a:ext cx="1803163" cy="369332"/>
          </a:xfrm>
          <a:prstGeom prst="rect">
            <a:avLst/>
          </a:prstGeom>
          <a:noFill/>
        </p:spPr>
        <p:txBody>
          <a:bodyPr wrap="square" rtlCol="0">
            <a:spAutoFit/>
          </a:bodyPr>
          <a:lstStyle/>
          <a:p>
            <a:r>
              <a:rPr lang="en-US" b="1" dirty="0">
                <a:solidFill>
                  <a:schemeClr val="accent1"/>
                </a:solidFill>
              </a:rPr>
              <a:t>Decimal</a:t>
            </a:r>
          </a:p>
        </p:txBody>
      </p:sp>
    </p:spTree>
    <p:extLst>
      <p:ext uri="{BB962C8B-B14F-4D97-AF65-F5344CB8AC3E}">
        <p14:creationId xmlns:p14="http://schemas.microsoft.com/office/powerpoint/2010/main" val="2767457054"/>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D4883-054A-41CC-B926-B94D12FEDC0C}"/>
              </a:ext>
            </a:extLst>
          </p:cNvPr>
          <p:cNvSpPr>
            <a:spLocks noGrp="1"/>
          </p:cNvSpPr>
          <p:nvPr>
            <p:ph type="title"/>
          </p:nvPr>
        </p:nvSpPr>
        <p:spPr/>
        <p:txBody>
          <a:bodyPr vert="horz" lIns="91440" tIns="45720" rIns="91440" bIns="45720" rtlCol="0" anchor="ctr">
            <a:normAutofit/>
          </a:bodyPr>
          <a:lstStyle/>
          <a:p>
            <a:r>
              <a:rPr lang="en-US" dirty="0">
                <a:solidFill>
                  <a:srgbClr val="FFFFFF"/>
                </a:solidFill>
              </a:rPr>
              <a:t>Exploratory Data Analysis</a:t>
            </a:r>
          </a:p>
        </p:txBody>
      </p:sp>
      <p:sp>
        <p:nvSpPr>
          <p:cNvPr id="6" name="Content Placeholder 5">
            <a:extLst>
              <a:ext uri="{FF2B5EF4-FFF2-40B4-BE49-F238E27FC236}">
                <a16:creationId xmlns:a16="http://schemas.microsoft.com/office/drawing/2014/main" id="{64CDCB14-A3D7-4C5E-AB79-6C18098647A6}"/>
              </a:ext>
            </a:extLst>
          </p:cNvPr>
          <p:cNvSpPr>
            <a:spLocks noGrp="1"/>
          </p:cNvSpPr>
          <p:nvPr>
            <p:ph sz="half" idx="1"/>
          </p:nvPr>
        </p:nvSpPr>
        <p:spPr>
          <a:xfrm>
            <a:off x="838200" y="1569066"/>
            <a:ext cx="5181600" cy="4351338"/>
          </a:xfrm>
        </p:spPr>
        <p:txBody>
          <a:bodyPr>
            <a:normAutofit/>
          </a:bodyPr>
          <a:lstStyle/>
          <a:p>
            <a:r>
              <a:rPr lang="en-US" sz="1800" dirty="0"/>
              <a:t>Review discrepancies in data (null values, missing values, incorrect coding, outliers)</a:t>
            </a:r>
          </a:p>
          <a:p>
            <a:r>
              <a:rPr lang="en-US" sz="1800" dirty="0"/>
              <a:t>Distribution of independent and dependent variables</a:t>
            </a:r>
          </a:p>
          <a:p>
            <a:r>
              <a:rPr lang="en-US" sz="1800" dirty="0"/>
              <a:t>Relationship of independent and dependent variables</a:t>
            </a:r>
          </a:p>
        </p:txBody>
      </p:sp>
      <p:sp>
        <p:nvSpPr>
          <p:cNvPr id="7" name="Content Placeholder 6">
            <a:extLst>
              <a:ext uri="{FF2B5EF4-FFF2-40B4-BE49-F238E27FC236}">
                <a16:creationId xmlns:a16="http://schemas.microsoft.com/office/drawing/2014/main" id="{A5478295-4377-45BD-9953-CDE574D914A9}"/>
              </a:ext>
            </a:extLst>
          </p:cNvPr>
          <p:cNvSpPr>
            <a:spLocks noGrp="1"/>
          </p:cNvSpPr>
          <p:nvPr>
            <p:ph sz="half" idx="2"/>
          </p:nvPr>
        </p:nvSpPr>
        <p:spPr/>
        <p:txBody>
          <a:bodyPr/>
          <a:lstStyle/>
          <a:p>
            <a:pPr marL="0" indent="0">
              <a:buNone/>
            </a:pPr>
            <a:r>
              <a:rPr lang="en-US" dirty="0"/>
              <a:t> </a:t>
            </a:r>
          </a:p>
        </p:txBody>
      </p:sp>
      <p:pic>
        <p:nvPicPr>
          <p:cNvPr id="9" name="Content Placeholder 3">
            <a:extLst>
              <a:ext uri="{FF2B5EF4-FFF2-40B4-BE49-F238E27FC236}">
                <a16:creationId xmlns:a16="http://schemas.microsoft.com/office/drawing/2014/main" id="{3A3E1737-7AF8-467C-A58B-16277F7F31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3586516"/>
            <a:ext cx="5181600" cy="3197786"/>
          </a:xfrm>
          <a:prstGeom prst="rect">
            <a:avLst/>
          </a:prstGeom>
        </p:spPr>
      </p:pic>
      <p:pic>
        <p:nvPicPr>
          <p:cNvPr id="10" name="Picture 9">
            <a:extLst>
              <a:ext uri="{FF2B5EF4-FFF2-40B4-BE49-F238E27FC236}">
                <a16:creationId xmlns:a16="http://schemas.microsoft.com/office/drawing/2014/main" id="{DA649BCA-A639-44E6-9CF3-495659F8E8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83372" y="1465880"/>
            <a:ext cx="5181600" cy="3197786"/>
          </a:xfrm>
          <a:prstGeom prst="rect">
            <a:avLst/>
          </a:prstGeom>
        </p:spPr>
      </p:pic>
    </p:spTree>
    <p:extLst>
      <p:ext uri="{BB962C8B-B14F-4D97-AF65-F5344CB8AC3E}">
        <p14:creationId xmlns:p14="http://schemas.microsoft.com/office/powerpoint/2010/main" val="2609323835"/>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D4883-054A-41CC-B926-B94D12FEDC0C}"/>
              </a:ext>
            </a:extLst>
          </p:cNvPr>
          <p:cNvSpPr>
            <a:spLocks noGrp="1"/>
          </p:cNvSpPr>
          <p:nvPr>
            <p:ph type="title"/>
          </p:nvPr>
        </p:nvSpPr>
        <p:spPr/>
        <p:txBody>
          <a:bodyPr vert="horz" lIns="91440" tIns="45720" rIns="91440" bIns="45720" rtlCol="0" anchor="ctr">
            <a:normAutofit/>
          </a:bodyPr>
          <a:lstStyle/>
          <a:p>
            <a:r>
              <a:rPr lang="en-US" dirty="0">
                <a:solidFill>
                  <a:srgbClr val="FFFFFF"/>
                </a:solidFill>
              </a:rPr>
              <a:t>Summary of Exploratory Data Analysis</a:t>
            </a:r>
          </a:p>
        </p:txBody>
      </p:sp>
      <p:graphicFrame>
        <p:nvGraphicFramePr>
          <p:cNvPr id="5" name="Table 5">
            <a:extLst>
              <a:ext uri="{FF2B5EF4-FFF2-40B4-BE49-F238E27FC236}">
                <a16:creationId xmlns:a16="http://schemas.microsoft.com/office/drawing/2014/main" id="{F1000239-09F1-46F4-8AAE-ADD59FA565CB}"/>
              </a:ext>
            </a:extLst>
          </p:cNvPr>
          <p:cNvGraphicFramePr>
            <a:graphicFrameLocks noGrp="1"/>
          </p:cNvGraphicFramePr>
          <p:nvPr>
            <p:extLst>
              <p:ext uri="{D42A27DB-BD31-4B8C-83A1-F6EECF244321}">
                <p14:modId xmlns:p14="http://schemas.microsoft.com/office/powerpoint/2010/main" val="2812441849"/>
              </p:ext>
            </p:extLst>
          </p:nvPr>
        </p:nvGraphicFramePr>
        <p:xfrm>
          <a:off x="961878" y="1546789"/>
          <a:ext cx="9865643" cy="3490167"/>
        </p:xfrm>
        <a:graphic>
          <a:graphicData uri="http://schemas.openxmlformats.org/drawingml/2006/table">
            <a:tbl>
              <a:tblPr firstRow="1" bandRow="1">
                <a:tableStyleId>{10A1B5D5-9B99-4C35-A422-299274C87663}</a:tableStyleId>
              </a:tblPr>
              <a:tblGrid>
                <a:gridCol w="1041884">
                  <a:extLst>
                    <a:ext uri="{9D8B030D-6E8A-4147-A177-3AD203B41FA5}">
                      <a16:colId xmlns:a16="http://schemas.microsoft.com/office/drawing/2014/main" val="3311421435"/>
                    </a:ext>
                  </a:extLst>
                </a:gridCol>
                <a:gridCol w="4439540">
                  <a:extLst>
                    <a:ext uri="{9D8B030D-6E8A-4147-A177-3AD203B41FA5}">
                      <a16:colId xmlns:a16="http://schemas.microsoft.com/office/drawing/2014/main" val="3944481920"/>
                    </a:ext>
                  </a:extLst>
                </a:gridCol>
                <a:gridCol w="4384219">
                  <a:extLst>
                    <a:ext uri="{9D8B030D-6E8A-4147-A177-3AD203B41FA5}">
                      <a16:colId xmlns:a16="http://schemas.microsoft.com/office/drawing/2014/main" val="1616747857"/>
                    </a:ext>
                  </a:extLst>
                </a:gridCol>
              </a:tblGrid>
              <a:tr h="371945">
                <a:tc>
                  <a:txBody>
                    <a:bodyPr/>
                    <a:lstStyle/>
                    <a:p>
                      <a:endParaRPr lang="en-US"/>
                    </a:p>
                  </a:txBody>
                  <a:tcPr/>
                </a:tc>
                <a:tc>
                  <a:txBody>
                    <a:bodyPr/>
                    <a:lstStyle/>
                    <a:p>
                      <a:r>
                        <a:rPr lang="en-US" dirty="0"/>
                        <a:t>EDA Observation</a:t>
                      </a:r>
                    </a:p>
                  </a:txBody>
                  <a:tcPr/>
                </a:tc>
                <a:tc>
                  <a:txBody>
                    <a:bodyPr/>
                    <a:lstStyle/>
                    <a:p>
                      <a:r>
                        <a:rPr lang="en-US" dirty="0"/>
                        <a:t>Action</a:t>
                      </a:r>
                    </a:p>
                  </a:txBody>
                  <a:tcPr/>
                </a:tc>
                <a:extLst>
                  <a:ext uri="{0D108BD9-81ED-4DB2-BD59-A6C34878D82A}">
                    <a16:rowId xmlns:a16="http://schemas.microsoft.com/office/drawing/2014/main" val="1428812911"/>
                  </a:ext>
                </a:extLst>
              </a:tr>
              <a:tr h="917124">
                <a:tc>
                  <a:txBody>
                    <a:bodyPr/>
                    <a:lstStyle/>
                    <a:p>
                      <a:r>
                        <a:rPr lang="en-US" dirty="0"/>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Tunnel percentage, elevated track length and </a:t>
                      </a:r>
                      <a:r>
                        <a:rPr lang="en-US" dirty="0" err="1"/>
                        <a:t>atgrade</a:t>
                      </a:r>
                      <a:r>
                        <a:rPr lang="en-US" dirty="0"/>
                        <a:t> length did not show a clear relationship to cost</a:t>
                      </a:r>
                    </a:p>
                  </a:txBody>
                  <a:tcPr/>
                </a:tc>
                <a:tc>
                  <a:txBody>
                    <a:bodyPr/>
                    <a:lstStyle/>
                    <a:p>
                      <a:r>
                        <a:rPr lang="en-US" dirty="0"/>
                        <a:t>These variables were not used in model building</a:t>
                      </a:r>
                    </a:p>
                  </a:txBody>
                  <a:tcPr/>
                </a:tc>
                <a:extLst>
                  <a:ext uri="{0D108BD9-81ED-4DB2-BD59-A6C34878D82A}">
                    <a16:rowId xmlns:a16="http://schemas.microsoft.com/office/drawing/2014/main" val="2306397513"/>
                  </a:ext>
                </a:extLst>
              </a:tr>
              <a:tr h="641987">
                <a:tc>
                  <a:txBody>
                    <a:bodyPr/>
                    <a:lstStyle/>
                    <a:p>
                      <a:r>
                        <a:rPr lang="en-US" dirty="0"/>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Collinearity between length of line with stations and tunnel</a:t>
                      </a:r>
                    </a:p>
                  </a:txBody>
                  <a:tcPr/>
                </a:tc>
                <a:tc>
                  <a:txBody>
                    <a:bodyPr/>
                    <a:lstStyle/>
                    <a:p>
                      <a:r>
                        <a:rPr lang="en-US" dirty="0"/>
                        <a:t>Length of the line was not used in the global model selected</a:t>
                      </a:r>
                    </a:p>
                  </a:txBody>
                  <a:tcPr/>
                </a:tc>
                <a:extLst>
                  <a:ext uri="{0D108BD9-81ED-4DB2-BD59-A6C34878D82A}">
                    <a16:rowId xmlns:a16="http://schemas.microsoft.com/office/drawing/2014/main" val="4013886071"/>
                  </a:ext>
                </a:extLst>
              </a:tr>
              <a:tr h="641987">
                <a:tc>
                  <a:txBody>
                    <a:bodyPr/>
                    <a:lstStyle/>
                    <a:p>
                      <a:r>
                        <a:rPr lang="en-US" dirty="0"/>
                        <a:t>3.</a:t>
                      </a:r>
                    </a:p>
                  </a:txBody>
                  <a:tcPr/>
                </a:tc>
                <a:tc>
                  <a:txBody>
                    <a:bodyPr/>
                    <a:lstStyle/>
                    <a:p>
                      <a:r>
                        <a:rPr lang="en-US" dirty="0"/>
                        <a:t>Missing or null values</a:t>
                      </a:r>
                    </a:p>
                  </a:txBody>
                  <a:tcPr/>
                </a:tc>
                <a:tc>
                  <a:txBody>
                    <a:bodyPr/>
                    <a:lstStyle/>
                    <a:p>
                      <a:r>
                        <a:rPr lang="en-US" dirty="0"/>
                        <a:t>Removed nearly 300 records from the analysis</a:t>
                      </a:r>
                    </a:p>
                  </a:txBody>
                  <a:tcPr/>
                </a:tc>
                <a:extLst>
                  <a:ext uri="{0D108BD9-81ED-4DB2-BD59-A6C34878D82A}">
                    <a16:rowId xmlns:a16="http://schemas.microsoft.com/office/drawing/2014/main" val="3317132512"/>
                  </a:ext>
                </a:extLst>
              </a:tr>
              <a:tr h="917124">
                <a:tc>
                  <a:txBody>
                    <a:bodyPr/>
                    <a:lstStyle/>
                    <a:p>
                      <a:r>
                        <a:rPr lang="en-US" dirty="0"/>
                        <a:t>4.</a:t>
                      </a:r>
                    </a:p>
                  </a:txBody>
                  <a:tcPr/>
                </a:tc>
                <a:tc>
                  <a:txBody>
                    <a:bodyPr/>
                    <a:lstStyle/>
                    <a:p>
                      <a:r>
                        <a:rPr lang="en-US" dirty="0"/>
                        <a:t>Non-normal distribution and non-linear distribution</a:t>
                      </a:r>
                    </a:p>
                  </a:txBody>
                  <a:tcPr/>
                </a:tc>
                <a:tc>
                  <a:txBody>
                    <a:bodyPr/>
                    <a:lstStyle/>
                    <a:p>
                      <a:r>
                        <a:rPr lang="en-US" dirty="0"/>
                        <a:t>Log transformation of Real Cost, Project Years, Number of Stations, Tunnel Length and Line Length</a:t>
                      </a:r>
                    </a:p>
                  </a:txBody>
                  <a:tcPr/>
                </a:tc>
                <a:extLst>
                  <a:ext uri="{0D108BD9-81ED-4DB2-BD59-A6C34878D82A}">
                    <a16:rowId xmlns:a16="http://schemas.microsoft.com/office/drawing/2014/main" val="376962260"/>
                  </a:ext>
                </a:extLst>
              </a:tr>
            </a:tbl>
          </a:graphicData>
        </a:graphic>
      </p:graphicFrame>
    </p:spTree>
    <p:extLst>
      <p:ext uri="{BB962C8B-B14F-4D97-AF65-F5344CB8AC3E}">
        <p14:creationId xmlns:p14="http://schemas.microsoft.com/office/powerpoint/2010/main" val="922292724"/>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Rounded Corners 17">
            <a:extLst>
              <a:ext uri="{FF2B5EF4-FFF2-40B4-BE49-F238E27FC236}">
                <a16:creationId xmlns:a16="http://schemas.microsoft.com/office/drawing/2014/main" id="{325BABDF-0F51-4A99-8C7B-34F0EFE6A8A0}"/>
              </a:ext>
            </a:extLst>
          </p:cNvPr>
          <p:cNvSpPr/>
          <p:nvPr/>
        </p:nvSpPr>
        <p:spPr>
          <a:xfrm>
            <a:off x="838198" y="2160157"/>
            <a:ext cx="7272471" cy="4332718"/>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E1D4883-054A-41CC-B926-B94D12FEDC0C}"/>
              </a:ext>
            </a:extLst>
          </p:cNvPr>
          <p:cNvSpPr>
            <a:spLocks noGrp="1"/>
          </p:cNvSpPr>
          <p:nvPr>
            <p:ph type="title"/>
          </p:nvPr>
        </p:nvSpPr>
        <p:spPr>
          <a:xfrm>
            <a:off x="838199" y="365125"/>
            <a:ext cx="6006982" cy="602369"/>
          </a:xfrm>
        </p:spPr>
        <p:txBody>
          <a:bodyPr vert="horz" lIns="91440" tIns="45720" rIns="91440" bIns="45720" rtlCol="0" anchor="ctr">
            <a:normAutofit fontScale="90000"/>
          </a:bodyPr>
          <a:lstStyle/>
          <a:p>
            <a:r>
              <a:rPr lang="en-US" dirty="0">
                <a:solidFill>
                  <a:srgbClr val="FFFFFF"/>
                </a:solidFill>
              </a:rPr>
              <a:t>Regression Models</a:t>
            </a:r>
          </a:p>
        </p:txBody>
      </p:sp>
      <p:graphicFrame>
        <p:nvGraphicFramePr>
          <p:cNvPr id="16" name="Diagram 15">
            <a:extLst>
              <a:ext uri="{FF2B5EF4-FFF2-40B4-BE49-F238E27FC236}">
                <a16:creationId xmlns:a16="http://schemas.microsoft.com/office/drawing/2014/main" id="{EC6CD472-67EA-4D73-ADA5-ACD3EC12FFE3}"/>
              </a:ext>
            </a:extLst>
          </p:cNvPr>
          <p:cNvGraphicFramePr/>
          <p:nvPr>
            <p:extLst>
              <p:ext uri="{D42A27DB-BD31-4B8C-83A1-F6EECF244321}">
                <p14:modId xmlns:p14="http://schemas.microsoft.com/office/powerpoint/2010/main" val="53457541"/>
              </p:ext>
            </p:extLst>
          </p:nvPr>
        </p:nvGraphicFramePr>
        <p:xfrm>
          <a:off x="1239851" y="2661905"/>
          <a:ext cx="6469164" cy="36087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7" name="Rectangle 16">
            <a:extLst>
              <a:ext uri="{FF2B5EF4-FFF2-40B4-BE49-F238E27FC236}">
                <a16:creationId xmlns:a16="http://schemas.microsoft.com/office/drawing/2014/main" id="{F993FF95-3B50-43F0-8F7A-47BE20EEE7C7}"/>
              </a:ext>
            </a:extLst>
          </p:cNvPr>
          <p:cNvSpPr/>
          <p:nvPr/>
        </p:nvSpPr>
        <p:spPr>
          <a:xfrm>
            <a:off x="8836350" y="2818183"/>
            <a:ext cx="2418460" cy="301666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v"/>
            </a:pPr>
            <a:r>
              <a:rPr lang="en-US" sz="2400" dirty="0"/>
              <a:t>Global Model</a:t>
            </a:r>
          </a:p>
          <a:p>
            <a:pPr marL="285750" indent="-285750">
              <a:buFont typeface="Wingdings" panose="05000000000000000000" pitchFamily="2" charset="2"/>
              <a:buChar char="v"/>
            </a:pPr>
            <a:r>
              <a:rPr lang="en-US" sz="2400" dirty="0"/>
              <a:t>Asia Model</a:t>
            </a:r>
          </a:p>
          <a:p>
            <a:pPr marL="285750" indent="-285750">
              <a:buFont typeface="Wingdings" panose="05000000000000000000" pitchFamily="2" charset="2"/>
              <a:buChar char="v"/>
            </a:pPr>
            <a:r>
              <a:rPr lang="en-US" sz="2400" dirty="0"/>
              <a:t>Europe Model</a:t>
            </a:r>
          </a:p>
        </p:txBody>
      </p:sp>
      <p:sp>
        <p:nvSpPr>
          <p:cNvPr id="23" name="TextBox 22">
            <a:extLst>
              <a:ext uri="{FF2B5EF4-FFF2-40B4-BE49-F238E27FC236}">
                <a16:creationId xmlns:a16="http://schemas.microsoft.com/office/drawing/2014/main" id="{FC543C19-206A-4DDA-864E-306499F474D0}"/>
              </a:ext>
            </a:extLst>
          </p:cNvPr>
          <p:cNvSpPr txBox="1"/>
          <p:nvPr/>
        </p:nvSpPr>
        <p:spPr>
          <a:xfrm>
            <a:off x="838198" y="967494"/>
            <a:ext cx="9955140" cy="954107"/>
          </a:xfrm>
          <a:prstGeom prst="rect">
            <a:avLst/>
          </a:prstGeom>
          <a:solidFill>
            <a:schemeClr val="accent6"/>
          </a:solidFill>
        </p:spPr>
        <p:txBody>
          <a:bodyPr wrap="square">
            <a:spAutoFit/>
          </a:bodyPr>
          <a:lstStyle/>
          <a:p>
            <a:pPr marL="342900" lvl="0" indent="-342900">
              <a:buFont typeface="Wingdings" panose="05000000000000000000" pitchFamily="2" charset="2"/>
              <a:buChar char="§"/>
            </a:pPr>
            <a:r>
              <a:rPr lang="en-US" sz="1400" dirty="0">
                <a:latin typeface="Arial" panose="020B0604020202020204" pitchFamily="34" charset="0"/>
              </a:rPr>
              <a:t>M</a:t>
            </a:r>
            <a:r>
              <a:rPr lang="en-US" sz="1400" dirty="0">
                <a:effectLst/>
                <a:latin typeface="Arial" panose="020B0604020202020204" pitchFamily="34" charset="0"/>
              </a:rPr>
              <a:t>easure the independent variables with the strongest statistical significance and highest explanation for the variation in our dependent variable (real cost) for the transit projects. </a:t>
            </a:r>
          </a:p>
          <a:p>
            <a:pPr marL="342900" lvl="0" indent="-342900">
              <a:buFont typeface="Wingdings" panose="05000000000000000000" pitchFamily="2" charset="2"/>
              <a:buChar char="§"/>
            </a:pPr>
            <a:r>
              <a:rPr lang="en-US" sz="1400" dirty="0">
                <a:latin typeface="Arial" panose="020B0604020202020204" pitchFamily="34" charset="0"/>
              </a:rPr>
              <a:t>U</a:t>
            </a:r>
            <a:r>
              <a:rPr lang="en-US" sz="1400" dirty="0">
                <a:effectLst/>
                <a:latin typeface="Arial" panose="020B0604020202020204" pitchFamily="34" charset="0"/>
              </a:rPr>
              <a:t>nderstand the contributing features that impact real cost and understand if these features change when considering real cost for specific regions of the world</a:t>
            </a:r>
            <a:endParaRPr lang="en-US" sz="1400" dirty="0"/>
          </a:p>
        </p:txBody>
      </p:sp>
    </p:spTree>
    <p:extLst>
      <p:ext uri="{BB962C8B-B14F-4D97-AF65-F5344CB8AC3E}">
        <p14:creationId xmlns:p14="http://schemas.microsoft.com/office/powerpoint/2010/main" val="3579301030"/>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D4883-054A-41CC-B926-B94D12FEDC0C}"/>
              </a:ext>
            </a:extLst>
          </p:cNvPr>
          <p:cNvSpPr>
            <a:spLocks noGrp="1"/>
          </p:cNvSpPr>
          <p:nvPr>
            <p:ph type="title"/>
          </p:nvPr>
        </p:nvSpPr>
        <p:spPr>
          <a:xfrm>
            <a:off x="838199" y="365125"/>
            <a:ext cx="6006982" cy="602369"/>
          </a:xfrm>
        </p:spPr>
        <p:txBody>
          <a:bodyPr vert="horz" lIns="91440" tIns="45720" rIns="91440" bIns="45720" rtlCol="0" anchor="ctr">
            <a:normAutofit fontScale="90000"/>
          </a:bodyPr>
          <a:lstStyle/>
          <a:p>
            <a:r>
              <a:rPr lang="en-US" dirty="0">
                <a:solidFill>
                  <a:srgbClr val="FFFFFF"/>
                </a:solidFill>
              </a:rPr>
              <a:t>Global Model Results</a:t>
            </a:r>
          </a:p>
        </p:txBody>
      </p:sp>
      <p:pic>
        <p:nvPicPr>
          <p:cNvPr id="4" name="Picture 3">
            <a:extLst>
              <a:ext uri="{FF2B5EF4-FFF2-40B4-BE49-F238E27FC236}">
                <a16:creationId xmlns:a16="http://schemas.microsoft.com/office/drawing/2014/main" id="{9D1D712A-D610-4FD4-9A4E-D26A217E2D72}"/>
              </a:ext>
            </a:extLst>
          </p:cNvPr>
          <p:cNvPicPr>
            <a:picLocks noChangeAspect="1"/>
          </p:cNvPicPr>
          <p:nvPr/>
        </p:nvPicPr>
        <p:blipFill>
          <a:blip r:embed="rId2"/>
          <a:stretch>
            <a:fillRect/>
          </a:stretch>
        </p:blipFill>
        <p:spPr>
          <a:xfrm>
            <a:off x="965674" y="1244376"/>
            <a:ext cx="10528419" cy="3020340"/>
          </a:xfrm>
          <a:prstGeom prst="rect">
            <a:avLst/>
          </a:prstGeom>
        </p:spPr>
      </p:pic>
      <p:sp>
        <p:nvSpPr>
          <p:cNvPr id="6" name="Rectangle: Rounded Corners 5">
            <a:extLst>
              <a:ext uri="{FF2B5EF4-FFF2-40B4-BE49-F238E27FC236}">
                <a16:creationId xmlns:a16="http://schemas.microsoft.com/office/drawing/2014/main" id="{793B3BDB-8AB1-45AE-873B-5918190C996B}"/>
              </a:ext>
            </a:extLst>
          </p:cNvPr>
          <p:cNvSpPr/>
          <p:nvPr/>
        </p:nvSpPr>
        <p:spPr>
          <a:xfrm>
            <a:off x="8571432" y="967494"/>
            <a:ext cx="1281869" cy="3589234"/>
          </a:xfrm>
          <a:prstGeom prst="round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E1568E0D-2CE7-455E-87C3-D7FF82E2AD9C}"/>
              </a:ext>
            </a:extLst>
          </p:cNvPr>
          <p:cNvSpPr txBox="1"/>
          <p:nvPr/>
        </p:nvSpPr>
        <p:spPr>
          <a:xfrm>
            <a:off x="965673" y="4683832"/>
            <a:ext cx="9553216" cy="2062103"/>
          </a:xfrm>
          <a:prstGeom prst="rect">
            <a:avLst/>
          </a:prstGeom>
          <a:solidFill>
            <a:schemeClr val="accent1"/>
          </a:solidFill>
        </p:spPr>
        <p:txBody>
          <a:bodyPr wrap="square" rtlCol="0">
            <a:spAutoFit/>
          </a:bodyPr>
          <a:lstStyle/>
          <a:p>
            <a:r>
              <a:rPr lang="en-US" sz="1600" dirty="0"/>
              <a:t>Rational for Model 6 Selection-</a:t>
            </a:r>
          </a:p>
          <a:p>
            <a:endParaRPr lang="en-US" sz="1600" dirty="0"/>
          </a:p>
          <a:p>
            <a:pPr marL="285750" indent="-285750">
              <a:buFont typeface="Wingdings" panose="05000000000000000000" pitchFamily="2" charset="2"/>
              <a:buChar char="ü"/>
            </a:pPr>
            <a:r>
              <a:rPr lang="en-US" sz="1600" dirty="0"/>
              <a:t>On a global basis, number of stations, tunnel length and duration of the project have the highest statistical power to real cost</a:t>
            </a:r>
          </a:p>
          <a:p>
            <a:pPr marL="285750" indent="-285750">
              <a:buFont typeface="Wingdings" panose="05000000000000000000" pitchFamily="2" charset="2"/>
              <a:buChar char="ü"/>
            </a:pPr>
            <a:r>
              <a:rPr lang="en-US" sz="1600" dirty="0"/>
              <a:t>Model 6 has an excellent model fit with R2 of 0.668</a:t>
            </a:r>
          </a:p>
          <a:p>
            <a:pPr marL="285750" indent="-285750">
              <a:buFont typeface="Wingdings" panose="05000000000000000000" pitchFamily="2" charset="2"/>
              <a:buChar char="ü"/>
            </a:pPr>
            <a:r>
              <a:rPr lang="en-US" sz="1600" dirty="0"/>
              <a:t>Strong collinearity bias between length and project cost, length and tunnels, length and stations. </a:t>
            </a:r>
          </a:p>
          <a:p>
            <a:pPr marL="285750" indent="-285750">
              <a:buFont typeface="Wingdings" panose="05000000000000000000" pitchFamily="2" charset="2"/>
              <a:buChar char="ü"/>
            </a:pPr>
            <a:r>
              <a:rPr lang="en-US" sz="1600" dirty="0"/>
              <a:t>Model 6 had best statistical power of independent variables and explanation in variation of dependent variable real cost.</a:t>
            </a:r>
          </a:p>
        </p:txBody>
      </p:sp>
    </p:spTree>
    <p:extLst>
      <p:ext uri="{BB962C8B-B14F-4D97-AF65-F5344CB8AC3E}">
        <p14:creationId xmlns:p14="http://schemas.microsoft.com/office/powerpoint/2010/main" val="837971332"/>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422</TotalTime>
  <Words>1737</Words>
  <Application>Microsoft Office PowerPoint</Application>
  <PresentationFormat>Widescreen</PresentationFormat>
  <Paragraphs>197</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Wingdings</vt:lpstr>
      <vt:lpstr>Office Theme</vt:lpstr>
      <vt:lpstr>Cost Elements of a Rapid Transit Project (Final Draft)</vt:lpstr>
      <vt:lpstr>Introduction Rapid transit systems include subways, metros, and light rails </vt:lpstr>
      <vt:lpstr>Research Question</vt:lpstr>
      <vt:lpstr>Research Design</vt:lpstr>
      <vt:lpstr>Data Identification</vt:lpstr>
      <vt:lpstr>Exploratory Data Analysis</vt:lpstr>
      <vt:lpstr>Summary of Exploratory Data Analysis</vt:lpstr>
      <vt:lpstr>Regression Models</vt:lpstr>
      <vt:lpstr>Global Model Results</vt:lpstr>
      <vt:lpstr>Asia Model Results</vt:lpstr>
      <vt:lpstr>Europe Model Results</vt:lpstr>
      <vt:lpstr>CLM Tests for Global Model</vt:lpstr>
      <vt:lpstr>CLM Tests for Asia Model</vt:lpstr>
      <vt:lpstr>CLM Tests for Europe Model</vt:lpstr>
      <vt:lpstr>Model Limitations</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Cost Elements of a Rapid Transit Projet</dc:title>
  <dc:creator>Prakash Krishnan</dc:creator>
  <cp:lastModifiedBy>Prakash Krishnan</cp:lastModifiedBy>
  <cp:revision>31</cp:revision>
  <dcterms:created xsi:type="dcterms:W3CDTF">2021-11-29T18:07:58Z</dcterms:created>
  <dcterms:modified xsi:type="dcterms:W3CDTF">2021-12-05T18:59:26Z</dcterms:modified>
</cp:coreProperties>
</file>