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Raleway"/>
      <p:regular r:id="rId36"/>
      <p:bold r:id="rId37"/>
      <p:italic r:id="rId38"/>
      <p:boldItalic r:id="rId39"/>
    </p:embeddedFont>
    <p:embeddedFont>
      <p:font typeface="Roboto"/>
      <p:regular r:id="rId40"/>
      <p:bold r:id="rId41"/>
      <p:italic r:id="rId42"/>
      <p:boldItalic r:id="rId43"/>
    </p:embeddedFont>
    <p:embeddedFont>
      <p:font typeface="Lato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regular.fntdata"/><Relationship Id="rId20" Type="http://schemas.openxmlformats.org/officeDocument/2006/relationships/slide" Target="slides/slide15.xml"/><Relationship Id="rId42" Type="http://schemas.openxmlformats.org/officeDocument/2006/relationships/font" Target="fonts/Roboto-italic.fntdata"/><Relationship Id="rId41" Type="http://schemas.openxmlformats.org/officeDocument/2006/relationships/font" Target="fonts/Roboto-bold.fntdata"/><Relationship Id="rId22" Type="http://schemas.openxmlformats.org/officeDocument/2006/relationships/slide" Target="slides/slide17.xml"/><Relationship Id="rId44" Type="http://schemas.openxmlformats.org/officeDocument/2006/relationships/font" Target="fonts/Lato-regular.fntdata"/><Relationship Id="rId21" Type="http://schemas.openxmlformats.org/officeDocument/2006/relationships/slide" Target="slides/slide16.xml"/><Relationship Id="rId43" Type="http://schemas.openxmlformats.org/officeDocument/2006/relationships/font" Target="fonts/Roboto-boldItalic.fntdata"/><Relationship Id="rId24" Type="http://schemas.openxmlformats.org/officeDocument/2006/relationships/slide" Target="slides/slide19.xml"/><Relationship Id="rId46" Type="http://schemas.openxmlformats.org/officeDocument/2006/relationships/font" Target="fonts/Lato-italic.fntdata"/><Relationship Id="rId23" Type="http://schemas.openxmlformats.org/officeDocument/2006/relationships/slide" Target="slides/slide18.xml"/><Relationship Id="rId45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Lato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aleway-bold.fntdata"/><Relationship Id="rId14" Type="http://schemas.openxmlformats.org/officeDocument/2006/relationships/slide" Target="slides/slide9.xml"/><Relationship Id="rId36" Type="http://schemas.openxmlformats.org/officeDocument/2006/relationships/font" Target="fonts/Raleway-regular.fntdata"/><Relationship Id="rId17" Type="http://schemas.openxmlformats.org/officeDocument/2006/relationships/slide" Target="slides/slide12.xml"/><Relationship Id="rId39" Type="http://schemas.openxmlformats.org/officeDocument/2006/relationships/font" Target="fonts/Raleway-boldItalic.fntdata"/><Relationship Id="rId16" Type="http://schemas.openxmlformats.org/officeDocument/2006/relationships/slide" Target="slides/slide11.xml"/><Relationship Id="rId38" Type="http://schemas.openxmlformats.org/officeDocument/2006/relationships/font" Target="fonts/Raleway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ncbi.nlm.nih.gov/pmc/articles/PMC2826121/" TargetMode="External"/><Relationship Id="rId3" Type="http://schemas.openxmlformats.org/officeDocument/2006/relationships/hyperlink" Target="https://www.ncbi.nlm.nih.gov/pmc/articles/PMC3521525/" TargetMode="Externa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ncbi.nlm.nih.gov/pmc/articles/PMC2826121/" TargetMode="External"/><Relationship Id="rId3" Type="http://schemas.openxmlformats.org/officeDocument/2006/relationships/hyperlink" Target="https://www.ncbi.nlm.nih.gov/pmc/articles/PMC3521525/" TargetMode="Externa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b18e997b2a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b18e997b2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b18e997b2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b18e997b2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b1b3d1df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b1b3d1df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b1b3d1df3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b1b3d1df3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b1b3d1df3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b1b3d1df3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https://www.sciencedirect.com/science/article/pii/S014976342100467X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b1b3d1df3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b1b3d1df3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https://www.ncbi.nlm.nih.gov/pmc/articles/PMC2826121/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https://www.ncbi.nlm.nih.gov/pmc/articles/PMC3521525/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b1b3d1df3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b1b3d1df3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b1b3d1df3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b1b3d1df3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b1b3d1df39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b1b3d1df39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b1b3d1df39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b1b3d1df39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a880c6b2a4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a880c6b2a4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https://www.sciencedirect.com/science/article/pii/S014976342100467X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b1b3d1df39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2b1b3d1df39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b1b3d1df39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2b1b3d1df39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b1b3d1df39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b1b3d1df39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2b1b3d1df39_0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2b1b3d1df39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2b1b3d1df39_0_6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2b1b3d1df39_0_6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2b1b3d1df39_0_6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2b1b3d1df39_0_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2b1b3d1df39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2b1b3d1df39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2b1b3d1df39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2b1b3d1df39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2b1b3d1df39_0_7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2b1b3d1df39_0_7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2b1b3d1df39_0_8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2b1b3d1df39_0_8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880c6b2a4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a880c6b2a4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https://www.ncbi.nlm.nih.gov/pmc/articles/PMC2826121/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https://www.ncbi.nlm.nih.gov/pmc/articles/PMC3521525/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2b1b3d1df39_0_7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2b1b3d1df39_0_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a880c6b2a4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a880c6b2a4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b1b3d1df39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b1b3d1df39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a880c6b2a4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a880c6b2a4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880c6b2a4_0_9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a880c6b2a4_0_9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a880c6b2a4_0_1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a880c6b2a4_0_1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a880c6b2a4_0_8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a880c6b2a4_0_8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-127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408"/>
              <a:buFont typeface="Arial"/>
              <a:buNone/>
            </a:pPr>
            <a:r>
              <a:rPr lang="en-GB" sz="2722"/>
              <a:t>MODELLING </a:t>
            </a:r>
            <a:r>
              <a:rPr b="1" lang="en-GB" sz="2722"/>
              <a:t>GENE-DISEASE ASSOCIATIONS AND PREDICTING DRUG SENSITIVITY FOR SCHIZOPHRENIA COPY NUMBER VARIATIONS</a:t>
            </a:r>
            <a:endParaRPr b="1" sz="5822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2" y="3165500"/>
            <a:ext cx="76881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Midterm presentation</a:t>
            </a:r>
            <a:endParaRPr sz="1316">
              <a:solidFill>
                <a:schemeClr val="dk1"/>
              </a:solidFill>
            </a:endParaRPr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727952" y="3789375"/>
            <a:ext cx="76881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Pierre Klemmer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22/01/24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type="title"/>
          </p:nvPr>
        </p:nvSpPr>
        <p:spPr>
          <a:xfrm>
            <a:off x="729450" y="572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SUPERNETWORK - MAJOR STEPS</a:t>
            </a: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698298" y="1447000"/>
            <a:ext cx="3191700" cy="4287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Import and merge source networks to supernetwork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22"/>
          <p:cNvSpPr/>
          <p:nvPr/>
        </p:nvSpPr>
        <p:spPr>
          <a:xfrm>
            <a:off x="5257950" y="1492000"/>
            <a:ext cx="3191700" cy="3387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Filter supernetwork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Remove deprecated nodes like WikiPathways anchors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Google Shape;186;p22"/>
          <p:cNvSpPr/>
          <p:nvPr/>
        </p:nvSpPr>
        <p:spPr>
          <a:xfrm>
            <a:off x="5257943" y="2483961"/>
            <a:ext cx="3191700" cy="338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STRINGify supernetwork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Also expand with 1000 genes from STRING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Google Shape;187;p22"/>
          <p:cNvSpPr/>
          <p:nvPr/>
        </p:nvSpPr>
        <p:spPr>
          <a:xfrm>
            <a:off x="698293" y="2483961"/>
            <a:ext cx="3191700" cy="338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Cluster supernetwork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Based on protein-protein interactions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22"/>
          <p:cNvSpPr/>
          <p:nvPr/>
        </p:nvSpPr>
        <p:spPr>
          <a:xfrm>
            <a:off x="698293" y="3445320"/>
            <a:ext cx="3191700" cy="338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Get ‘valid’ clusters and discard rest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Clusters composed of five or more nodes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22"/>
          <p:cNvSpPr/>
          <p:nvPr/>
        </p:nvSpPr>
        <p:spPr>
          <a:xfrm>
            <a:off x="2978125" y="4411150"/>
            <a:ext cx="3191700" cy="3387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Visualisation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22"/>
          <p:cNvSpPr txBox="1"/>
          <p:nvPr>
            <p:ph idx="12" type="sldNum"/>
          </p:nvPr>
        </p:nvSpPr>
        <p:spPr>
          <a:xfrm>
            <a:off x="86125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1" name="Google Shape;191;p22"/>
          <p:cNvSpPr txBox="1"/>
          <p:nvPr/>
        </p:nvSpPr>
        <p:spPr>
          <a:xfrm>
            <a:off x="4140924" y="1572850"/>
            <a:ext cx="8661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</a:t>
            </a:r>
            <a:r>
              <a:rPr lang="en-GB" sz="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All n</a:t>
            </a:r>
            <a:r>
              <a:rPr lang="en-GB" sz="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odes </a:t>
            </a:r>
            <a:r>
              <a:rPr lang="en-GB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= 2369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2" name="Google Shape;192;p22"/>
          <p:cNvCxnSpPr>
            <a:stCxn id="184" idx="3"/>
            <a:endCxn id="191" idx="1"/>
          </p:cNvCxnSpPr>
          <p:nvPr/>
        </p:nvCxnSpPr>
        <p:spPr>
          <a:xfrm>
            <a:off x="3889998" y="1661350"/>
            <a:ext cx="25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p22"/>
          <p:cNvCxnSpPr>
            <a:stCxn id="191" idx="3"/>
            <a:endCxn id="185" idx="1"/>
          </p:cNvCxnSpPr>
          <p:nvPr/>
        </p:nvCxnSpPr>
        <p:spPr>
          <a:xfrm>
            <a:off x="5007024" y="1661350"/>
            <a:ext cx="25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" name="Google Shape;194;p22"/>
          <p:cNvSpPr txBox="1"/>
          <p:nvPr/>
        </p:nvSpPr>
        <p:spPr>
          <a:xfrm>
            <a:off x="8148150" y="2020650"/>
            <a:ext cx="8661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</a:t>
            </a:r>
            <a:r>
              <a:rPr lang="en-GB" sz="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All nodes </a:t>
            </a:r>
            <a:r>
              <a:rPr lang="en-GB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= 2019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5" name="Google Shape;195;p22"/>
          <p:cNvCxnSpPr>
            <a:stCxn id="185" idx="3"/>
            <a:endCxn id="194" idx="0"/>
          </p:cNvCxnSpPr>
          <p:nvPr/>
        </p:nvCxnSpPr>
        <p:spPr>
          <a:xfrm>
            <a:off x="8449650" y="1661350"/>
            <a:ext cx="131700" cy="359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" name="Google Shape;196;p22"/>
          <p:cNvCxnSpPr>
            <a:stCxn id="194" idx="2"/>
            <a:endCxn id="186" idx="3"/>
          </p:cNvCxnSpPr>
          <p:nvPr/>
        </p:nvCxnSpPr>
        <p:spPr>
          <a:xfrm rot="5400000">
            <a:off x="8287500" y="2359650"/>
            <a:ext cx="455700" cy="131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7" name="Google Shape;197;p22"/>
          <p:cNvSpPr txBox="1"/>
          <p:nvPr/>
        </p:nvSpPr>
        <p:spPr>
          <a:xfrm>
            <a:off x="4090068" y="2508861"/>
            <a:ext cx="9678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</a:t>
            </a:r>
            <a:r>
              <a:rPr lang="en-GB" sz="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All n</a:t>
            </a:r>
            <a:r>
              <a:rPr lang="en-GB" sz="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odes </a:t>
            </a:r>
            <a:r>
              <a:rPr lang="en-GB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= 3019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</a:t>
            </a:r>
            <a:r>
              <a:rPr lang="en-GB" sz="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Gene nodes </a:t>
            </a:r>
            <a:r>
              <a:rPr lang="en-GB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= 2628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8" name="Google Shape;198;p22"/>
          <p:cNvCxnSpPr>
            <a:stCxn id="186" idx="1"/>
            <a:endCxn id="197" idx="3"/>
          </p:cNvCxnSpPr>
          <p:nvPr/>
        </p:nvCxnSpPr>
        <p:spPr>
          <a:xfrm rot="10800000">
            <a:off x="5057843" y="2653311"/>
            <a:ext cx="20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" name="Google Shape;199;p22"/>
          <p:cNvCxnSpPr>
            <a:stCxn id="197" idx="1"/>
            <a:endCxn id="187" idx="3"/>
          </p:cNvCxnSpPr>
          <p:nvPr/>
        </p:nvCxnSpPr>
        <p:spPr>
          <a:xfrm rot="10800000">
            <a:off x="3889968" y="2653311"/>
            <a:ext cx="20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0" name="Google Shape;200;p22"/>
          <p:cNvSpPr txBox="1"/>
          <p:nvPr/>
        </p:nvSpPr>
        <p:spPr>
          <a:xfrm>
            <a:off x="82845" y="2916475"/>
            <a:ext cx="967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</a:t>
            </a:r>
            <a:r>
              <a:rPr lang="en-GB" sz="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Gene n</a:t>
            </a:r>
            <a:r>
              <a:rPr lang="en-GB" sz="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odes </a:t>
            </a:r>
            <a:r>
              <a:rPr lang="en-GB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= 2628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</a:t>
            </a:r>
            <a:r>
              <a:rPr lang="en-GB" sz="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Clusters </a:t>
            </a:r>
            <a:r>
              <a:rPr lang="en-GB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= 563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1" name="Google Shape;201;p22"/>
          <p:cNvCxnSpPr>
            <a:stCxn id="187" idx="1"/>
            <a:endCxn id="200" idx="0"/>
          </p:cNvCxnSpPr>
          <p:nvPr/>
        </p:nvCxnSpPr>
        <p:spPr>
          <a:xfrm flipH="1">
            <a:off x="566893" y="2653311"/>
            <a:ext cx="131400" cy="263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" name="Google Shape;202;p22"/>
          <p:cNvCxnSpPr>
            <a:stCxn id="200" idx="2"/>
            <a:endCxn id="188" idx="1"/>
          </p:cNvCxnSpPr>
          <p:nvPr/>
        </p:nvCxnSpPr>
        <p:spPr>
          <a:xfrm flipH="1" rot="-5400000">
            <a:off x="452745" y="3369175"/>
            <a:ext cx="359400" cy="131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3" name="Google Shape;203;p22"/>
          <p:cNvSpPr/>
          <p:nvPr/>
        </p:nvSpPr>
        <p:spPr>
          <a:xfrm>
            <a:off x="5257943" y="3445320"/>
            <a:ext cx="3191700" cy="33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Overrepresentation analysis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g:GOSt, entire genome as background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" name="Google Shape;204;p22"/>
          <p:cNvSpPr txBox="1"/>
          <p:nvPr/>
        </p:nvSpPr>
        <p:spPr>
          <a:xfrm>
            <a:off x="4090068" y="3445325"/>
            <a:ext cx="967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</a:t>
            </a:r>
            <a:r>
              <a:rPr lang="en-GB" sz="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Gene nodes </a:t>
            </a:r>
            <a:r>
              <a:rPr lang="en-GB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= 2055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</a:t>
            </a:r>
            <a:r>
              <a:rPr lang="en-GB" sz="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Clusters </a:t>
            </a:r>
            <a:r>
              <a:rPr lang="en-GB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= 24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5" name="Google Shape;205;p22"/>
          <p:cNvCxnSpPr>
            <a:stCxn id="188" idx="3"/>
            <a:endCxn id="204" idx="1"/>
          </p:cNvCxnSpPr>
          <p:nvPr/>
        </p:nvCxnSpPr>
        <p:spPr>
          <a:xfrm>
            <a:off x="3889993" y="3614670"/>
            <a:ext cx="20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" name="Google Shape;206;p22"/>
          <p:cNvCxnSpPr>
            <a:stCxn id="204" idx="3"/>
            <a:endCxn id="203" idx="1"/>
          </p:cNvCxnSpPr>
          <p:nvPr/>
        </p:nvCxnSpPr>
        <p:spPr>
          <a:xfrm>
            <a:off x="5057868" y="3614675"/>
            <a:ext cx="20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p22"/>
          <p:cNvCxnSpPr>
            <a:stCxn id="203" idx="2"/>
            <a:endCxn id="189" idx="3"/>
          </p:cNvCxnSpPr>
          <p:nvPr/>
        </p:nvCxnSpPr>
        <p:spPr>
          <a:xfrm rot="5400000">
            <a:off x="6113543" y="3840270"/>
            <a:ext cx="796500" cy="684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8" name="Google Shape;208;p22"/>
          <p:cNvSpPr/>
          <p:nvPr/>
        </p:nvSpPr>
        <p:spPr>
          <a:xfrm>
            <a:off x="5007025" y="1447000"/>
            <a:ext cx="4068900" cy="7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" name="Google Shape;209;p22"/>
          <p:cNvSpPr/>
          <p:nvPr/>
        </p:nvSpPr>
        <p:spPr>
          <a:xfrm>
            <a:off x="4090100" y="2155888"/>
            <a:ext cx="5036700" cy="95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" name="Google Shape;210;p22"/>
          <p:cNvSpPr/>
          <p:nvPr/>
        </p:nvSpPr>
        <p:spPr>
          <a:xfrm>
            <a:off x="82850" y="2268475"/>
            <a:ext cx="4007400" cy="95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22"/>
          <p:cNvSpPr/>
          <p:nvPr/>
        </p:nvSpPr>
        <p:spPr>
          <a:xfrm>
            <a:off x="418175" y="3255176"/>
            <a:ext cx="4639800" cy="74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" name="Google Shape;212;p22"/>
          <p:cNvSpPr/>
          <p:nvPr/>
        </p:nvSpPr>
        <p:spPr>
          <a:xfrm>
            <a:off x="5057975" y="3390600"/>
            <a:ext cx="4191900" cy="6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" name="Google Shape;213;p22"/>
          <p:cNvSpPr/>
          <p:nvPr/>
        </p:nvSpPr>
        <p:spPr>
          <a:xfrm>
            <a:off x="2786525" y="3784025"/>
            <a:ext cx="4191900" cy="1088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/>
          <p:nvPr>
            <p:ph type="title"/>
          </p:nvPr>
        </p:nvSpPr>
        <p:spPr>
          <a:xfrm>
            <a:off x="729450" y="572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SUPERNETWORK VIEW</a:t>
            </a:r>
            <a:endParaRPr/>
          </a:p>
        </p:txBody>
      </p:sp>
      <p:sp>
        <p:nvSpPr>
          <p:cNvPr id="219" name="Google Shape;219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20" name="Google Shape;2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50" y="1193350"/>
            <a:ext cx="6031001" cy="386885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3"/>
          <p:cNvSpPr txBox="1"/>
          <p:nvPr/>
        </p:nvSpPr>
        <p:spPr>
          <a:xfrm>
            <a:off x="6209225" y="2290400"/>
            <a:ext cx="2710200" cy="12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Lato"/>
                <a:ea typeface="Lato"/>
                <a:cs typeface="Lato"/>
                <a:sym typeface="Lato"/>
              </a:rPr>
              <a:t>2055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nodes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SCZ risk genes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Lato"/>
                <a:ea typeface="Lato"/>
                <a:cs typeface="Lato"/>
                <a:sym typeface="Lato"/>
              </a:rPr>
              <a:t>14266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edges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Protein-protein interactions (ppi)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Lato"/>
                <a:ea typeface="Lato"/>
                <a:cs typeface="Lato"/>
                <a:sym typeface="Lato"/>
              </a:rPr>
              <a:t>24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clusters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Based on ppi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27" name="Google Shape;2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1731"/>
            <a:ext cx="520146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4"/>
          <p:cNvSpPr txBox="1"/>
          <p:nvPr/>
        </p:nvSpPr>
        <p:spPr>
          <a:xfrm>
            <a:off x="5558300" y="894125"/>
            <a:ext cx="3555000" cy="3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Nodes / pie charts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205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1"/>
                </a:solidFill>
              </a:rPr>
              <a:t>Represent valid clusters</a:t>
            </a:r>
            <a:endParaRPr sz="1000">
              <a:solidFill>
                <a:schemeClr val="accent1"/>
              </a:solidFill>
            </a:endParaRPr>
          </a:p>
          <a:p>
            <a:pPr indent="0" lvl="0" marL="205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1"/>
                </a:solidFill>
              </a:rPr>
              <a:t>Labels are manually selected gene ontology terms</a:t>
            </a:r>
            <a:endParaRPr sz="1000">
              <a:solidFill>
                <a:schemeClr val="accent1"/>
              </a:solidFill>
            </a:endParaRPr>
          </a:p>
          <a:p>
            <a:pPr indent="0" lvl="0" marL="205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1"/>
                </a:solidFill>
              </a:rPr>
              <a:t>Size relative to number of nodes in cluster</a:t>
            </a:r>
            <a:endParaRPr sz="1000">
              <a:solidFill>
                <a:schemeClr val="accent1"/>
              </a:solidFill>
            </a:endParaRPr>
          </a:p>
          <a:p>
            <a:pPr indent="0" lvl="0" marL="205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1"/>
                </a:solidFill>
              </a:rPr>
              <a:t>Sections relative to proportion of node sources in cluster</a:t>
            </a:r>
            <a:endParaRPr sz="1000"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Lato"/>
                <a:ea typeface="Lato"/>
                <a:cs typeface="Lato"/>
                <a:sym typeface="Lato"/>
              </a:rPr>
              <a:t>Edges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205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1"/>
                </a:solidFill>
              </a:rPr>
              <a:t>Number of shared gene ontology terms</a:t>
            </a:r>
            <a:r>
              <a:rPr lang="en-GB" sz="1200">
                <a:latin typeface="Lato"/>
                <a:ea typeface="Lato"/>
                <a:cs typeface="Lato"/>
                <a:sym typeface="Lato"/>
              </a:rPr>
              <a:t> 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9" name="Google Shape;22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884175" cy="866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4"/>
          <p:cNvSpPr txBox="1"/>
          <p:nvPr>
            <p:ph idx="4294967295" type="title"/>
          </p:nvPr>
        </p:nvSpPr>
        <p:spPr>
          <a:xfrm>
            <a:off x="6533075" y="51725"/>
            <a:ext cx="2551800" cy="9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920"/>
              <a:t>SUPERNETWORK </a:t>
            </a:r>
            <a:endParaRPr sz="192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920"/>
              <a:t>FUNCTIONAL ANALYSIS</a:t>
            </a:r>
            <a:endParaRPr sz="192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5"/>
          <p:cNvSpPr txBox="1"/>
          <p:nvPr>
            <p:ph type="title"/>
          </p:nvPr>
        </p:nvSpPr>
        <p:spPr>
          <a:xfrm>
            <a:off x="729450" y="572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GOALS</a:t>
            </a:r>
            <a:endParaRPr/>
          </a:p>
        </p:txBody>
      </p:sp>
      <p:sp>
        <p:nvSpPr>
          <p:cNvPr id="236" name="Google Shape;236;p25"/>
          <p:cNvSpPr txBox="1"/>
          <p:nvPr>
            <p:ph idx="1" type="body"/>
          </p:nvPr>
        </p:nvSpPr>
        <p:spPr>
          <a:xfrm>
            <a:off x="420600" y="1330675"/>
            <a:ext cx="8306400" cy="32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Compile schizophrenia risk genes from various sources to get overview of involved genes and processes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Automatic creation of curated supernetwork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AutoNum type="arabicPeriod"/>
            </a:pPr>
            <a:r>
              <a:rPr b="1" lang="en-GB">
                <a:solidFill>
                  <a:schemeClr val="dk2"/>
                </a:solidFill>
              </a:rPr>
              <a:t>Make associations between risk genes and toxicology</a:t>
            </a:r>
            <a:endParaRPr b="1">
              <a:solidFill>
                <a:schemeClr val="dk2"/>
              </a:solidFill>
            </a:endParaRPr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b="1" lang="en-GB">
                <a:solidFill>
                  <a:schemeClr val="dk2"/>
                </a:solidFill>
              </a:rPr>
              <a:t>Which SCZ risk genes interact with which toxicants?</a:t>
            </a:r>
            <a:endParaRPr b="1">
              <a:solidFill>
                <a:schemeClr val="dk2"/>
              </a:solidFill>
            </a:endParaRPr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b="1" lang="en-GB">
                <a:solidFill>
                  <a:schemeClr val="dk2"/>
                </a:solidFill>
              </a:rPr>
              <a:t>Which toxicants are especially strong predictors for SCZ development?</a:t>
            </a:r>
            <a:endParaRPr b="1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Predict drug effects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How is the metabolism of drugs affected by genes contributing to SCZ development?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Based on genotype, which patients benefit most from which drugs?</a:t>
            </a:r>
            <a:endParaRPr/>
          </a:p>
        </p:txBody>
      </p:sp>
      <p:sp>
        <p:nvSpPr>
          <p:cNvPr id="237" name="Google Shape;237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 txBox="1"/>
          <p:nvPr>
            <p:ph type="title"/>
          </p:nvPr>
        </p:nvSpPr>
        <p:spPr>
          <a:xfrm>
            <a:off x="729450" y="572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BACKGROUND</a:t>
            </a:r>
            <a:endParaRPr/>
          </a:p>
        </p:txBody>
      </p:sp>
      <p:sp>
        <p:nvSpPr>
          <p:cNvPr id="243" name="Google Shape;243;p26"/>
          <p:cNvSpPr txBox="1"/>
          <p:nvPr>
            <p:ph idx="1" type="body"/>
          </p:nvPr>
        </p:nvSpPr>
        <p:spPr>
          <a:xfrm>
            <a:off x="729450" y="1337600"/>
            <a:ext cx="7688700" cy="32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Etiology of schizophrenia (SCZ) is unclear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Challenges in finding effective treatment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Efficacy of treatment influenced by patient genotype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b="1" lang="en-GB">
                <a:solidFill>
                  <a:schemeClr val="dk2"/>
                </a:solidFill>
              </a:rPr>
              <a:t>Two-hit hypothesis for SCZ development</a:t>
            </a:r>
            <a:endParaRPr b="1">
              <a:solidFill>
                <a:schemeClr val="dk2"/>
              </a:solidFill>
            </a:endParaRPr>
          </a:p>
          <a:p>
            <a:pPr indent="-31115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AutoNum type="arabicPeriod"/>
            </a:pPr>
            <a:r>
              <a:rPr lang="en-GB">
                <a:solidFill>
                  <a:schemeClr val="dk2"/>
                </a:solidFill>
              </a:rPr>
              <a:t>Genetic predisposition / prenatal or early life immunological insults </a:t>
            </a:r>
            <a:endParaRPr>
              <a:solidFill>
                <a:schemeClr val="dk2"/>
              </a:solidFill>
            </a:endParaRPr>
          </a:p>
          <a:p>
            <a:pPr indent="-31115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AutoNum type="arabicPeriod"/>
            </a:pPr>
            <a:r>
              <a:rPr lang="en-GB">
                <a:solidFill>
                  <a:schemeClr val="dk2"/>
                </a:solidFill>
              </a:rPr>
              <a:t>Insult in in adolescence or post-adolescence</a:t>
            </a:r>
            <a:endParaRPr>
              <a:solidFill>
                <a:schemeClr val="dk2"/>
              </a:solidFill>
            </a:endParaRPr>
          </a:p>
          <a:p>
            <a:pPr indent="0" lvl="0" marL="18288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>
                <a:solidFill>
                  <a:schemeClr val="dk2"/>
                </a:solidFill>
              </a:rPr>
              <a:t>⇒ Schizophrenia development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244" name="Google Shape;244;p26"/>
          <p:cNvSpPr txBox="1"/>
          <p:nvPr/>
        </p:nvSpPr>
        <p:spPr>
          <a:xfrm>
            <a:off x="0" y="4803600"/>
            <a:ext cx="23427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Guerrin et al. (2021)</a:t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Luykx et al. (2023)</a:t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5" name="Google Shape;245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7"/>
          <p:cNvSpPr txBox="1"/>
          <p:nvPr>
            <p:ph type="title"/>
          </p:nvPr>
        </p:nvSpPr>
        <p:spPr>
          <a:xfrm>
            <a:off x="729450" y="572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RISK FACTORS</a:t>
            </a:r>
            <a:endParaRPr/>
          </a:p>
        </p:txBody>
      </p:sp>
      <p:sp>
        <p:nvSpPr>
          <p:cNvPr id="251" name="Google Shape;251;p27"/>
          <p:cNvSpPr txBox="1"/>
          <p:nvPr>
            <p:ph idx="1" type="body"/>
          </p:nvPr>
        </p:nvSpPr>
        <p:spPr>
          <a:xfrm>
            <a:off x="729450" y="1337600"/>
            <a:ext cx="7688700" cy="32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Genetic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Relative affected by SCZ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Copy number variations (CNVs)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SNPs in genes linked to neuronal development and the MHC region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Environmental 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Exposure to heavy metals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Infections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Obstetric insults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Prenatal nutritional deficiency 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Drug abuse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Socioeconomic status</a:t>
            </a:r>
            <a:endParaRPr/>
          </a:p>
          <a:p>
            <a:pPr indent="0" lvl="0" marL="18288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7"/>
          <p:cNvSpPr txBox="1"/>
          <p:nvPr/>
        </p:nvSpPr>
        <p:spPr>
          <a:xfrm>
            <a:off x="0" y="4803600"/>
            <a:ext cx="23427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Gejman et al. (2010)</a:t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Brown (2011)</a:t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3" name="Google Shape;253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8"/>
          <p:cNvSpPr txBox="1"/>
          <p:nvPr>
            <p:ph type="title"/>
          </p:nvPr>
        </p:nvSpPr>
        <p:spPr>
          <a:xfrm>
            <a:off x="729450" y="572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ADVERSE OUTCOME PATHWAYS (AOPs)</a:t>
            </a:r>
            <a:endParaRPr/>
          </a:p>
        </p:txBody>
      </p:sp>
      <p:sp>
        <p:nvSpPr>
          <p:cNvPr id="259" name="Google Shape;259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0" name="Google Shape;260;p28"/>
          <p:cNvSpPr/>
          <p:nvPr/>
        </p:nvSpPr>
        <p:spPr>
          <a:xfrm>
            <a:off x="1741075" y="1762900"/>
            <a:ext cx="870000" cy="8529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Lato"/>
                <a:ea typeface="Lato"/>
                <a:cs typeface="Lato"/>
                <a:sym typeface="Lato"/>
              </a:rPr>
              <a:t>Molecular initiating event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1" name="Google Shape;261;p28"/>
          <p:cNvSpPr/>
          <p:nvPr/>
        </p:nvSpPr>
        <p:spPr>
          <a:xfrm>
            <a:off x="3402858" y="1762900"/>
            <a:ext cx="870000" cy="8529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Lato"/>
                <a:ea typeface="Lato"/>
                <a:cs typeface="Lato"/>
                <a:sym typeface="Lato"/>
              </a:rPr>
              <a:t>Key event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2" name="Google Shape;262;p28"/>
          <p:cNvSpPr/>
          <p:nvPr/>
        </p:nvSpPr>
        <p:spPr>
          <a:xfrm>
            <a:off x="5064642" y="1762900"/>
            <a:ext cx="870000" cy="8529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Lato"/>
                <a:ea typeface="Lato"/>
                <a:cs typeface="Lato"/>
                <a:sym typeface="Lato"/>
              </a:rPr>
              <a:t>Key event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3" name="Google Shape;263;p28"/>
          <p:cNvSpPr/>
          <p:nvPr/>
        </p:nvSpPr>
        <p:spPr>
          <a:xfrm>
            <a:off x="6726425" y="1762900"/>
            <a:ext cx="870000" cy="852900"/>
          </a:xfrm>
          <a:prstGeom prst="ellipse">
            <a:avLst/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Lato"/>
                <a:ea typeface="Lato"/>
                <a:cs typeface="Lato"/>
                <a:sym typeface="Lato"/>
              </a:rPr>
              <a:t>Adverse outcome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64" name="Google Shape;264;p28"/>
          <p:cNvCxnSpPr>
            <a:stCxn id="260" idx="6"/>
            <a:endCxn id="261" idx="2"/>
          </p:cNvCxnSpPr>
          <p:nvPr/>
        </p:nvCxnSpPr>
        <p:spPr>
          <a:xfrm>
            <a:off x="2611075" y="2189350"/>
            <a:ext cx="79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5" name="Google Shape;265;p28"/>
          <p:cNvCxnSpPr>
            <a:stCxn id="261" idx="6"/>
            <a:endCxn id="262" idx="2"/>
          </p:cNvCxnSpPr>
          <p:nvPr/>
        </p:nvCxnSpPr>
        <p:spPr>
          <a:xfrm>
            <a:off x="4272858" y="2189350"/>
            <a:ext cx="79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6" name="Google Shape;266;p28"/>
          <p:cNvCxnSpPr>
            <a:stCxn id="262" idx="6"/>
            <a:endCxn id="263" idx="2"/>
          </p:cNvCxnSpPr>
          <p:nvPr/>
        </p:nvCxnSpPr>
        <p:spPr>
          <a:xfrm>
            <a:off x="5934642" y="2189350"/>
            <a:ext cx="79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7" name="Google Shape;267;p28"/>
          <p:cNvSpPr/>
          <p:nvPr/>
        </p:nvSpPr>
        <p:spPr>
          <a:xfrm>
            <a:off x="1527825" y="1610801"/>
            <a:ext cx="290358" cy="290358"/>
          </a:xfrm>
          <a:prstGeom prst="lightningBol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8" name="Google Shape;268;p28"/>
          <p:cNvSpPr txBox="1"/>
          <p:nvPr/>
        </p:nvSpPr>
        <p:spPr>
          <a:xfrm rot="-1622">
            <a:off x="1164477" y="1422323"/>
            <a:ext cx="636000" cy="2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Lato"/>
                <a:ea typeface="Lato"/>
                <a:cs typeface="Lato"/>
                <a:sym typeface="Lato"/>
              </a:rPr>
              <a:t>Stressor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9" name="Google Shape;269;p28"/>
          <p:cNvSpPr/>
          <p:nvPr/>
        </p:nvSpPr>
        <p:spPr>
          <a:xfrm>
            <a:off x="2571925" y="3307800"/>
            <a:ext cx="870000" cy="8529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Lato"/>
                <a:ea typeface="Lato"/>
                <a:cs typeface="Lato"/>
                <a:sym typeface="Lato"/>
              </a:rPr>
              <a:t>Disruption of neural development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0" name="Google Shape;270;p28"/>
          <p:cNvSpPr/>
          <p:nvPr/>
        </p:nvSpPr>
        <p:spPr>
          <a:xfrm>
            <a:off x="4233708" y="3307800"/>
            <a:ext cx="870000" cy="8529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Lato"/>
                <a:ea typeface="Lato"/>
                <a:cs typeface="Lato"/>
                <a:sym typeface="Lato"/>
              </a:rPr>
              <a:t>Psychosis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1" name="Google Shape;271;p28"/>
          <p:cNvSpPr/>
          <p:nvPr/>
        </p:nvSpPr>
        <p:spPr>
          <a:xfrm>
            <a:off x="5895475" y="3307800"/>
            <a:ext cx="870000" cy="852900"/>
          </a:xfrm>
          <a:prstGeom prst="ellipse">
            <a:avLst/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72" name="Google Shape;272;p28"/>
          <p:cNvCxnSpPr>
            <a:stCxn id="269" idx="6"/>
            <a:endCxn id="270" idx="2"/>
          </p:cNvCxnSpPr>
          <p:nvPr/>
        </p:nvCxnSpPr>
        <p:spPr>
          <a:xfrm>
            <a:off x="3441925" y="3734250"/>
            <a:ext cx="79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3" name="Google Shape;273;p28"/>
          <p:cNvSpPr/>
          <p:nvPr/>
        </p:nvSpPr>
        <p:spPr>
          <a:xfrm>
            <a:off x="2319750" y="3238651"/>
            <a:ext cx="290358" cy="290358"/>
          </a:xfrm>
          <a:prstGeom prst="lightningBol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4" name="Google Shape;274;p28"/>
          <p:cNvSpPr txBox="1"/>
          <p:nvPr/>
        </p:nvSpPr>
        <p:spPr>
          <a:xfrm rot="-4862">
            <a:off x="1857930" y="2978363"/>
            <a:ext cx="636301" cy="2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Lato"/>
                <a:ea typeface="Lato"/>
                <a:cs typeface="Lato"/>
                <a:sym typeface="Lato"/>
              </a:rPr>
              <a:t>Infection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Lato"/>
                <a:ea typeface="Lato"/>
                <a:cs typeface="Lato"/>
                <a:sym typeface="Lato"/>
              </a:rPr>
              <a:t>Drug abuse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75" name="Google Shape;275;p28"/>
          <p:cNvCxnSpPr>
            <a:stCxn id="270" idx="6"/>
            <a:endCxn id="271" idx="2"/>
          </p:cNvCxnSpPr>
          <p:nvPr/>
        </p:nvCxnSpPr>
        <p:spPr>
          <a:xfrm>
            <a:off x="5103708" y="3734250"/>
            <a:ext cx="79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6" name="Google Shape;276;p28"/>
          <p:cNvSpPr/>
          <p:nvPr/>
        </p:nvSpPr>
        <p:spPr>
          <a:xfrm rot="-5400000">
            <a:off x="2319750" y="3924551"/>
            <a:ext cx="290358" cy="290358"/>
          </a:xfrm>
          <a:prstGeom prst="lightningBol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7" name="Google Shape;277;p28"/>
          <p:cNvSpPr txBox="1"/>
          <p:nvPr/>
        </p:nvSpPr>
        <p:spPr>
          <a:xfrm rot="-1278">
            <a:off x="1772664" y="4235153"/>
            <a:ext cx="806700" cy="2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Lato"/>
                <a:ea typeface="Lato"/>
                <a:cs typeface="Lato"/>
                <a:sym typeface="Lato"/>
              </a:rPr>
              <a:t>Genetic predisposition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8" name="Google Shape;278;p28"/>
          <p:cNvSpPr txBox="1"/>
          <p:nvPr/>
        </p:nvSpPr>
        <p:spPr>
          <a:xfrm>
            <a:off x="5795900" y="3652950"/>
            <a:ext cx="1069200" cy="1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Schizophrenia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9" name="Google Shape;279;p28"/>
          <p:cNvSpPr/>
          <p:nvPr/>
        </p:nvSpPr>
        <p:spPr>
          <a:xfrm>
            <a:off x="1029950" y="2741350"/>
            <a:ext cx="7178700" cy="216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0" name="Google Shape;280;p28"/>
          <p:cNvSpPr txBox="1"/>
          <p:nvPr/>
        </p:nvSpPr>
        <p:spPr>
          <a:xfrm>
            <a:off x="4034300" y="1422175"/>
            <a:ext cx="1170000" cy="1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Key event relationship</a:t>
            </a:r>
            <a:endParaRPr sz="9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81" name="Google Shape;281;p28"/>
          <p:cNvCxnSpPr>
            <a:stCxn id="261" idx="0"/>
            <a:endCxn id="280" idx="1"/>
          </p:cNvCxnSpPr>
          <p:nvPr/>
        </p:nvCxnSpPr>
        <p:spPr>
          <a:xfrm rot="-5400000">
            <a:off x="3806358" y="1534900"/>
            <a:ext cx="259500" cy="1965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28"/>
          <p:cNvCxnSpPr>
            <a:stCxn id="262" idx="0"/>
            <a:endCxn id="280" idx="3"/>
          </p:cNvCxnSpPr>
          <p:nvPr/>
        </p:nvCxnSpPr>
        <p:spPr>
          <a:xfrm flipH="1" rot="5400000">
            <a:off x="5222292" y="1485550"/>
            <a:ext cx="259500" cy="2952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3" name="Google Shape;283;p28"/>
          <p:cNvSpPr/>
          <p:nvPr/>
        </p:nvSpPr>
        <p:spPr>
          <a:xfrm>
            <a:off x="1029950" y="1309050"/>
            <a:ext cx="7178700" cy="1362900"/>
          </a:xfrm>
          <a:prstGeom prst="rect">
            <a:avLst/>
          </a:prstGeom>
          <a:solidFill>
            <a:srgbClr val="FFFFFF">
              <a:alpha val="681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9"/>
          <p:cNvSpPr txBox="1"/>
          <p:nvPr>
            <p:ph type="title"/>
          </p:nvPr>
        </p:nvSpPr>
        <p:spPr>
          <a:xfrm>
            <a:off x="729450" y="572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AOP-Wiki </a:t>
            </a:r>
            <a:endParaRPr/>
          </a:p>
        </p:txBody>
      </p:sp>
      <p:sp>
        <p:nvSpPr>
          <p:cNvPr id="289" name="Google Shape;289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90" name="Google Shape;290;p29"/>
          <p:cNvSpPr/>
          <p:nvPr/>
        </p:nvSpPr>
        <p:spPr>
          <a:xfrm>
            <a:off x="1337939" y="2182491"/>
            <a:ext cx="675300" cy="6621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latin typeface="Lato"/>
                <a:ea typeface="Lato"/>
                <a:cs typeface="Lato"/>
                <a:sym typeface="Lato"/>
              </a:rPr>
              <a:t>Gene A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1" name="Google Shape;291;p29"/>
          <p:cNvSpPr/>
          <p:nvPr/>
        </p:nvSpPr>
        <p:spPr>
          <a:xfrm>
            <a:off x="1029444" y="3108959"/>
            <a:ext cx="675300" cy="6621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latin typeface="Lato"/>
                <a:ea typeface="Lato"/>
                <a:cs typeface="Lato"/>
                <a:sym typeface="Lato"/>
              </a:rPr>
              <a:t>Gene B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2" name="Google Shape;292;p29"/>
          <p:cNvSpPr/>
          <p:nvPr/>
        </p:nvSpPr>
        <p:spPr>
          <a:xfrm>
            <a:off x="2223663" y="2597243"/>
            <a:ext cx="675300" cy="6621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ato"/>
                <a:ea typeface="Lato"/>
                <a:cs typeface="Lato"/>
                <a:sym typeface="Lato"/>
              </a:rPr>
              <a:t>Gene C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93" name="Google Shape;293;p29"/>
          <p:cNvCxnSpPr>
            <a:stCxn id="290" idx="3"/>
            <a:endCxn id="291" idx="0"/>
          </p:cNvCxnSpPr>
          <p:nvPr/>
        </p:nvCxnSpPr>
        <p:spPr>
          <a:xfrm flipH="1">
            <a:off x="1367234" y="2747629"/>
            <a:ext cx="69600" cy="36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29"/>
          <p:cNvCxnSpPr>
            <a:stCxn id="290" idx="6"/>
            <a:endCxn id="292" idx="1"/>
          </p:cNvCxnSpPr>
          <p:nvPr/>
        </p:nvCxnSpPr>
        <p:spPr>
          <a:xfrm>
            <a:off x="2013239" y="2513541"/>
            <a:ext cx="309300" cy="18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5" name="Google Shape;295;p29"/>
          <p:cNvSpPr/>
          <p:nvPr/>
        </p:nvSpPr>
        <p:spPr>
          <a:xfrm>
            <a:off x="1914119" y="3703586"/>
            <a:ext cx="675300" cy="6621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ato"/>
                <a:ea typeface="Lato"/>
                <a:cs typeface="Lato"/>
                <a:sym typeface="Lato"/>
              </a:rPr>
              <a:t>Gene D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96" name="Google Shape;296;p29"/>
          <p:cNvCxnSpPr>
            <a:stCxn id="291" idx="5"/>
            <a:endCxn id="295" idx="1"/>
          </p:cNvCxnSpPr>
          <p:nvPr/>
        </p:nvCxnSpPr>
        <p:spPr>
          <a:xfrm>
            <a:off x="1605849" y="3674096"/>
            <a:ext cx="407100" cy="1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" name="Google Shape;297;p29"/>
          <p:cNvCxnSpPr>
            <a:stCxn id="290" idx="4"/>
            <a:endCxn id="295" idx="0"/>
          </p:cNvCxnSpPr>
          <p:nvPr/>
        </p:nvCxnSpPr>
        <p:spPr>
          <a:xfrm>
            <a:off x="1675589" y="2844591"/>
            <a:ext cx="576300" cy="85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8" name="Google Shape;298;p29"/>
          <p:cNvSpPr txBox="1"/>
          <p:nvPr/>
        </p:nvSpPr>
        <p:spPr>
          <a:xfrm>
            <a:off x="1360163" y="1279500"/>
            <a:ext cx="1208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Supernetwork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9" name="Google Shape;299;p29"/>
          <p:cNvSpPr txBox="1"/>
          <p:nvPr/>
        </p:nvSpPr>
        <p:spPr>
          <a:xfrm>
            <a:off x="6057413" y="1279488"/>
            <a:ext cx="1208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AOP-Wiki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0" name="Google Shape;300;p29"/>
          <p:cNvSpPr/>
          <p:nvPr/>
        </p:nvSpPr>
        <p:spPr>
          <a:xfrm>
            <a:off x="6428120" y="2275183"/>
            <a:ext cx="675300" cy="6621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ato"/>
                <a:ea typeface="Lato"/>
                <a:cs typeface="Lato"/>
                <a:sym typeface="Lato"/>
              </a:rPr>
              <a:t>Key event 187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1" name="Google Shape;301;p29"/>
          <p:cNvSpPr/>
          <p:nvPr/>
        </p:nvSpPr>
        <p:spPr>
          <a:xfrm>
            <a:off x="5752778" y="3082429"/>
            <a:ext cx="675300" cy="6621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ato"/>
                <a:ea typeface="Lato"/>
                <a:cs typeface="Lato"/>
                <a:sym typeface="Lato"/>
              </a:rPr>
              <a:t>Key event 26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02" name="Google Shape;302;p29"/>
          <p:cNvCxnSpPr>
            <a:stCxn id="301" idx="7"/>
            <a:endCxn id="300" idx="3"/>
          </p:cNvCxnSpPr>
          <p:nvPr/>
        </p:nvCxnSpPr>
        <p:spPr>
          <a:xfrm flipH="1" rot="10800000">
            <a:off x="6329183" y="2840392"/>
            <a:ext cx="197700" cy="33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3" name="Google Shape;303;p29"/>
          <p:cNvSpPr/>
          <p:nvPr/>
        </p:nvSpPr>
        <p:spPr>
          <a:xfrm>
            <a:off x="5752778" y="4141902"/>
            <a:ext cx="675300" cy="6621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latin typeface="Lato"/>
                <a:ea typeface="Lato"/>
                <a:cs typeface="Lato"/>
                <a:sym typeface="Lato"/>
              </a:rPr>
              <a:t>Gene A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4" name="Google Shape;304;p29"/>
          <p:cNvSpPr/>
          <p:nvPr/>
        </p:nvSpPr>
        <p:spPr>
          <a:xfrm>
            <a:off x="6976564" y="3082429"/>
            <a:ext cx="675300" cy="6621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latin typeface="Lato"/>
                <a:ea typeface="Lato"/>
                <a:cs typeface="Lato"/>
                <a:sym typeface="Lato"/>
              </a:rPr>
              <a:t>Gene B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5" name="Google Shape;305;p29"/>
          <p:cNvSpPr/>
          <p:nvPr/>
        </p:nvSpPr>
        <p:spPr>
          <a:xfrm>
            <a:off x="7268718" y="1558339"/>
            <a:ext cx="675300" cy="6621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ato"/>
                <a:ea typeface="Lato"/>
                <a:cs typeface="Lato"/>
                <a:sym typeface="Lato"/>
              </a:rPr>
              <a:t>AOP 113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06" name="Google Shape;306;p29"/>
          <p:cNvCxnSpPr>
            <a:stCxn id="301" idx="4"/>
            <a:endCxn id="303" idx="0"/>
          </p:cNvCxnSpPr>
          <p:nvPr/>
        </p:nvCxnSpPr>
        <p:spPr>
          <a:xfrm>
            <a:off x="6090428" y="3744529"/>
            <a:ext cx="0" cy="39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29"/>
          <p:cNvCxnSpPr>
            <a:stCxn id="300" idx="5"/>
            <a:endCxn id="304" idx="1"/>
          </p:cNvCxnSpPr>
          <p:nvPr/>
        </p:nvCxnSpPr>
        <p:spPr>
          <a:xfrm>
            <a:off x="7004525" y="2840320"/>
            <a:ext cx="70800" cy="33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29"/>
          <p:cNvCxnSpPr>
            <a:stCxn id="300" idx="0"/>
            <a:endCxn id="305" idx="2"/>
          </p:cNvCxnSpPr>
          <p:nvPr/>
        </p:nvCxnSpPr>
        <p:spPr>
          <a:xfrm flipH="1" rot="10800000">
            <a:off x="6765770" y="1889383"/>
            <a:ext cx="502800" cy="38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9" name="Google Shape;309;p29"/>
          <p:cNvSpPr/>
          <p:nvPr/>
        </p:nvSpPr>
        <p:spPr>
          <a:xfrm>
            <a:off x="5370970" y="1976135"/>
            <a:ext cx="675300" cy="6621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ato"/>
                <a:ea typeface="Lato"/>
                <a:cs typeface="Lato"/>
                <a:sym typeface="Lato"/>
              </a:rPr>
              <a:t>AO 82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10" name="Google Shape;310;p29"/>
          <p:cNvCxnSpPr>
            <a:stCxn id="309" idx="4"/>
            <a:endCxn id="301" idx="0"/>
          </p:cNvCxnSpPr>
          <p:nvPr/>
        </p:nvCxnSpPr>
        <p:spPr>
          <a:xfrm>
            <a:off x="5708620" y="2638235"/>
            <a:ext cx="381900" cy="44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" name="Google Shape;311;p29"/>
          <p:cNvCxnSpPr>
            <a:stCxn id="301" idx="6"/>
            <a:endCxn id="304" idx="2"/>
          </p:cNvCxnSpPr>
          <p:nvPr/>
        </p:nvCxnSpPr>
        <p:spPr>
          <a:xfrm>
            <a:off x="6428078" y="3413479"/>
            <a:ext cx="54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2" name="Google Shape;312;p29"/>
          <p:cNvSpPr/>
          <p:nvPr/>
        </p:nvSpPr>
        <p:spPr>
          <a:xfrm>
            <a:off x="7806810" y="2356869"/>
            <a:ext cx="675300" cy="6621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ato"/>
                <a:ea typeface="Lato"/>
                <a:cs typeface="Lato"/>
                <a:sym typeface="Lato"/>
              </a:rPr>
              <a:t>Lead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3" name="Google Shape;313;p29"/>
          <p:cNvSpPr/>
          <p:nvPr/>
        </p:nvSpPr>
        <p:spPr>
          <a:xfrm>
            <a:off x="4840835" y="3463236"/>
            <a:ext cx="675300" cy="6621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ato"/>
                <a:ea typeface="Lato"/>
                <a:cs typeface="Lato"/>
                <a:sym typeface="Lato"/>
              </a:rPr>
              <a:t>Alcohol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14" name="Google Shape;314;p29"/>
          <p:cNvCxnSpPr>
            <a:stCxn id="313" idx="7"/>
            <a:endCxn id="301" idx="2"/>
          </p:cNvCxnSpPr>
          <p:nvPr/>
        </p:nvCxnSpPr>
        <p:spPr>
          <a:xfrm flipH="1" rot="10800000">
            <a:off x="5417239" y="3413498"/>
            <a:ext cx="335400" cy="14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" name="Google Shape;315;p29"/>
          <p:cNvCxnSpPr>
            <a:stCxn id="312" idx="3"/>
            <a:endCxn id="304" idx="7"/>
          </p:cNvCxnSpPr>
          <p:nvPr/>
        </p:nvCxnSpPr>
        <p:spPr>
          <a:xfrm flipH="1">
            <a:off x="7552906" y="2922007"/>
            <a:ext cx="352800" cy="25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" name="Google Shape;316;p29"/>
          <p:cNvCxnSpPr>
            <a:stCxn id="305" idx="5"/>
            <a:endCxn id="312" idx="0"/>
          </p:cNvCxnSpPr>
          <p:nvPr/>
        </p:nvCxnSpPr>
        <p:spPr>
          <a:xfrm>
            <a:off x="7845123" y="2123477"/>
            <a:ext cx="299400" cy="23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7" name="Google Shape;317;p29"/>
          <p:cNvSpPr txBox="1"/>
          <p:nvPr/>
        </p:nvSpPr>
        <p:spPr>
          <a:xfrm>
            <a:off x="7379950" y="517575"/>
            <a:ext cx="17805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AOP = Adverse outcome pathway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AO = adverse outcome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0"/>
          <p:cNvSpPr txBox="1"/>
          <p:nvPr>
            <p:ph type="title"/>
          </p:nvPr>
        </p:nvSpPr>
        <p:spPr>
          <a:xfrm>
            <a:off x="729450" y="572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AOP-Wiki </a:t>
            </a:r>
            <a:endParaRPr/>
          </a:p>
        </p:txBody>
      </p:sp>
      <p:sp>
        <p:nvSpPr>
          <p:cNvPr id="323" name="Google Shape;323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324" name="Google Shape;324;p30"/>
          <p:cNvGrpSpPr/>
          <p:nvPr/>
        </p:nvGrpSpPr>
        <p:grpSpPr>
          <a:xfrm>
            <a:off x="839220" y="1780445"/>
            <a:ext cx="1022132" cy="1193544"/>
            <a:chOff x="1447102" y="2037727"/>
            <a:chExt cx="1932563" cy="2256653"/>
          </a:xfrm>
        </p:grpSpPr>
        <p:sp>
          <p:nvSpPr>
            <p:cNvPr id="325" name="Google Shape;325;p30"/>
            <p:cNvSpPr/>
            <p:nvPr/>
          </p:nvSpPr>
          <p:spPr>
            <a:xfrm>
              <a:off x="1765992" y="2037727"/>
              <a:ext cx="698100" cy="684300"/>
            </a:xfrm>
            <a:prstGeom prst="ellipse">
              <a:avLst/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26" name="Google Shape;326;p30"/>
            <p:cNvSpPr/>
            <p:nvPr/>
          </p:nvSpPr>
          <p:spPr>
            <a:xfrm>
              <a:off x="1447102" y="2995414"/>
              <a:ext cx="698100" cy="684300"/>
            </a:xfrm>
            <a:prstGeom prst="ellipse">
              <a:avLst/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27" name="Google Shape;327;p30"/>
            <p:cNvSpPr/>
            <p:nvPr/>
          </p:nvSpPr>
          <p:spPr>
            <a:xfrm>
              <a:off x="2681564" y="2466455"/>
              <a:ext cx="698100" cy="684300"/>
            </a:xfrm>
            <a:prstGeom prst="ellipse">
              <a:avLst/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328" name="Google Shape;328;p30"/>
            <p:cNvCxnSpPr>
              <a:stCxn id="325" idx="3"/>
              <a:endCxn id="326" idx="0"/>
            </p:cNvCxnSpPr>
            <p:nvPr/>
          </p:nvCxnSpPr>
          <p:spPr>
            <a:xfrm flipH="1">
              <a:off x="1796227" y="2621813"/>
              <a:ext cx="72000" cy="37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9" name="Google Shape;329;p30"/>
            <p:cNvCxnSpPr>
              <a:stCxn id="325" idx="6"/>
              <a:endCxn id="327" idx="1"/>
            </p:cNvCxnSpPr>
            <p:nvPr/>
          </p:nvCxnSpPr>
          <p:spPr>
            <a:xfrm>
              <a:off x="2464092" y="2379877"/>
              <a:ext cx="319800" cy="186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30" name="Google Shape;330;p30"/>
            <p:cNvSpPr/>
            <p:nvPr/>
          </p:nvSpPr>
          <p:spPr>
            <a:xfrm>
              <a:off x="2361589" y="3610080"/>
              <a:ext cx="698100" cy="684300"/>
            </a:xfrm>
            <a:prstGeom prst="ellipse">
              <a:avLst/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331" name="Google Shape;331;p30"/>
            <p:cNvCxnSpPr>
              <a:stCxn id="326" idx="5"/>
              <a:endCxn id="330" idx="1"/>
            </p:cNvCxnSpPr>
            <p:nvPr/>
          </p:nvCxnSpPr>
          <p:spPr>
            <a:xfrm>
              <a:off x="2042967" y="3579501"/>
              <a:ext cx="420900" cy="13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2" name="Google Shape;332;p30"/>
            <p:cNvCxnSpPr>
              <a:stCxn id="325" idx="4"/>
              <a:endCxn id="330" idx="0"/>
            </p:cNvCxnSpPr>
            <p:nvPr/>
          </p:nvCxnSpPr>
          <p:spPr>
            <a:xfrm>
              <a:off x="2115042" y="2722027"/>
              <a:ext cx="595500" cy="88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33" name="Google Shape;333;p30"/>
          <p:cNvSpPr txBox="1"/>
          <p:nvPr/>
        </p:nvSpPr>
        <p:spPr>
          <a:xfrm>
            <a:off x="696139" y="1286725"/>
            <a:ext cx="1308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Supernetwork (SNW)</a:t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4" name="Google Shape;334;p30"/>
          <p:cNvSpPr txBox="1"/>
          <p:nvPr/>
        </p:nvSpPr>
        <p:spPr>
          <a:xfrm>
            <a:off x="3269388" y="1286725"/>
            <a:ext cx="1022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AOP-Wiki</a:t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335" name="Google Shape;335;p30"/>
          <p:cNvGrpSpPr/>
          <p:nvPr/>
        </p:nvGrpSpPr>
        <p:grpSpPr>
          <a:xfrm>
            <a:off x="2785048" y="1574835"/>
            <a:ext cx="1990793" cy="1774420"/>
            <a:chOff x="5010664" y="1640991"/>
            <a:chExt cx="3764025" cy="3354925"/>
          </a:xfrm>
        </p:grpSpPr>
        <p:grpSp>
          <p:nvGrpSpPr>
            <p:cNvPr id="336" name="Google Shape;336;p30"/>
            <p:cNvGrpSpPr/>
            <p:nvPr/>
          </p:nvGrpSpPr>
          <p:grpSpPr>
            <a:xfrm>
              <a:off x="5558664" y="1640991"/>
              <a:ext cx="2659800" cy="3354925"/>
              <a:chOff x="4985614" y="1488603"/>
              <a:chExt cx="2659800" cy="3354925"/>
            </a:xfrm>
          </p:grpSpPr>
          <p:sp>
            <p:nvSpPr>
              <p:cNvPr id="337" name="Google Shape;337;p30"/>
              <p:cNvSpPr/>
              <p:nvPr/>
            </p:nvSpPr>
            <p:spPr>
              <a:xfrm>
                <a:off x="6078389" y="2229603"/>
                <a:ext cx="698100" cy="684300"/>
              </a:xfrm>
              <a:prstGeom prst="ellipse">
                <a:avLst/>
              </a:prstGeom>
              <a:solidFill>
                <a:srgbClr val="EAD1D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8" name="Google Shape;338;p30"/>
              <p:cNvSpPr/>
              <p:nvPr/>
            </p:nvSpPr>
            <p:spPr>
              <a:xfrm>
                <a:off x="5380289" y="3064053"/>
                <a:ext cx="698100" cy="684300"/>
              </a:xfrm>
              <a:prstGeom prst="ellipse">
                <a:avLst/>
              </a:prstGeom>
              <a:solidFill>
                <a:srgbClr val="EAD1D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39" name="Google Shape;339;p30"/>
              <p:cNvCxnSpPr>
                <a:stCxn id="338" idx="7"/>
                <a:endCxn id="337" idx="3"/>
              </p:cNvCxnSpPr>
              <p:nvPr/>
            </p:nvCxnSpPr>
            <p:spPr>
              <a:xfrm flipH="1" rot="10800000">
                <a:off x="5976155" y="2813566"/>
                <a:ext cx="204600" cy="35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40" name="Google Shape;340;p30"/>
              <p:cNvSpPr/>
              <p:nvPr/>
            </p:nvSpPr>
            <p:spPr>
              <a:xfrm>
                <a:off x="5380289" y="4159228"/>
                <a:ext cx="698100" cy="684300"/>
              </a:xfrm>
              <a:prstGeom prst="ellipse">
                <a:avLst/>
              </a:prstGeom>
              <a:solidFill>
                <a:srgbClr val="6D9EEB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1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1" name="Google Shape;341;p30"/>
              <p:cNvSpPr/>
              <p:nvPr/>
            </p:nvSpPr>
            <p:spPr>
              <a:xfrm>
                <a:off x="6645314" y="3064053"/>
                <a:ext cx="698100" cy="684300"/>
              </a:xfrm>
              <a:prstGeom prst="ellipse">
                <a:avLst/>
              </a:prstGeom>
              <a:solidFill>
                <a:srgbClr val="6D9EEB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1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2" name="Google Shape;342;p30"/>
              <p:cNvSpPr/>
              <p:nvPr/>
            </p:nvSpPr>
            <p:spPr>
              <a:xfrm>
                <a:off x="6947314" y="1488603"/>
                <a:ext cx="698100" cy="684300"/>
              </a:xfrm>
              <a:prstGeom prst="ellipse">
                <a:avLst/>
              </a:prstGeom>
              <a:solidFill>
                <a:srgbClr val="CC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43" name="Google Shape;343;p30"/>
              <p:cNvCxnSpPr>
                <a:stCxn id="338" idx="4"/>
                <a:endCxn id="340" idx="0"/>
              </p:cNvCxnSpPr>
              <p:nvPr/>
            </p:nvCxnSpPr>
            <p:spPr>
              <a:xfrm>
                <a:off x="5729339" y="3748353"/>
                <a:ext cx="0" cy="41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4" name="Google Shape;344;p30"/>
              <p:cNvCxnSpPr>
                <a:stCxn id="337" idx="5"/>
                <a:endCxn id="341" idx="1"/>
              </p:cNvCxnSpPr>
              <p:nvPr/>
            </p:nvCxnSpPr>
            <p:spPr>
              <a:xfrm>
                <a:off x="6674255" y="2813690"/>
                <a:ext cx="73200" cy="35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5" name="Google Shape;345;p30"/>
              <p:cNvCxnSpPr>
                <a:stCxn id="337" idx="0"/>
                <a:endCxn id="342" idx="2"/>
              </p:cNvCxnSpPr>
              <p:nvPr/>
            </p:nvCxnSpPr>
            <p:spPr>
              <a:xfrm flipH="1" rot="10800000">
                <a:off x="6427439" y="1830903"/>
                <a:ext cx="519900" cy="398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46" name="Google Shape;346;p30"/>
              <p:cNvSpPr/>
              <p:nvPr/>
            </p:nvSpPr>
            <p:spPr>
              <a:xfrm>
                <a:off x="4985614" y="1920478"/>
                <a:ext cx="698100" cy="684300"/>
              </a:xfrm>
              <a:prstGeom prst="ellipse">
                <a:avLst/>
              </a:prstGeom>
              <a:solidFill>
                <a:srgbClr val="E066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47" name="Google Shape;347;p30"/>
              <p:cNvCxnSpPr>
                <a:stCxn id="346" idx="4"/>
                <a:endCxn id="338" idx="0"/>
              </p:cNvCxnSpPr>
              <p:nvPr/>
            </p:nvCxnSpPr>
            <p:spPr>
              <a:xfrm>
                <a:off x="5334664" y="2604778"/>
                <a:ext cx="394800" cy="459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8" name="Google Shape;348;p30"/>
              <p:cNvCxnSpPr>
                <a:stCxn id="338" idx="6"/>
                <a:endCxn id="341" idx="2"/>
              </p:cNvCxnSpPr>
              <p:nvPr/>
            </p:nvCxnSpPr>
            <p:spPr>
              <a:xfrm>
                <a:off x="6078389" y="3406203"/>
                <a:ext cx="567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349" name="Google Shape;349;p30"/>
            <p:cNvSpPr/>
            <p:nvPr/>
          </p:nvSpPr>
          <p:spPr>
            <a:xfrm>
              <a:off x="8076589" y="2466430"/>
              <a:ext cx="698100" cy="684300"/>
            </a:xfrm>
            <a:prstGeom prst="ellipse">
              <a:avLst/>
            </a:prstGeom>
            <a:solidFill>
              <a:srgbClr val="FFE5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50" name="Google Shape;350;p30"/>
            <p:cNvSpPr/>
            <p:nvPr/>
          </p:nvSpPr>
          <p:spPr>
            <a:xfrm>
              <a:off x="5010664" y="3610080"/>
              <a:ext cx="698100" cy="684300"/>
            </a:xfrm>
            <a:prstGeom prst="ellipse">
              <a:avLst/>
            </a:prstGeom>
            <a:solidFill>
              <a:srgbClr val="FFE5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351" name="Google Shape;351;p30"/>
            <p:cNvCxnSpPr>
              <a:stCxn id="350" idx="7"/>
              <a:endCxn id="338" idx="2"/>
            </p:cNvCxnSpPr>
            <p:nvPr/>
          </p:nvCxnSpPr>
          <p:spPr>
            <a:xfrm flipH="1" rot="10800000">
              <a:off x="5606530" y="3558493"/>
              <a:ext cx="346800" cy="15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2" name="Google Shape;352;p30"/>
            <p:cNvCxnSpPr>
              <a:stCxn id="349" idx="3"/>
              <a:endCxn id="341" idx="7"/>
            </p:cNvCxnSpPr>
            <p:nvPr/>
          </p:nvCxnSpPr>
          <p:spPr>
            <a:xfrm flipH="1">
              <a:off x="7814324" y="3050516"/>
              <a:ext cx="364500" cy="266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3" name="Google Shape;353;p30"/>
            <p:cNvCxnSpPr>
              <a:stCxn id="342" idx="5"/>
              <a:endCxn id="349" idx="0"/>
            </p:cNvCxnSpPr>
            <p:nvPr/>
          </p:nvCxnSpPr>
          <p:spPr>
            <a:xfrm>
              <a:off x="8116230" y="2225077"/>
              <a:ext cx="309300" cy="241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54" name="Google Shape;354;p30"/>
          <p:cNvSpPr txBox="1"/>
          <p:nvPr/>
        </p:nvSpPr>
        <p:spPr>
          <a:xfrm>
            <a:off x="1362866" y="3680775"/>
            <a:ext cx="6419700" cy="384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Lato"/>
                <a:ea typeface="Lato"/>
                <a:cs typeface="Lato"/>
                <a:sym typeface="Lato"/>
              </a:rPr>
              <a:t>Extend selected risk genes in supernetwork with key events, AOs, AOPs, and stressors 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5" name="Google Shape;355;p30"/>
          <p:cNvSpPr/>
          <p:nvPr/>
        </p:nvSpPr>
        <p:spPr>
          <a:xfrm>
            <a:off x="2292200" y="2184775"/>
            <a:ext cx="384900" cy="384900"/>
          </a:xfrm>
          <a:prstGeom prst="mathPlus">
            <a:avLst>
              <a:gd fmla="val 23520" name="adj1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6" name="Google Shape;356;p30"/>
          <p:cNvSpPr/>
          <p:nvPr/>
        </p:nvSpPr>
        <p:spPr>
          <a:xfrm>
            <a:off x="5273600" y="2184775"/>
            <a:ext cx="384900" cy="3849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7" name="Google Shape;357;p30"/>
          <p:cNvSpPr txBox="1"/>
          <p:nvPr/>
        </p:nvSpPr>
        <p:spPr>
          <a:xfrm>
            <a:off x="1362866" y="4135225"/>
            <a:ext cx="6419700" cy="3849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Lato"/>
                <a:ea typeface="Lato"/>
                <a:cs typeface="Lato"/>
                <a:sym typeface="Lato"/>
              </a:rPr>
              <a:t>Establish pathway from risk gene to disease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8" name="Google Shape;358;p30"/>
          <p:cNvSpPr txBox="1"/>
          <p:nvPr/>
        </p:nvSpPr>
        <p:spPr>
          <a:xfrm>
            <a:off x="1361375" y="4589675"/>
            <a:ext cx="6419700" cy="384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Lato"/>
                <a:ea typeface="Lato"/>
                <a:cs typeface="Lato"/>
                <a:sym typeface="Lato"/>
              </a:rPr>
              <a:t>Make association between chemical and gene/disease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9" name="Google Shape;359;p30"/>
          <p:cNvSpPr/>
          <p:nvPr/>
        </p:nvSpPr>
        <p:spPr>
          <a:xfrm>
            <a:off x="5908422" y="2115465"/>
            <a:ext cx="534000" cy="5235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latin typeface="Lato"/>
                <a:ea typeface="Lato"/>
                <a:cs typeface="Lato"/>
                <a:sym typeface="Lato"/>
              </a:rPr>
              <a:t>Gene A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0" name="Google Shape;360;p30"/>
          <p:cNvSpPr/>
          <p:nvPr/>
        </p:nvSpPr>
        <p:spPr>
          <a:xfrm>
            <a:off x="6678541" y="2115475"/>
            <a:ext cx="534000" cy="523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ato"/>
                <a:ea typeface="Lato"/>
                <a:cs typeface="Lato"/>
                <a:sym typeface="Lato"/>
              </a:rPr>
              <a:t>Key event 26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1" name="Google Shape;361;p30"/>
          <p:cNvSpPr/>
          <p:nvPr/>
        </p:nvSpPr>
        <p:spPr>
          <a:xfrm>
            <a:off x="7448665" y="2115480"/>
            <a:ext cx="534000" cy="5235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ato"/>
                <a:ea typeface="Lato"/>
                <a:cs typeface="Lato"/>
                <a:sym typeface="Lato"/>
              </a:rPr>
              <a:t>AO 82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62" name="Google Shape;362;p30"/>
          <p:cNvCxnSpPr>
            <a:stCxn id="359" idx="6"/>
            <a:endCxn id="360" idx="2"/>
          </p:cNvCxnSpPr>
          <p:nvPr/>
        </p:nvCxnSpPr>
        <p:spPr>
          <a:xfrm>
            <a:off x="6442422" y="2377215"/>
            <a:ext cx="23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3" name="Google Shape;363;p30"/>
          <p:cNvCxnSpPr>
            <a:stCxn id="360" idx="6"/>
            <a:endCxn id="361" idx="2"/>
          </p:cNvCxnSpPr>
          <p:nvPr/>
        </p:nvCxnSpPr>
        <p:spPr>
          <a:xfrm>
            <a:off x="7212541" y="2377225"/>
            <a:ext cx="23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4" name="Google Shape;364;p30"/>
          <p:cNvSpPr/>
          <p:nvPr/>
        </p:nvSpPr>
        <p:spPr>
          <a:xfrm>
            <a:off x="8218790" y="2115480"/>
            <a:ext cx="534000" cy="5235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ato"/>
                <a:ea typeface="Lato"/>
                <a:cs typeface="Lato"/>
                <a:sym typeface="Lato"/>
              </a:rPr>
              <a:t>AOP 113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65" name="Google Shape;365;p30"/>
          <p:cNvCxnSpPr>
            <a:stCxn id="361" idx="6"/>
            <a:endCxn id="364" idx="2"/>
          </p:cNvCxnSpPr>
          <p:nvPr/>
        </p:nvCxnSpPr>
        <p:spPr>
          <a:xfrm>
            <a:off x="7982665" y="2377230"/>
            <a:ext cx="23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6" name="Google Shape;366;p30"/>
          <p:cNvSpPr/>
          <p:nvPr/>
        </p:nvSpPr>
        <p:spPr>
          <a:xfrm>
            <a:off x="8218790" y="1286717"/>
            <a:ext cx="534000" cy="5235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ato"/>
                <a:ea typeface="Lato"/>
                <a:cs typeface="Lato"/>
                <a:sym typeface="Lato"/>
              </a:rPr>
              <a:t>Lead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67" name="Google Shape;367;p30"/>
          <p:cNvCxnSpPr>
            <a:stCxn id="366" idx="4"/>
            <a:endCxn id="364" idx="0"/>
          </p:cNvCxnSpPr>
          <p:nvPr/>
        </p:nvCxnSpPr>
        <p:spPr>
          <a:xfrm>
            <a:off x="8485790" y="1810217"/>
            <a:ext cx="0" cy="30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8" name="Google Shape;368;p30"/>
          <p:cNvSpPr txBox="1"/>
          <p:nvPr/>
        </p:nvSpPr>
        <p:spPr>
          <a:xfrm>
            <a:off x="6760463" y="1286725"/>
            <a:ext cx="1022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AOP-extended SNW</a:t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9" name="Google Shape;369;p30"/>
          <p:cNvSpPr/>
          <p:nvPr/>
        </p:nvSpPr>
        <p:spPr>
          <a:xfrm>
            <a:off x="1239025" y="3600925"/>
            <a:ext cx="6651900" cy="146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0" name="Google Shape;370;p30"/>
          <p:cNvSpPr/>
          <p:nvPr/>
        </p:nvSpPr>
        <p:spPr>
          <a:xfrm>
            <a:off x="696150" y="1251025"/>
            <a:ext cx="8131800" cy="2178900"/>
          </a:xfrm>
          <a:prstGeom prst="rect">
            <a:avLst/>
          </a:prstGeom>
          <a:solidFill>
            <a:srgbClr val="FFFFFF">
              <a:alpha val="681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1" name="Google Shape;371;p30"/>
          <p:cNvSpPr txBox="1"/>
          <p:nvPr/>
        </p:nvSpPr>
        <p:spPr>
          <a:xfrm>
            <a:off x="7379950" y="517575"/>
            <a:ext cx="17805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AOP = Adverse outcome pathway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AO = adverse outcome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1"/>
          <p:cNvSpPr txBox="1"/>
          <p:nvPr>
            <p:ph type="title"/>
          </p:nvPr>
        </p:nvSpPr>
        <p:spPr>
          <a:xfrm>
            <a:off x="729450" y="572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AOP EXTENSION - MAJOR STEPS I</a:t>
            </a:r>
            <a:endParaRPr/>
          </a:p>
        </p:txBody>
      </p:sp>
      <p:sp>
        <p:nvSpPr>
          <p:cNvPr id="377" name="Google Shape;377;p31"/>
          <p:cNvSpPr/>
          <p:nvPr/>
        </p:nvSpPr>
        <p:spPr>
          <a:xfrm>
            <a:off x="2298163" y="1539900"/>
            <a:ext cx="4551300" cy="3264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AOP-Wiki SPARQL endpoint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8" name="Google Shape;378;p31"/>
          <p:cNvSpPr/>
          <p:nvPr/>
        </p:nvSpPr>
        <p:spPr>
          <a:xfrm>
            <a:off x="2298163" y="2041285"/>
            <a:ext cx="4551300" cy="3264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Get list of all AOs in AOP-Wiki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9" name="Google Shape;379;p31"/>
          <p:cNvSpPr txBox="1"/>
          <p:nvPr/>
        </p:nvSpPr>
        <p:spPr>
          <a:xfrm>
            <a:off x="7403175" y="517575"/>
            <a:ext cx="17571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AOP = Adverse outcome pathway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AO = adverse outcome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KER = Key-event relationship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KE = Key event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0" name="Google Shape;380;p31"/>
          <p:cNvSpPr/>
          <p:nvPr/>
        </p:nvSpPr>
        <p:spPr>
          <a:xfrm>
            <a:off x="2298163" y="2542671"/>
            <a:ext cx="4551300" cy="3264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Manually select AOs for neuronal/psychiatric outcomes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1" name="Google Shape;381;p31"/>
          <p:cNvSpPr/>
          <p:nvPr/>
        </p:nvSpPr>
        <p:spPr>
          <a:xfrm>
            <a:off x="2298163" y="3044056"/>
            <a:ext cx="4551300" cy="535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Get URIs of KERs and KEs associated with AOPs containing selected AOs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82" name="Google Shape;382;p31"/>
          <p:cNvCxnSpPr>
            <a:stCxn id="377" idx="2"/>
            <a:endCxn id="378" idx="0"/>
          </p:cNvCxnSpPr>
          <p:nvPr/>
        </p:nvCxnSpPr>
        <p:spPr>
          <a:xfrm>
            <a:off x="4573813" y="1866300"/>
            <a:ext cx="0" cy="17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3" name="Google Shape;383;p31"/>
          <p:cNvCxnSpPr>
            <a:stCxn id="378" idx="2"/>
            <a:endCxn id="380" idx="0"/>
          </p:cNvCxnSpPr>
          <p:nvPr/>
        </p:nvCxnSpPr>
        <p:spPr>
          <a:xfrm>
            <a:off x="4573813" y="2367685"/>
            <a:ext cx="0" cy="17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4" name="Google Shape;384;p31"/>
          <p:cNvCxnSpPr>
            <a:stCxn id="380" idx="2"/>
            <a:endCxn id="381" idx="0"/>
          </p:cNvCxnSpPr>
          <p:nvPr/>
        </p:nvCxnSpPr>
        <p:spPr>
          <a:xfrm>
            <a:off x="4573813" y="2869071"/>
            <a:ext cx="0" cy="17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5" name="Google Shape;385;p31"/>
          <p:cNvSpPr/>
          <p:nvPr/>
        </p:nvSpPr>
        <p:spPr>
          <a:xfrm>
            <a:off x="2296338" y="3754242"/>
            <a:ext cx="4551300" cy="32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List of “selected KEs”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86" name="Google Shape;386;p31"/>
          <p:cNvCxnSpPr>
            <a:stCxn id="381" idx="2"/>
            <a:endCxn id="385" idx="0"/>
          </p:cNvCxnSpPr>
          <p:nvPr/>
        </p:nvCxnSpPr>
        <p:spPr>
          <a:xfrm flipH="1">
            <a:off x="4572013" y="3579256"/>
            <a:ext cx="1800" cy="17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7" name="Google Shape;387;p31"/>
          <p:cNvSpPr txBox="1"/>
          <p:nvPr/>
        </p:nvSpPr>
        <p:spPr>
          <a:xfrm>
            <a:off x="1409400" y="1610250"/>
            <a:ext cx="789900" cy="1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Database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8" name="Google Shape;388;p31"/>
          <p:cNvSpPr txBox="1"/>
          <p:nvPr/>
        </p:nvSpPr>
        <p:spPr>
          <a:xfrm>
            <a:off x="1409400" y="2111625"/>
            <a:ext cx="789900" cy="1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Query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9" name="Google Shape;389;p31"/>
          <p:cNvSpPr txBox="1"/>
          <p:nvPr/>
        </p:nvSpPr>
        <p:spPr>
          <a:xfrm>
            <a:off x="1409400" y="3218800"/>
            <a:ext cx="789900" cy="1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Query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0" name="Google Shape;390;p31"/>
          <p:cNvSpPr txBox="1"/>
          <p:nvPr/>
        </p:nvSpPr>
        <p:spPr>
          <a:xfrm>
            <a:off x="1409400" y="2613000"/>
            <a:ext cx="789900" cy="1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Selection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1" name="Google Shape;391;p31"/>
          <p:cNvSpPr txBox="1"/>
          <p:nvPr/>
        </p:nvSpPr>
        <p:spPr>
          <a:xfrm>
            <a:off x="1409400" y="3824600"/>
            <a:ext cx="789900" cy="1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Outcome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2" name="Google Shape;392;p31"/>
          <p:cNvSpPr/>
          <p:nvPr/>
        </p:nvSpPr>
        <p:spPr>
          <a:xfrm>
            <a:off x="2298163" y="4289417"/>
            <a:ext cx="4551300" cy="326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Import selected KEs as network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93" name="Google Shape;393;p31"/>
          <p:cNvCxnSpPr>
            <a:stCxn id="385" idx="2"/>
            <a:endCxn id="392" idx="0"/>
          </p:cNvCxnSpPr>
          <p:nvPr/>
        </p:nvCxnSpPr>
        <p:spPr>
          <a:xfrm>
            <a:off x="4571988" y="4080642"/>
            <a:ext cx="1800" cy="20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94" name="Google Shape;39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7196" y="4301571"/>
            <a:ext cx="302111" cy="302125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31"/>
          <p:cNvSpPr txBox="1"/>
          <p:nvPr/>
        </p:nvSpPr>
        <p:spPr>
          <a:xfrm>
            <a:off x="3422577" y="4757000"/>
            <a:ext cx="2302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“Selected KEs” network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96" name="Google Shape;396;p31"/>
          <p:cNvCxnSpPr>
            <a:stCxn id="392" idx="2"/>
            <a:endCxn id="395" idx="0"/>
          </p:cNvCxnSpPr>
          <p:nvPr/>
        </p:nvCxnSpPr>
        <p:spPr>
          <a:xfrm>
            <a:off x="4573813" y="4615817"/>
            <a:ext cx="0" cy="14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7" name="Google Shape;397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572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BACKGROUND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1337600"/>
            <a:ext cx="7688700" cy="32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Etiology of schizophrenia (SCZ) is unclear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Challenges in finding effective treatment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Efficacy of treatment influenced by patient genotype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Two-hit hypothesis for SCZ development</a:t>
            </a:r>
            <a:endParaRPr/>
          </a:p>
          <a:p>
            <a:pPr indent="-31115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Genetic predisposition / prenatal or early life immunological </a:t>
            </a:r>
            <a:r>
              <a:rPr lang="en-GB"/>
              <a:t>insults</a:t>
            </a:r>
            <a:r>
              <a:rPr lang="en-GB"/>
              <a:t> </a:t>
            </a:r>
            <a:endParaRPr/>
          </a:p>
          <a:p>
            <a:pPr indent="-31115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Insult in in adolescence or post-</a:t>
            </a:r>
            <a:r>
              <a:rPr lang="en-GB"/>
              <a:t>adolescence</a:t>
            </a:r>
            <a:endParaRPr/>
          </a:p>
          <a:p>
            <a:pPr indent="0" lvl="0" marL="18288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/>
              <a:t>⇒ Schizophrenia development</a:t>
            </a:r>
            <a:endParaRPr b="1"/>
          </a:p>
        </p:txBody>
      </p:sp>
      <p:sp>
        <p:nvSpPr>
          <p:cNvPr id="95" name="Google Shape;95;p14"/>
          <p:cNvSpPr txBox="1"/>
          <p:nvPr/>
        </p:nvSpPr>
        <p:spPr>
          <a:xfrm>
            <a:off x="0" y="4803600"/>
            <a:ext cx="23427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Guerrin et al. (2021)</a:t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Luykx et al. (2023)</a:t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2"/>
          <p:cNvSpPr txBox="1"/>
          <p:nvPr>
            <p:ph type="title"/>
          </p:nvPr>
        </p:nvSpPr>
        <p:spPr>
          <a:xfrm>
            <a:off x="729450" y="572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AOP EXTENSION - MAJOR STEPS II</a:t>
            </a:r>
            <a:endParaRPr/>
          </a:p>
        </p:txBody>
      </p:sp>
      <p:sp>
        <p:nvSpPr>
          <p:cNvPr id="403" name="Google Shape;403;p32"/>
          <p:cNvSpPr/>
          <p:nvPr/>
        </p:nvSpPr>
        <p:spPr>
          <a:xfrm>
            <a:off x="2298163" y="1539900"/>
            <a:ext cx="4551300" cy="3264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AOP-Wiki SPARQL endpoint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4" name="Google Shape;404;p32"/>
          <p:cNvSpPr/>
          <p:nvPr/>
        </p:nvSpPr>
        <p:spPr>
          <a:xfrm>
            <a:off x="2298163" y="2041285"/>
            <a:ext cx="4551300" cy="3264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Get list of all KE URIs and associated Ensembl gene IDs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5" name="Google Shape;405;p32"/>
          <p:cNvSpPr txBox="1"/>
          <p:nvPr/>
        </p:nvSpPr>
        <p:spPr>
          <a:xfrm>
            <a:off x="7403175" y="517575"/>
            <a:ext cx="17571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AOP = Adverse outcome pathway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AO = adverse outcome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KER = Key-event relationship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KE = Key event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6" name="Google Shape;406;p32"/>
          <p:cNvSpPr/>
          <p:nvPr/>
        </p:nvSpPr>
        <p:spPr>
          <a:xfrm>
            <a:off x="2298175" y="2542676"/>
            <a:ext cx="4551300" cy="4386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Remove KEs not found in “selected KEs” list and genes associated with them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07" name="Google Shape;407;p32"/>
          <p:cNvCxnSpPr>
            <a:stCxn id="403" idx="2"/>
            <a:endCxn id="404" idx="0"/>
          </p:cNvCxnSpPr>
          <p:nvPr/>
        </p:nvCxnSpPr>
        <p:spPr>
          <a:xfrm>
            <a:off x="4573813" y="1866300"/>
            <a:ext cx="0" cy="17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8" name="Google Shape;408;p32"/>
          <p:cNvCxnSpPr>
            <a:stCxn id="404" idx="2"/>
            <a:endCxn id="406" idx="0"/>
          </p:cNvCxnSpPr>
          <p:nvPr/>
        </p:nvCxnSpPr>
        <p:spPr>
          <a:xfrm>
            <a:off x="4573813" y="2367685"/>
            <a:ext cx="0" cy="17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9" name="Google Shape;409;p32"/>
          <p:cNvSpPr txBox="1"/>
          <p:nvPr/>
        </p:nvSpPr>
        <p:spPr>
          <a:xfrm>
            <a:off x="1409400" y="1610250"/>
            <a:ext cx="789900" cy="1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Database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0" name="Google Shape;410;p32"/>
          <p:cNvSpPr txBox="1"/>
          <p:nvPr/>
        </p:nvSpPr>
        <p:spPr>
          <a:xfrm>
            <a:off x="1409400" y="2111625"/>
            <a:ext cx="789900" cy="1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Query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1" name="Google Shape;411;p32"/>
          <p:cNvSpPr txBox="1"/>
          <p:nvPr/>
        </p:nvSpPr>
        <p:spPr>
          <a:xfrm>
            <a:off x="1409400" y="2613000"/>
            <a:ext cx="789900" cy="1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Selection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2" name="Google Shape;412;p32"/>
          <p:cNvSpPr/>
          <p:nvPr/>
        </p:nvSpPr>
        <p:spPr>
          <a:xfrm>
            <a:off x="2296338" y="3156267"/>
            <a:ext cx="4551300" cy="326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Import remaining KEs and associated genes as network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13" name="Google Shape;41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7196" y="3168408"/>
            <a:ext cx="302111" cy="302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4" name="Google Shape;414;p32"/>
          <p:cNvCxnSpPr>
            <a:stCxn id="406" idx="2"/>
            <a:endCxn id="412" idx="0"/>
          </p:cNvCxnSpPr>
          <p:nvPr/>
        </p:nvCxnSpPr>
        <p:spPr>
          <a:xfrm flipH="1">
            <a:off x="4572025" y="2981276"/>
            <a:ext cx="1800" cy="17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5" name="Google Shape;415;p32"/>
          <p:cNvSpPr txBox="1"/>
          <p:nvPr/>
        </p:nvSpPr>
        <p:spPr>
          <a:xfrm>
            <a:off x="3793819" y="3657678"/>
            <a:ext cx="156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KE and gene network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16" name="Google Shape;416;p32"/>
          <p:cNvCxnSpPr>
            <a:stCxn id="412" idx="2"/>
            <a:endCxn id="415" idx="0"/>
          </p:cNvCxnSpPr>
          <p:nvPr/>
        </p:nvCxnSpPr>
        <p:spPr>
          <a:xfrm>
            <a:off x="4571988" y="3482667"/>
            <a:ext cx="1800" cy="17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7" name="Google Shape;417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3"/>
          <p:cNvSpPr txBox="1"/>
          <p:nvPr>
            <p:ph type="title"/>
          </p:nvPr>
        </p:nvSpPr>
        <p:spPr>
          <a:xfrm>
            <a:off x="729450" y="572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AOP EXTENSION - MAJOR STEPS III</a:t>
            </a:r>
            <a:endParaRPr/>
          </a:p>
        </p:txBody>
      </p:sp>
      <p:sp>
        <p:nvSpPr>
          <p:cNvPr id="423" name="Google Shape;423;p33"/>
          <p:cNvSpPr txBox="1"/>
          <p:nvPr/>
        </p:nvSpPr>
        <p:spPr>
          <a:xfrm>
            <a:off x="7403175" y="517575"/>
            <a:ext cx="17571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AOP = Adverse outcome pathway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AO = adverse outcome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KER = Key-event relationship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KE = Key event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424" name="Google Shape;424;p33"/>
          <p:cNvGrpSpPr/>
          <p:nvPr/>
        </p:nvGrpSpPr>
        <p:grpSpPr>
          <a:xfrm>
            <a:off x="776795" y="1985387"/>
            <a:ext cx="1689809" cy="1469703"/>
            <a:chOff x="909599" y="2089574"/>
            <a:chExt cx="2057982" cy="1790138"/>
          </a:xfrm>
        </p:grpSpPr>
        <p:sp>
          <p:nvSpPr>
            <p:cNvPr id="425" name="Google Shape;425;p33"/>
            <p:cNvSpPr/>
            <p:nvPr/>
          </p:nvSpPr>
          <p:spPr>
            <a:xfrm>
              <a:off x="1118253" y="2089574"/>
              <a:ext cx="598800" cy="587100"/>
            </a:xfrm>
            <a:prstGeom prst="ellipse">
              <a:avLst/>
            </a:prstGeom>
            <a:solidFill>
              <a:srgbClr val="EAD1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latin typeface="Lato"/>
                  <a:ea typeface="Lato"/>
                  <a:cs typeface="Lato"/>
                  <a:sym typeface="Lato"/>
                </a:rPr>
                <a:t>Key event 23</a:t>
              </a:r>
              <a:endParaRPr sz="11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26" name="Google Shape;426;p33"/>
            <p:cNvSpPr/>
            <p:nvPr/>
          </p:nvSpPr>
          <p:spPr>
            <a:xfrm>
              <a:off x="909599" y="3007517"/>
              <a:ext cx="598800" cy="587100"/>
            </a:xfrm>
            <a:prstGeom prst="ellipse">
              <a:avLst/>
            </a:prstGeom>
            <a:solidFill>
              <a:srgbClr val="EAD1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latin typeface="Lato"/>
                  <a:ea typeface="Lato"/>
                  <a:cs typeface="Lato"/>
                  <a:sym typeface="Lato"/>
                </a:rPr>
                <a:t>Key event 55</a:t>
              </a:r>
              <a:endParaRPr sz="11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27" name="Google Shape;427;p33"/>
            <p:cNvSpPr/>
            <p:nvPr/>
          </p:nvSpPr>
          <p:spPr>
            <a:xfrm>
              <a:off x="1825916" y="3292612"/>
              <a:ext cx="598800" cy="587100"/>
            </a:xfrm>
            <a:prstGeom prst="ellipse">
              <a:avLst/>
            </a:prstGeom>
            <a:solidFill>
              <a:srgbClr val="EAD1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latin typeface="Lato"/>
                  <a:ea typeface="Lato"/>
                  <a:cs typeface="Lato"/>
                  <a:sym typeface="Lato"/>
                </a:rPr>
                <a:t>Key event 31</a:t>
              </a:r>
              <a:endParaRPr sz="11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28" name="Google Shape;428;p33"/>
            <p:cNvSpPr/>
            <p:nvPr/>
          </p:nvSpPr>
          <p:spPr>
            <a:xfrm>
              <a:off x="2368781" y="2449444"/>
              <a:ext cx="598800" cy="587100"/>
            </a:xfrm>
            <a:prstGeom prst="ellipse">
              <a:avLst/>
            </a:prstGeom>
            <a:solidFill>
              <a:srgbClr val="EAD1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latin typeface="Lato"/>
                  <a:ea typeface="Lato"/>
                  <a:cs typeface="Lato"/>
                  <a:sym typeface="Lato"/>
                </a:rPr>
                <a:t>Key event </a:t>
              </a:r>
              <a:endParaRPr sz="11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latin typeface="Lato"/>
                  <a:ea typeface="Lato"/>
                  <a:cs typeface="Lato"/>
                  <a:sym typeface="Lato"/>
                </a:rPr>
                <a:t>46</a:t>
              </a:r>
              <a:endParaRPr sz="1100"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429" name="Google Shape;429;p33"/>
            <p:cNvCxnSpPr>
              <a:stCxn id="425" idx="3"/>
              <a:endCxn id="426" idx="0"/>
            </p:cNvCxnSpPr>
            <p:nvPr/>
          </p:nvCxnSpPr>
          <p:spPr>
            <a:xfrm>
              <a:off x="1205945" y="2590695"/>
              <a:ext cx="3000" cy="416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0" name="Google Shape;430;p33"/>
            <p:cNvCxnSpPr>
              <a:stCxn id="425" idx="6"/>
              <a:endCxn id="428" idx="2"/>
            </p:cNvCxnSpPr>
            <p:nvPr/>
          </p:nvCxnSpPr>
          <p:spPr>
            <a:xfrm>
              <a:off x="1717053" y="2383124"/>
              <a:ext cx="651600" cy="360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1" name="Google Shape;431;p33"/>
            <p:cNvCxnSpPr>
              <a:stCxn id="425" idx="5"/>
              <a:endCxn id="427" idx="0"/>
            </p:cNvCxnSpPr>
            <p:nvPr/>
          </p:nvCxnSpPr>
          <p:spPr>
            <a:xfrm>
              <a:off x="1629361" y="2590695"/>
              <a:ext cx="495900" cy="70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2" name="Google Shape;432;p33"/>
            <p:cNvCxnSpPr>
              <a:stCxn id="426" idx="5"/>
              <a:endCxn id="427" idx="2"/>
            </p:cNvCxnSpPr>
            <p:nvPr/>
          </p:nvCxnSpPr>
          <p:spPr>
            <a:xfrm>
              <a:off x="1420706" y="3508638"/>
              <a:ext cx="405300" cy="7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33" name="Google Shape;433;p33"/>
          <p:cNvSpPr/>
          <p:nvPr/>
        </p:nvSpPr>
        <p:spPr>
          <a:xfrm>
            <a:off x="4641910" y="2795533"/>
            <a:ext cx="491700" cy="4821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ato"/>
                <a:ea typeface="Lato"/>
                <a:cs typeface="Lato"/>
                <a:sym typeface="Lato"/>
              </a:rPr>
              <a:t>Gene B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4" name="Google Shape;434;p33"/>
          <p:cNvSpPr/>
          <p:nvPr/>
        </p:nvSpPr>
        <p:spPr>
          <a:xfrm>
            <a:off x="4177165" y="3314730"/>
            <a:ext cx="491700" cy="4821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ato"/>
                <a:ea typeface="Lato"/>
                <a:cs typeface="Lato"/>
                <a:sym typeface="Lato"/>
              </a:rPr>
              <a:t>Key event 31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5" name="Google Shape;435;p33"/>
          <p:cNvSpPr/>
          <p:nvPr/>
        </p:nvSpPr>
        <p:spPr>
          <a:xfrm>
            <a:off x="3784571" y="2744479"/>
            <a:ext cx="491700" cy="4821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ato"/>
                <a:ea typeface="Lato"/>
                <a:cs typeface="Lato"/>
                <a:sym typeface="Lato"/>
              </a:rPr>
              <a:t>Gene A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36" name="Google Shape;436;p33"/>
          <p:cNvCxnSpPr>
            <a:stCxn id="435" idx="4"/>
          </p:cNvCxnSpPr>
          <p:nvPr/>
        </p:nvCxnSpPr>
        <p:spPr>
          <a:xfrm>
            <a:off x="4030421" y="3226579"/>
            <a:ext cx="147000" cy="32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7" name="Google Shape;437;p33"/>
          <p:cNvCxnSpPr>
            <a:stCxn id="434" idx="6"/>
            <a:endCxn id="433" idx="4"/>
          </p:cNvCxnSpPr>
          <p:nvPr/>
        </p:nvCxnSpPr>
        <p:spPr>
          <a:xfrm flipH="1" rot="10800000">
            <a:off x="4668865" y="3277680"/>
            <a:ext cx="219000" cy="27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8" name="Google Shape;438;p33"/>
          <p:cNvSpPr/>
          <p:nvPr/>
        </p:nvSpPr>
        <p:spPr>
          <a:xfrm>
            <a:off x="4902766" y="2209928"/>
            <a:ext cx="491700" cy="4821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ato"/>
                <a:ea typeface="Lato"/>
                <a:cs typeface="Lato"/>
                <a:sym typeface="Lato"/>
              </a:rPr>
              <a:t>Key event 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ato"/>
                <a:ea typeface="Lato"/>
                <a:cs typeface="Lato"/>
                <a:sym typeface="Lato"/>
              </a:rPr>
              <a:t>46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9" name="Google Shape;439;p33"/>
          <p:cNvSpPr/>
          <p:nvPr/>
        </p:nvSpPr>
        <p:spPr>
          <a:xfrm>
            <a:off x="5518715" y="1985456"/>
            <a:ext cx="491700" cy="4821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ato"/>
                <a:ea typeface="Lato"/>
                <a:cs typeface="Lato"/>
                <a:sym typeface="Lato"/>
              </a:rPr>
              <a:t>Gene C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40" name="Google Shape;440;p33"/>
          <p:cNvCxnSpPr>
            <a:stCxn id="438" idx="6"/>
            <a:endCxn id="439" idx="3"/>
          </p:cNvCxnSpPr>
          <p:nvPr/>
        </p:nvCxnSpPr>
        <p:spPr>
          <a:xfrm flipH="1" rot="10800000">
            <a:off x="5394466" y="2396978"/>
            <a:ext cx="196200" cy="5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1" name="Google Shape;441;p33"/>
          <p:cNvCxnSpPr>
            <a:stCxn id="433" idx="0"/>
            <a:endCxn id="438" idx="3"/>
          </p:cNvCxnSpPr>
          <p:nvPr/>
        </p:nvCxnSpPr>
        <p:spPr>
          <a:xfrm flipH="1" rot="10800000">
            <a:off x="4887760" y="2621533"/>
            <a:ext cx="87000" cy="17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2" name="Google Shape;442;p33"/>
          <p:cNvSpPr txBox="1"/>
          <p:nvPr/>
        </p:nvSpPr>
        <p:spPr>
          <a:xfrm>
            <a:off x="841646" y="1491274"/>
            <a:ext cx="156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“Selected KEs” network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3" name="Google Shape;443;p33"/>
          <p:cNvSpPr txBox="1"/>
          <p:nvPr/>
        </p:nvSpPr>
        <p:spPr>
          <a:xfrm>
            <a:off x="4117519" y="1491278"/>
            <a:ext cx="156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KE and gene network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4" name="Google Shape;444;p33"/>
          <p:cNvSpPr/>
          <p:nvPr/>
        </p:nvSpPr>
        <p:spPr>
          <a:xfrm>
            <a:off x="1937100" y="4663650"/>
            <a:ext cx="5273400" cy="3264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Lato"/>
                <a:ea typeface="Lato"/>
                <a:cs typeface="Lato"/>
                <a:sym typeface="Lato"/>
              </a:rPr>
              <a:t>Extend selected KEs based on selected AOs with available genes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5" name="Google Shape;445;p33"/>
          <p:cNvSpPr/>
          <p:nvPr/>
        </p:nvSpPr>
        <p:spPr>
          <a:xfrm>
            <a:off x="2982450" y="2350650"/>
            <a:ext cx="442200" cy="442200"/>
          </a:xfrm>
          <a:prstGeom prst="mathPlus">
            <a:avLst>
              <a:gd fmla="val 23520" name="adj1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446" name="Google Shape;446;p33"/>
          <p:cNvGrpSpPr/>
          <p:nvPr/>
        </p:nvGrpSpPr>
        <p:grpSpPr>
          <a:xfrm>
            <a:off x="6758871" y="2001525"/>
            <a:ext cx="1689809" cy="1469703"/>
            <a:chOff x="909599" y="2089574"/>
            <a:chExt cx="2057982" cy="1790138"/>
          </a:xfrm>
        </p:grpSpPr>
        <p:sp>
          <p:nvSpPr>
            <p:cNvPr id="447" name="Google Shape;447;p33"/>
            <p:cNvSpPr/>
            <p:nvPr/>
          </p:nvSpPr>
          <p:spPr>
            <a:xfrm>
              <a:off x="1118253" y="2089574"/>
              <a:ext cx="598800" cy="587100"/>
            </a:xfrm>
            <a:prstGeom prst="ellipse">
              <a:avLst/>
            </a:prstGeom>
            <a:solidFill>
              <a:srgbClr val="EAD1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latin typeface="Lato"/>
                  <a:ea typeface="Lato"/>
                  <a:cs typeface="Lato"/>
                  <a:sym typeface="Lato"/>
                </a:rPr>
                <a:t>Key event 23</a:t>
              </a:r>
              <a:endParaRPr sz="11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48" name="Google Shape;448;p33"/>
            <p:cNvSpPr/>
            <p:nvPr/>
          </p:nvSpPr>
          <p:spPr>
            <a:xfrm>
              <a:off x="909599" y="3007517"/>
              <a:ext cx="598800" cy="587100"/>
            </a:xfrm>
            <a:prstGeom prst="ellipse">
              <a:avLst/>
            </a:prstGeom>
            <a:solidFill>
              <a:srgbClr val="EAD1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latin typeface="Lato"/>
                  <a:ea typeface="Lato"/>
                  <a:cs typeface="Lato"/>
                  <a:sym typeface="Lato"/>
                </a:rPr>
                <a:t>Key event 55</a:t>
              </a:r>
              <a:endParaRPr sz="11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49" name="Google Shape;449;p33"/>
            <p:cNvSpPr/>
            <p:nvPr/>
          </p:nvSpPr>
          <p:spPr>
            <a:xfrm>
              <a:off x="1825916" y="3292612"/>
              <a:ext cx="598800" cy="587100"/>
            </a:xfrm>
            <a:prstGeom prst="ellipse">
              <a:avLst/>
            </a:prstGeom>
            <a:solidFill>
              <a:srgbClr val="EAD1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latin typeface="Lato"/>
                  <a:ea typeface="Lato"/>
                  <a:cs typeface="Lato"/>
                  <a:sym typeface="Lato"/>
                </a:rPr>
                <a:t>Key event 31</a:t>
              </a:r>
              <a:endParaRPr sz="11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50" name="Google Shape;450;p33"/>
            <p:cNvSpPr/>
            <p:nvPr/>
          </p:nvSpPr>
          <p:spPr>
            <a:xfrm>
              <a:off x="2368781" y="2449444"/>
              <a:ext cx="598800" cy="587100"/>
            </a:xfrm>
            <a:prstGeom prst="ellipse">
              <a:avLst/>
            </a:prstGeom>
            <a:solidFill>
              <a:srgbClr val="EAD1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latin typeface="Lato"/>
                  <a:ea typeface="Lato"/>
                  <a:cs typeface="Lato"/>
                  <a:sym typeface="Lato"/>
                </a:rPr>
                <a:t>Key event </a:t>
              </a:r>
              <a:endParaRPr sz="11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latin typeface="Lato"/>
                  <a:ea typeface="Lato"/>
                  <a:cs typeface="Lato"/>
                  <a:sym typeface="Lato"/>
                </a:rPr>
                <a:t>46</a:t>
              </a:r>
              <a:endParaRPr sz="1100"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451" name="Google Shape;451;p33"/>
            <p:cNvCxnSpPr>
              <a:stCxn id="447" idx="3"/>
              <a:endCxn id="448" idx="0"/>
            </p:cNvCxnSpPr>
            <p:nvPr/>
          </p:nvCxnSpPr>
          <p:spPr>
            <a:xfrm>
              <a:off x="1205945" y="2590695"/>
              <a:ext cx="3000" cy="416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2" name="Google Shape;452;p33"/>
            <p:cNvCxnSpPr>
              <a:stCxn id="447" idx="6"/>
              <a:endCxn id="450" idx="2"/>
            </p:cNvCxnSpPr>
            <p:nvPr/>
          </p:nvCxnSpPr>
          <p:spPr>
            <a:xfrm>
              <a:off x="1717053" y="2383124"/>
              <a:ext cx="651600" cy="360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3" name="Google Shape;453;p33"/>
            <p:cNvCxnSpPr>
              <a:stCxn id="447" idx="5"/>
              <a:endCxn id="449" idx="0"/>
            </p:cNvCxnSpPr>
            <p:nvPr/>
          </p:nvCxnSpPr>
          <p:spPr>
            <a:xfrm>
              <a:off x="1629361" y="2590695"/>
              <a:ext cx="495900" cy="70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4" name="Google Shape;454;p33"/>
            <p:cNvCxnSpPr>
              <a:stCxn id="448" idx="5"/>
              <a:endCxn id="449" idx="2"/>
            </p:cNvCxnSpPr>
            <p:nvPr/>
          </p:nvCxnSpPr>
          <p:spPr>
            <a:xfrm>
              <a:off x="1420706" y="3508638"/>
              <a:ext cx="405300" cy="7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55" name="Google Shape;455;p33"/>
          <p:cNvSpPr/>
          <p:nvPr/>
        </p:nvSpPr>
        <p:spPr>
          <a:xfrm>
            <a:off x="7243691" y="3683817"/>
            <a:ext cx="491700" cy="4821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ato"/>
                <a:ea typeface="Lato"/>
                <a:cs typeface="Lato"/>
                <a:sym typeface="Lato"/>
              </a:rPr>
              <a:t>Gene A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56" name="Google Shape;456;p33"/>
          <p:cNvCxnSpPr>
            <a:stCxn id="449" idx="3"/>
            <a:endCxn id="455" idx="0"/>
          </p:cNvCxnSpPr>
          <p:nvPr/>
        </p:nvCxnSpPr>
        <p:spPr>
          <a:xfrm flipH="1">
            <a:off x="7489663" y="3400639"/>
            <a:ext cx="93600" cy="28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7" name="Google Shape;457;p33"/>
          <p:cNvSpPr/>
          <p:nvPr/>
        </p:nvSpPr>
        <p:spPr>
          <a:xfrm>
            <a:off x="7956853" y="3629146"/>
            <a:ext cx="491700" cy="4821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ato"/>
                <a:ea typeface="Lato"/>
                <a:cs typeface="Lato"/>
                <a:sym typeface="Lato"/>
              </a:rPr>
              <a:t>Gene B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58" name="Google Shape;458;p33"/>
          <p:cNvCxnSpPr>
            <a:stCxn id="449" idx="5"/>
            <a:endCxn id="457" idx="1"/>
          </p:cNvCxnSpPr>
          <p:nvPr/>
        </p:nvCxnSpPr>
        <p:spPr>
          <a:xfrm>
            <a:off x="7930929" y="3400639"/>
            <a:ext cx="97800" cy="29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33"/>
          <p:cNvCxnSpPr>
            <a:stCxn id="450" idx="4"/>
            <a:endCxn id="457" idx="0"/>
          </p:cNvCxnSpPr>
          <p:nvPr/>
        </p:nvCxnSpPr>
        <p:spPr>
          <a:xfrm>
            <a:off x="8202842" y="2778987"/>
            <a:ext cx="0" cy="85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0" name="Google Shape;460;p33"/>
          <p:cNvSpPr/>
          <p:nvPr/>
        </p:nvSpPr>
        <p:spPr>
          <a:xfrm>
            <a:off x="8448545" y="2819069"/>
            <a:ext cx="491700" cy="4821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ato"/>
                <a:ea typeface="Lato"/>
                <a:cs typeface="Lato"/>
                <a:sym typeface="Lato"/>
              </a:rPr>
              <a:t>Gene C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61" name="Google Shape;461;p33"/>
          <p:cNvCxnSpPr>
            <a:stCxn id="450" idx="5"/>
            <a:endCxn id="460" idx="1"/>
          </p:cNvCxnSpPr>
          <p:nvPr/>
        </p:nvCxnSpPr>
        <p:spPr>
          <a:xfrm>
            <a:off x="8376676" y="2708399"/>
            <a:ext cx="144000" cy="18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2" name="Google Shape;462;p33"/>
          <p:cNvSpPr txBox="1"/>
          <p:nvPr/>
        </p:nvSpPr>
        <p:spPr>
          <a:xfrm>
            <a:off x="7056288" y="1520630"/>
            <a:ext cx="156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KE </a:t>
            </a: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network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3" name="Google Shape;463;p33"/>
          <p:cNvSpPr/>
          <p:nvPr/>
        </p:nvSpPr>
        <p:spPr>
          <a:xfrm>
            <a:off x="6018400" y="2577900"/>
            <a:ext cx="442200" cy="4422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4" name="Google Shape;464;p33"/>
          <p:cNvSpPr/>
          <p:nvPr/>
        </p:nvSpPr>
        <p:spPr>
          <a:xfrm>
            <a:off x="2894100" y="2209925"/>
            <a:ext cx="618900" cy="76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5" name="Google Shape;465;p33"/>
          <p:cNvSpPr/>
          <p:nvPr/>
        </p:nvSpPr>
        <p:spPr>
          <a:xfrm>
            <a:off x="1782750" y="4333025"/>
            <a:ext cx="5511900" cy="76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6" name="Google Shape;466;p33"/>
          <p:cNvSpPr/>
          <p:nvPr/>
        </p:nvSpPr>
        <p:spPr>
          <a:xfrm>
            <a:off x="5915050" y="2491198"/>
            <a:ext cx="648900" cy="61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7" name="Google Shape;467;p33"/>
          <p:cNvSpPr/>
          <p:nvPr/>
        </p:nvSpPr>
        <p:spPr>
          <a:xfrm>
            <a:off x="5464165" y="2832656"/>
            <a:ext cx="491700" cy="4821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ato"/>
                <a:ea typeface="Lato"/>
                <a:cs typeface="Lato"/>
                <a:sym typeface="Lato"/>
              </a:rPr>
              <a:t>Gene Y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68" name="Google Shape;468;p33"/>
          <p:cNvCxnSpPr>
            <a:stCxn id="438" idx="5"/>
            <a:endCxn id="467" idx="1"/>
          </p:cNvCxnSpPr>
          <p:nvPr/>
        </p:nvCxnSpPr>
        <p:spPr>
          <a:xfrm>
            <a:off x="5322459" y="2621426"/>
            <a:ext cx="213600" cy="28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9" name="Google Shape;469;p33"/>
          <p:cNvSpPr/>
          <p:nvPr/>
        </p:nvSpPr>
        <p:spPr>
          <a:xfrm>
            <a:off x="8448540" y="1814381"/>
            <a:ext cx="491700" cy="4821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ato"/>
                <a:ea typeface="Lato"/>
                <a:cs typeface="Lato"/>
                <a:sym typeface="Lato"/>
              </a:rPr>
              <a:t>Gene Y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70" name="Google Shape;470;p33"/>
          <p:cNvCxnSpPr>
            <a:stCxn id="450" idx="7"/>
            <a:endCxn id="469" idx="3"/>
          </p:cNvCxnSpPr>
          <p:nvPr/>
        </p:nvCxnSpPr>
        <p:spPr>
          <a:xfrm flipH="1" rot="10800000">
            <a:off x="8376676" y="2225967"/>
            <a:ext cx="144000" cy="14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1" name="Google Shape;471;p33"/>
          <p:cNvSpPr/>
          <p:nvPr/>
        </p:nvSpPr>
        <p:spPr>
          <a:xfrm>
            <a:off x="6751175" y="1488750"/>
            <a:ext cx="2276700" cy="279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2" name="Google Shape;472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4"/>
          <p:cNvSpPr txBox="1"/>
          <p:nvPr>
            <p:ph type="title"/>
          </p:nvPr>
        </p:nvSpPr>
        <p:spPr>
          <a:xfrm>
            <a:off x="729450" y="572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AOP EXTENSION - MAJOR STEPS IV</a:t>
            </a:r>
            <a:endParaRPr/>
          </a:p>
        </p:txBody>
      </p:sp>
      <p:sp>
        <p:nvSpPr>
          <p:cNvPr id="478" name="Google Shape;478;p34"/>
          <p:cNvSpPr txBox="1"/>
          <p:nvPr/>
        </p:nvSpPr>
        <p:spPr>
          <a:xfrm>
            <a:off x="7403175" y="517575"/>
            <a:ext cx="17571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AOP = Adverse outcome pathway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AO = adverse outcome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KER = Key-event relationship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KE = Key event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9" name="Google Shape;479;p34"/>
          <p:cNvSpPr/>
          <p:nvPr/>
        </p:nvSpPr>
        <p:spPr>
          <a:xfrm>
            <a:off x="917707" y="2035748"/>
            <a:ext cx="540237" cy="529682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ato"/>
                <a:ea typeface="Lato"/>
                <a:cs typeface="Lato"/>
                <a:sym typeface="Lato"/>
              </a:rPr>
              <a:t>Key event 23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0" name="Google Shape;480;p34"/>
          <p:cNvSpPr/>
          <p:nvPr/>
        </p:nvSpPr>
        <p:spPr>
          <a:xfrm>
            <a:off x="729459" y="2863916"/>
            <a:ext cx="540237" cy="529682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ato"/>
                <a:ea typeface="Lato"/>
                <a:cs typeface="Lato"/>
                <a:sym typeface="Lato"/>
              </a:rPr>
              <a:t>Key event 55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1" name="Google Shape;481;p34"/>
          <p:cNvSpPr/>
          <p:nvPr/>
        </p:nvSpPr>
        <p:spPr>
          <a:xfrm>
            <a:off x="1556161" y="3121129"/>
            <a:ext cx="540237" cy="529682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ato"/>
                <a:ea typeface="Lato"/>
                <a:cs typeface="Lato"/>
                <a:sym typeface="Lato"/>
              </a:rPr>
              <a:t>Key event 31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2" name="Google Shape;482;p34"/>
          <p:cNvSpPr/>
          <p:nvPr/>
        </p:nvSpPr>
        <p:spPr>
          <a:xfrm>
            <a:off x="2045934" y="2360423"/>
            <a:ext cx="540237" cy="529682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ato"/>
                <a:ea typeface="Lato"/>
                <a:cs typeface="Lato"/>
                <a:sym typeface="Lato"/>
              </a:rPr>
              <a:t>Key event 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ato"/>
                <a:ea typeface="Lato"/>
                <a:cs typeface="Lato"/>
                <a:sym typeface="Lato"/>
              </a:rPr>
              <a:t>46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83" name="Google Shape;483;p34"/>
          <p:cNvCxnSpPr>
            <a:stCxn id="479" idx="3"/>
            <a:endCxn id="480" idx="0"/>
          </p:cNvCxnSpPr>
          <p:nvPr/>
        </p:nvCxnSpPr>
        <p:spPr>
          <a:xfrm>
            <a:off x="996823" y="2487860"/>
            <a:ext cx="2700" cy="37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4" name="Google Shape;484;p34"/>
          <p:cNvCxnSpPr>
            <a:stCxn id="479" idx="6"/>
            <a:endCxn id="482" idx="2"/>
          </p:cNvCxnSpPr>
          <p:nvPr/>
        </p:nvCxnSpPr>
        <p:spPr>
          <a:xfrm>
            <a:off x="1457945" y="2300589"/>
            <a:ext cx="588000" cy="3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5" name="Google Shape;485;p34"/>
          <p:cNvCxnSpPr>
            <a:stCxn id="479" idx="5"/>
            <a:endCxn id="481" idx="0"/>
          </p:cNvCxnSpPr>
          <p:nvPr/>
        </p:nvCxnSpPr>
        <p:spPr>
          <a:xfrm>
            <a:off x="1378829" y="2487860"/>
            <a:ext cx="447600" cy="6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6" name="Google Shape;486;p34"/>
          <p:cNvCxnSpPr>
            <a:stCxn id="480" idx="5"/>
            <a:endCxn id="481" idx="2"/>
          </p:cNvCxnSpPr>
          <p:nvPr/>
        </p:nvCxnSpPr>
        <p:spPr>
          <a:xfrm>
            <a:off x="1190581" y="3316028"/>
            <a:ext cx="365700" cy="6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7" name="Google Shape;487;p34"/>
          <p:cNvSpPr/>
          <p:nvPr/>
        </p:nvSpPr>
        <p:spPr>
          <a:xfrm>
            <a:off x="1262240" y="3884209"/>
            <a:ext cx="540300" cy="5298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ato"/>
                <a:ea typeface="Lato"/>
                <a:cs typeface="Lato"/>
                <a:sym typeface="Lato"/>
              </a:rPr>
              <a:t>Gene A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88" name="Google Shape;488;p34"/>
          <p:cNvCxnSpPr>
            <a:stCxn id="481" idx="3"/>
            <a:endCxn id="487" idx="0"/>
          </p:cNvCxnSpPr>
          <p:nvPr/>
        </p:nvCxnSpPr>
        <p:spPr>
          <a:xfrm flipH="1">
            <a:off x="1532377" y="3573240"/>
            <a:ext cx="102900" cy="3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9" name="Google Shape;489;p34"/>
          <p:cNvSpPr/>
          <p:nvPr/>
        </p:nvSpPr>
        <p:spPr>
          <a:xfrm>
            <a:off x="2045884" y="3824135"/>
            <a:ext cx="540300" cy="5298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ato"/>
                <a:ea typeface="Lato"/>
                <a:cs typeface="Lato"/>
                <a:sym typeface="Lato"/>
              </a:rPr>
              <a:t>Gene B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90" name="Google Shape;490;p34"/>
          <p:cNvCxnSpPr>
            <a:stCxn id="481" idx="5"/>
            <a:endCxn id="489" idx="1"/>
          </p:cNvCxnSpPr>
          <p:nvPr/>
        </p:nvCxnSpPr>
        <p:spPr>
          <a:xfrm>
            <a:off x="2017283" y="3573240"/>
            <a:ext cx="1077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1" name="Google Shape;491;p34"/>
          <p:cNvCxnSpPr>
            <a:stCxn id="482" idx="4"/>
            <a:endCxn id="489" idx="0"/>
          </p:cNvCxnSpPr>
          <p:nvPr/>
        </p:nvCxnSpPr>
        <p:spPr>
          <a:xfrm>
            <a:off x="2316052" y="2890105"/>
            <a:ext cx="0" cy="93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2" name="Google Shape;492;p34"/>
          <p:cNvSpPr/>
          <p:nvPr/>
        </p:nvSpPr>
        <p:spPr>
          <a:xfrm>
            <a:off x="2586169" y="2933990"/>
            <a:ext cx="540300" cy="5298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ato"/>
                <a:ea typeface="Lato"/>
                <a:cs typeface="Lato"/>
                <a:sym typeface="Lato"/>
              </a:rPr>
              <a:t>Gene C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93" name="Google Shape;493;p34"/>
          <p:cNvCxnSpPr>
            <a:stCxn id="482" idx="5"/>
            <a:endCxn id="492" idx="1"/>
          </p:cNvCxnSpPr>
          <p:nvPr/>
        </p:nvCxnSpPr>
        <p:spPr>
          <a:xfrm>
            <a:off x="2507055" y="2812535"/>
            <a:ext cx="158100" cy="19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4" name="Google Shape;494;p34"/>
          <p:cNvSpPr txBox="1"/>
          <p:nvPr/>
        </p:nvSpPr>
        <p:spPr>
          <a:xfrm>
            <a:off x="1071790" y="1232688"/>
            <a:ext cx="17142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KE network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5" name="Google Shape;495;p34"/>
          <p:cNvSpPr/>
          <p:nvPr/>
        </p:nvSpPr>
        <p:spPr>
          <a:xfrm>
            <a:off x="4617093" y="2391437"/>
            <a:ext cx="499800" cy="4896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ato"/>
                <a:ea typeface="Lato"/>
                <a:cs typeface="Lato"/>
                <a:sym typeface="Lato"/>
              </a:rPr>
              <a:t>Gene A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6" name="Google Shape;496;p34"/>
          <p:cNvSpPr/>
          <p:nvPr/>
        </p:nvSpPr>
        <p:spPr>
          <a:xfrm>
            <a:off x="4388862" y="3076857"/>
            <a:ext cx="499800" cy="4896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ato"/>
                <a:ea typeface="Lato"/>
                <a:cs typeface="Lato"/>
                <a:sym typeface="Lato"/>
              </a:rPr>
              <a:t>Gene B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7" name="Google Shape;497;p34"/>
          <p:cNvSpPr/>
          <p:nvPr/>
        </p:nvSpPr>
        <p:spPr>
          <a:xfrm>
            <a:off x="5272374" y="2698279"/>
            <a:ext cx="499800" cy="4896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ato"/>
                <a:ea typeface="Lato"/>
                <a:cs typeface="Lato"/>
                <a:sym typeface="Lato"/>
              </a:rPr>
              <a:t>Gene C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98" name="Google Shape;498;p34"/>
          <p:cNvCxnSpPr>
            <a:stCxn id="495" idx="3"/>
            <a:endCxn id="496" idx="0"/>
          </p:cNvCxnSpPr>
          <p:nvPr/>
        </p:nvCxnSpPr>
        <p:spPr>
          <a:xfrm flipH="1">
            <a:off x="4638687" y="2809336"/>
            <a:ext cx="51600" cy="2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9" name="Google Shape;499;p34"/>
          <p:cNvCxnSpPr>
            <a:stCxn id="495" idx="6"/>
            <a:endCxn id="497" idx="1"/>
          </p:cNvCxnSpPr>
          <p:nvPr/>
        </p:nvCxnSpPr>
        <p:spPr>
          <a:xfrm>
            <a:off x="5116893" y="2636237"/>
            <a:ext cx="228600" cy="13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0" name="Google Shape;500;p34"/>
          <p:cNvSpPr/>
          <p:nvPr/>
        </p:nvSpPr>
        <p:spPr>
          <a:xfrm>
            <a:off x="5043366" y="3516775"/>
            <a:ext cx="499800" cy="4896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ato"/>
                <a:ea typeface="Lato"/>
                <a:cs typeface="Lato"/>
                <a:sym typeface="Lato"/>
              </a:rPr>
              <a:t>Gene D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01" name="Google Shape;501;p34"/>
          <p:cNvCxnSpPr>
            <a:stCxn id="496" idx="5"/>
            <a:endCxn id="500" idx="1"/>
          </p:cNvCxnSpPr>
          <p:nvPr/>
        </p:nvCxnSpPr>
        <p:spPr>
          <a:xfrm>
            <a:off x="4815468" y="3494757"/>
            <a:ext cx="301200" cy="9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2" name="Google Shape;502;p34"/>
          <p:cNvCxnSpPr>
            <a:stCxn id="495" idx="4"/>
            <a:endCxn id="500" idx="0"/>
          </p:cNvCxnSpPr>
          <p:nvPr/>
        </p:nvCxnSpPr>
        <p:spPr>
          <a:xfrm>
            <a:off x="4866993" y="2881037"/>
            <a:ext cx="426300" cy="63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3" name="Google Shape;503;p34"/>
          <p:cNvSpPr txBox="1"/>
          <p:nvPr/>
        </p:nvSpPr>
        <p:spPr>
          <a:xfrm>
            <a:off x="4222940" y="1232688"/>
            <a:ext cx="17142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Supernetwork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4" name="Google Shape;504;p34"/>
          <p:cNvSpPr/>
          <p:nvPr/>
        </p:nvSpPr>
        <p:spPr>
          <a:xfrm>
            <a:off x="3490288" y="2675725"/>
            <a:ext cx="472500" cy="472500"/>
          </a:xfrm>
          <a:prstGeom prst="mathPlus">
            <a:avLst>
              <a:gd fmla="val 23520" name="adj1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5" name="Google Shape;505;p34"/>
          <p:cNvSpPr/>
          <p:nvPr/>
        </p:nvSpPr>
        <p:spPr>
          <a:xfrm>
            <a:off x="6155900" y="2675725"/>
            <a:ext cx="472500" cy="4725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6" name="Google Shape;506;p34"/>
          <p:cNvSpPr/>
          <p:nvPr/>
        </p:nvSpPr>
        <p:spPr>
          <a:xfrm>
            <a:off x="4323891" y="3844225"/>
            <a:ext cx="499800" cy="4896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ato"/>
                <a:ea typeface="Lato"/>
                <a:cs typeface="Lato"/>
                <a:sym typeface="Lato"/>
              </a:rPr>
              <a:t>Gene E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7" name="Google Shape;507;p34"/>
          <p:cNvSpPr/>
          <p:nvPr/>
        </p:nvSpPr>
        <p:spPr>
          <a:xfrm>
            <a:off x="5116891" y="4267650"/>
            <a:ext cx="499800" cy="4896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ato"/>
                <a:ea typeface="Lato"/>
                <a:cs typeface="Lato"/>
                <a:sym typeface="Lato"/>
              </a:rPr>
              <a:t>Gene F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08" name="Google Shape;508;p34"/>
          <p:cNvCxnSpPr>
            <a:stCxn id="500" idx="4"/>
            <a:endCxn id="507" idx="0"/>
          </p:cNvCxnSpPr>
          <p:nvPr/>
        </p:nvCxnSpPr>
        <p:spPr>
          <a:xfrm>
            <a:off x="5293266" y="4006375"/>
            <a:ext cx="73500" cy="26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9" name="Google Shape;509;p34"/>
          <p:cNvSpPr/>
          <p:nvPr/>
        </p:nvSpPr>
        <p:spPr>
          <a:xfrm>
            <a:off x="7569656" y="2277074"/>
            <a:ext cx="499800" cy="4896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ato"/>
                <a:ea typeface="Lato"/>
                <a:cs typeface="Lato"/>
                <a:sym typeface="Lato"/>
              </a:rPr>
              <a:t>Gene A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0" name="Google Shape;510;p34"/>
          <p:cNvSpPr/>
          <p:nvPr/>
        </p:nvSpPr>
        <p:spPr>
          <a:xfrm>
            <a:off x="7410287" y="3044419"/>
            <a:ext cx="499800" cy="4896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ato"/>
                <a:ea typeface="Lato"/>
                <a:cs typeface="Lato"/>
                <a:sym typeface="Lato"/>
              </a:rPr>
              <a:t>Gene B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1" name="Google Shape;511;p34"/>
          <p:cNvSpPr/>
          <p:nvPr/>
        </p:nvSpPr>
        <p:spPr>
          <a:xfrm>
            <a:off x="8293799" y="2665841"/>
            <a:ext cx="499800" cy="4896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ato"/>
                <a:ea typeface="Lato"/>
                <a:cs typeface="Lato"/>
                <a:sym typeface="Lato"/>
              </a:rPr>
              <a:t>Gene C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12" name="Google Shape;512;p34"/>
          <p:cNvCxnSpPr>
            <a:stCxn id="509" idx="3"/>
            <a:endCxn id="510" idx="0"/>
          </p:cNvCxnSpPr>
          <p:nvPr/>
        </p:nvCxnSpPr>
        <p:spPr>
          <a:xfrm>
            <a:off x="7642850" y="2694974"/>
            <a:ext cx="17400" cy="34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3" name="Google Shape;513;p34"/>
          <p:cNvCxnSpPr>
            <a:stCxn id="509" idx="6"/>
            <a:endCxn id="511" idx="1"/>
          </p:cNvCxnSpPr>
          <p:nvPr/>
        </p:nvCxnSpPr>
        <p:spPr>
          <a:xfrm>
            <a:off x="8069456" y="2521874"/>
            <a:ext cx="297600" cy="21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4" name="Google Shape;514;p34"/>
          <p:cNvSpPr/>
          <p:nvPr/>
        </p:nvSpPr>
        <p:spPr>
          <a:xfrm>
            <a:off x="8064791" y="3484337"/>
            <a:ext cx="499800" cy="4896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ato"/>
                <a:ea typeface="Lato"/>
                <a:cs typeface="Lato"/>
                <a:sym typeface="Lato"/>
              </a:rPr>
              <a:t>Gene D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15" name="Google Shape;515;p34"/>
          <p:cNvCxnSpPr>
            <a:stCxn id="510" idx="5"/>
            <a:endCxn id="514" idx="1"/>
          </p:cNvCxnSpPr>
          <p:nvPr/>
        </p:nvCxnSpPr>
        <p:spPr>
          <a:xfrm>
            <a:off x="7836893" y="3462319"/>
            <a:ext cx="301200" cy="9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6" name="Google Shape;516;p34"/>
          <p:cNvCxnSpPr>
            <a:stCxn id="509" idx="4"/>
            <a:endCxn id="514" idx="0"/>
          </p:cNvCxnSpPr>
          <p:nvPr/>
        </p:nvCxnSpPr>
        <p:spPr>
          <a:xfrm>
            <a:off x="7819556" y="2766674"/>
            <a:ext cx="495000" cy="71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7" name="Google Shape;517;p34"/>
          <p:cNvSpPr/>
          <p:nvPr/>
        </p:nvSpPr>
        <p:spPr>
          <a:xfrm>
            <a:off x="7345316" y="3811787"/>
            <a:ext cx="499800" cy="4896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ato"/>
                <a:ea typeface="Lato"/>
                <a:cs typeface="Lato"/>
                <a:sym typeface="Lato"/>
              </a:rPr>
              <a:t>Gene E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8" name="Google Shape;518;p34"/>
          <p:cNvSpPr/>
          <p:nvPr/>
        </p:nvSpPr>
        <p:spPr>
          <a:xfrm>
            <a:off x="8138316" y="4235212"/>
            <a:ext cx="499800" cy="4896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ato"/>
                <a:ea typeface="Lato"/>
                <a:cs typeface="Lato"/>
                <a:sym typeface="Lato"/>
              </a:rPr>
              <a:t>Gene F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19" name="Google Shape;519;p34"/>
          <p:cNvCxnSpPr>
            <a:stCxn id="514" idx="4"/>
            <a:endCxn id="518" idx="0"/>
          </p:cNvCxnSpPr>
          <p:nvPr/>
        </p:nvCxnSpPr>
        <p:spPr>
          <a:xfrm>
            <a:off x="8314691" y="3973937"/>
            <a:ext cx="73500" cy="26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0" name="Google Shape;520;p34"/>
          <p:cNvSpPr/>
          <p:nvPr/>
        </p:nvSpPr>
        <p:spPr>
          <a:xfrm>
            <a:off x="6805036" y="2240054"/>
            <a:ext cx="540300" cy="529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ato"/>
                <a:ea typeface="Lato"/>
                <a:cs typeface="Lato"/>
                <a:sym typeface="Lato"/>
              </a:rPr>
              <a:t>Key event 31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21" name="Google Shape;521;p34"/>
          <p:cNvCxnSpPr>
            <a:stCxn id="520" idx="4"/>
            <a:endCxn id="510" idx="2"/>
          </p:cNvCxnSpPr>
          <p:nvPr/>
        </p:nvCxnSpPr>
        <p:spPr>
          <a:xfrm>
            <a:off x="7075186" y="2769854"/>
            <a:ext cx="335100" cy="51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2" name="Google Shape;522;p34"/>
          <p:cNvCxnSpPr>
            <a:stCxn id="520" idx="6"/>
            <a:endCxn id="509" idx="2"/>
          </p:cNvCxnSpPr>
          <p:nvPr/>
        </p:nvCxnSpPr>
        <p:spPr>
          <a:xfrm>
            <a:off x="7345336" y="2504954"/>
            <a:ext cx="224400" cy="1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3" name="Google Shape;523;p34"/>
          <p:cNvSpPr/>
          <p:nvPr/>
        </p:nvSpPr>
        <p:spPr>
          <a:xfrm>
            <a:off x="8118084" y="1713123"/>
            <a:ext cx="540300" cy="529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ato"/>
                <a:ea typeface="Lato"/>
                <a:cs typeface="Lato"/>
                <a:sym typeface="Lato"/>
              </a:rPr>
              <a:t>Key event 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ato"/>
                <a:ea typeface="Lato"/>
                <a:cs typeface="Lato"/>
                <a:sym typeface="Lato"/>
              </a:rPr>
              <a:t>46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24" name="Google Shape;524;p34"/>
          <p:cNvCxnSpPr>
            <a:stCxn id="511" idx="0"/>
            <a:endCxn id="523" idx="4"/>
          </p:cNvCxnSpPr>
          <p:nvPr/>
        </p:nvCxnSpPr>
        <p:spPr>
          <a:xfrm rot="10800000">
            <a:off x="8388299" y="2242841"/>
            <a:ext cx="1554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5" name="Google Shape;525;p34"/>
          <p:cNvCxnSpPr>
            <a:stCxn id="510" idx="7"/>
            <a:endCxn id="523" idx="4"/>
          </p:cNvCxnSpPr>
          <p:nvPr/>
        </p:nvCxnSpPr>
        <p:spPr>
          <a:xfrm flipH="1" rot="10800000">
            <a:off x="7836893" y="2242820"/>
            <a:ext cx="551400" cy="87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6" name="Google Shape;526;p34"/>
          <p:cNvSpPr txBox="1"/>
          <p:nvPr/>
        </p:nvSpPr>
        <p:spPr>
          <a:xfrm>
            <a:off x="6962440" y="1232688"/>
            <a:ext cx="17142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KE-extended supernetwork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7" name="Google Shape;527;p34"/>
          <p:cNvSpPr/>
          <p:nvPr/>
        </p:nvSpPr>
        <p:spPr>
          <a:xfrm>
            <a:off x="2586165" y="1878331"/>
            <a:ext cx="491700" cy="4821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ato"/>
                <a:ea typeface="Lato"/>
                <a:cs typeface="Lato"/>
                <a:sym typeface="Lato"/>
              </a:rPr>
              <a:t>Gene Y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28" name="Google Shape;528;p34"/>
          <p:cNvCxnSpPr>
            <a:stCxn id="482" idx="7"/>
            <a:endCxn id="527" idx="3"/>
          </p:cNvCxnSpPr>
          <p:nvPr/>
        </p:nvCxnSpPr>
        <p:spPr>
          <a:xfrm flipH="1" rot="10800000">
            <a:off x="2507055" y="2289793"/>
            <a:ext cx="151200" cy="14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9" name="Google Shape;529;p34"/>
          <p:cNvSpPr/>
          <p:nvPr/>
        </p:nvSpPr>
        <p:spPr>
          <a:xfrm>
            <a:off x="2586165" y="1878331"/>
            <a:ext cx="491700" cy="482100"/>
          </a:xfrm>
          <a:prstGeom prst="ellipse">
            <a:avLst/>
          </a:prstGeom>
          <a:solidFill>
            <a:srgbClr val="6D9EEB"/>
          </a:solidFill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ato"/>
                <a:ea typeface="Lato"/>
                <a:cs typeface="Lato"/>
                <a:sym typeface="Lato"/>
              </a:rPr>
              <a:t>Gene Y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0" name="Google Shape;530;p34"/>
          <p:cNvSpPr/>
          <p:nvPr/>
        </p:nvSpPr>
        <p:spPr>
          <a:xfrm>
            <a:off x="2581294" y="2933990"/>
            <a:ext cx="540300" cy="529800"/>
          </a:xfrm>
          <a:prstGeom prst="ellipse">
            <a:avLst/>
          </a:prstGeom>
          <a:solidFill>
            <a:srgbClr val="6D9EEB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ato"/>
                <a:ea typeface="Lato"/>
                <a:cs typeface="Lato"/>
                <a:sym typeface="Lato"/>
              </a:rPr>
              <a:t>Gene C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1" name="Google Shape;531;p34"/>
          <p:cNvSpPr/>
          <p:nvPr/>
        </p:nvSpPr>
        <p:spPr>
          <a:xfrm>
            <a:off x="2054984" y="3824135"/>
            <a:ext cx="540300" cy="529800"/>
          </a:xfrm>
          <a:prstGeom prst="ellipse">
            <a:avLst/>
          </a:prstGeom>
          <a:solidFill>
            <a:srgbClr val="6D9EEB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ato"/>
                <a:ea typeface="Lato"/>
                <a:cs typeface="Lato"/>
                <a:sym typeface="Lato"/>
              </a:rPr>
              <a:t>Gene B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2" name="Google Shape;532;p34"/>
          <p:cNvSpPr/>
          <p:nvPr/>
        </p:nvSpPr>
        <p:spPr>
          <a:xfrm>
            <a:off x="1261965" y="3884209"/>
            <a:ext cx="540300" cy="529800"/>
          </a:xfrm>
          <a:prstGeom prst="ellipse">
            <a:avLst/>
          </a:prstGeom>
          <a:solidFill>
            <a:srgbClr val="6D9EEB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ato"/>
                <a:ea typeface="Lato"/>
                <a:cs typeface="Lato"/>
                <a:sym typeface="Lato"/>
              </a:rPr>
              <a:t>Gene A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3" name="Google Shape;533;p34"/>
          <p:cNvSpPr/>
          <p:nvPr/>
        </p:nvSpPr>
        <p:spPr>
          <a:xfrm>
            <a:off x="4600002" y="2371334"/>
            <a:ext cx="540300" cy="529800"/>
          </a:xfrm>
          <a:prstGeom prst="ellipse">
            <a:avLst/>
          </a:prstGeom>
          <a:solidFill>
            <a:srgbClr val="6D9EEB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ato"/>
                <a:ea typeface="Lato"/>
                <a:cs typeface="Lato"/>
                <a:sym typeface="Lato"/>
              </a:rPr>
              <a:t>Gene A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4" name="Google Shape;534;p34"/>
          <p:cNvSpPr/>
          <p:nvPr/>
        </p:nvSpPr>
        <p:spPr>
          <a:xfrm>
            <a:off x="4371046" y="3056760"/>
            <a:ext cx="540300" cy="529800"/>
          </a:xfrm>
          <a:prstGeom prst="ellipse">
            <a:avLst/>
          </a:prstGeom>
          <a:solidFill>
            <a:srgbClr val="6D9EEB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ato"/>
                <a:ea typeface="Lato"/>
                <a:cs typeface="Lato"/>
                <a:sym typeface="Lato"/>
              </a:rPr>
              <a:t>Gene B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5" name="Google Shape;535;p34"/>
          <p:cNvSpPr/>
          <p:nvPr/>
        </p:nvSpPr>
        <p:spPr>
          <a:xfrm>
            <a:off x="5258194" y="2683690"/>
            <a:ext cx="540300" cy="529800"/>
          </a:xfrm>
          <a:prstGeom prst="ellipse">
            <a:avLst/>
          </a:prstGeom>
          <a:solidFill>
            <a:srgbClr val="6D9EEB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ato"/>
                <a:ea typeface="Lato"/>
                <a:cs typeface="Lato"/>
                <a:sym typeface="Lato"/>
              </a:rPr>
              <a:t>Gene C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6" name="Google Shape;536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5"/>
          <p:cNvSpPr txBox="1"/>
          <p:nvPr>
            <p:ph type="title"/>
          </p:nvPr>
        </p:nvSpPr>
        <p:spPr>
          <a:xfrm>
            <a:off x="729450" y="572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AOP EXTENSION - MAJOR STEPS IV</a:t>
            </a:r>
            <a:endParaRPr/>
          </a:p>
        </p:txBody>
      </p:sp>
      <p:sp>
        <p:nvSpPr>
          <p:cNvPr id="542" name="Google Shape;542;p35"/>
          <p:cNvSpPr txBox="1"/>
          <p:nvPr/>
        </p:nvSpPr>
        <p:spPr>
          <a:xfrm>
            <a:off x="7403175" y="517575"/>
            <a:ext cx="17571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AOP = Adverse outcome pathway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AO = adverse outcome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KER = Key-event relationship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KE = Key event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3" name="Google Shape;543;p35"/>
          <p:cNvSpPr/>
          <p:nvPr/>
        </p:nvSpPr>
        <p:spPr>
          <a:xfrm>
            <a:off x="3142394" y="1306672"/>
            <a:ext cx="201300" cy="1974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4" name="Google Shape;544;p35"/>
          <p:cNvSpPr/>
          <p:nvPr/>
        </p:nvSpPr>
        <p:spPr>
          <a:xfrm>
            <a:off x="3072289" y="1615085"/>
            <a:ext cx="201300" cy="1974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5" name="Google Shape;545;p35"/>
          <p:cNvSpPr/>
          <p:nvPr/>
        </p:nvSpPr>
        <p:spPr>
          <a:xfrm>
            <a:off x="3380158" y="1710871"/>
            <a:ext cx="201300" cy="1974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6" name="Google Shape;546;p35"/>
          <p:cNvSpPr/>
          <p:nvPr/>
        </p:nvSpPr>
        <p:spPr>
          <a:xfrm>
            <a:off x="3562553" y="1427582"/>
            <a:ext cx="201300" cy="1974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47" name="Google Shape;547;p35"/>
          <p:cNvCxnSpPr>
            <a:stCxn id="543" idx="3"/>
            <a:endCxn id="544" idx="0"/>
          </p:cNvCxnSpPr>
          <p:nvPr/>
        </p:nvCxnSpPr>
        <p:spPr>
          <a:xfrm>
            <a:off x="3171873" y="1475163"/>
            <a:ext cx="1200" cy="13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8" name="Google Shape;548;p35"/>
          <p:cNvCxnSpPr>
            <a:stCxn id="543" idx="6"/>
            <a:endCxn id="546" idx="2"/>
          </p:cNvCxnSpPr>
          <p:nvPr/>
        </p:nvCxnSpPr>
        <p:spPr>
          <a:xfrm>
            <a:off x="3343694" y="1405372"/>
            <a:ext cx="219000" cy="12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9" name="Google Shape;549;p35"/>
          <p:cNvCxnSpPr>
            <a:stCxn id="543" idx="5"/>
            <a:endCxn id="545" idx="0"/>
          </p:cNvCxnSpPr>
          <p:nvPr/>
        </p:nvCxnSpPr>
        <p:spPr>
          <a:xfrm>
            <a:off x="3314214" y="1475163"/>
            <a:ext cx="166500" cy="23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0" name="Google Shape;550;p35"/>
          <p:cNvCxnSpPr>
            <a:stCxn id="544" idx="5"/>
            <a:endCxn id="545" idx="2"/>
          </p:cNvCxnSpPr>
          <p:nvPr/>
        </p:nvCxnSpPr>
        <p:spPr>
          <a:xfrm>
            <a:off x="3244109" y="1783576"/>
            <a:ext cx="135900" cy="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1" name="Google Shape;551;p35"/>
          <p:cNvSpPr/>
          <p:nvPr/>
        </p:nvSpPr>
        <p:spPr>
          <a:xfrm>
            <a:off x="3270700" y="1995046"/>
            <a:ext cx="201300" cy="1974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52" name="Google Shape;552;p35"/>
          <p:cNvCxnSpPr>
            <a:stCxn id="545" idx="3"/>
            <a:endCxn id="551" idx="0"/>
          </p:cNvCxnSpPr>
          <p:nvPr/>
        </p:nvCxnSpPr>
        <p:spPr>
          <a:xfrm flipH="1">
            <a:off x="3371238" y="1879363"/>
            <a:ext cx="38400" cy="11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3" name="Google Shape;553;p35"/>
          <p:cNvSpPr/>
          <p:nvPr/>
        </p:nvSpPr>
        <p:spPr>
          <a:xfrm>
            <a:off x="3562535" y="1972674"/>
            <a:ext cx="201300" cy="1974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54" name="Google Shape;554;p35"/>
          <p:cNvCxnSpPr>
            <a:stCxn id="545" idx="5"/>
            <a:endCxn id="553" idx="1"/>
          </p:cNvCxnSpPr>
          <p:nvPr/>
        </p:nvCxnSpPr>
        <p:spPr>
          <a:xfrm>
            <a:off x="3551979" y="1879363"/>
            <a:ext cx="39900" cy="12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5" name="Google Shape;555;p35"/>
          <p:cNvCxnSpPr>
            <a:stCxn id="546" idx="4"/>
            <a:endCxn id="553" idx="0"/>
          </p:cNvCxnSpPr>
          <p:nvPr/>
        </p:nvCxnSpPr>
        <p:spPr>
          <a:xfrm>
            <a:off x="3663203" y="1624982"/>
            <a:ext cx="0" cy="34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6" name="Google Shape;556;p35"/>
          <p:cNvSpPr/>
          <p:nvPr/>
        </p:nvSpPr>
        <p:spPr>
          <a:xfrm>
            <a:off x="3763741" y="1641180"/>
            <a:ext cx="201300" cy="1974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57" name="Google Shape;557;p35"/>
          <p:cNvCxnSpPr>
            <a:stCxn id="546" idx="5"/>
            <a:endCxn id="556" idx="1"/>
          </p:cNvCxnSpPr>
          <p:nvPr/>
        </p:nvCxnSpPr>
        <p:spPr>
          <a:xfrm>
            <a:off x="3734373" y="1596073"/>
            <a:ext cx="58800" cy="7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8" name="Google Shape;558;p35"/>
          <p:cNvSpPr/>
          <p:nvPr/>
        </p:nvSpPr>
        <p:spPr>
          <a:xfrm>
            <a:off x="4520071" y="1439131"/>
            <a:ext cx="186000" cy="1824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9" name="Google Shape;559;p35"/>
          <p:cNvSpPr/>
          <p:nvPr/>
        </p:nvSpPr>
        <p:spPr>
          <a:xfrm>
            <a:off x="4435076" y="1694385"/>
            <a:ext cx="186000" cy="1824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0" name="Google Shape;560;p35"/>
          <p:cNvSpPr/>
          <p:nvPr/>
        </p:nvSpPr>
        <p:spPr>
          <a:xfrm>
            <a:off x="4764102" y="1553400"/>
            <a:ext cx="186000" cy="1824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61" name="Google Shape;561;p35"/>
          <p:cNvCxnSpPr>
            <a:stCxn id="558" idx="3"/>
            <a:endCxn id="559" idx="0"/>
          </p:cNvCxnSpPr>
          <p:nvPr/>
        </p:nvCxnSpPr>
        <p:spPr>
          <a:xfrm flipH="1">
            <a:off x="4528110" y="1594819"/>
            <a:ext cx="19200" cy="9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2" name="Google Shape;562;p35"/>
          <p:cNvCxnSpPr>
            <a:stCxn id="558" idx="6"/>
            <a:endCxn id="560" idx="1"/>
          </p:cNvCxnSpPr>
          <p:nvPr/>
        </p:nvCxnSpPr>
        <p:spPr>
          <a:xfrm>
            <a:off x="4706071" y="1530331"/>
            <a:ext cx="85200" cy="4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3" name="Google Shape;563;p35"/>
          <p:cNvSpPr/>
          <p:nvPr/>
        </p:nvSpPr>
        <p:spPr>
          <a:xfrm>
            <a:off x="4678818" y="1858212"/>
            <a:ext cx="186000" cy="1824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64" name="Google Shape;564;p35"/>
          <p:cNvCxnSpPr>
            <a:stCxn id="559" idx="5"/>
            <a:endCxn id="563" idx="1"/>
          </p:cNvCxnSpPr>
          <p:nvPr/>
        </p:nvCxnSpPr>
        <p:spPr>
          <a:xfrm>
            <a:off x="4593837" y="1850073"/>
            <a:ext cx="112200" cy="3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5" name="Google Shape;565;p35"/>
          <p:cNvCxnSpPr>
            <a:stCxn id="558" idx="4"/>
            <a:endCxn id="563" idx="0"/>
          </p:cNvCxnSpPr>
          <p:nvPr/>
        </p:nvCxnSpPr>
        <p:spPr>
          <a:xfrm>
            <a:off x="4613071" y="1621531"/>
            <a:ext cx="158700" cy="23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6" name="Google Shape;566;p35"/>
          <p:cNvSpPr/>
          <p:nvPr/>
        </p:nvSpPr>
        <p:spPr>
          <a:xfrm>
            <a:off x="4100441" y="1545001"/>
            <a:ext cx="175800" cy="175800"/>
          </a:xfrm>
          <a:prstGeom prst="mathPlus">
            <a:avLst>
              <a:gd fmla="val 23520" name="adj1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7" name="Google Shape;567;p35"/>
          <p:cNvSpPr/>
          <p:nvPr/>
        </p:nvSpPr>
        <p:spPr>
          <a:xfrm>
            <a:off x="5093133" y="1545001"/>
            <a:ext cx="175800" cy="1758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8" name="Google Shape;568;p35"/>
          <p:cNvSpPr/>
          <p:nvPr/>
        </p:nvSpPr>
        <p:spPr>
          <a:xfrm>
            <a:off x="4410880" y="1980155"/>
            <a:ext cx="186000" cy="1824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9" name="Google Shape;569;p35"/>
          <p:cNvSpPr/>
          <p:nvPr/>
        </p:nvSpPr>
        <p:spPr>
          <a:xfrm>
            <a:off x="4706199" y="2137840"/>
            <a:ext cx="186000" cy="1824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70" name="Google Shape;570;p35"/>
          <p:cNvCxnSpPr>
            <a:stCxn id="563" idx="4"/>
            <a:endCxn id="569" idx="0"/>
          </p:cNvCxnSpPr>
          <p:nvPr/>
        </p:nvCxnSpPr>
        <p:spPr>
          <a:xfrm>
            <a:off x="4771818" y="2040612"/>
            <a:ext cx="27300" cy="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1" name="Google Shape;571;p35"/>
          <p:cNvSpPr/>
          <p:nvPr/>
        </p:nvSpPr>
        <p:spPr>
          <a:xfrm>
            <a:off x="5619626" y="1396542"/>
            <a:ext cx="186000" cy="1824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2" name="Google Shape;572;p35"/>
          <p:cNvSpPr/>
          <p:nvPr/>
        </p:nvSpPr>
        <p:spPr>
          <a:xfrm>
            <a:off x="5560276" y="1682305"/>
            <a:ext cx="186000" cy="1824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3" name="Google Shape;573;p35"/>
          <p:cNvSpPr/>
          <p:nvPr/>
        </p:nvSpPr>
        <p:spPr>
          <a:xfrm>
            <a:off x="5889302" y="1541321"/>
            <a:ext cx="186000" cy="1824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74" name="Google Shape;574;p35"/>
          <p:cNvCxnSpPr>
            <a:stCxn id="571" idx="3"/>
            <a:endCxn id="572" idx="0"/>
          </p:cNvCxnSpPr>
          <p:nvPr/>
        </p:nvCxnSpPr>
        <p:spPr>
          <a:xfrm>
            <a:off x="5646865" y="1552230"/>
            <a:ext cx="6300" cy="13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5" name="Google Shape;575;p35"/>
          <p:cNvCxnSpPr>
            <a:stCxn id="571" idx="6"/>
            <a:endCxn id="573" idx="1"/>
          </p:cNvCxnSpPr>
          <p:nvPr/>
        </p:nvCxnSpPr>
        <p:spPr>
          <a:xfrm>
            <a:off x="5805626" y="1487742"/>
            <a:ext cx="111000" cy="8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6" name="Google Shape;576;p35"/>
          <p:cNvSpPr/>
          <p:nvPr/>
        </p:nvSpPr>
        <p:spPr>
          <a:xfrm>
            <a:off x="5804018" y="1846132"/>
            <a:ext cx="186000" cy="1824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77" name="Google Shape;577;p35"/>
          <p:cNvCxnSpPr>
            <a:stCxn id="572" idx="5"/>
            <a:endCxn id="576" idx="1"/>
          </p:cNvCxnSpPr>
          <p:nvPr/>
        </p:nvCxnSpPr>
        <p:spPr>
          <a:xfrm>
            <a:off x="5719037" y="1837993"/>
            <a:ext cx="112200" cy="3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8" name="Google Shape;578;p35"/>
          <p:cNvCxnSpPr>
            <a:stCxn id="571" idx="4"/>
            <a:endCxn id="576" idx="0"/>
          </p:cNvCxnSpPr>
          <p:nvPr/>
        </p:nvCxnSpPr>
        <p:spPr>
          <a:xfrm>
            <a:off x="5712626" y="1578942"/>
            <a:ext cx="184500" cy="26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9" name="Google Shape;579;p35"/>
          <p:cNvSpPr/>
          <p:nvPr/>
        </p:nvSpPr>
        <p:spPr>
          <a:xfrm>
            <a:off x="5536080" y="1968075"/>
            <a:ext cx="186000" cy="1824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0" name="Google Shape;580;p35"/>
          <p:cNvSpPr/>
          <p:nvPr/>
        </p:nvSpPr>
        <p:spPr>
          <a:xfrm>
            <a:off x="5831399" y="2125761"/>
            <a:ext cx="186000" cy="1824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81" name="Google Shape;581;p35"/>
          <p:cNvCxnSpPr>
            <a:stCxn id="576" idx="4"/>
            <a:endCxn id="580" idx="0"/>
          </p:cNvCxnSpPr>
          <p:nvPr/>
        </p:nvCxnSpPr>
        <p:spPr>
          <a:xfrm>
            <a:off x="5897018" y="2028532"/>
            <a:ext cx="27300" cy="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2" name="Google Shape;582;p35"/>
          <p:cNvSpPr/>
          <p:nvPr/>
        </p:nvSpPr>
        <p:spPr>
          <a:xfrm>
            <a:off x="5334876" y="1382756"/>
            <a:ext cx="201300" cy="1974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83" name="Google Shape;583;p35"/>
          <p:cNvCxnSpPr>
            <a:stCxn id="582" idx="4"/>
            <a:endCxn id="572" idx="2"/>
          </p:cNvCxnSpPr>
          <p:nvPr/>
        </p:nvCxnSpPr>
        <p:spPr>
          <a:xfrm>
            <a:off x="5435526" y="1580156"/>
            <a:ext cx="124800" cy="19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35"/>
          <p:cNvCxnSpPr>
            <a:stCxn id="582" idx="6"/>
            <a:endCxn id="571" idx="2"/>
          </p:cNvCxnSpPr>
          <p:nvPr/>
        </p:nvCxnSpPr>
        <p:spPr>
          <a:xfrm>
            <a:off x="5536176" y="1481456"/>
            <a:ext cx="834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5" name="Google Shape;585;p35"/>
          <p:cNvSpPr/>
          <p:nvPr/>
        </p:nvSpPr>
        <p:spPr>
          <a:xfrm>
            <a:off x="5823864" y="1186525"/>
            <a:ext cx="201300" cy="1974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86" name="Google Shape;586;p35"/>
          <p:cNvCxnSpPr>
            <a:stCxn id="573" idx="0"/>
            <a:endCxn id="585" idx="4"/>
          </p:cNvCxnSpPr>
          <p:nvPr/>
        </p:nvCxnSpPr>
        <p:spPr>
          <a:xfrm rot="10800000">
            <a:off x="5924402" y="1383821"/>
            <a:ext cx="57900" cy="15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7" name="Google Shape;587;p35"/>
          <p:cNvCxnSpPr>
            <a:stCxn id="572" idx="7"/>
            <a:endCxn id="585" idx="4"/>
          </p:cNvCxnSpPr>
          <p:nvPr/>
        </p:nvCxnSpPr>
        <p:spPr>
          <a:xfrm flipH="1" rot="10800000">
            <a:off x="5719037" y="1383817"/>
            <a:ext cx="205500" cy="32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8" name="Google Shape;588;p35"/>
          <p:cNvSpPr txBox="1"/>
          <p:nvPr/>
        </p:nvSpPr>
        <p:spPr>
          <a:xfrm>
            <a:off x="1163200" y="2587725"/>
            <a:ext cx="7387800" cy="23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Some considerations for merging and filtering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AutoNum type="arabicPeriod"/>
            </a:pPr>
            <a:r>
              <a:rPr lang="en-GB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No new genes should be introduced to the supernetwork; only extend existing genes with AOP data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0250" lvl="0" marL="460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AutoNum type="arabicPeriod"/>
            </a:pPr>
            <a:r>
              <a:rPr lang="en-GB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Therefore: Delete gene nodes in extended supernetwork that only have AOP-Wiki as source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Indicates that they are newly added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Only keep KEs associated with gene nodes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Should remove KEs associated to new genes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Keep KEs associated with KEs directly linked to existing gene (first neighbor)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	         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9" name="Google Shape;589;p35"/>
          <p:cNvSpPr/>
          <p:nvPr/>
        </p:nvSpPr>
        <p:spPr>
          <a:xfrm>
            <a:off x="1339700" y="3029825"/>
            <a:ext cx="6528000" cy="23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0" name="Google Shape;590;p35"/>
          <p:cNvSpPr/>
          <p:nvPr/>
        </p:nvSpPr>
        <p:spPr>
          <a:xfrm>
            <a:off x="1339700" y="3326450"/>
            <a:ext cx="6187500" cy="39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1" name="Google Shape;591;p35"/>
          <p:cNvSpPr/>
          <p:nvPr/>
        </p:nvSpPr>
        <p:spPr>
          <a:xfrm>
            <a:off x="1434325" y="3803075"/>
            <a:ext cx="6187500" cy="46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2" name="Google Shape;592;p35"/>
          <p:cNvSpPr/>
          <p:nvPr/>
        </p:nvSpPr>
        <p:spPr>
          <a:xfrm>
            <a:off x="1688200" y="4254850"/>
            <a:ext cx="4685100" cy="23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3" name="Google Shape;593;p35"/>
          <p:cNvSpPr txBox="1"/>
          <p:nvPr/>
        </p:nvSpPr>
        <p:spPr>
          <a:xfrm>
            <a:off x="4078200" y="4809725"/>
            <a:ext cx="991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“Valid KEs”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94" name="Google Shape;594;p35"/>
          <p:cNvCxnSpPr/>
          <p:nvPr/>
        </p:nvCxnSpPr>
        <p:spPr>
          <a:xfrm>
            <a:off x="4572000" y="4615375"/>
            <a:ext cx="0" cy="24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5" name="Google Shape;595;p35"/>
          <p:cNvSpPr/>
          <p:nvPr/>
        </p:nvSpPr>
        <p:spPr>
          <a:xfrm>
            <a:off x="4127500" y="4615375"/>
            <a:ext cx="991200" cy="450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6" name="Google Shape;596;p3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6"/>
          <p:cNvSpPr txBox="1"/>
          <p:nvPr>
            <p:ph type="title"/>
          </p:nvPr>
        </p:nvSpPr>
        <p:spPr>
          <a:xfrm>
            <a:off x="729450" y="572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AOP EXTENSION - MAJOR STEPS V</a:t>
            </a:r>
            <a:endParaRPr/>
          </a:p>
        </p:txBody>
      </p:sp>
      <p:sp>
        <p:nvSpPr>
          <p:cNvPr id="602" name="Google Shape;602;p36"/>
          <p:cNvSpPr/>
          <p:nvPr/>
        </p:nvSpPr>
        <p:spPr>
          <a:xfrm>
            <a:off x="2298163" y="1539900"/>
            <a:ext cx="4551300" cy="3264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AOP-Wiki SPARQL endpoint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3" name="Google Shape;603;p36"/>
          <p:cNvSpPr/>
          <p:nvPr/>
        </p:nvSpPr>
        <p:spPr>
          <a:xfrm>
            <a:off x="2298163" y="2041285"/>
            <a:ext cx="4551300" cy="3264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Get list of AOPs and AOs associated with “valid KEs”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4" name="Google Shape;604;p36"/>
          <p:cNvSpPr txBox="1"/>
          <p:nvPr/>
        </p:nvSpPr>
        <p:spPr>
          <a:xfrm>
            <a:off x="7403175" y="517575"/>
            <a:ext cx="17571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AOP = Adverse outcome pathway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AO = adverse outcome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KER = Key-event relationship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KE = Key event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05" name="Google Shape;605;p36"/>
          <p:cNvCxnSpPr>
            <a:stCxn id="602" idx="2"/>
            <a:endCxn id="603" idx="0"/>
          </p:cNvCxnSpPr>
          <p:nvPr/>
        </p:nvCxnSpPr>
        <p:spPr>
          <a:xfrm>
            <a:off x="4573813" y="1866300"/>
            <a:ext cx="0" cy="17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6" name="Google Shape;606;p36"/>
          <p:cNvSpPr txBox="1"/>
          <p:nvPr/>
        </p:nvSpPr>
        <p:spPr>
          <a:xfrm>
            <a:off x="1409400" y="1610250"/>
            <a:ext cx="789900" cy="1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Database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7" name="Google Shape;607;p36"/>
          <p:cNvSpPr txBox="1"/>
          <p:nvPr/>
        </p:nvSpPr>
        <p:spPr>
          <a:xfrm>
            <a:off x="1409400" y="2111625"/>
            <a:ext cx="789900" cy="1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Query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8" name="Google Shape;608;p36"/>
          <p:cNvSpPr/>
          <p:nvPr/>
        </p:nvSpPr>
        <p:spPr>
          <a:xfrm>
            <a:off x="995550" y="2984175"/>
            <a:ext cx="3364500" cy="326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Import AOPs with associated “valid KEs”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09" name="Google Shape;60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221" y="2996308"/>
            <a:ext cx="302111" cy="302125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36"/>
          <p:cNvSpPr/>
          <p:nvPr/>
        </p:nvSpPr>
        <p:spPr>
          <a:xfrm>
            <a:off x="4787600" y="2984175"/>
            <a:ext cx="3364500" cy="326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Import AO with AOPs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11" name="Google Shape;611;p36"/>
          <p:cNvCxnSpPr>
            <a:stCxn id="603" idx="2"/>
            <a:endCxn id="608" idx="0"/>
          </p:cNvCxnSpPr>
          <p:nvPr/>
        </p:nvCxnSpPr>
        <p:spPr>
          <a:xfrm rot="5400000">
            <a:off x="3317563" y="1727935"/>
            <a:ext cx="616500" cy="18960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12" name="Google Shape;612;p36"/>
          <p:cNvCxnSpPr>
            <a:stCxn id="603" idx="2"/>
            <a:endCxn id="610" idx="0"/>
          </p:cNvCxnSpPr>
          <p:nvPr/>
        </p:nvCxnSpPr>
        <p:spPr>
          <a:xfrm flipH="1" rot="-5400000">
            <a:off x="5213563" y="1727935"/>
            <a:ext cx="616500" cy="18960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13" name="Google Shape;613;p36"/>
          <p:cNvSpPr/>
          <p:nvPr/>
        </p:nvSpPr>
        <p:spPr>
          <a:xfrm>
            <a:off x="2889750" y="4012250"/>
            <a:ext cx="3364500" cy="494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“Valid KEs” extended with associated AOs and AOPs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4" name="Google Shape;614;p36"/>
          <p:cNvSpPr txBox="1"/>
          <p:nvPr/>
        </p:nvSpPr>
        <p:spPr>
          <a:xfrm>
            <a:off x="3793819" y="4703103"/>
            <a:ext cx="156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AOP network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15" name="Google Shape;615;p36"/>
          <p:cNvCxnSpPr>
            <a:stCxn id="613" idx="2"/>
            <a:endCxn id="614" idx="0"/>
          </p:cNvCxnSpPr>
          <p:nvPr/>
        </p:nvCxnSpPr>
        <p:spPr>
          <a:xfrm>
            <a:off x="4572000" y="4506950"/>
            <a:ext cx="1800" cy="1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6" name="Google Shape;616;p36"/>
          <p:cNvSpPr/>
          <p:nvPr/>
        </p:nvSpPr>
        <p:spPr>
          <a:xfrm>
            <a:off x="4420950" y="2996313"/>
            <a:ext cx="302100" cy="302100"/>
          </a:xfrm>
          <a:prstGeom prst="mathPlus">
            <a:avLst>
              <a:gd fmla="val 23520" name="adj1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7" name="Google Shape;617;p36"/>
          <p:cNvSpPr/>
          <p:nvPr/>
        </p:nvSpPr>
        <p:spPr>
          <a:xfrm>
            <a:off x="4408800" y="3582350"/>
            <a:ext cx="326400" cy="3264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8" name="Google Shape;618;p36"/>
          <p:cNvSpPr/>
          <p:nvPr/>
        </p:nvSpPr>
        <p:spPr>
          <a:xfrm>
            <a:off x="4396700" y="3020125"/>
            <a:ext cx="326400" cy="88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9" name="Google Shape;619;p36"/>
          <p:cNvSpPr/>
          <p:nvPr/>
        </p:nvSpPr>
        <p:spPr>
          <a:xfrm>
            <a:off x="2617450" y="3848725"/>
            <a:ext cx="3852300" cy="1138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0" name="Google Shape;620;p3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37"/>
          <p:cNvSpPr/>
          <p:nvPr/>
        </p:nvSpPr>
        <p:spPr>
          <a:xfrm>
            <a:off x="673725" y="1107375"/>
            <a:ext cx="960300" cy="181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6" name="Google Shape;626;p37"/>
          <p:cNvSpPr txBox="1"/>
          <p:nvPr>
            <p:ph type="title"/>
          </p:nvPr>
        </p:nvSpPr>
        <p:spPr>
          <a:xfrm>
            <a:off x="729450" y="572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AOP EXTENSION - MAJOR STEPS V</a:t>
            </a:r>
            <a:endParaRPr/>
          </a:p>
        </p:txBody>
      </p:sp>
      <p:sp>
        <p:nvSpPr>
          <p:cNvPr id="627" name="Google Shape;627;p37"/>
          <p:cNvSpPr txBox="1"/>
          <p:nvPr/>
        </p:nvSpPr>
        <p:spPr>
          <a:xfrm>
            <a:off x="7403175" y="517575"/>
            <a:ext cx="17571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AOP = Adverse outcome pathway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AO = adverse outcome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KER = Key-event relationship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KE = Key event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8" name="Google Shape;628;p37"/>
          <p:cNvSpPr/>
          <p:nvPr/>
        </p:nvSpPr>
        <p:spPr>
          <a:xfrm>
            <a:off x="1494081" y="2346749"/>
            <a:ext cx="499800" cy="4896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ato"/>
                <a:ea typeface="Lato"/>
                <a:cs typeface="Lato"/>
                <a:sym typeface="Lato"/>
              </a:rPr>
              <a:t>Gene A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9" name="Google Shape;629;p37"/>
          <p:cNvSpPr/>
          <p:nvPr/>
        </p:nvSpPr>
        <p:spPr>
          <a:xfrm>
            <a:off x="1334712" y="3114094"/>
            <a:ext cx="499800" cy="4896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ato"/>
                <a:ea typeface="Lato"/>
                <a:cs typeface="Lato"/>
                <a:sym typeface="Lato"/>
              </a:rPr>
              <a:t>Gene B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0" name="Google Shape;630;p37"/>
          <p:cNvSpPr/>
          <p:nvPr/>
        </p:nvSpPr>
        <p:spPr>
          <a:xfrm>
            <a:off x="2218224" y="2735516"/>
            <a:ext cx="499800" cy="4896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ato"/>
                <a:ea typeface="Lato"/>
                <a:cs typeface="Lato"/>
                <a:sym typeface="Lato"/>
              </a:rPr>
              <a:t>Gene C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31" name="Google Shape;631;p37"/>
          <p:cNvCxnSpPr>
            <a:stCxn id="628" idx="3"/>
            <a:endCxn id="629" idx="0"/>
          </p:cNvCxnSpPr>
          <p:nvPr/>
        </p:nvCxnSpPr>
        <p:spPr>
          <a:xfrm>
            <a:off x="1567275" y="2764649"/>
            <a:ext cx="17400" cy="34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2" name="Google Shape;632;p37"/>
          <p:cNvCxnSpPr>
            <a:stCxn id="628" idx="6"/>
            <a:endCxn id="630" idx="1"/>
          </p:cNvCxnSpPr>
          <p:nvPr/>
        </p:nvCxnSpPr>
        <p:spPr>
          <a:xfrm>
            <a:off x="1993881" y="2591549"/>
            <a:ext cx="297600" cy="21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3" name="Google Shape;633;p37"/>
          <p:cNvSpPr/>
          <p:nvPr/>
        </p:nvSpPr>
        <p:spPr>
          <a:xfrm>
            <a:off x="1989216" y="3554012"/>
            <a:ext cx="499800" cy="4896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ato"/>
                <a:ea typeface="Lato"/>
                <a:cs typeface="Lato"/>
                <a:sym typeface="Lato"/>
              </a:rPr>
              <a:t>Gene D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34" name="Google Shape;634;p37"/>
          <p:cNvCxnSpPr>
            <a:stCxn id="629" idx="5"/>
            <a:endCxn id="633" idx="1"/>
          </p:cNvCxnSpPr>
          <p:nvPr/>
        </p:nvCxnSpPr>
        <p:spPr>
          <a:xfrm>
            <a:off x="1761318" y="3531994"/>
            <a:ext cx="301200" cy="9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5" name="Google Shape;635;p37"/>
          <p:cNvCxnSpPr>
            <a:stCxn id="628" idx="4"/>
            <a:endCxn id="633" idx="0"/>
          </p:cNvCxnSpPr>
          <p:nvPr/>
        </p:nvCxnSpPr>
        <p:spPr>
          <a:xfrm>
            <a:off x="1743981" y="2836349"/>
            <a:ext cx="495000" cy="71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6" name="Google Shape;636;p37"/>
          <p:cNvSpPr/>
          <p:nvPr/>
        </p:nvSpPr>
        <p:spPr>
          <a:xfrm>
            <a:off x="1269741" y="3881462"/>
            <a:ext cx="499800" cy="4896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ato"/>
                <a:ea typeface="Lato"/>
                <a:cs typeface="Lato"/>
                <a:sym typeface="Lato"/>
              </a:rPr>
              <a:t>Gene E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7" name="Google Shape;637;p37"/>
          <p:cNvSpPr/>
          <p:nvPr/>
        </p:nvSpPr>
        <p:spPr>
          <a:xfrm>
            <a:off x="2062741" y="4304887"/>
            <a:ext cx="499800" cy="4896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ato"/>
                <a:ea typeface="Lato"/>
                <a:cs typeface="Lato"/>
                <a:sym typeface="Lato"/>
              </a:rPr>
              <a:t>Gene F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38" name="Google Shape;638;p37"/>
          <p:cNvCxnSpPr>
            <a:stCxn id="633" idx="4"/>
            <a:endCxn id="637" idx="0"/>
          </p:cNvCxnSpPr>
          <p:nvPr/>
        </p:nvCxnSpPr>
        <p:spPr>
          <a:xfrm>
            <a:off x="2239116" y="4043612"/>
            <a:ext cx="73500" cy="26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9" name="Google Shape;639;p37"/>
          <p:cNvSpPr/>
          <p:nvPr/>
        </p:nvSpPr>
        <p:spPr>
          <a:xfrm>
            <a:off x="729461" y="2309729"/>
            <a:ext cx="540300" cy="529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ato"/>
                <a:ea typeface="Lato"/>
                <a:cs typeface="Lato"/>
                <a:sym typeface="Lato"/>
              </a:rPr>
              <a:t>Key event 31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40" name="Google Shape;640;p37"/>
          <p:cNvCxnSpPr>
            <a:stCxn id="639" idx="4"/>
            <a:endCxn id="629" idx="2"/>
          </p:cNvCxnSpPr>
          <p:nvPr/>
        </p:nvCxnSpPr>
        <p:spPr>
          <a:xfrm>
            <a:off x="999611" y="2839529"/>
            <a:ext cx="335100" cy="51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1" name="Google Shape;641;p37"/>
          <p:cNvCxnSpPr>
            <a:stCxn id="639" idx="6"/>
            <a:endCxn id="628" idx="2"/>
          </p:cNvCxnSpPr>
          <p:nvPr/>
        </p:nvCxnSpPr>
        <p:spPr>
          <a:xfrm>
            <a:off x="1269761" y="2574629"/>
            <a:ext cx="224400" cy="1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2" name="Google Shape;642;p37"/>
          <p:cNvSpPr/>
          <p:nvPr/>
        </p:nvSpPr>
        <p:spPr>
          <a:xfrm>
            <a:off x="2042509" y="1782798"/>
            <a:ext cx="540300" cy="529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ato"/>
                <a:ea typeface="Lato"/>
                <a:cs typeface="Lato"/>
                <a:sym typeface="Lato"/>
              </a:rPr>
              <a:t>Key event 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ato"/>
                <a:ea typeface="Lato"/>
                <a:cs typeface="Lato"/>
                <a:sym typeface="Lato"/>
              </a:rPr>
              <a:t>46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43" name="Google Shape;643;p37"/>
          <p:cNvCxnSpPr>
            <a:stCxn id="630" idx="0"/>
            <a:endCxn id="642" idx="4"/>
          </p:cNvCxnSpPr>
          <p:nvPr/>
        </p:nvCxnSpPr>
        <p:spPr>
          <a:xfrm rot="10800000">
            <a:off x="2312724" y="2312516"/>
            <a:ext cx="1554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4" name="Google Shape;644;p37"/>
          <p:cNvCxnSpPr>
            <a:stCxn id="629" idx="7"/>
            <a:endCxn id="642" idx="4"/>
          </p:cNvCxnSpPr>
          <p:nvPr/>
        </p:nvCxnSpPr>
        <p:spPr>
          <a:xfrm flipH="1" rot="10800000">
            <a:off x="1761318" y="2312495"/>
            <a:ext cx="551400" cy="87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5" name="Google Shape;645;p37"/>
          <p:cNvSpPr txBox="1"/>
          <p:nvPr/>
        </p:nvSpPr>
        <p:spPr>
          <a:xfrm>
            <a:off x="886865" y="1177563"/>
            <a:ext cx="17142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KE </a:t>
            </a: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-extended supernetwork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6" name="Google Shape;646;p37"/>
          <p:cNvSpPr/>
          <p:nvPr/>
        </p:nvSpPr>
        <p:spPr>
          <a:xfrm>
            <a:off x="5044659" y="2292848"/>
            <a:ext cx="540300" cy="529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ato"/>
                <a:ea typeface="Lato"/>
                <a:cs typeface="Lato"/>
                <a:sym typeface="Lato"/>
              </a:rPr>
              <a:t>Key event 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ato"/>
                <a:ea typeface="Lato"/>
                <a:cs typeface="Lato"/>
                <a:sym typeface="Lato"/>
              </a:rPr>
              <a:t>46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7" name="Google Shape;647;p37"/>
          <p:cNvSpPr/>
          <p:nvPr/>
        </p:nvSpPr>
        <p:spPr>
          <a:xfrm>
            <a:off x="4171109" y="2874848"/>
            <a:ext cx="540300" cy="529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ato"/>
                <a:ea typeface="Lato"/>
                <a:cs typeface="Lato"/>
                <a:sym typeface="Lato"/>
              </a:rPr>
              <a:t>Key event 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ato"/>
                <a:ea typeface="Lato"/>
                <a:cs typeface="Lato"/>
                <a:sym typeface="Lato"/>
              </a:rPr>
              <a:t>31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8" name="Google Shape;648;p37"/>
          <p:cNvSpPr txBox="1"/>
          <p:nvPr/>
        </p:nvSpPr>
        <p:spPr>
          <a:xfrm>
            <a:off x="4124615" y="1177563"/>
            <a:ext cx="17142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AOP network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9" name="Google Shape;649;p37"/>
          <p:cNvSpPr/>
          <p:nvPr/>
        </p:nvSpPr>
        <p:spPr>
          <a:xfrm>
            <a:off x="4579084" y="3508486"/>
            <a:ext cx="540300" cy="529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ato"/>
                <a:ea typeface="Lato"/>
                <a:cs typeface="Lato"/>
                <a:sym typeface="Lato"/>
              </a:rPr>
              <a:t>AO 18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0" name="Google Shape;650;p37"/>
          <p:cNvSpPr/>
          <p:nvPr/>
        </p:nvSpPr>
        <p:spPr>
          <a:xfrm>
            <a:off x="5154384" y="3114848"/>
            <a:ext cx="540300" cy="5298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ato"/>
                <a:ea typeface="Lato"/>
                <a:cs typeface="Lato"/>
                <a:sym typeface="Lato"/>
              </a:rPr>
              <a:t>AOP 24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1" name="Google Shape;651;p37"/>
          <p:cNvSpPr/>
          <p:nvPr/>
        </p:nvSpPr>
        <p:spPr>
          <a:xfrm>
            <a:off x="5729684" y="2646073"/>
            <a:ext cx="540300" cy="529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ato"/>
                <a:ea typeface="Lato"/>
                <a:cs typeface="Lato"/>
                <a:sym typeface="Lato"/>
              </a:rPr>
              <a:t>AO 14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2" name="Google Shape;652;p37"/>
          <p:cNvSpPr/>
          <p:nvPr/>
        </p:nvSpPr>
        <p:spPr>
          <a:xfrm>
            <a:off x="3892634" y="2160073"/>
            <a:ext cx="540300" cy="5298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ato"/>
                <a:ea typeface="Lato"/>
                <a:cs typeface="Lato"/>
                <a:sym typeface="Lato"/>
              </a:rPr>
              <a:t>AOP 66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53" name="Google Shape;653;p37"/>
          <p:cNvCxnSpPr>
            <a:stCxn id="652" idx="4"/>
            <a:endCxn id="647" idx="1"/>
          </p:cNvCxnSpPr>
          <p:nvPr/>
        </p:nvCxnSpPr>
        <p:spPr>
          <a:xfrm>
            <a:off x="4162784" y="2689873"/>
            <a:ext cx="87600" cy="26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4" name="Google Shape;654;p37"/>
          <p:cNvCxnSpPr>
            <a:stCxn id="647" idx="4"/>
            <a:endCxn id="649" idx="1"/>
          </p:cNvCxnSpPr>
          <p:nvPr/>
        </p:nvCxnSpPr>
        <p:spPr>
          <a:xfrm>
            <a:off x="4441259" y="3404648"/>
            <a:ext cx="216900" cy="1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5" name="Google Shape;655;p37"/>
          <p:cNvCxnSpPr>
            <a:stCxn id="649" idx="7"/>
            <a:endCxn id="650" idx="3"/>
          </p:cNvCxnSpPr>
          <p:nvPr/>
        </p:nvCxnSpPr>
        <p:spPr>
          <a:xfrm flipH="1" rot="10800000">
            <a:off x="5040259" y="3567173"/>
            <a:ext cx="193200" cy="1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6" name="Google Shape;656;p37"/>
          <p:cNvCxnSpPr>
            <a:stCxn id="646" idx="5"/>
            <a:endCxn id="651" idx="2"/>
          </p:cNvCxnSpPr>
          <p:nvPr/>
        </p:nvCxnSpPr>
        <p:spPr>
          <a:xfrm>
            <a:off x="5505834" y="2745061"/>
            <a:ext cx="223800" cy="16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7" name="Google Shape;657;p37"/>
          <p:cNvCxnSpPr>
            <a:stCxn id="646" idx="2"/>
            <a:endCxn id="652" idx="6"/>
          </p:cNvCxnSpPr>
          <p:nvPr/>
        </p:nvCxnSpPr>
        <p:spPr>
          <a:xfrm rot="10800000">
            <a:off x="4432959" y="2424848"/>
            <a:ext cx="611700" cy="13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8" name="Google Shape;658;p37"/>
          <p:cNvSpPr/>
          <p:nvPr/>
        </p:nvSpPr>
        <p:spPr>
          <a:xfrm>
            <a:off x="3228900" y="2768825"/>
            <a:ext cx="423000" cy="423000"/>
          </a:xfrm>
          <a:prstGeom prst="mathPlus">
            <a:avLst>
              <a:gd fmla="val 23520" name="adj1"/>
            </a:avLst>
          </a:prstGeom>
          <a:solidFill>
            <a:schemeClr val="dk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9" name="Google Shape;659;p37"/>
          <p:cNvSpPr/>
          <p:nvPr/>
        </p:nvSpPr>
        <p:spPr>
          <a:xfrm>
            <a:off x="6484600" y="2768825"/>
            <a:ext cx="423000" cy="4230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0" name="Google Shape;660;p37"/>
          <p:cNvSpPr txBox="1"/>
          <p:nvPr/>
        </p:nvSpPr>
        <p:spPr>
          <a:xfrm>
            <a:off x="7056815" y="1177575"/>
            <a:ext cx="17142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AOP-extended supernetwork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1" name="Google Shape;661;p37"/>
          <p:cNvSpPr/>
          <p:nvPr/>
        </p:nvSpPr>
        <p:spPr>
          <a:xfrm>
            <a:off x="7742331" y="2416449"/>
            <a:ext cx="499800" cy="4896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ato"/>
                <a:ea typeface="Lato"/>
                <a:cs typeface="Lato"/>
                <a:sym typeface="Lato"/>
              </a:rPr>
              <a:t>Gene A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2" name="Google Shape;662;p37"/>
          <p:cNvSpPr/>
          <p:nvPr/>
        </p:nvSpPr>
        <p:spPr>
          <a:xfrm>
            <a:off x="7582962" y="3183794"/>
            <a:ext cx="499800" cy="4896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ato"/>
                <a:ea typeface="Lato"/>
                <a:cs typeface="Lato"/>
                <a:sym typeface="Lato"/>
              </a:rPr>
              <a:t>Gene B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3" name="Google Shape;663;p37"/>
          <p:cNvSpPr/>
          <p:nvPr/>
        </p:nvSpPr>
        <p:spPr>
          <a:xfrm>
            <a:off x="8466474" y="2805216"/>
            <a:ext cx="499800" cy="4896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ato"/>
                <a:ea typeface="Lato"/>
                <a:cs typeface="Lato"/>
                <a:sym typeface="Lato"/>
              </a:rPr>
              <a:t>Gene C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64" name="Google Shape;664;p37"/>
          <p:cNvCxnSpPr>
            <a:stCxn id="661" idx="3"/>
            <a:endCxn id="662" idx="0"/>
          </p:cNvCxnSpPr>
          <p:nvPr/>
        </p:nvCxnSpPr>
        <p:spPr>
          <a:xfrm>
            <a:off x="7815525" y="2834349"/>
            <a:ext cx="17400" cy="34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5" name="Google Shape;665;p37"/>
          <p:cNvCxnSpPr>
            <a:stCxn id="661" idx="6"/>
            <a:endCxn id="663" idx="1"/>
          </p:cNvCxnSpPr>
          <p:nvPr/>
        </p:nvCxnSpPr>
        <p:spPr>
          <a:xfrm>
            <a:off x="8242131" y="2661249"/>
            <a:ext cx="297600" cy="21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6" name="Google Shape;666;p37"/>
          <p:cNvSpPr/>
          <p:nvPr/>
        </p:nvSpPr>
        <p:spPr>
          <a:xfrm>
            <a:off x="8237466" y="3623712"/>
            <a:ext cx="499800" cy="4896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ato"/>
                <a:ea typeface="Lato"/>
                <a:cs typeface="Lato"/>
                <a:sym typeface="Lato"/>
              </a:rPr>
              <a:t>Gene D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67" name="Google Shape;667;p37"/>
          <p:cNvCxnSpPr>
            <a:stCxn id="662" idx="5"/>
            <a:endCxn id="666" idx="1"/>
          </p:cNvCxnSpPr>
          <p:nvPr/>
        </p:nvCxnSpPr>
        <p:spPr>
          <a:xfrm>
            <a:off x="8009568" y="3601694"/>
            <a:ext cx="301200" cy="9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8" name="Google Shape;668;p37"/>
          <p:cNvCxnSpPr>
            <a:stCxn id="661" idx="4"/>
            <a:endCxn id="666" idx="0"/>
          </p:cNvCxnSpPr>
          <p:nvPr/>
        </p:nvCxnSpPr>
        <p:spPr>
          <a:xfrm>
            <a:off x="7992231" y="2906049"/>
            <a:ext cx="495000" cy="71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9" name="Google Shape;669;p37"/>
          <p:cNvSpPr/>
          <p:nvPr/>
        </p:nvSpPr>
        <p:spPr>
          <a:xfrm>
            <a:off x="7517991" y="3951162"/>
            <a:ext cx="499800" cy="4896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ato"/>
                <a:ea typeface="Lato"/>
                <a:cs typeface="Lato"/>
                <a:sym typeface="Lato"/>
              </a:rPr>
              <a:t>Gene E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0" name="Google Shape;670;p37"/>
          <p:cNvSpPr/>
          <p:nvPr/>
        </p:nvSpPr>
        <p:spPr>
          <a:xfrm>
            <a:off x="8310991" y="4374587"/>
            <a:ext cx="499800" cy="4896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ato"/>
                <a:ea typeface="Lato"/>
                <a:cs typeface="Lato"/>
                <a:sym typeface="Lato"/>
              </a:rPr>
              <a:t>Gene F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71" name="Google Shape;671;p37"/>
          <p:cNvCxnSpPr>
            <a:stCxn id="666" idx="4"/>
            <a:endCxn id="670" idx="0"/>
          </p:cNvCxnSpPr>
          <p:nvPr/>
        </p:nvCxnSpPr>
        <p:spPr>
          <a:xfrm>
            <a:off x="8487366" y="4113312"/>
            <a:ext cx="73500" cy="26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2" name="Google Shape;672;p37"/>
          <p:cNvSpPr/>
          <p:nvPr/>
        </p:nvSpPr>
        <p:spPr>
          <a:xfrm>
            <a:off x="6977711" y="2379429"/>
            <a:ext cx="540300" cy="529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ato"/>
                <a:ea typeface="Lato"/>
                <a:cs typeface="Lato"/>
                <a:sym typeface="Lato"/>
              </a:rPr>
              <a:t>Key event 31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73" name="Google Shape;673;p37"/>
          <p:cNvCxnSpPr>
            <a:stCxn id="672" idx="4"/>
            <a:endCxn id="662" idx="2"/>
          </p:cNvCxnSpPr>
          <p:nvPr/>
        </p:nvCxnSpPr>
        <p:spPr>
          <a:xfrm>
            <a:off x="7247861" y="2909229"/>
            <a:ext cx="335100" cy="51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4" name="Google Shape;674;p37"/>
          <p:cNvCxnSpPr>
            <a:stCxn id="672" idx="6"/>
            <a:endCxn id="661" idx="2"/>
          </p:cNvCxnSpPr>
          <p:nvPr/>
        </p:nvCxnSpPr>
        <p:spPr>
          <a:xfrm>
            <a:off x="7518011" y="2644329"/>
            <a:ext cx="224400" cy="1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5" name="Google Shape;675;p37"/>
          <p:cNvSpPr/>
          <p:nvPr/>
        </p:nvSpPr>
        <p:spPr>
          <a:xfrm>
            <a:off x="8290759" y="1852498"/>
            <a:ext cx="540300" cy="529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ato"/>
                <a:ea typeface="Lato"/>
                <a:cs typeface="Lato"/>
                <a:sym typeface="Lato"/>
              </a:rPr>
              <a:t>Key event 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ato"/>
                <a:ea typeface="Lato"/>
                <a:cs typeface="Lato"/>
                <a:sym typeface="Lato"/>
              </a:rPr>
              <a:t>46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76" name="Google Shape;676;p37"/>
          <p:cNvCxnSpPr>
            <a:stCxn id="663" idx="0"/>
            <a:endCxn id="675" idx="4"/>
          </p:cNvCxnSpPr>
          <p:nvPr/>
        </p:nvCxnSpPr>
        <p:spPr>
          <a:xfrm rot="10800000">
            <a:off x="8560974" y="2382216"/>
            <a:ext cx="1554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7" name="Google Shape;677;p37"/>
          <p:cNvCxnSpPr>
            <a:stCxn id="662" idx="7"/>
            <a:endCxn id="675" idx="4"/>
          </p:cNvCxnSpPr>
          <p:nvPr/>
        </p:nvCxnSpPr>
        <p:spPr>
          <a:xfrm flipH="1" rot="10800000">
            <a:off x="8009568" y="2382195"/>
            <a:ext cx="551400" cy="87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8" name="Google Shape;678;p37"/>
          <p:cNvSpPr/>
          <p:nvPr/>
        </p:nvSpPr>
        <p:spPr>
          <a:xfrm>
            <a:off x="7247859" y="1657573"/>
            <a:ext cx="540300" cy="5298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ato"/>
                <a:ea typeface="Lato"/>
                <a:cs typeface="Lato"/>
                <a:sym typeface="Lato"/>
              </a:rPr>
              <a:t>AOP 66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79" name="Google Shape;679;p37"/>
          <p:cNvCxnSpPr>
            <a:stCxn id="672" idx="0"/>
            <a:endCxn id="678" idx="3"/>
          </p:cNvCxnSpPr>
          <p:nvPr/>
        </p:nvCxnSpPr>
        <p:spPr>
          <a:xfrm flipH="1" rot="10800000">
            <a:off x="7247861" y="2109729"/>
            <a:ext cx="79200" cy="26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0" name="Google Shape;680;p37"/>
          <p:cNvCxnSpPr>
            <a:stCxn id="678" idx="6"/>
            <a:endCxn id="675" idx="2"/>
          </p:cNvCxnSpPr>
          <p:nvPr/>
        </p:nvCxnSpPr>
        <p:spPr>
          <a:xfrm>
            <a:off x="7788159" y="1922473"/>
            <a:ext cx="502500" cy="19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1" name="Google Shape;681;p37"/>
          <p:cNvSpPr/>
          <p:nvPr/>
        </p:nvSpPr>
        <p:spPr>
          <a:xfrm>
            <a:off x="6786759" y="3381711"/>
            <a:ext cx="540300" cy="529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ato"/>
                <a:ea typeface="Lato"/>
                <a:cs typeface="Lato"/>
                <a:sym typeface="Lato"/>
              </a:rPr>
              <a:t>AO 18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82" name="Google Shape;682;p37"/>
          <p:cNvCxnSpPr>
            <a:stCxn id="672" idx="3"/>
            <a:endCxn id="681" idx="0"/>
          </p:cNvCxnSpPr>
          <p:nvPr/>
        </p:nvCxnSpPr>
        <p:spPr>
          <a:xfrm>
            <a:off x="7056836" y="2831641"/>
            <a:ext cx="0" cy="55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3" name="Google Shape;683;p37"/>
          <p:cNvSpPr/>
          <p:nvPr/>
        </p:nvSpPr>
        <p:spPr>
          <a:xfrm>
            <a:off x="6907609" y="4235873"/>
            <a:ext cx="540300" cy="5298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ato"/>
                <a:ea typeface="Lato"/>
                <a:cs typeface="Lato"/>
                <a:sym typeface="Lato"/>
              </a:rPr>
              <a:t>AOP 24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84" name="Google Shape;684;p37"/>
          <p:cNvCxnSpPr>
            <a:stCxn id="681" idx="4"/>
            <a:endCxn id="683" idx="0"/>
          </p:cNvCxnSpPr>
          <p:nvPr/>
        </p:nvCxnSpPr>
        <p:spPr>
          <a:xfrm>
            <a:off x="7056909" y="3911511"/>
            <a:ext cx="120900" cy="32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5" name="Google Shape;685;p37"/>
          <p:cNvSpPr/>
          <p:nvPr/>
        </p:nvSpPr>
        <p:spPr>
          <a:xfrm>
            <a:off x="8542684" y="1302373"/>
            <a:ext cx="540300" cy="529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ato"/>
                <a:ea typeface="Lato"/>
                <a:cs typeface="Lato"/>
                <a:sym typeface="Lato"/>
              </a:rPr>
              <a:t>AO 14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86" name="Google Shape;686;p37"/>
          <p:cNvCxnSpPr>
            <a:stCxn id="675" idx="7"/>
            <a:endCxn id="685" idx="4"/>
          </p:cNvCxnSpPr>
          <p:nvPr/>
        </p:nvCxnSpPr>
        <p:spPr>
          <a:xfrm flipH="1" rot="10800000">
            <a:off x="8751934" y="1832285"/>
            <a:ext cx="60900" cy="9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7" name="Google Shape;687;p3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38"/>
          <p:cNvSpPr txBox="1"/>
          <p:nvPr>
            <p:ph type="title"/>
          </p:nvPr>
        </p:nvSpPr>
        <p:spPr>
          <a:xfrm>
            <a:off x="727650" y="583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AOP EXTENSION OUTCOME</a:t>
            </a:r>
            <a:endParaRPr/>
          </a:p>
        </p:txBody>
      </p:sp>
      <p:sp>
        <p:nvSpPr>
          <p:cNvPr id="693" name="Google Shape;693;p38"/>
          <p:cNvSpPr/>
          <p:nvPr/>
        </p:nvSpPr>
        <p:spPr>
          <a:xfrm>
            <a:off x="4489567" y="2501436"/>
            <a:ext cx="213900" cy="2097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4" name="Google Shape;694;p38"/>
          <p:cNvSpPr/>
          <p:nvPr/>
        </p:nvSpPr>
        <p:spPr>
          <a:xfrm>
            <a:off x="4421353" y="2829880"/>
            <a:ext cx="213900" cy="2097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5" name="Google Shape;695;p38"/>
          <p:cNvSpPr/>
          <p:nvPr/>
        </p:nvSpPr>
        <p:spPr>
          <a:xfrm>
            <a:off x="4799521" y="2667838"/>
            <a:ext cx="213900" cy="2097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96" name="Google Shape;696;p38"/>
          <p:cNvCxnSpPr>
            <a:stCxn id="693" idx="3"/>
            <a:endCxn id="694" idx="0"/>
          </p:cNvCxnSpPr>
          <p:nvPr/>
        </p:nvCxnSpPr>
        <p:spPr>
          <a:xfrm>
            <a:off x="4520892" y="2680426"/>
            <a:ext cx="7500" cy="14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7" name="Google Shape;697;p38"/>
          <p:cNvCxnSpPr>
            <a:stCxn id="693" idx="6"/>
            <a:endCxn id="695" idx="1"/>
          </p:cNvCxnSpPr>
          <p:nvPr/>
        </p:nvCxnSpPr>
        <p:spPr>
          <a:xfrm>
            <a:off x="4703467" y="2606286"/>
            <a:ext cx="127500" cy="9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8" name="Google Shape;698;p38"/>
          <p:cNvSpPr/>
          <p:nvPr/>
        </p:nvSpPr>
        <p:spPr>
          <a:xfrm>
            <a:off x="4701499" y="3018176"/>
            <a:ext cx="213900" cy="2097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99" name="Google Shape;699;p38"/>
          <p:cNvCxnSpPr>
            <a:stCxn id="694" idx="5"/>
            <a:endCxn id="698" idx="1"/>
          </p:cNvCxnSpPr>
          <p:nvPr/>
        </p:nvCxnSpPr>
        <p:spPr>
          <a:xfrm>
            <a:off x="4603928" y="3008870"/>
            <a:ext cx="129000" cy="3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0" name="Google Shape;700;p38"/>
          <p:cNvCxnSpPr>
            <a:stCxn id="693" idx="4"/>
            <a:endCxn id="698" idx="0"/>
          </p:cNvCxnSpPr>
          <p:nvPr/>
        </p:nvCxnSpPr>
        <p:spPr>
          <a:xfrm>
            <a:off x="4596517" y="2711136"/>
            <a:ext cx="211800" cy="30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1" name="Google Shape;701;p38"/>
          <p:cNvSpPr/>
          <p:nvPr/>
        </p:nvSpPr>
        <p:spPr>
          <a:xfrm>
            <a:off x="4393543" y="3158333"/>
            <a:ext cx="213900" cy="2097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2" name="Google Shape;702;p38"/>
          <p:cNvSpPr/>
          <p:nvPr/>
        </p:nvSpPr>
        <p:spPr>
          <a:xfrm>
            <a:off x="4732970" y="3339570"/>
            <a:ext cx="213900" cy="2097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03" name="Google Shape;703;p38"/>
          <p:cNvCxnSpPr>
            <a:stCxn id="698" idx="4"/>
            <a:endCxn id="702" idx="0"/>
          </p:cNvCxnSpPr>
          <p:nvPr/>
        </p:nvCxnSpPr>
        <p:spPr>
          <a:xfrm>
            <a:off x="4808449" y="3227876"/>
            <a:ext cx="31500" cy="11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4" name="Google Shape;704;p38"/>
          <p:cNvSpPr/>
          <p:nvPr/>
        </p:nvSpPr>
        <p:spPr>
          <a:xfrm>
            <a:off x="4162288" y="2485590"/>
            <a:ext cx="231300" cy="226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05" name="Google Shape;705;p38"/>
          <p:cNvCxnSpPr>
            <a:stCxn id="704" idx="4"/>
            <a:endCxn id="694" idx="2"/>
          </p:cNvCxnSpPr>
          <p:nvPr/>
        </p:nvCxnSpPr>
        <p:spPr>
          <a:xfrm>
            <a:off x="4277938" y="2712390"/>
            <a:ext cx="143400" cy="22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6" name="Google Shape;706;p38"/>
          <p:cNvCxnSpPr>
            <a:stCxn id="704" idx="6"/>
            <a:endCxn id="693" idx="2"/>
          </p:cNvCxnSpPr>
          <p:nvPr/>
        </p:nvCxnSpPr>
        <p:spPr>
          <a:xfrm>
            <a:off x="4393588" y="2598990"/>
            <a:ext cx="960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7" name="Google Shape;707;p38"/>
          <p:cNvSpPr/>
          <p:nvPr/>
        </p:nvSpPr>
        <p:spPr>
          <a:xfrm>
            <a:off x="4724310" y="2260050"/>
            <a:ext cx="231300" cy="226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08" name="Google Shape;708;p38"/>
          <p:cNvCxnSpPr>
            <a:stCxn id="695" idx="0"/>
            <a:endCxn id="707" idx="4"/>
          </p:cNvCxnSpPr>
          <p:nvPr/>
        </p:nvCxnSpPr>
        <p:spPr>
          <a:xfrm rot="10800000">
            <a:off x="4839871" y="2486938"/>
            <a:ext cx="66600" cy="18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9" name="Google Shape;709;p38"/>
          <p:cNvCxnSpPr>
            <a:stCxn id="694" idx="7"/>
            <a:endCxn id="707" idx="4"/>
          </p:cNvCxnSpPr>
          <p:nvPr/>
        </p:nvCxnSpPr>
        <p:spPr>
          <a:xfrm flipH="1" rot="10800000">
            <a:off x="4603928" y="2486790"/>
            <a:ext cx="236100" cy="37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0" name="Google Shape;710;p38"/>
          <p:cNvSpPr/>
          <p:nvPr/>
        </p:nvSpPr>
        <p:spPr>
          <a:xfrm>
            <a:off x="4277919" y="2176617"/>
            <a:ext cx="231300" cy="2268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11" name="Google Shape;711;p38"/>
          <p:cNvCxnSpPr>
            <a:stCxn id="704" idx="0"/>
            <a:endCxn id="710" idx="3"/>
          </p:cNvCxnSpPr>
          <p:nvPr/>
        </p:nvCxnSpPr>
        <p:spPr>
          <a:xfrm flipH="1" rot="10800000">
            <a:off x="4277938" y="2370090"/>
            <a:ext cx="33900" cy="11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2" name="Google Shape;712;p38"/>
          <p:cNvCxnSpPr>
            <a:stCxn id="710" idx="6"/>
            <a:endCxn id="707" idx="2"/>
          </p:cNvCxnSpPr>
          <p:nvPr/>
        </p:nvCxnSpPr>
        <p:spPr>
          <a:xfrm>
            <a:off x="4509219" y="2290017"/>
            <a:ext cx="215100" cy="8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3" name="Google Shape;713;p38"/>
          <p:cNvSpPr/>
          <p:nvPr/>
        </p:nvSpPr>
        <p:spPr>
          <a:xfrm>
            <a:off x="4080555" y="2914593"/>
            <a:ext cx="231300" cy="226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14" name="Google Shape;714;p38"/>
          <p:cNvCxnSpPr>
            <a:stCxn id="704" idx="3"/>
            <a:endCxn id="713" idx="0"/>
          </p:cNvCxnSpPr>
          <p:nvPr/>
        </p:nvCxnSpPr>
        <p:spPr>
          <a:xfrm>
            <a:off x="4196161" y="2679176"/>
            <a:ext cx="0" cy="23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5" name="Google Shape;715;p38"/>
          <p:cNvSpPr/>
          <p:nvPr/>
        </p:nvSpPr>
        <p:spPr>
          <a:xfrm>
            <a:off x="4132282" y="3280197"/>
            <a:ext cx="231300" cy="2268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16" name="Google Shape;716;p38"/>
          <p:cNvCxnSpPr>
            <a:stCxn id="713" idx="4"/>
            <a:endCxn id="715" idx="0"/>
          </p:cNvCxnSpPr>
          <p:nvPr/>
        </p:nvCxnSpPr>
        <p:spPr>
          <a:xfrm>
            <a:off x="4196205" y="3141393"/>
            <a:ext cx="51600" cy="13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7" name="Google Shape;717;p38"/>
          <p:cNvSpPr/>
          <p:nvPr/>
        </p:nvSpPr>
        <p:spPr>
          <a:xfrm>
            <a:off x="4832141" y="2024582"/>
            <a:ext cx="231300" cy="226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18" name="Google Shape;718;p38"/>
          <p:cNvCxnSpPr>
            <a:stCxn id="707" idx="7"/>
            <a:endCxn id="717" idx="4"/>
          </p:cNvCxnSpPr>
          <p:nvPr/>
        </p:nvCxnSpPr>
        <p:spPr>
          <a:xfrm flipH="1" rot="10800000">
            <a:off x="4921737" y="2251264"/>
            <a:ext cx="26100" cy="4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9" name="Google Shape;719;p38"/>
          <p:cNvSpPr txBox="1"/>
          <p:nvPr/>
        </p:nvSpPr>
        <p:spPr>
          <a:xfrm>
            <a:off x="429800" y="1826775"/>
            <a:ext cx="3095400" cy="22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AOP-extended supernetwork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14512 </a:t>
            </a:r>
            <a:r>
              <a:rPr lang="en-GB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edges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2165 </a:t>
            </a:r>
            <a:r>
              <a:rPr lang="en-GB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total nodes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n-GB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2055 </a:t>
            </a:r>
            <a:r>
              <a:rPr lang="en-GB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gene nodes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	110 AOP-Wiki nodes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		59 AO or KE nodes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		51 AOP nodes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0" name="Google Shape;720;p38"/>
          <p:cNvSpPr txBox="1"/>
          <p:nvPr/>
        </p:nvSpPr>
        <p:spPr>
          <a:xfrm>
            <a:off x="6048588" y="1826775"/>
            <a:ext cx="3095400" cy="19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No visualisation yet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No analysis yet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Next: Extend with chemicals from AOP-Wiki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1" name="Google Shape;721;p38"/>
          <p:cNvSpPr/>
          <p:nvPr/>
        </p:nvSpPr>
        <p:spPr>
          <a:xfrm>
            <a:off x="5993775" y="1672675"/>
            <a:ext cx="2919600" cy="1695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2" name="Google Shape;722;p3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39"/>
          <p:cNvSpPr txBox="1"/>
          <p:nvPr>
            <p:ph type="title"/>
          </p:nvPr>
        </p:nvSpPr>
        <p:spPr>
          <a:xfrm>
            <a:off x="729450" y="572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FEEDBACK</a:t>
            </a:r>
            <a:endParaRPr/>
          </a:p>
        </p:txBody>
      </p:sp>
      <p:sp>
        <p:nvSpPr>
          <p:cNvPr id="728" name="Google Shape;728;p39"/>
          <p:cNvSpPr txBox="1"/>
          <p:nvPr/>
        </p:nvSpPr>
        <p:spPr>
          <a:xfrm>
            <a:off x="797625" y="1486825"/>
            <a:ext cx="7759500" cy="32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Difficult to show process of AOP network construction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Many steps run in parallel; some depend on outcomes of previous/simultaneous steps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Flow charts for thesis text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9" name="Google Shape;729;p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4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35" name="Google Shape;73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1438" y="152400"/>
            <a:ext cx="4061136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4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41" name="Google Shape;74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5650" y="74950"/>
            <a:ext cx="3352678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572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RISK FACTORS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29450" y="1337600"/>
            <a:ext cx="7688700" cy="32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Genetic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Relative affected by SCZ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Copy number variations (CNVs)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SNPs in genes linked to neuronal development and the MHC region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Environmental 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Exposure to heavy metals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Infections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Obstetric insults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Prenatal nutritional deficiency 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Drug abuse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Socioeconomic status</a:t>
            </a:r>
            <a:endParaRPr/>
          </a:p>
          <a:p>
            <a:pPr indent="0" lvl="0" marL="18288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0" y="4803600"/>
            <a:ext cx="23427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Gejman </a:t>
            </a:r>
            <a:r>
              <a:rPr lang="en-GB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et al. (2010)</a:t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Brown (2011)</a:t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42"/>
          <p:cNvSpPr txBox="1"/>
          <p:nvPr>
            <p:ph type="title"/>
          </p:nvPr>
        </p:nvSpPr>
        <p:spPr>
          <a:xfrm>
            <a:off x="729450" y="572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FEEDBACK</a:t>
            </a:r>
            <a:endParaRPr/>
          </a:p>
        </p:txBody>
      </p:sp>
      <p:sp>
        <p:nvSpPr>
          <p:cNvPr id="747" name="Google Shape;747;p42"/>
          <p:cNvSpPr txBox="1"/>
          <p:nvPr/>
        </p:nvSpPr>
        <p:spPr>
          <a:xfrm>
            <a:off x="797625" y="1486825"/>
            <a:ext cx="7759500" cy="32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Uncertain about filtering logic when merging supernetwork and AOP network (slide 23)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Do not want to introduce new genes to supernetwork from AOP-Wiki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Simply extend existing genes with KEs, AOs, AOPs, stressors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Uncertain about validity of information in network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Limited by database curation status </a:t>
            </a:r>
            <a:r>
              <a:rPr lang="en-GB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(e.g. many KEs from AOP-Wiki have few or no genes)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Level of evidence differs by source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Schizophrenia as a symptom of another disease, not a disease by itself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Changes interpretation of results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External validity of project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How can I check if my results make sense?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8" name="Google Shape;748;p4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729450" y="572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GOALS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420600" y="1330675"/>
            <a:ext cx="8306400" cy="32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Compile schizophrenia risk genes from various sources to get overview of involved genes and processes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Automatic creation of curated supernetwork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Make associations between risk genes and toxicology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Which SCZ risk genes interact with which toxicants?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Which toxicants are especially strong predictors for SCZ development?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Predict drug effects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How is the metabolism of drugs affected by genes contributing to SCZ development?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Based on genotype, which patients benefit most from which drugs?</a:t>
            </a:r>
            <a:endParaRPr/>
          </a:p>
        </p:txBody>
      </p:sp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29450" y="572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GOALS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420600" y="1330675"/>
            <a:ext cx="8306400" cy="32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AutoNum type="arabicPeriod"/>
            </a:pPr>
            <a:r>
              <a:rPr b="1" lang="en-GB">
                <a:solidFill>
                  <a:schemeClr val="dk2"/>
                </a:solidFill>
              </a:rPr>
              <a:t>Compile schizophrenia risk genes from various sources to get overview of involved genes and processes</a:t>
            </a:r>
            <a:endParaRPr b="1">
              <a:solidFill>
                <a:schemeClr val="dk2"/>
              </a:solidFill>
            </a:endParaRPr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b="1" lang="en-GB">
                <a:solidFill>
                  <a:schemeClr val="dk2"/>
                </a:solidFill>
              </a:rPr>
              <a:t>Automatic creation of curated supernetwork</a:t>
            </a:r>
            <a:endParaRPr b="1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Make associations between risk genes and toxicology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Which SCZ risk genes interact with which toxicants?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Which toxicants are especially strong predictors for SCZ development?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Predict drug effects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How is the metabolism of drugs affected by genes contributing to SCZ development?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Based on genotype, which patients benefit most from which drugs?</a:t>
            </a:r>
            <a:endParaRPr/>
          </a:p>
        </p:txBody>
      </p:sp>
      <p:sp>
        <p:nvSpPr>
          <p:cNvPr id="118" name="Google Shape;118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729450" y="572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SUPERNETWORK - SOURCES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729450" y="1337600"/>
            <a:ext cx="7688700" cy="36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29876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DisGeNET</a:t>
            </a:r>
            <a:endParaRPr/>
          </a:p>
          <a:p>
            <a:pPr indent="-287972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Query: ‘Schizophrenia’  keyword</a:t>
            </a:r>
            <a:endParaRPr/>
          </a:p>
          <a:p>
            <a:pPr indent="-287972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22222"/>
              <a:buChar char="○"/>
            </a:pPr>
            <a:r>
              <a:rPr lang="en-GB"/>
              <a:t>Information from curated databases only </a:t>
            </a:r>
            <a:r>
              <a:rPr lang="en-GB" sz="900"/>
              <a:t>(UniProt, PsyGeNET, Orphanet, the CGI, CTD (human data), ClinGen, Genomics England PanelApp)</a:t>
            </a:r>
            <a:endParaRPr sz="900"/>
          </a:p>
          <a:p>
            <a:pPr indent="-287972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No text mining</a:t>
            </a:r>
            <a:endParaRPr/>
          </a:p>
          <a:p>
            <a:pPr indent="-287972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Result: </a:t>
            </a:r>
            <a:r>
              <a:rPr b="1" lang="en-GB" sz="1300"/>
              <a:t>1031 </a:t>
            </a:r>
            <a:r>
              <a:rPr lang="en-GB"/>
              <a:t>nodes within </a:t>
            </a:r>
            <a:r>
              <a:rPr b="1" lang="en-GB" sz="1300"/>
              <a:t>1 </a:t>
            </a:r>
            <a:r>
              <a:rPr lang="en-GB"/>
              <a:t>network</a:t>
            </a:r>
            <a:endParaRPr/>
          </a:p>
          <a:p>
            <a:pPr indent="-29876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WikiPathways</a:t>
            </a:r>
            <a:endParaRPr/>
          </a:p>
          <a:p>
            <a:pPr indent="-287972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Query:’Schizophrenia’ keyword + manually selected pathways</a:t>
            </a:r>
            <a:endParaRPr/>
          </a:p>
          <a:p>
            <a:pPr indent="-287972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Result: </a:t>
            </a:r>
            <a:r>
              <a:rPr b="1" lang="en-GB" sz="1300"/>
              <a:t>1717 </a:t>
            </a:r>
            <a:r>
              <a:rPr lang="en-GB"/>
              <a:t>nodes within </a:t>
            </a:r>
            <a:r>
              <a:rPr b="1" lang="en-GB" sz="1300"/>
              <a:t>22 </a:t>
            </a:r>
            <a:r>
              <a:rPr lang="en-GB"/>
              <a:t>networks</a:t>
            </a:r>
            <a:endParaRPr/>
          </a:p>
          <a:p>
            <a:pPr indent="-29876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Publication - Trubetskoy et al. (2022)</a:t>
            </a:r>
            <a:endParaRPr/>
          </a:p>
          <a:p>
            <a:pPr indent="-287972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GWAS study on 320k participants (24% diagnosed with SCZ)</a:t>
            </a:r>
            <a:endParaRPr/>
          </a:p>
          <a:p>
            <a:pPr indent="-287972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Result: </a:t>
            </a:r>
            <a:r>
              <a:rPr b="1" lang="en-GB" sz="1335"/>
              <a:t>120 </a:t>
            </a:r>
            <a:r>
              <a:rPr lang="en-GB"/>
              <a:t>nodes within </a:t>
            </a:r>
            <a:r>
              <a:rPr b="1" lang="en-GB" sz="1335"/>
              <a:t>1 </a:t>
            </a:r>
            <a:r>
              <a:rPr lang="en-GB"/>
              <a:t>network</a:t>
            </a:r>
            <a:endParaRPr/>
          </a:p>
        </p:txBody>
      </p:sp>
      <p:sp>
        <p:nvSpPr>
          <p:cNvPr id="125" name="Google Shape;125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6" name="Google Shape;126;p18"/>
          <p:cNvSpPr/>
          <p:nvPr/>
        </p:nvSpPr>
        <p:spPr>
          <a:xfrm>
            <a:off x="2442450" y="4947250"/>
            <a:ext cx="4259100" cy="1962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Each node shows the source it was imported from as property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729450" y="572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SUPERNETWORK - MAJOR STEPS</a:t>
            </a: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2652600" y="1404125"/>
            <a:ext cx="3841500" cy="4287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Import and merge source networks to supernetwork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19"/>
          <p:cNvSpPr/>
          <p:nvPr/>
        </p:nvSpPr>
        <p:spPr>
          <a:xfrm>
            <a:off x="2651700" y="2069055"/>
            <a:ext cx="3841500" cy="3387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Filter supernetwork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19"/>
          <p:cNvSpPr/>
          <p:nvPr/>
        </p:nvSpPr>
        <p:spPr>
          <a:xfrm>
            <a:off x="2654400" y="2643885"/>
            <a:ext cx="3841500" cy="338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STRINGify supernetwork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2654400" y="3218715"/>
            <a:ext cx="3841500" cy="338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Cluster supernetwork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2654400" y="3793545"/>
            <a:ext cx="3841500" cy="338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Overrepresentation analysis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2651700" y="4368375"/>
            <a:ext cx="3841500" cy="338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Visualisation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8" name="Google Shape;138;p19"/>
          <p:cNvCxnSpPr>
            <a:stCxn id="132" idx="2"/>
            <a:endCxn id="133" idx="0"/>
          </p:cNvCxnSpPr>
          <p:nvPr/>
        </p:nvCxnSpPr>
        <p:spPr>
          <a:xfrm flipH="1">
            <a:off x="4572450" y="1832825"/>
            <a:ext cx="900" cy="23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19"/>
          <p:cNvCxnSpPr>
            <a:stCxn id="133" idx="2"/>
            <a:endCxn id="134" idx="0"/>
          </p:cNvCxnSpPr>
          <p:nvPr/>
        </p:nvCxnSpPr>
        <p:spPr>
          <a:xfrm>
            <a:off x="4572450" y="2407755"/>
            <a:ext cx="2700" cy="23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19"/>
          <p:cNvCxnSpPr>
            <a:stCxn id="134" idx="2"/>
            <a:endCxn id="135" idx="0"/>
          </p:cNvCxnSpPr>
          <p:nvPr/>
        </p:nvCxnSpPr>
        <p:spPr>
          <a:xfrm>
            <a:off x="4575150" y="2982585"/>
            <a:ext cx="0" cy="23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19"/>
          <p:cNvCxnSpPr>
            <a:stCxn id="135" idx="2"/>
            <a:endCxn id="136" idx="0"/>
          </p:cNvCxnSpPr>
          <p:nvPr/>
        </p:nvCxnSpPr>
        <p:spPr>
          <a:xfrm>
            <a:off x="4575150" y="3557415"/>
            <a:ext cx="0" cy="23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19"/>
          <p:cNvCxnSpPr>
            <a:stCxn id="136" idx="2"/>
            <a:endCxn id="137" idx="0"/>
          </p:cNvCxnSpPr>
          <p:nvPr/>
        </p:nvCxnSpPr>
        <p:spPr>
          <a:xfrm flipH="1">
            <a:off x="4572450" y="4132245"/>
            <a:ext cx="2700" cy="23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title"/>
          </p:nvPr>
        </p:nvSpPr>
        <p:spPr>
          <a:xfrm>
            <a:off x="729450" y="572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SUPERNETWORK - SCRIPT BASICS</a:t>
            </a:r>
            <a:endParaRPr/>
          </a:p>
        </p:txBody>
      </p:sp>
      <p:sp>
        <p:nvSpPr>
          <p:cNvPr id="149" name="Google Shape;149;p20"/>
          <p:cNvSpPr txBox="1"/>
          <p:nvPr>
            <p:ph idx="1" type="body"/>
          </p:nvPr>
        </p:nvSpPr>
        <p:spPr>
          <a:xfrm>
            <a:off x="729450" y="1337600"/>
            <a:ext cx="7688700" cy="36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 4.3.2 script 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‘RCy3’ package essential for communication between R and Cytoscape 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Metadata file generation 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Date and time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Cytoscape (+apps) version, R (+packages) version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Query parameters for DisGeNET and WikiPathways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Literature doi 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Clustering results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 Session-based script structure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50" name="Google Shape;150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729450" y="572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SUPERNETWORK - DIRECTORY STRUCTURE</a:t>
            </a:r>
            <a:endParaRPr/>
          </a:p>
        </p:txBody>
      </p:sp>
      <p:sp>
        <p:nvSpPr>
          <p:cNvPr id="156" name="Google Shape;156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7" name="Google Shape;157;p21"/>
          <p:cNvSpPr/>
          <p:nvPr/>
        </p:nvSpPr>
        <p:spPr>
          <a:xfrm>
            <a:off x="3802893" y="1763000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Output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8" name="Google Shape;158;p21"/>
          <p:cNvSpPr/>
          <p:nvPr/>
        </p:nvSpPr>
        <p:spPr>
          <a:xfrm>
            <a:off x="5573190" y="2662701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0C57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Session 18/12/23-16h47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9" name="Google Shape;159;p21"/>
          <p:cNvSpPr/>
          <p:nvPr/>
        </p:nvSpPr>
        <p:spPr>
          <a:xfrm>
            <a:off x="2032597" y="2662701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Session 19/12/23-14h55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0" name="Google Shape;160;p21"/>
          <p:cNvSpPr/>
          <p:nvPr/>
        </p:nvSpPr>
        <p:spPr>
          <a:xfrm>
            <a:off x="1187350" y="3562403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Networks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1" name="Google Shape;161;p21"/>
          <p:cNvSpPr/>
          <p:nvPr/>
        </p:nvSpPr>
        <p:spPr>
          <a:xfrm>
            <a:off x="2877843" y="3562403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Metadata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62" name="Google Shape;162;p21"/>
          <p:cNvCxnSpPr>
            <a:stCxn id="157" idx="2"/>
            <a:endCxn id="158" idx="0"/>
          </p:cNvCxnSpPr>
          <p:nvPr/>
        </p:nvCxnSpPr>
        <p:spPr>
          <a:xfrm flipH="1" rot="-5400000">
            <a:off x="5228493" y="1548950"/>
            <a:ext cx="457200" cy="1770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3" name="Google Shape;163;p21"/>
          <p:cNvCxnSpPr>
            <a:stCxn id="159" idx="0"/>
            <a:endCxn id="157" idx="2"/>
          </p:cNvCxnSpPr>
          <p:nvPr/>
        </p:nvCxnSpPr>
        <p:spPr>
          <a:xfrm rot="-5400000">
            <a:off x="3458197" y="1548951"/>
            <a:ext cx="457200" cy="1770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4" name="Google Shape;164;p21"/>
          <p:cNvCxnSpPr>
            <a:stCxn id="159" idx="2"/>
            <a:endCxn id="161" idx="0"/>
          </p:cNvCxnSpPr>
          <p:nvPr/>
        </p:nvCxnSpPr>
        <p:spPr>
          <a:xfrm flipH="1" rot="-5400000">
            <a:off x="2995597" y="2911251"/>
            <a:ext cx="457200" cy="845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5" name="Google Shape;165;p21"/>
          <p:cNvCxnSpPr>
            <a:stCxn id="160" idx="0"/>
            <a:endCxn id="159" idx="2"/>
          </p:cNvCxnSpPr>
          <p:nvPr/>
        </p:nvCxnSpPr>
        <p:spPr>
          <a:xfrm rot="-5400000">
            <a:off x="2150350" y="2911253"/>
            <a:ext cx="457200" cy="845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6" name="Google Shape;166;p21"/>
          <p:cNvSpPr/>
          <p:nvPr/>
        </p:nvSpPr>
        <p:spPr>
          <a:xfrm>
            <a:off x="421938" y="4462103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Supernetwork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7" name="Google Shape;167;p21"/>
          <p:cNvSpPr/>
          <p:nvPr/>
        </p:nvSpPr>
        <p:spPr>
          <a:xfrm>
            <a:off x="2112431" y="4462103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Filtered supernetwork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68" name="Google Shape;168;p21"/>
          <p:cNvCxnSpPr>
            <a:stCxn id="166" idx="0"/>
            <a:endCxn id="160" idx="2"/>
          </p:cNvCxnSpPr>
          <p:nvPr/>
        </p:nvCxnSpPr>
        <p:spPr>
          <a:xfrm rot="-5400000">
            <a:off x="1345038" y="3850853"/>
            <a:ext cx="457200" cy="765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9" name="Google Shape;169;p21"/>
          <p:cNvCxnSpPr>
            <a:stCxn id="167" idx="0"/>
            <a:endCxn id="160" idx="2"/>
          </p:cNvCxnSpPr>
          <p:nvPr/>
        </p:nvCxnSpPr>
        <p:spPr>
          <a:xfrm flipH="1" rot="5400000">
            <a:off x="2190281" y="3770903"/>
            <a:ext cx="457200" cy="925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0" name="Google Shape;170;p21"/>
          <p:cNvSpPr/>
          <p:nvPr/>
        </p:nvSpPr>
        <p:spPr>
          <a:xfrm>
            <a:off x="4568343" y="3562403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sessioninfo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71" name="Google Shape;171;p21"/>
          <p:cNvCxnSpPr>
            <a:stCxn id="159" idx="2"/>
            <a:endCxn id="170" idx="0"/>
          </p:cNvCxnSpPr>
          <p:nvPr/>
        </p:nvCxnSpPr>
        <p:spPr>
          <a:xfrm flipH="1" rot="-5400000">
            <a:off x="3840847" y="2066001"/>
            <a:ext cx="457200" cy="2535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2" name="Google Shape;172;p21"/>
          <p:cNvSpPr/>
          <p:nvPr/>
        </p:nvSpPr>
        <p:spPr>
          <a:xfrm>
            <a:off x="3802906" y="4462103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Filtered STRING supernetwork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3" name="Google Shape;173;p21"/>
          <p:cNvSpPr/>
          <p:nvPr/>
        </p:nvSpPr>
        <p:spPr>
          <a:xfrm>
            <a:off x="5493381" y="4462103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etc.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74" name="Google Shape;174;p21"/>
          <p:cNvCxnSpPr>
            <a:stCxn id="172" idx="0"/>
            <a:endCxn id="160" idx="2"/>
          </p:cNvCxnSpPr>
          <p:nvPr/>
        </p:nvCxnSpPr>
        <p:spPr>
          <a:xfrm flipH="1" rot="5400000">
            <a:off x="3035506" y="2925653"/>
            <a:ext cx="457200" cy="2615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5" name="Google Shape;175;p21"/>
          <p:cNvCxnSpPr>
            <a:stCxn id="173" idx="0"/>
            <a:endCxn id="160" idx="2"/>
          </p:cNvCxnSpPr>
          <p:nvPr/>
        </p:nvCxnSpPr>
        <p:spPr>
          <a:xfrm flipH="1" rot="5400000">
            <a:off x="3880881" y="2080553"/>
            <a:ext cx="457200" cy="4305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6" name="Google Shape;176;p21"/>
          <p:cNvSpPr/>
          <p:nvPr/>
        </p:nvSpPr>
        <p:spPr>
          <a:xfrm>
            <a:off x="6946675" y="1793600"/>
            <a:ext cx="1538100" cy="38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Query parameters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Temp CSVs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21"/>
          <p:cNvSpPr/>
          <p:nvPr/>
        </p:nvSpPr>
        <p:spPr>
          <a:xfrm rot="5400000">
            <a:off x="4409350" y="-2430850"/>
            <a:ext cx="325200" cy="80625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21"/>
          <p:cNvSpPr/>
          <p:nvPr/>
        </p:nvSpPr>
        <p:spPr>
          <a:xfrm>
            <a:off x="3804750" y="1260200"/>
            <a:ext cx="1538100" cy="17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Master directory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