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80" r:id="rId2"/>
    <p:sldId id="282" r:id="rId3"/>
    <p:sldId id="28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43"/>
    <p:restoredTop sz="84508"/>
  </p:normalViewPr>
  <p:slideViewPr>
    <p:cSldViewPr snapToGrid="0" snapToObjects="1">
      <p:cViewPr varScale="1">
        <p:scale>
          <a:sx n="83" d="100"/>
          <a:sy n="83" d="100"/>
        </p:scale>
        <p:origin x="9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AF139F-7D80-6E42-A55F-045EF7A2A42A}" type="datetimeFigureOut">
              <a:rPr lang="en-US" smtClean="0"/>
              <a:t>11/17/20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F28C1C-ED11-9245-9151-10D137552FDA}" type="slidenum">
              <a:rPr lang="en-US" smtClean="0"/>
              <a:t>‹#›</a:t>
            </a:fld>
            <a:endParaRPr lang="en-US" dirty="0"/>
          </a:p>
        </p:txBody>
      </p:sp>
    </p:spTree>
    <p:extLst>
      <p:ext uri="{BB962C8B-B14F-4D97-AF65-F5344CB8AC3E}">
        <p14:creationId xmlns:p14="http://schemas.microsoft.com/office/powerpoint/2010/main" val="1016967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dirty="0">
                <a:latin typeface="Book Antiqua" panose="02040602050305030304" pitchFamily="18" charset="0"/>
              </a:rPr>
              <a:t>Arrows: </a:t>
            </a:r>
          </a:p>
          <a:p>
            <a:r>
              <a:rPr lang="en-US" altLang="en-US" b="0" dirty="0">
                <a:latin typeface="Book Antiqua" panose="02040602050305030304" pitchFamily="18" charset="0"/>
              </a:rPr>
              <a:t>The arrow indicates a 1:many relationship (i.e., datasets can have many visits, but each visit can only take place in one dataset/field site)</a:t>
            </a:r>
          </a:p>
          <a:p>
            <a:endParaRPr lang="en-US" altLang="en-US" b="1" dirty="0">
              <a:latin typeface="Book Antiqua" panose="02040602050305030304" pitchFamily="18" charset="0"/>
            </a:endParaRPr>
          </a:p>
          <a:p>
            <a:r>
              <a:rPr lang="en-US" altLang="en-US" b="1" dirty="0">
                <a:latin typeface="Book Antiqua" panose="02040602050305030304" pitchFamily="18" charset="0"/>
              </a:rPr>
              <a:t>Participation:</a:t>
            </a:r>
          </a:p>
          <a:p>
            <a:r>
              <a:rPr lang="en-US" altLang="en-US" dirty="0">
                <a:latin typeface="Book Antiqua" panose="02040602050305030304" pitchFamily="18" charset="0"/>
              </a:rPr>
              <a:t>Bold lines correspond to total participation, e.g., there is no dataset with no owning PI, no dataset with no visit, and no visit not included in any dataset, no visit with no bromeliad, etc. </a:t>
            </a:r>
          </a:p>
          <a:p>
            <a:r>
              <a:rPr lang="en-US" altLang="en-US" dirty="0">
                <a:latin typeface="Book Antiqua" panose="02040602050305030304" pitchFamily="18" charset="0"/>
              </a:rPr>
              <a:t>Conversely, the thin lines allow partial participation, e.g., some bromeliad may have no associated trait, some PI may not own any dataset</a:t>
            </a:r>
          </a:p>
        </p:txBody>
      </p:sp>
      <p:sp>
        <p:nvSpPr>
          <p:cNvPr id="4" name="Slide Number Placeholder 3"/>
          <p:cNvSpPr>
            <a:spLocks noGrp="1"/>
          </p:cNvSpPr>
          <p:nvPr>
            <p:ph type="sldNum" sz="quarter" idx="5"/>
          </p:nvPr>
        </p:nvSpPr>
        <p:spPr/>
        <p:txBody>
          <a:bodyPr/>
          <a:lstStyle/>
          <a:p>
            <a:fld id="{23F28C1C-ED11-9245-9151-10D137552FDA}" type="slidenum">
              <a:rPr lang="en-US" smtClean="0"/>
              <a:t>1</a:t>
            </a:fld>
            <a:endParaRPr lang="en-US" dirty="0"/>
          </a:p>
        </p:txBody>
      </p:sp>
    </p:spTree>
    <p:extLst>
      <p:ext uri="{BB962C8B-B14F-4D97-AF65-F5344CB8AC3E}">
        <p14:creationId xmlns:p14="http://schemas.microsoft.com/office/powerpoint/2010/main" val="2697717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outlines and labels indicate which aspects of this entity-relationship diagram form each dataset currently in the BWG database.</a:t>
            </a:r>
          </a:p>
          <a:p>
            <a:endParaRPr lang="en-US" dirty="0"/>
          </a:p>
          <a:p>
            <a:r>
              <a:rPr lang="en-US" dirty="0"/>
              <a:t>In </a:t>
            </a:r>
            <a:r>
              <a:rPr lang="en-US" dirty="0" err="1"/>
              <a:t>many:many</a:t>
            </a:r>
            <a:r>
              <a:rPr lang="en-US" dirty="0"/>
              <a:t>, relationships will be their own </a:t>
            </a:r>
            <a:r>
              <a:rPr lang="en-US" dirty="0" err="1"/>
              <a:t>dataframe</a:t>
            </a:r>
            <a:r>
              <a:rPr lang="en-US" dirty="0"/>
              <a:t> (i.e., Ownership, Abundance).</a:t>
            </a:r>
          </a:p>
          <a:p>
            <a:r>
              <a:rPr lang="en-US" dirty="0"/>
              <a:t>In </a:t>
            </a:r>
            <a:r>
              <a:rPr lang="en-US" dirty="0" err="1"/>
              <a:t>many:one</a:t>
            </a:r>
            <a:r>
              <a:rPr lang="en-US" dirty="0"/>
              <a:t>, the relationship (diamond) may be its own data frame or can be merged into one of the others (e.g., “Include” in Visits)</a:t>
            </a:r>
          </a:p>
          <a:p>
            <a:endParaRPr lang="en-US" dirty="0"/>
          </a:p>
          <a:p>
            <a:r>
              <a:rPr lang="en-US" dirty="0"/>
              <a:t>Right now, survey is merged into the Bromeliad </a:t>
            </a:r>
            <a:r>
              <a:rPr lang="en-US" dirty="0" err="1"/>
              <a:t>dataframe</a:t>
            </a:r>
            <a:r>
              <a:rPr lang="en-US" dirty="0"/>
              <a:t>, as each bromeliad is destroyed during sampling. In the future, with different sampling methods, bromeliads might be able to be sampled multiple times. In that case, surveys may become it’s own data frame.</a:t>
            </a:r>
          </a:p>
        </p:txBody>
      </p:sp>
      <p:sp>
        <p:nvSpPr>
          <p:cNvPr id="4" name="Slide Number Placeholder 3"/>
          <p:cNvSpPr>
            <a:spLocks noGrp="1"/>
          </p:cNvSpPr>
          <p:nvPr>
            <p:ph type="sldNum" sz="quarter" idx="5"/>
          </p:nvPr>
        </p:nvSpPr>
        <p:spPr/>
        <p:txBody>
          <a:bodyPr/>
          <a:lstStyle/>
          <a:p>
            <a:fld id="{23F28C1C-ED11-9245-9151-10D137552FDA}" type="slidenum">
              <a:rPr lang="en-US" smtClean="0"/>
              <a:t>2</a:t>
            </a:fld>
            <a:endParaRPr lang="en-US" dirty="0"/>
          </a:p>
        </p:txBody>
      </p:sp>
    </p:spTree>
    <p:extLst>
      <p:ext uri="{BB962C8B-B14F-4D97-AF65-F5344CB8AC3E}">
        <p14:creationId xmlns:p14="http://schemas.microsoft.com/office/powerpoint/2010/main" val="3094907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2E486-0E63-5141-AE91-654059744B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825258-CBE1-7B4B-8EC7-E097679863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2FBC64-E831-1545-828B-7CD1356E8846}"/>
              </a:ext>
            </a:extLst>
          </p:cNvPr>
          <p:cNvSpPr>
            <a:spLocks noGrp="1"/>
          </p:cNvSpPr>
          <p:nvPr>
            <p:ph type="dt" sz="half" idx="10"/>
          </p:nvPr>
        </p:nvSpPr>
        <p:spPr/>
        <p:txBody>
          <a:bodyPr/>
          <a:lstStyle/>
          <a:p>
            <a:fld id="{ED9045C9-996B-4944-967E-0AD7BCAA48EA}" type="datetimeFigureOut">
              <a:rPr lang="en-US" smtClean="0"/>
              <a:t>11/17/20</a:t>
            </a:fld>
            <a:endParaRPr lang="en-US" dirty="0"/>
          </a:p>
        </p:txBody>
      </p:sp>
      <p:sp>
        <p:nvSpPr>
          <p:cNvPr id="5" name="Footer Placeholder 4">
            <a:extLst>
              <a:ext uri="{FF2B5EF4-FFF2-40B4-BE49-F238E27FC236}">
                <a16:creationId xmlns:a16="http://schemas.microsoft.com/office/drawing/2014/main" id="{EA772303-6222-BD40-9EB3-F09C560545F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E081CF9-7745-D945-BF80-89E774F941BB}"/>
              </a:ext>
            </a:extLst>
          </p:cNvPr>
          <p:cNvSpPr>
            <a:spLocks noGrp="1"/>
          </p:cNvSpPr>
          <p:nvPr>
            <p:ph type="sldNum" sz="quarter" idx="12"/>
          </p:nvPr>
        </p:nvSpPr>
        <p:spPr/>
        <p:txBody>
          <a:bodyPr/>
          <a:lstStyle/>
          <a:p>
            <a:fld id="{8B68DDF1-EDC2-3840-A2F5-8B8002E68E5B}" type="slidenum">
              <a:rPr lang="en-US" smtClean="0"/>
              <a:t>‹#›</a:t>
            </a:fld>
            <a:endParaRPr lang="en-US" dirty="0"/>
          </a:p>
        </p:txBody>
      </p:sp>
    </p:spTree>
    <p:extLst>
      <p:ext uri="{BB962C8B-B14F-4D97-AF65-F5344CB8AC3E}">
        <p14:creationId xmlns:p14="http://schemas.microsoft.com/office/powerpoint/2010/main" val="3472976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26BE5-8E77-694C-AABB-6F7D40C150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4652F8-1515-A241-8906-50E9F423EA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2787E8-404C-AF49-994F-CE91D760D030}"/>
              </a:ext>
            </a:extLst>
          </p:cNvPr>
          <p:cNvSpPr>
            <a:spLocks noGrp="1"/>
          </p:cNvSpPr>
          <p:nvPr>
            <p:ph type="dt" sz="half" idx="10"/>
          </p:nvPr>
        </p:nvSpPr>
        <p:spPr/>
        <p:txBody>
          <a:bodyPr/>
          <a:lstStyle/>
          <a:p>
            <a:fld id="{ED9045C9-996B-4944-967E-0AD7BCAA48EA}" type="datetimeFigureOut">
              <a:rPr lang="en-US" smtClean="0"/>
              <a:t>11/17/20</a:t>
            </a:fld>
            <a:endParaRPr lang="en-US" dirty="0"/>
          </a:p>
        </p:txBody>
      </p:sp>
      <p:sp>
        <p:nvSpPr>
          <p:cNvPr id="5" name="Footer Placeholder 4">
            <a:extLst>
              <a:ext uri="{FF2B5EF4-FFF2-40B4-BE49-F238E27FC236}">
                <a16:creationId xmlns:a16="http://schemas.microsoft.com/office/drawing/2014/main" id="{0EC3646D-50F9-1149-A83F-9184B9A5E56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EE44D69-24D8-DF45-AF2B-D078DA17441D}"/>
              </a:ext>
            </a:extLst>
          </p:cNvPr>
          <p:cNvSpPr>
            <a:spLocks noGrp="1"/>
          </p:cNvSpPr>
          <p:nvPr>
            <p:ph type="sldNum" sz="quarter" idx="12"/>
          </p:nvPr>
        </p:nvSpPr>
        <p:spPr/>
        <p:txBody>
          <a:bodyPr/>
          <a:lstStyle/>
          <a:p>
            <a:fld id="{8B68DDF1-EDC2-3840-A2F5-8B8002E68E5B}" type="slidenum">
              <a:rPr lang="en-US" smtClean="0"/>
              <a:t>‹#›</a:t>
            </a:fld>
            <a:endParaRPr lang="en-US" dirty="0"/>
          </a:p>
        </p:txBody>
      </p:sp>
    </p:spTree>
    <p:extLst>
      <p:ext uri="{BB962C8B-B14F-4D97-AF65-F5344CB8AC3E}">
        <p14:creationId xmlns:p14="http://schemas.microsoft.com/office/powerpoint/2010/main" val="1678206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14B99F-C0DC-BC47-8561-998D3565E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5EE740-B7C1-1443-AB8A-32025479A7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B1AF2E-C155-EF4D-B8A2-B8494C179E37}"/>
              </a:ext>
            </a:extLst>
          </p:cNvPr>
          <p:cNvSpPr>
            <a:spLocks noGrp="1"/>
          </p:cNvSpPr>
          <p:nvPr>
            <p:ph type="dt" sz="half" idx="10"/>
          </p:nvPr>
        </p:nvSpPr>
        <p:spPr/>
        <p:txBody>
          <a:bodyPr/>
          <a:lstStyle/>
          <a:p>
            <a:fld id="{ED9045C9-996B-4944-967E-0AD7BCAA48EA}" type="datetimeFigureOut">
              <a:rPr lang="en-US" smtClean="0"/>
              <a:t>11/17/20</a:t>
            </a:fld>
            <a:endParaRPr lang="en-US" dirty="0"/>
          </a:p>
        </p:txBody>
      </p:sp>
      <p:sp>
        <p:nvSpPr>
          <p:cNvPr id="5" name="Footer Placeholder 4">
            <a:extLst>
              <a:ext uri="{FF2B5EF4-FFF2-40B4-BE49-F238E27FC236}">
                <a16:creationId xmlns:a16="http://schemas.microsoft.com/office/drawing/2014/main" id="{FE8193FD-ECA1-7A42-9FAA-604FA72ACC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C29768-C18C-1042-9BF2-F687BD035296}"/>
              </a:ext>
            </a:extLst>
          </p:cNvPr>
          <p:cNvSpPr>
            <a:spLocks noGrp="1"/>
          </p:cNvSpPr>
          <p:nvPr>
            <p:ph type="sldNum" sz="quarter" idx="12"/>
          </p:nvPr>
        </p:nvSpPr>
        <p:spPr/>
        <p:txBody>
          <a:bodyPr/>
          <a:lstStyle/>
          <a:p>
            <a:fld id="{8B68DDF1-EDC2-3840-A2F5-8B8002E68E5B}" type="slidenum">
              <a:rPr lang="en-US" smtClean="0"/>
              <a:t>‹#›</a:t>
            </a:fld>
            <a:endParaRPr lang="en-US" dirty="0"/>
          </a:p>
        </p:txBody>
      </p:sp>
    </p:spTree>
    <p:extLst>
      <p:ext uri="{BB962C8B-B14F-4D97-AF65-F5344CB8AC3E}">
        <p14:creationId xmlns:p14="http://schemas.microsoft.com/office/powerpoint/2010/main" val="2531226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E9524-507F-8B4B-ACAA-1C1CB34CBC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29F130-1502-BC43-BE61-2C7041755A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0304E9-460C-C645-AF09-D8D0D2EB7051}"/>
              </a:ext>
            </a:extLst>
          </p:cNvPr>
          <p:cNvSpPr>
            <a:spLocks noGrp="1"/>
          </p:cNvSpPr>
          <p:nvPr>
            <p:ph type="dt" sz="half" idx="10"/>
          </p:nvPr>
        </p:nvSpPr>
        <p:spPr/>
        <p:txBody>
          <a:bodyPr/>
          <a:lstStyle/>
          <a:p>
            <a:fld id="{ED9045C9-996B-4944-967E-0AD7BCAA48EA}" type="datetimeFigureOut">
              <a:rPr lang="en-US" smtClean="0"/>
              <a:t>11/17/20</a:t>
            </a:fld>
            <a:endParaRPr lang="en-US" dirty="0"/>
          </a:p>
        </p:txBody>
      </p:sp>
      <p:sp>
        <p:nvSpPr>
          <p:cNvPr id="5" name="Footer Placeholder 4">
            <a:extLst>
              <a:ext uri="{FF2B5EF4-FFF2-40B4-BE49-F238E27FC236}">
                <a16:creationId xmlns:a16="http://schemas.microsoft.com/office/drawing/2014/main" id="{DE3D8A29-DA9B-5946-A630-C663372CEE4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426E43-94DF-734F-8AFE-1B99DCB624EA}"/>
              </a:ext>
            </a:extLst>
          </p:cNvPr>
          <p:cNvSpPr>
            <a:spLocks noGrp="1"/>
          </p:cNvSpPr>
          <p:nvPr>
            <p:ph type="sldNum" sz="quarter" idx="12"/>
          </p:nvPr>
        </p:nvSpPr>
        <p:spPr/>
        <p:txBody>
          <a:bodyPr/>
          <a:lstStyle/>
          <a:p>
            <a:fld id="{8B68DDF1-EDC2-3840-A2F5-8B8002E68E5B}" type="slidenum">
              <a:rPr lang="en-US" smtClean="0"/>
              <a:t>‹#›</a:t>
            </a:fld>
            <a:endParaRPr lang="en-US" dirty="0"/>
          </a:p>
        </p:txBody>
      </p:sp>
    </p:spTree>
    <p:extLst>
      <p:ext uri="{BB962C8B-B14F-4D97-AF65-F5344CB8AC3E}">
        <p14:creationId xmlns:p14="http://schemas.microsoft.com/office/powerpoint/2010/main" val="1014492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A7050-BA0C-C04F-9154-C9DDEABA28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01D091-3421-344B-9B4F-08F01BEA19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2841B7-79EC-0A4B-B9C3-DAF5944D46CD}"/>
              </a:ext>
            </a:extLst>
          </p:cNvPr>
          <p:cNvSpPr>
            <a:spLocks noGrp="1"/>
          </p:cNvSpPr>
          <p:nvPr>
            <p:ph type="dt" sz="half" idx="10"/>
          </p:nvPr>
        </p:nvSpPr>
        <p:spPr/>
        <p:txBody>
          <a:bodyPr/>
          <a:lstStyle/>
          <a:p>
            <a:fld id="{ED9045C9-996B-4944-967E-0AD7BCAA48EA}" type="datetimeFigureOut">
              <a:rPr lang="en-US" smtClean="0"/>
              <a:t>11/17/20</a:t>
            </a:fld>
            <a:endParaRPr lang="en-US" dirty="0"/>
          </a:p>
        </p:txBody>
      </p:sp>
      <p:sp>
        <p:nvSpPr>
          <p:cNvPr id="5" name="Footer Placeholder 4">
            <a:extLst>
              <a:ext uri="{FF2B5EF4-FFF2-40B4-BE49-F238E27FC236}">
                <a16:creationId xmlns:a16="http://schemas.microsoft.com/office/drawing/2014/main" id="{018860B3-95D7-8349-8035-855C6D5EC60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5FA399C-8FBC-7748-822C-CA41F1FAF6F7}"/>
              </a:ext>
            </a:extLst>
          </p:cNvPr>
          <p:cNvSpPr>
            <a:spLocks noGrp="1"/>
          </p:cNvSpPr>
          <p:nvPr>
            <p:ph type="sldNum" sz="quarter" idx="12"/>
          </p:nvPr>
        </p:nvSpPr>
        <p:spPr/>
        <p:txBody>
          <a:bodyPr/>
          <a:lstStyle/>
          <a:p>
            <a:fld id="{8B68DDF1-EDC2-3840-A2F5-8B8002E68E5B}" type="slidenum">
              <a:rPr lang="en-US" smtClean="0"/>
              <a:t>‹#›</a:t>
            </a:fld>
            <a:endParaRPr lang="en-US" dirty="0"/>
          </a:p>
        </p:txBody>
      </p:sp>
    </p:spTree>
    <p:extLst>
      <p:ext uri="{BB962C8B-B14F-4D97-AF65-F5344CB8AC3E}">
        <p14:creationId xmlns:p14="http://schemas.microsoft.com/office/powerpoint/2010/main" val="3260296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AE9F-6161-E846-8363-DF523BFA8B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3774EB-B981-DF47-8BEA-700036BD02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7635B9-68AB-B647-9263-DDF62A3966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A9BCA7-A500-6A43-875D-EA70D6E8EA98}"/>
              </a:ext>
            </a:extLst>
          </p:cNvPr>
          <p:cNvSpPr>
            <a:spLocks noGrp="1"/>
          </p:cNvSpPr>
          <p:nvPr>
            <p:ph type="dt" sz="half" idx="10"/>
          </p:nvPr>
        </p:nvSpPr>
        <p:spPr/>
        <p:txBody>
          <a:bodyPr/>
          <a:lstStyle/>
          <a:p>
            <a:fld id="{ED9045C9-996B-4944-967E-0AD7BCAA48EA}" type="datetimeFigureOut">
              <a:rPr lang="en-US" smtClean="0"/>
              <a:t>11/17/20</a:t>
            </a:fld>
            <a:endParaRPr lang="en-US" dirty="0"/>
          </a:p>
        </p:txBody>
      </p:sp>
      <p:sp>
        <p:nvSpPr>
          <p:cNvPr id="6" name="Footer Placeholder 5">
            <a:extLst>
              <a:ext uri="{FF2B5EF4-FFF2-40B4-BE49-F238E27FC236}">
                <a16:creationId xmlns:a16="http://schemas.microsoft.com/office/drawing/2014/main" id="{310385A2-28C0-8244-8F00-9358514842F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0300DC3-EF85-0D45-8004-6496780C2BDC}"/>
              </a:ext>
            </a:extLst>
          </p:cNvPr>
          <p:cNvSpPr>
            <a:spLocks noGrp="1"/>
          </p:cNvSpPr>
          <p:nvPr>
            <p:ph type="sldNum" sz="quarter" idx="12"/>
          </p:nvPr>
        </p:nvSpPr>
        <p:spPr/>
        <p:txBody>
          <a:bodyPr/>
          <a:lstStyle/>
          <a:p>
            <a:fld id="{8B68DDF1-EDC2-3840-A2F5-8B8002E68E5B}" type="slidenum">
              <a:rPr lang="en-US" smtClean="0"/>
              <a:t>‹#›</a:t>
            </a:fld>
            <a:endParaRPr lang="en-US" dirty="0"/>
          </a:p>
        </p:txBody>
      </p:sp>
    </p:spTree>
    <p:extLst>
      <p:ext uri="{BB962C8B-B14F-4D97-AF65-F5344CB8AC3E}">
        <p14:creationId xmlns:p14="http://schemas.microsoft.com/office/powerpoint/2010/main" val="73936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C71F7-1842-CC40-B7A7-F9346DC1C7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C622C2-A9AB-8F4A-835F-E1AD1131EF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468284-BCB6-2F49-9E5F-5946D1165B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24FA2D-0C9D-DB4F-B631-727B838658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99E0B5-9733-BD4B-8D60-EFDDCA5E2C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7628EC-3028-DB40-946A-C6052786417F}"/>
              </a:ext>
            </a:extLst>
          </p:cNvPr>
          <p:cNvSpPr>
            <a:spLocks noGrp="1"/>
          </p:cNvSpPr>
          <p:nvPr>
            <p:ph type="dt" sz="half" idx="10"/>
          </p:nvPr>
        </p:nvSpPr>
        <p:spPr/>
        <p:txBody>
          <a:bodyPr/>
          <a:lstStyle/>
          <a:p>
            <a:fld id="{ED9045C9-996B-4944-967E-0AD7BCAA48EA}" type="datetimeFigureOut">
              <a:rPr lang="en-US" smtClean="0"/>
              <a:t>11/17/20</a:t>
            </a:fld>
            <a:endParaRPr lang="en-US" dirty="0"/>
          </a:p>
        </p:txBody>
      </p:sp>
      <p:sp>
        <p:nvSpPr>
          <p:cNvPr id="8" name="Footer Placeholder 7">
            <a:extLst>
              <a:ext uri="{FF2B5EF4-FFF2-40B4-BE49-F238E27FC236}">
                <a16:creationId xmlns:a16="http://schemas.microsoft.com/office/drawing/2014/main" id="{B088EB1C-6678-7B4B-AFE9-7C7C90CC68D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4D6A867-B944-194A-B61D-98E21A9FDC63}"/>
              </a:ext>
            </a:extLst>
          </p:cNvPr>
          <p:cNvSpPr>
            <a:spLocks noGrp="1"/>
          </p:cNvSpPr>
          <p:nvPr>
            <p:ph type="sldNum" sz="quarter" idx="12"/>
          </p:nvPr>
        </p:nvSpPr>
        <p:spPr/>
        <p:txBody>
          <a:bodyPr/>
          <a:lstStyle/>
          <a:p>
            <a:fld id="{8B68DDF1-EDC2-3840-A2F5-8B8002E68E5B}" type="slidenum">
              <a:rPr lang="en-US" smtClean="0"/>
              <a:t>‹#›</a:t>
            </a:fld>
            <a:endParaRPr lang="en-US" dirty="0"/>
          </a:p>
        </p:txBody>
      </p:sp>
    </p:spTree>
    <p:extLst>
      <p:ext uri="{BB962C8B-B14F-4D97-AF65-F5344CB8AC3E}">
        <p14:creationId xmlns:p14="http://schemas.microsoft.com/office/powerpoint/2010/main" val="3302465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B0CFE-AD83-5D40-8C8F-73C2A0F5D5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5E8E1A-11FE-6144-AE67-C71B1818003D}"/>
              </a:ext>
            </a:extLst>
          </p:cNvPr>
          <p:cNvSpPr>
            <a:spLocks noGrp="1"/>
          </p:cNvSpPr>
          <p:nvPr>
            <p:ph type="dt" sz="half" idx="10"/>
          </p:nvPr>
        </p:nvSpPr>
        <p:spPr/>
        <p:txBody>
          <a:bodyPr/>
          <a:lstStyle/>
          <a:p>
            <a:fld id="{ED9045C9-996B-4944-967E-0AD7BCAA48EA}" type="datetimeFigureOut">
              <a:rPr lang="en-US" smtClean="0"/>
              <a:t>11/17/20</a:t>
            </a:fld>
            <a:endParaRPr lang="en-US" dirty="0"/>
          </a:p>
        </p:txBody>
      </p:sp>
      <p:sp>
        <p:nvSpPr>
          <p:cNvPr id="4" name="Footer Placeholder 3">
            <a:extLst>
              <a:ext uri="{FF2B5EF4-FFF2-40B4-BE49-F238E27FC236}">
                <a16:creationId xmlns:a16="http://schemas.microsoft.com/office/drawing/2014/main" id="{07A2F74E-FE0D-EC44-8A7E-1236C723882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86E4B58-67FC-A144-9648-56B00C275A91}"/>
              </a:ext>
            </a:extLst>
          </p:cNvPr>
          <p:cNvSpPr>
            <a:spLocks noGrp="1"/>
          </p:cNvSpPr>
          <p:nvPr>
            <p:ph type="sldNum" sz="quarter" idx="12"/>
          </p:nvPr>
        </p:nvSpPr>
        <p:spPr/>
        <p:txBody>
          <a:bodyPr/>
          <a:lstStyle/>
          <a:p>
            <a:fld id="{8B68DDF1-EDC2-3840-A2F5-8B8002E68E5B}" type="slidenum">
              <a:rPr lang="en-US" smtClean="0"/>
              <a:t>‹#›</a:t>
            </a:fld>
            <a:endParaRPr lang="en-US" dirty="0"/>
          </a:p>
        </p:txBody>
      </p:sp>
    </p:spTree>
    <p:extLst>
      <p:ext uri="{BB962C8B-B14F-4D97-AF65-F5344CB8AC3E}">
        <p14:creationId xmlns:p14="http://schemas.microsoft.com/office/powerpoint/2010/main" val="2667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B7C813-1CF1-864A-AE9C-038238F858D9}"/>
              </a:ext>
            </a:extLst>
          </p:cNvPr>
          <p:cNvSpPr>
            <a:spLocks noGrp="1"/>
          </p:cNvSpPr>
          <p:nvPr>
            <p:ph type="dt" sz="half" idx="10"/>
          </p:nvPr>
        </p:nvSpPr>
        <p:spPr/>
        <p:txBody>
          <a:bodyPr/>
          <a:lstStyle/>
          <a:p>
            <a:fld id="{ED9045C9-996B-4944-967E-0AD7BCAA48EA}" type="datetimeFigureOut">
              <a:rPr lang="en-US" smtClean="0"/>
              <a:t>11/17/20</a:t>
            </a:fld>
            <a:endParaRPr lang="en-US" dirty="0"/>
          </a:p>
        </p:txBody>
      </p:sp>
      <p:sp>
        <p:nvSpPr>
          <p:cNvPr id="3" name="Footer Placeholder 2">
            <a:extLst>
              <a:ext uri="{FF2B5EF4-FFF2-40B4-BE49-F238E27FC236}">
                <a16:creationId xmlns:a16="http://schemas.microsoft.com/office/drawing/2014/main" id="{D39CB1AD-BB1B-A144-82F0-C2801CFAFF2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43E8F84-49E3-844C-97D1-C910895260E5}"/>
              </a:ext>
            </a:extLst>
          </p:cNvPr>
          <p:cNvSpPr>
            <a:spLocks noGrp="1"/>
          </p:cNvSpPr>
          <p:nvPr>
            <p:ph type="sldNum" sz="quarter" idx="12"/>
          </p:nvPr>
        </p:nvSpPr>
        <p:spPr/>
        <p:txBody>
          <a:bodyPr/>
          <a:lstStyle/>
          <a:p>
            <a:fld id="{8B68DDF1-EDC2-3840-A2F5-8B8002E68E5B}" type="slidenum">
              <a:rPr lang="en-US" smtClean="0"/>
              <a:t>‹#›</a:t>
            </a:fld>
            <a:endParaRPr lang="en-US" dirty="0"/>
          </a:p>
        </p:txBody>
      </p:sp>
    </p:spTree>
    <p:extLst>
      <p:ext uri="{BB962C8B-B14F-4D97-AF65-F5344CB8AC3E}">
        <p14:creationId xmlns:p14="http://schemas.microsoft.com/office/powerpoint/2010/main" val="1642524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C6104-84BD-0F4B-A323-E1F03BA912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0AC296-10EE-E642-B8D7-5A0286201D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32B043-2581-BB49-95F6-022C5BA8BD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90557D-AEF8-0A47-95D7-C53CF0BA79F3}"/>
              </a:ext>
            </a:extLst>
          </p:cNvPr>
          <p:cNvSpPr>
            <a:spLocks noGrp="1"/>
          </p:cNvSpPr>
          <p:nvPr>
            <p:ph type="dt" sz="half" idx="10"/>
          </p:nvPr>
        </p:nvSpPr>
        <p:spPr/>
        <p:txBody>
          <a:bodyPr/>
          <a:lstStyle/>
          <a:p>
            <a:fld id="{ED9045C9-996B-4944-967E-0AD7BCAA48EA}" type="datetimeFigureOut">
              <a:rPr lang="en-US" smtClean="0"/>
              <a:t>11/17/20</a:t>
            </a:fld>
            <a:endParaRPr lang="en-US" dirty="0"/>
          </a:p>
        </p:txBody>
      </p:sp>
      <p:sp>
        <p:nvSpPr>
          <p:cNvPr id="6" name="Footer Placeholder 5">
            <a:extLst>
              <a:ext uri="{FF2B5EF4-FFF2-40B4-BE49-F238E27FC236}">
                <a16:creationId xmlns:a16="http://schemas.microsoft.com/office/drawing/2014/main" id="{8662249D-3CE9-2246-86B6-60B6D108775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226A1-FC7A-6A49-B61A-AE9A39FC6668}"/>
              </a:ext>
            </a:extLst>
          </p:cNvPr>
          <p:cNvSpPr>
            <a:spLocks noGrp="1"/>
          </p:cNvSpPr>
          <p:nvPr>
            <p:ph type="sldNum" sz="quarter" idx="12"/>
          </p:nvPr>
        </p:nvSpPr>
        <p:spPr/>
        <p:txBody>
          <a:bodyPr/>
          <a:lstStyle/>
          <a:p>
            <a:fld id="{8B68DDF1-EDC2-3840-A2F5-8B8002E68E5B}" type="slidenum">
              <a:rPr lang="en-US" smtClean="0"/>
              <a:t>‹#›</a:t>
            </a:fld>
            <a:endParaRPr lang="en-US" dirty="0"/>
          </a:p>
        </p:txBody>
      </p:sp>
    </p:spTree>
    <p:extLst>
      <p:ext uri="{BB962C8B-B14F-4D97-AF65-F5344CB8AC3E}">
        <p14:creationId xmlns:p14="http://schemas.microsoft.com/office/powerpoint/2010/main" val="2159757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8732E-D40E-5449-8E0E-3A71F74AFD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020D3A-F157-7845-B506-2A525F1362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351280A-0EBB-214A-A4F9-B2C472C063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7CBFAA-5973-1642-98AD-8E7A0358EE0C}"/>
              </a:ext>
            </a:extLst>
          </p:cNvPr>
          <p:cNvSpPr>
            <a:spLocks noGrp="1"/>
          </p:cNvSpPr>
          <p:nvPr>
            <p:ph type="dt" sz="half" idx="10"/>
          </p:nvPr>
        </p:nvSpPr>
        <p:spPr/>
        <p:txBody>
          <a:bodyPr/>
          <a:lstStyle/>
          <a:p>
            <a:fld id="{ED9045C9-996B-4944-967E-0AD7BCAA48EA}" type="datetimeFigureOut">
              <a:rPr lang="en-US" smtClean="0"/>
              <a:t>11/17/20</a:t>
            </a:fld>
            <a:endParaRPr lang="en-US" dirty="0"/>
          </a:p>
        </p:txBody>
      </p:sp>
      <p:sp>
        <p:nvSpPr>
          <p:cNvPr id="6" name="Footer Placeholder 5">
            <a:extLst>
              <a:ext uri="{FF2B5EF4-FFF2-40B4-BE49-F238E27FC236}">
                <a16:creationId xmlns:a16="http://schemas.microsoft.com/office/drawing/2014/main" id="{83C6647E-BD3F-2740-94A5-5E2ECFD63D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1635EC2-F80E-BF45-AD6F-143FBEBB70EA}"/>
              </a:ext>
            </a:extLst>
          </p:cNvPr>
          <p:cNvSpPr>
            <a:spLocks noGrp="1"/>
          </p:cNvSpPr>
          <p:nvPr>
            <p:ph type="sldNum" sz="quarter" idx="12"/>
          </p:nvPr>
        </p:nvSpPr>
        <p:spPr/>
        <p:txBody>
          <a:bodyPr/>
          <a:lstStyle/>
          <a:p>
            <a:fld id="{8B68DDF1-EDC2-3840-A2F5-8B8002E68E5B}" type="slidenum">
              <a:rPr lang="en-US" smtClean="0"/>
              <a:t>‹#›</a:t>
            </a:fld>
            <a:endParaRPr lang="en-US" dirty="0"/>
          </a:p>
        </p:txBody>
      </p:sp>
    </p:spTree>
    <p:extLst>
      <p:ext uri="{BB962C8B-B14F-4D97-AF65-F5344CB8AC3E}">
        <p14:creationId xmlns:p14="http://schemas.microsoft.com/office/powerpoint/2010/main" val="1478727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CCA1F9-BC39-A243-937A-9129AF4D88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DED226-0A47-0640-8DF0-97DEA47A32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C334DC-466B-FD4C-9C9B-540ADB4325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9045C9-996B-4944-967E-0AD7BCAA48EA}" type="datetimeFigureOut">
              <a:rPr lang="en-US" smtClean="0"/>
              <a:t>11/17/20</a:t>
            </a:fld>
            <a:endParaRPr lang="en-US" dirty="0"/>
          </a:p>
        </p:txBody>
      </p:sp>
      <p:sp>
        <p:nvSpPr>
          <p:cNvPr id="5" name="Footer Placeholder 4">
            <a:extLst>
              <a:ext uri="{FF2B5EF4-FFF2-40B4-BE49-F238E27FC236}">
                <a16:creationId xmlns:a16="http://schemas.microsoft.com/office/drawing/2014/main" id="{25E9762B-C229-AE4B-8B95-56FA433234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FEE32F6-FC03-194C-95BF-BED3A5567A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68DDF1-EDC2-3840-A2F5-8B8002E68E5B}" type="slidenum">
              <a:rPr lang="en-US" smtClean="0"/>
              <a:t>‹#›</a:t>
            </a:fld>
            <a:endParaRPr lang="en-US" dirty="0"/>
          </a:p>
        </p:txBody>
      </p:sp>
    </p:spTree>
    <p:extLst>
      <p:ext uri="{BB962C8B-B14F-4D97-AF65-F5344CB8AC3E}">
        <p14:creationId xmlns:p14="http://schemas.microsoft.com/office/powerpoint/2010/main" val="4026880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8C65CAE-511A-2741-B4C9-E1BE72969E6C}"/>
              </a:ext>
            </a:extLst>
          </p:cNvPr>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spcBef>
                <a:spcPct val="0"/>
              </a:spcBef>
              <a:buClrTx/>
              <a:buSzTx/>
              <a:buFontTx/>
              <a:buNone/>
            </a:pPr>
            <a:endParaRPr lang="en-US" altLang="en-US" sz="2400" dirty="0">
              <a:latin typeface="Times New Roman" panose="02020603050405020304" pitchFamily="18" charset="0"/>
            </a:endParaRPr>
          </a:p>
        </p:txBody>
      </p:sp>
      <p:sp>
        <p:nvSpPr>
          <p:cNvPr id="3" name="Rectangle 3">
            <a:extLst>
              <a:ext uri="{FF2B5EF4-FFF2-40B4-BE49-F238E27FC236}">
                <a16:creationId xmlns:a16="http://schemas.microsoft.com/office/drawing/2014/main" id="{D2DFA629-7541-F14A-934F-1722ECBF2A9C}"/>
              </a:ext>
            </a:extLst>
          </p:cNvPr>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spcBef>
                <a:spcPct val="0"/>
              </a:spcBef>
              <a:buClrTx/>
              <a:buSzTx/>
              <a:buFontTx/>
              <a:buNone/>
            </a:pPr>
            <a:endParaRPr lang="en-US" altLang="en-US" sz="2400" dirty="0">
              <a:latin typeface="Times New Roman" panose="02020603050405020304" pitchFamily="18" charset="0"/>
            </a:endParaRPr>
          </a:p>
        </p:txBody>
      </p:sp>
      <p:sp>
        <p:nvSpPr>
          <p:cNvPr id="4" name="Rectangle 6">
            <a:extLst>
              <a:ext uri="{FF2B5EF4-FFF2-40B4-BE49-F238E27FC236}">
                <a16:creationId xmlns:a16="http://schemas.microsoft.com/office/drawing/2014/main" id="{2AC66286-DC36-8A4A-8C93-900E945782B3}"/>
              </a:ext>
            </a:extLst>
          </p:cNvPr>
          <p:cNvSpPr>
            <a:spLocks noChangeArrowheads="1"/>
          </p:cNvSpPr>
          <p:nvPr/>
        </p:nvSpPr>
        <p:spPr bwMode="auto">
          <a:xfrm>
            <a:off x="4648200" y="874920"/>
            <a:ext cx="1728787" cy="7254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lgn="ctr" eaLnBrk="1" hangingPunct="1">
              <a:spcBef>
                <a:spcPct val="0"/>
              </a:spcBef>
              <a:buClrTx/>
              <a:buSzTx/>
              <a:buFontTx/>
              <a:buNone/>
            </a:pPr>
            <a:r>
              <a:rPr lang="en-US" altLang="en-US" sz="2400" b="1" dirty="0">
                <a:latin typeface="Arial" panose="020B0604020202020204" pitchFamily="34" charset="0"/>
                <a:cs typeface="Arial" panose="020B0604020202020204" pitchFamily="34" charset="0"/>
              </a:rPr>
              <a:t>Datasets/</a:t>
            </a:r>
          </a:p>
          <a:p>
            <a:pPr algn="ctr" eaLnBrk="1" hangingPunct="1">
              <a:spcBef>
                <a:spcPct val="0"/>
              </a:spcBef>
              <a:buClrTx/>
              <a:buSzTx/>
              <a:buFontTx/>
              <a:buNone/>
            </a:pPr>
            <a:r>
              <a:rPr lang="en-US" altLang="en-US" sz="2400" b="1" dirty="0">
                <a:latin typeface="Arial" panose="020B0604020202020204" pitchFamily="34" charset="0"/>
                <a:cs typeface="Arial" panose="020B0604020202020204" pitchFamily="34" charset="0"/>
              </a:rPr>
              <a:t>Field Site</a:t>
            </a:r>
          </a:p>
        </p:txBody>
      </p:sp>
      <p:sp>
        <p:nvSpPr>
          <p:cNvPr id="5" name="Rectangle 7">
            <a:extLst>
              <a:ext uri="{FF2B5EF4-FFF2-40B4-BE49-F238E27FC236}">
                <a16:creationId xmlns:a16="http://schemas.microsoft.com/office/drawing/2014/main" id="{95E10B18-624F-CF43-AAA8-BAA0799757BC}"/>
              </a:ext>
            </a:extLst>
          </p:cNvPr>
          <p:cNvSpPr>
            <a:spLocks noChangeArrowheads="1"/>
          </p:cNvSpPr>
          <p:nvPr/>
        </p:nvSpPr>
        <p:spPr bwMode="auto">
          <a:xfrm>
            <a:off x="859088" y="935958"/>
            <a:ext cx="1512888" cy="576263"/>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lgn="ctr" eaLnBrk="1" hangingPunct="1">
              <a:spcBef>
                <a:spcPct val="0"/>
              </a:spcBef>
              <a:buClrTx/>
              <a:buSzTx/>
              <a:buFontTx/>
              <a:buNone/>
            </a:pPr>
            <a:r>
              <a:rPr lang="en-US" altLang="en-US" sz="2400" b="1" dirty="0">
                <a:latin typeface="Arial" panose="020B0604020202020204" pitchFamily="34" charset="0"/>
                <a:cs typeface="Arial" panose="020B0604020202020204" pitchFamily="34" charset="0"/>
              </a:rPr>
              <a:t>PIs</a:t>
            </a:r>
          </a:p>
        </p:txBody>
      </p:sp>
      <p:sp>
        <p:nvSpPr>
          <p:cNvPr id="6" name="AutoShape 8">
            <a:extLst>
              <a:ext uri="{FF2B5EF4-FFF2-40B4-BE49-F238E27FC236}">
                <a16:creationId xmlns:a16="http://schemas.microsoft.com/office/drawing/2014/main" id="{4896DF1D-CD57-5749-88D1-3B802CF20371}"/>
              </a:ext>
            </a:extLst>
          </p:cNvPr>
          <p:cNvSpPr>
            <a:spLocks noChangeArrowheads="1"/>
          </p:cNvSpPr>
          <p:nvPr/>
        </p:nvSpPr>
        <p:spPr bwMode="auto">
          <a:xfrm>
            <a:off x="2839244" y="567659"/>
            <a:ext cx="1223963" cy="1296987"/>
          </a:xfrm>
          <a:prstGeom prst="diamond">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lgn="ctr" eaLnBrk="1" hangingPunct="1">
              <a:spcBef>
                <a:spcPct val="0"/>
              </a:spcBef>
              <a:buClrTx/>
              <a:buSzTx/>
              <a:buFontTx/>
              <a:buNone/>
            </a:pPr>
            <a:r>
              <a:rPr lang="en-US" altLang="en-US" sz="2400" b="1" dirty="0">
                <a:latin typeface="Arial" panose="020B0604020202020204" pitchFamily="34" charset="0"/>
                <a:cs typeface="Arial" panose="020B0604020202020204" pitchFamily="34" charset="0"/>
              </a:rPr>
              <a:t>Own</a:t>
            </a:r>
          </a:p>
        </p:txBody>
      </p:sp>
      <p:sp>
        <p:nvSpPr>
          <p:cNvPr id="7" name="Oval 9">
            <a:extLst>
              <a:ext uri="{FF2B5EF4-FFF2-40B4-BE49-F238E27FC236}">
                <a16:creationId xmlns:a16="http://schemas.microsoft.com/office/drawing/2014/main" id="{1297EBA0-8480-B94A-BB19-CA0BD8644032}"/>
              </a:ext>
            </a:extLst>
          </p:cNvPr>
          <p:cNvSpPr>
            <a:spLocks noChangeArrowheads="1"/>
          </p:cNvSpPr>
          <p:nvPr/>
        </p:nvSpPr>
        <p:spPr bwMode="auto">
          <a:xfrm>
            <a:off x="5817937" y="81965"/>
            <a:ext cx="936625" cy="504825"/>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lgn="ctr" eaLnBrk="1" hangingPunct="1">
              <a:spcBef>
                <a:spcPct val="0"/>
              </a:spcBef>
              <a:buClrTx/>
              <a:buSzTx/>
              <a:buFontTx/>
              <a:buNone/>
            </a:pPr>
            <a:r>
              <a:rPr lang="en-US" altLang="en-US" sz="1400" b="1" dirty="0">
                <a:latin typeface="Arial" panose="020B0604020202020204" pitchFamily="34" charset="0"/>
                <a:cs typeface="Arial" panose="020B0604020202020204" pitchFamily="34" charset="0"/>
              </a:rPr>
              <a:t>dataset_id</a:t>
            </a:r>
          </a:p>
        </p:txBody>
      </p:sp>
      <p:sp>
        <p:nvSpPr>
          <p:cNvPr id="8" name="Oval 10">
            <a:extLst>
              <a:ext uri="{FF2B5EF4-FFF2-40B4-BE49-F238E27FC236}">
                <a16:creationId xmlns:a16="http://schemas.microsoft.com/office/drawing/2014/main" id="{46256674-A9CC-AD40-B8E4-55F1F98D8D7D}"/>
              </a:ext>
            </a:extLst>
          </p:cNvPr>
          <p:cNvSpPr>
            <a:spLocks noChangeArrowheads="1"/>
          </p:cNvSpPr>
          <p:nvPr/>
        </p:nvSpPr>
        <p:spPr bwMode="auto">
          <a:xfrm>
            <a:off x="100531" y="67845"/>
            <a:ext cx="1223963" cy="634503"/>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lgn="ctr" eaLnBrk="1" hangingPunct="1">
              <a:spcBef>
                <a:spcPct val="0"/>
              </a:spcBef>
              <a:buClrTx/>
              <a:buSzTx/>
              <a:buFontTx/>
              <a:buNone/>
            </a:pPr>
            <a:r>
              <a:rPr lang="en-US" altLang="en-US" sz="1400" b="1" dirty="0">
                <a:latin typeface="Arial" panose="020B0604020202020204" pitchFamily="34" charset="0"/>
                <a:cs typeface="Arial" panose="020B0604020202020204" pitchFamily="34" charset="0"/>
              </a:rPr>
              <a:t>owner_name</a:t>
            </a:r>
          </a:p>
        </p:txBody>
      </p:sp>
      <p:sp>
        <p:nvSpPr>
          <p:cNvPr id="9" name="Oval 13">
            <a:extLst>
              <a:ext uri="{FF2B5EF4-FFF2-40B4-BE49-F238E27FC236}">
                <a16:creationId xmlns:a16="http://schemas.microsoft.com/office/drawing/2014/main" id="{C2020E5F-782F-8B49-9B83-635449803B64}"/>
              </a:ext>
            </a:extLst>
          </p:cNvPr>
          <p:cNvSpPr>
            <a:spLocks noChangeArrowheads="1"/>
          </p:cNvSpPr>
          <p:nvPr/>
        </p:nvSpPr>
        <p:spPr bwMode="auto">
          <a:xfrm>
            <a:off x="9903947" y="5679746"/>
            <a:ext cx="1690291" cy="765175"/>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lgn="ctr" eaLnBrk="1" hangingPunct="1">
              <a:spcBef>
                <a:spcPct val="0"/>
              </a:spcBef>
              <a:buClrTx/>
              <a:buSzTx/>
              <a:buFontTx/>
              <a:buNone/>
            </a:pPr>
            <a:r>
              <a:rPr lang="en-US" altLang="en-US" sz="2400" b="1" dirty="0">
                <a:latin typeface="Arial" panose="020B0604020202020204" pitchFamily="34" charset="0"/>
                <a:cs typeface="Arial" panose="020B0604020202020204" pitchFamily="34" charset="0"/>
              </a:rPr>
              <a:t>diameter</a:t>
            </a:r>
          </a:p>
        </p:txBody>
      </p:sp>
      <p:sp>
        <p:nvSpPr>
          <p:cNvPr id="10" name="Line 15">
            <a:extLst>
              <a:ext uri="{FF2B5EF4-FFF2-40B4-BE49-F238E27FC236}">
                <a16:creationId xmlns:a16="http://schemas.microsoft.com/office/drawing/2014/main" id="{4089DE84-953E-6C4F-8706-86C818D4F68F}"/>
              </a:ext>
            </a:extLst>
          </p:cNvPr>
          <p:cNvSpPr>
            <a:spLocks noChangeShapeType="1"/>
          </p:cNvSpPr>
          <p:nvPr/>
        </p:nvSpPr>
        <p:spPr bwMode="auto">
          <a:xfrm>
            <a:off x="1219450" y="567659"/>
            <a:ext cx="837950" cy="368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1" name="Rectangle 6">
            <a:extLst>
              <a:ext uri="{FF2B5EF4-FFF2-40B4-BE49-F238E27FC236}">
                <a16:creationId xmlns:a16="http://schemas.microsoft.com/office/drawing/2014/main" id="{300179BB-A7BB-9D47-8F09-E27A3386B533}"/>
              </a:ext>
            </a:extLst>
          </p:cNvPr>
          <p:cNvSpPr>
            <a:spLocks noChangeArrowheads="1"/>
          </p:cNvSpPr>
          <p:nvPr/>
        </p:nvSpPr>
        <p:spPr bwMode="auto">
          <a:xfrm>
            <a:off x="8458200" y="2458997"/>
            <a:ext cx="1728787" cy="50921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lgn="ctr" eaLnBrk="1" hangingPunct="1">
              <a:spcBef>
                <a:spcPct val="0"/>
              </a:spcBef>
              <a:buClrTx/>
              <a:buSzTx/>
              <a:buFontTx/>
              <a:buNone/>
            </a:pPr>
            <a:r>
              <a:rPr lang="en-US" altLang="en-US" sz="2400" b="1" dirty="0">
                <a:latin typeface="Arial" panose="020B0604020202020204" pitchFamily="34" charset="0"/>
                <a:cs typeface="Arial" panose="020B0604020202020204" pitchFamily="34" charset="0"/>
              </a:rPr>
              <a:t>Visits</a:t>
            </a:r>
          </a:p>
        </p:txBody>
      </p:sp>
      <p:sp>
        <p:nvSpPr>
          <p:cNvPr id="12" name="Rectangle 6">
            <a:extLst>
              <a:ext uri="{FF2B5EF4-FFF2-40B4-BE49-F238E27FC236}">
                <a16:creationId xmlns:a16="http://schemas.microsoft.com/office/drawing/2014/main" id="{A72FDE82-60E1-A24F-84D2-B8142535AD7E}"/>
              </a:ext>
            </a:extLst>
          </p:cNvPr>
          <p:cNvSpPr>
            <a:spLocks noChangeArrowheads="1"/>
          </p:cNvSpPr>
          <p:nvPr/>
        </p:nvSpPr>
        <p:spPr bwMode="auto">
          <a:xfrm>
            <a:off x="4872038" y="3868612"/>
            <a:ext cx="1728787" cy="576262"/>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lgn="ctr" eaLnBrk="1" hangingPunct="1">
              <a:spcBef>
                <a:spcPct val="0"/>
              </a:spcBef>
              <a:buClrTx/>
              <a:buSzTx/>
              <a:buFontTx/>
              <a:buNone/>
            </a:pPr>
            <a:r>
              <a:rPr lang="en-US" altLang="en-US" sz="2400" b="1" dirty="0">
                <a:latin typeface="Arial" panose="020B0604020202020204" pitchFamily="34" charset="0"/>
                <a:cs typeface="Arial" panose="020B0604020202020204" pitchFamily="34" charset="0"/>
              </a:rPr>
              <a:t>Bromeliads</a:t>
            </a:r>
          </a:p>
        </p:txBody>
      </p:sp>
      <p:sp>
        <p:nvSpPr>
          <p:cNvPr id="13" name="Rectangle 6">
            <a:extLst>
              <a:ext uri="{FF2B5EF4-FFF2-40B4-BE49-F238E27FC236}">
                <a16:creationId xmlns:a16="http://schemas.microsoft.com/office/drawing/2014/main" id="{3B690934-BFE9-B24D-9E5C-22F46878E508}"/>
              </a:ext>
            </a:extLst>
          </p:cNvPr>
          <p:cNvSpPr>
            <a:spLocks noChangeArrowheads="1"/>
          </p:cNvSpPr>
          <p:nvPr/>
        </p:nvSpPr>
        <p:spPr bwMode="auto">
          <a:xfrm>
            <a:off x="810420" y="5257800"/>
            <a:ext cx="1728787" cy="576262"/>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lgn="ctr" eaLnBrk="1" hangingPunct="1">
              <a:spcBef>
                <a:spcPct val="0"/>
              </a:spcBef>
              <a:buClrTx/>
              <a:buSzTx/>
              <a:buFontTx/>
              <a:buNone/>
            </a:pPr>
            <a:r>
              <a:rPr lang="en-US" altLang="en-US" sz="2400" b="1" dirty="0">
                <a:latin typeface="Arial" panose="020B0604020202020204" pitchFamily="34" charset="0"/>
                <a:cs typeface="Arial" panose="020B0604020202020204" pitchFamily="34" charset="0"/>
              </a:rPr>
              <a:t>Traits</a:t>
            </a:r>
          </a:p>
        </p:txBody>
      </p:sp>
      <p:sp>
        <p:nvSpPr>
          <p:cNvPr id="14" name="AutoShape 8">
            <a:extLst>
              <a:ext uri="{FF2B5EF4-FFF2-40B4-BE49-F238E27FC236}">
                <a16:creationId xmlns:a16="http://schemas.microsoft.com/office/drawing/2014/main" id="{88012B1E-3E0D-074D-8AEA-3A9EE079AEBB}"/>
              </a:ext>
            </a:extLst>
          </p:cNvPr>
          <p:cNvSpPr>
            <a:spLocks noChangeArrowheads="1"/>
          </p:cNvSpPr>
          <p:nvPr/>
        </p:nvSpPr>
        <p:spPr bwMode="auto">
          <a:xfrm>
            <a:off x="8803481" y="575595"/>
            <a:ext cx="1223963" cy="1296987"/>
          </a:xfrm>
          <a:prstGeom prst="diamond">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lgn="ctr" eaLnBrk="1" hangingPunct="1">
              <a:spcBef>
                <a:spcPct val="0"/>
              </a:spcBef>
              <a:buClrTx/>
              <a:buSzTx/>
              <a:buFontTx/>
              <a:buNone/>
            </a:pPr>
            <a:r>
              <a:rPr lang="en-US" altLang="en-US" sz="2400" b="1" dirty="0">
                <a:latin typeface="Arial" panose="020B0604020202020204" pitchFamily="34" charset="0"/>
                <a:cs typeface="Arial" panose="020B0604020202020204" pitchFamily="34" charset="0"/>
              </a:rPr>
              <a:t>Include</a:t>
            </a:r>
          </a:p>
        </p:txBody>
      </p:sp>
      <p:sp>
        <p:nvSpPr>
          <p:cNvPr id="15" name="AutoShape 8">
            <a:extLst>
              <a:ext uri="{FF2B5EF4-FFF2-40B4-BE49-F238E27FC236}">
                <a16:creationId xmlns:a16="http://schemas.microsoft.com/office/drawing/2014/main" id="{184A3FF9-E31A-5243-9018-D214CDDDBC5A}"/>
              </a:ext>
            </a:extLst>
          </p:cNvPr>
          <p:cNvSpPr>
            <a:spLocks noChangeArrowheads="1"/>
          </p:cNvSpPr>
          <p:nvPr/>
        </p:nvSpPr>
        <p:spPr bwMode="auto">
          <a:xfrm>
            <a:off x="8674100" y="3487571"/>
            <a:ext cx="1512887" cy="1381292"/>
          </a:xfrm>
          <a:prstGeom prst="diamond">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lgn="ctr" eaLnBrk="1" hangingPunct="1">
              <a:spcBef>
                <a:spcPct val="0"/>
              </a:spcBef>
              <a:buClrTx/>
              <a:buSzTx/>
              <a:buFontTx/>
              <a:buNone/>
            </a:pPr>
            <a:r>
              <a:rPr lang="en-US" altLang="en-US" sz="2400" b="1" dirty="0">
                <a:latin typeface="Arial" panose="020B0604020202020204" pitchFamily="34" charset="0"/>
                <a:cs typeface="Arial" panose="020B0604020202020204" pitchFamily="34" charset="0"/>
              </a:rPr>
              <a:t>Survey</a:t>
            </a:r>
          </a:p>
        </p:txBody>
      </p:sp>
      <p:sp>
        <p:nvSpPr>
          <p:cNvPr id="16" name="AutoShape 8">
            <a:extLst>
              <a:ext uri="{FF2B5EF4-FFF2-40B4-BE49-F238E27FC236}">
                <a16:creationId xmlns:a16="http://schemas.microsoft.com/office/drawing/2014/main" id="{D74DAE5A-BF10-A845-B1B5-6081F0E45F8A}"/>
              </a:ext>
            </a:extLst>
          </p:cNvPr>
          <p:cNvSpPr>
            <a:spLocks noChangeArrowheads="1"/>
          </p:cNvSpPr>
          <p:nvPr/>
        </p:nvSpPr>
        <p:spPr bwMode="auto">
          <a:xfrm>
            <a:off x="859089" y="3248527"/>
            <a:ext cx="1512887" cy="1433012"/>
          </a:xfrm>
          <a:prstGeom prst="diamond">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lgn="ctr" eaLnBrk="1" hangingPunct="1">
              <a:spcBef>
                <a:spcPct val="0"/>
              </a:spcBef>
              <a:buClrTx/>
              <a:buSzTx/>
              <a:buFontTx/>
              <a:buNone/>
            </a:pPr>
            <a:r>
              <a:rPr lang="en-US" altLang="en-US" sz="2400" b="1" dirty="0">
                <a:latin typeface="Arial" panose="020B0604020202020204" pitchFamily="34" charset="0"/>
                <a:cs typeface="Arial" panose="020B0604020202020204" pitchFamily="34" charset="0"/>
              </a:rPr>
              <a:t>Contain</a:t>
            </a:r>
          </a:p>
        </p:txBody>
      </p:sp>
      <p:sp>
        <p:nvSpPr>
          <p:cNvPr id="17" name="Oval 13">
            <a:extLst>
              <a:ext uri="{FF2B5EF4-FFF2-40B4-BE49-F238E27FC236}">
                <a16:creationId xmlns:a16="http://schemas.microsoft.com/office/drawing/2014/main" id="{9809638D-5153-7A4C-AC5E-C15E74659026}"/>
              </a:ext>
            </a:extLst>
          </p:cNvPr>
          <p:cNvSpPr>
            <a:spLocks noChangeArrowheads="1"/>
          </p:cNvSpPr>
          <p:nvPr/>
        </p:nvSpPr>
        <p:spPr bwMode="auto">
          <a:xfrm>
            <a:off x="250031" y="2243599"/>
            <a:ext cx="1807369" cy="765175"/>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lgn="ctr" eaLnBrk="1" hangingPunct="1">
              <a:spcBef>
                <a:spcPct val="0"/>
              </a:spcBef>
              <a:buClrTx/>
              <a:buSzTx/>
              <a:buFontTx/>
              <a:buNone/>
            </a:pPr>
            <a:r>
              <a:rPr lang="en-US" altLang="en-US" sz="2400" b="1" dirty="0">
                <a:latin typeface="Arial" panose="020B0604020202020204" pitchFamily="34" charset="0"/>
                <a:cs typeface="Arial" panose="020B0604020202020204" pitchFamily="34" charset="0"/>
              </a:rPr>
              <a:t>abundance</a:t>
            </a:r>
          </a:p>
        </p:txBody>
      </p:sp>
      <p:sp>
        <p:nvSpPr>
          <p:cNvPr id="18" name="Oval 13">
            <a:extLst>
              <a:ext uri="{FF2B5EF4-FFF2-40B4-BE49-F238E27FC236}">
                <a16:creationId xmlns:a16="http://schemas.microsoft.com/office/drawing/2014/main" id="{4EA09EF5-CF7E-E548-9F57-B17B77C439CA}"/>
              </a:ext>
            </a:extLst>
          </p:cNvPr>
          <p:cNvSpPr>
            <a:spLocks noChangeArrowheads="1"/>
          </p:cNvSpPr>
          <p:nvPr/>
        </p:nvSpPr>
        <p:spPr bwMode="auto">
          <a:xfrm>
            <a:off x="10369343" y="1482953"/>
            <a:ext cx="1628524" cy="765175"/>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lgn="ctr" eaLnBrk="1" hangingPunct="1">
              <a:spcBef>
                <a:spcPct val="0"/>
              </a:spcBef>
              <a:buClrTx/>
              <a:buSzTx/>
              <a:buFontTx/>
              <a:buNone/>
            </a:pPr>
            <a:r>
              <a:rPr lang="en-US" altLang="en-US" sz="2400" b="1" dirty="0">
                <a:latin typeface="Arial" panose="020B0604020202020204" pitchFamily="34" charset="0"/>
                <a:cs typeface="Arial" panose="020B0604020202020204" pitchFamily="34" charset="0"/>
              </a:rPr>
              <a:t>visit_id</a:t>
            </a:r>
          </a:p>
        </p:txBody>
      </p:sp>
      <p:sp>
        <p:nvSpPr>
          <p:cNvPr id="19" name="Oval 13">
            <a:extLst>
              <a:ext uri="{FF2B5EF4-FFF2-40B4-BE49-F238E27FC236}">
                <a16:creationId xmlns:a16="http://schemas.microsoft.com/office/drawing/2014/main" id="{AFC23230-CC6F-4943-BCEC-FBEC84A32BC2}"/>
              </a:ext>
            </a:extLst>
          </p:cNvPr>
          <p:cNvSpPr>
            <a:spLocks noChangeArrowheads="1"/>
          </p:cNvSpPr>
          <p:nvPr/>
        </p:nvSpPr>
        <p:spPr bwMode="auto">
          <a:xfrm>
            <a:off x="2840831" y="6016624"/>
            <a:ext cx="1807369" cy="765175"/>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lgn="ctr" eaLnBrk="1" hangingPunct="1">
              <a:spcBef>
                <a:spcPct val="0"/>
              </a:spcBef>
              <a:buClrTx/>
              <a:buSzTx/>
              <a:buFontTx/>
              <a:buNone/>
            </a:pPr>
            <a:r>
              <a:rPr lang="en-US" altLang="en-US" sz="2400" b="1" dirty="0">
                <a:latin typeface="Arial" panose="020B0604020202020204" pitchFamily="34" charset="0"/>
                <a:cs typeface="Arial" panose="020B0604020202020204" pitchFamily="34" charset="0"/>
              </a:rPr>
              <a:t>family</a:t>
            </a:r>
          </a:p>
        </p:txBody>
      </p:sp>
      <p:cxnSp>
        <p:nvCxnSpPr>
          <p:cNvPr id="20" name="Straight Connector 19">
            <a:extLst>
              <a:ext uri="{FF2B5EF4-FFF2-40B4-BE49-F238E27FC236}">
                <a16:creationId xmlns:a16="http://schemas.microsoft.com/office/drawing/2014/main" id="{76D8AFF2-69F8-2648-A4B6-61FA770FE326}"/>
              </a:ext>
            </a:extLst>
          </p:cNvPr>
          <p:cNvCxnSpPr>
            <a:stCxn id="13" idx="3"/>
            <a:endCxn id="19" idx="0"/>
          </p:cNvCxnSpPr>
          <p:nvPr/>
        </p:nvCxnSpPr>
        <p:spPr>
          <a:xfrm>
            <a:off x="2539207" y="5545931"/>
            <a:ext cx="1205309" cy="470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AAB7E4B-D7EC-EE49-A94E-9C724CD59BC0}"/>
              </a:ext>
            </a:extLst>
          </p:cNvPr>
          <p:cNvCxnSpPr>
            <a:stCxn id="17" idx="4"/>
          </p:cNvCxnSpPr>
          <p:nvPr/>
        </p:nvCxnSpPr>
        <p:spPr>
          <a:xfrm>
            <a:off x="1153716" y="3008774"/>
            <a:ext cx="461816" cy="2397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AF17F00-02C4-EA4B-B083-63F1119BD4C8}"/>
              </a:ext>
            </a:extLst>
          </p:cNvPr>
          <p:cNvCxnSpPr>
            <a:stCxn id="16" idx="3"/>
            <a:endCxn id="12" idx="1"/>
          </p:cNvCxnSpPr>
          <p:nvPr/>
        </p:nvCxnSpPr>
        <p:spPr>
          <a:xfrm>
            <a:off x="2371976" y="3965033"/>
            <a:ext cx="2500062" cy="191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58E1E0-BC82-6B4B-A1B7-EB5B261B7D55}"/>
              </a:ext>
            </a:extLst>
          </p:cNvPr>
          <p:cNvCxnSpPr>
            <a:cxnSpLocks/>
            <a:stCxn id="16" idx="2"/>
          </p:cNvCxnSpPr>
          <p:nvPr/>
        </p:nvCxnSpPr>
        <p:spPr>
          <a:xfrm flipH="1">
            <a:off x="1615532" y="4681539"/>
            <a:ext cx="1" cy="576261"/>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id="{23DB4A8C-8663-254B-B19A-2DD07BE8F691}"/>
              </a:ext>
            </a:extLst>
          </p:cNvPr>
          <p:cNvSpPr>
            <a:spLocks noChangeArrowheads="1"/>
          </p:cNvSpPr>
          <p:nvPr/>
        </p:nvSpPr>
        <p:spPr bwMode="auto">
          <a:xfrm>
            <a:off x="4622145" y="2585619"/>
            <a:ext cx="1807369" cy="765175"/>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lgn="ctr" eaLnBrk="1" hangingPunct="1">
              <a:spcBef>
                <a:spcPct val="0"/>
              </a:spcBef>
              <a:buClrTx/>
              <a:buSzTx/>
              <a:buFontTx/>
              <a:buNone/>
            </a:pPr>
            <a:r>
              <a:rPr lang="en-US" altLang="en-US" sz="1400" b="1" dirty="0">
                <a:latin typeface="Arial" panose="020B0604020202020204" pitchFamily="34" charset="0"/>
                <a:cs typeface="Arial" panose="020B0604020202020204" pitchFamily="34" charset="0"/>
              </a:rPr>
              <a:t>bromeliad_id</a:t>
            </a:r>
          </a:p>
        </p:txBody>
      </p:sp>
      <p:sp>
        <p:nvSpPr>
          <p:cNvPr id="25" name="Oval 13">
            <a:extLst>
              <a:ext uri="{FF2B5EF4-FFF2-40B4-BE49-F238E27FC236}">
                <a16:creationId xmlns:a16="http://schemas.microsoft.com/office/drawing/2014/main" id="{54C4B2C5-ADA9-EA4A-8767-182718629FFD}"/>
              </a:ext>
            </a:extLst>
          </p:cNvPr>
          <p:cNvSpPr>
            <a:spLocks noChangeArrowheads="1"/>
          </p:cNvSpPr>
          <p:nvPr/>
        </p:nvSpPr>
        <p:spPr bwMode="auto">
          <a:xfrm>
            <a:off x="230073" y="6016624"/>
            <a:ext cx="1807369" cy="765175"/>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lgn="ctr" eaLnBrk="1" hangingPunct="1">
              <a:spcBef>
                <a:spcPct val="0"/>
              </a:spcBef>
              <a:buClrTx/>
              <a:buSzTx/>
              <a:buFontTx/>
              <a:buNone/>
            </a:pPr>
            <a:r>
              <a:rPr lang="en-US" altLang="en-US" sz="2400" b="1" dirty="0">
                <a:latin typeface="Arial" panose="020B0604020202020204" pitchFamily="34" charset="0"/>
                <a:cs typeface="Arial" panose="020B0604020202020204" pitchFamily="34" charset="0"/>
              </a:rPr>
              <a:t>bwg_name</a:t>
            </a:r>
          </a:p>
        </p:txBody>
      </p:sp>
      <p:sp>
        <p:nvSpPr>
          <p:cNvPr id="26" name="Oval 13">
            <a:extLst>
              <a:ext uri="{FF2B5EF4-FFF2-40B4-BE49-F238E27FC236}">
                <a16:creationId xmlns:a16="http://schemas.microsoft.com/office/drawing/2014/main" id="{8BEE8F9E-0FA4-3841-BA42-8FA4C10C55A5}"/>
              </a:ext>
            </a:extLst>
          </p:cNvPr>
          <p:cNvSpPr>
            <a:spLocks noChangeArrowheads="1"/>
          </p:cNvSpPr>
          <p:nvPr/>
        </p:nvSpPr>
        <p:spPr bwMode="auto">
          <a:xfrm>
            <a:off x="10446856" y="2480504"/>
            <a:ext cx="1512887" cy="765175"/>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lgn="ctr" eaLnBrk="1" hangingPunct="1">
              <a:spcBef>
                <a:spcPct val="0"/>
              </a:spcBef>
              <a:buClrTx/>
              <a:buSzTx/>
              <a:buFontTx/>
              <a:buNone/>
            </a:pPr>
            <a:r>
              <a:rPr lang="en-US" altLang="en-US" sz="2400" b="1" dirty="0">
                <a:latin typeface="Arial" panose="020B0604020202020204" pitchFamily="34" charset="0"/>
                <a:cs typeface="Arial" panose="020B0604020202020204" pitchFamily="34" charset="0"/>
              </a:rPr>
              <a:t>dataset_id</a:t>
            </a:r>
          </a:p>
        </p:txBody>
      </p:sp>
      <p:sp>
        <p:nvSpPr>
          <p:cNvPr id="27" name="Oval 13">
            <a:extLst>
              <a:ext uri="{FF2B5EF4-FFF2-40B4-BE49-F238E27FC236}">
                <a16:creationId xmlns:a16="http://schemas.microsoft.com/office/drawing/2014/main" id="{D62205EE-5637-AD45-A05A-210EE3A9FC4E}"/>
              </a:ext>
            </a:extLst>
          </p:cNvPr>
          <p:cNvSpPr>
            <a:spLocks noChangeArrowheads="1"/>
          </p:cNvSpPr>
          <p:nvPr/>
        </p:nvSpPr>
        <p:spPr bwMode="auto">
          <a:xfrm>
            <a:off x="7794954" y="5676665"/>
            <a:ext cx="1305603" cy="765175"/>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lgn="ctr" eaLnBrk="1" hangingPunct="1">
              <a:spcBef>
                <a:spcPct val="0"/>
              </a:spcBef>
              <a:buClrTx/>
              <a:buSzTx/>
              <a:buFontTx/>
              <a:buNone/>
            </a:pPr>
            <a:r>
              <a:rPr lang="en-US" altLang="en-US" sz="2400" b="1" dirty="0">
                <a:latin typeface="Arial" panose="020B0604020202020204" pitchFamily="34" charset="0"/>
                <a:cs typeface="Arial" panose="020B0604020202020204" pitchFamily="34" charset="0"/>
              </a:rPr>
              <a:t>volume</a:t>
            </a:r>
          </a:p>
        </p:txBody>
      </p:sp>
      <p:sp>
        <p:nvSpPr>
          <p:cNvPr id="29" name="TextBox 28">
            <a:extLst>
              <a:ext uri="{FF2B5EF4-FFF2-40B4-BE49-F238E27FC236}">
                <a16:creationId xmlns:a16="http://schemas.microsoft.com/office/drawing/2014/main" id="{0DCA5343-2DC7-C64B-8CCF-83ED003DE6AC}"/>
              </a:ext>
            </a:extLst>
          </p:cNvPr>
          <p:cNvSpPr txBox="1"/>
          <p:nvPr/>
        </p:nvSpPr>
        <p:spPr>
          <a:xfrm>
            <a:off x="2185399" y="6147890"/>
            <a:ext cx="404278" cy="461665"/>
          </a:xfrm>
          <a:prstGeom prst="rect">
            <a:avLst/>
          </a:prstGeom>
          <a:noFill/>
        </p:spPr>
        <p:txBody>
          <a:bodyPr wrap="none" rtlCol="0">
            <a:spAutoFit/>
          </a:bodyPr>
          <a:lstStyle/>
          <a:p>
            <a:r>
              <a:rPr lang="en-US" sz="2400" b="1" dirty="0"/>
              <a:t>…</a:t>
            </a:r>
          </a:p>
        </p:txBody>
      </p:sp>
      <p:sp>
        <p:nvSpPr>
          <p:cNvPr id="30" name="TextBox 29">
            <a:extLst>
              <a:ext uri="{FF2B5EF4-FFF2-40B4-BE49-F238E27FC236}">
                <a16:creationId xmlns:a16="http://schemas.microsoft.com/office/drawing/2014/main" id="{A17AE376-31DA-E24A-9E63-D658CDD9AC23}"/>
              </a:ext>
            </a:extLst>
          </p:cNvPr>
          <p:cNvSpPr txBox="1"/>
          <p:nvPr/>
        </p:nvSpPr>
        <p:spPr>
          <a:xfrm>
            <a:off x="1413393" y="74421"/>
            <a:ext cx="404278" cy="461665"/>
          </a:xfrm>
          <a:prstGeom prst="rect">
            <a:avLst/>
          </a:prstGeom>
          <a:noFill/>
        </p:spPr>
        <p:txBody>
          <a:bodyPr wrap="none" rtlCol="0">
            <a:spAutoFit/>
          </a:bodyPr>
          <a:lstStyle/>
          <a:p>
            <a:r>
              <a:rPr lang="en-US" sz="2400" b="1" dirty="0"/>
              <a:t>…</a:t>
            </a:r>
          </a:p>
        </p:txBody>
      </p:sp>
      <p:sp>
        <p:nvSpPr>
          <p:cNvPr id="31" name="TextBox 30">
            <a:extLst>
              <a:ext uri="{FF2B5EF4-FFF2-40B4-BE49-F238E27FC236}">
                <a16:creationId xmlns:a16="http://schemas.microsoft.com/office/drawing/2014/main" id="{3EE85E0A-FE0E-2E4E-AE5C-D37034EC3CF7}"/>
              </a:ext>
            </a:extLst>
          </p:cNvPr>
          <p:cNvSpPr txBox="1"/>
          <p:nvPr/>
        </p:nvSpPr>
        <p:spPr>
          <a:xfrm>
            <a:off x="6754562" y="189070"/>
            <a:ext cx="404278" cy="461665"/>
          </a:xfrm>
          <a:prstGeom prst="rect">
            <a:avLst/>
          </a:prstGeom>
          <a:noFill/>
        </p:spPr>
        <p:txBody>
          <a:bodyPr wrap="none" rtlCol="0">
            <a:spAutoFit/>
          </a:bodyPr>
          <a:lstStyle/>
          <a:p>
            <a:r>
              <a:rPr lang="en-US" sz="2400" b="1" dirty="0"/>
              <a:t>…</a:t>
            </a:r>
          </a:p>
        </p:txBody>
      </p:sp>
      <p:sp>
        <p:nvSpPr>
          <p:cNvPr id="33" name="TextBox 32">
            <a:extLst>
              <a:ext uri="{FF2B5EF4-FFF2-40B4-BE49-F238E27FC236}">
                <a16:creationId xmlns:a16="http://schemas.microsoft.com/office/drawing/2014/main" id="{7B757D1D-7F26-A04F-A6F4-3A374284EE09}"/>
              </a:ext>
            </a:extLst>
          </p:cNvPr>
          <p:cNvSpPr txBox="1"/>
          <p:nvPr/>
        </p:nvSpPr>
        <p:spPr>
          <a:xfrm>
            <a:off x="9322593" y="5786735"/>
            <a:ext cx="404278" cy="461665"/>
          </a:xfrm>
          <a:prstGeom prst="rect">
            <a:avLst/>
          </a:prstGeom>
          <a:noFill/>
        </p:spPr>
        <p:txBody>
          <a:bodyPr wrap="none" rtlCol="0">
            <a:spAutoFit/>
          </a:bodyPr>
          <a:lstStyle/>
          <a:p>
            <a:r>
              <a:rPr lang="en-US" sz="2400" b="1" dirty="0"/>
              <a:t>…</a:t>
            </a:r>
          </a:p>
        </p:txBody>
      </p:sp>
      <p:sp>
        <p:nvSpPr>
          <p:cNvPr id="34" name="TextBox 33">
            <a:extLst>
              <a:ext uri="{FF2B5EF4-FFF2-40B4-BE49-F238E27FC236}">
                <a16:creationId xmlns:a16="http://schemas.microsoft.com/office/drawing/2014/main" id="{6F7000EE-A64E-8A4E-B3C7-C3C6904E65C4}"/>
              </a:ext>
            </a:extLst>
          </p:cNvPr>
          <p:cNvSpPr txBox="1"/>
          <p:nvPr/>
        </p:nvSpPr>
        <p:spPr>
          <a:xfrm>
            <a:off x="10692742" y="2118367"/>
            <a:ext cx="404278" cy="461665"/>
          </a:xfrm>
          <a:prstGeom prst="rect">
            <a:avLst/>
          </a:prstGeom>
          <a:noFill/>
        </p:spPr>
        <p:txBody>
          <a:bodyPr wrap="none" rtlCol="0">
            <a:spAutoFit/>
          </a:bodyPr>
          <a:lstStyle/>
          <a:p>
            <a:r>
              <a:rPr lang="en-US" sz="2400" b="1" dirty="0"/>
              <a:t>…</a:t>
            </a:r>
          </a:p>
        </p:txBody>
      </p:sp>
      <p:sp>
        <p:nvSpPr>
          <p:cNvPr id="35" name="TextBox 34">
            <a:extLst>
              <a:ext uri="{FF2B5EF4-FFF2-40B4-BE49-F238E27FC236}">
                <a16:creationId xmlns:a16="http://schemas.microsoft.com/office/drawing/2014/main" id="{9E7460E8-A9C8-C344-A553-D9AF00329152}"/>
              </a:ext>
            </a:extLst>
          </p:cNvPr>
          <p:cNvSpPr txBox="1"/>
          <p:nvPr/>
        </p:nvSpPr>
        <p:spPr>
          <a:xfrm>
            <a:off x="6916306" y="2559791"/>
            <a:ext cx="404278" cy="461665"/>
          </a:xfrm>
          <a:prstGeom prst="rect">
            <a:avLst/>
          </a:prstGeom>
          <a:noFill/>
        </p:spPr>
        <p:txBody>
          <a:bodyPr wrap="none" rtlCol="0">
            <a:spAutoFit/>
          </a:bodyPr>
          <a:lstStyle/>
          <a:p>
            <a:r>
              <a:rPr lang="en-US" sz="2400" b="1" dirty="0"/>
              <a:t>…</a:t>
            </a:r>
          </a:p>
        </p:txBody>
      </p:sp>
      <p:sp>
        <p:nvSpPr>
          <p:cNvPr id="36" name="TextBox 35">
            <a:extLst>
              <a:ext uri="{FF2B5EF4-FFF2-40B4-BE49-F238E27FC236}">
                <a16:creationId xmlns:a16="http://schemas.microsoft.com/office/drawing/2014/main" id="{B9BFD57C-C88D-7446-A21D-824349FE030A}"/>
              </a:ext>
            </a:extLst>
          </p:cNvPr>
          <p:cNvSpPr txBox="1"/>
          <p:nvPr/>
        </p:nvSpPr>
        <p:spPr>
          <a:xfrm>
            <a:off x="445342" y="2786248"/>
            <a:ext cx="404278" cy="461665"/>
          </a:xfrm>
          <a:prstGeom prst="rect">
            <a:avLst/>
          </a:prstGeom>
          <a:noFill/>
        </p:spPr>
        <p:txBody>
          <a:bodyPr wrap="none" rtlCol="0">
            <a:spAutoFit/>
          </a:bodyPr>
          <a:lstStyle/>
          <a:p>
            <a:r>
              <a:rPr lang="en-US" sz="2400" b="1" dirty="0"/>
              <a:t>…</a:t>
            </a:r>
          </a:p>
        </p:txBody>
      </p:sp>
      <p:sp>
        <p:nvSpPr>
          <p:cNvPr id="37" name="Up Arrow 36">
            <a:extLst>
              <a:ext uri="{FF2B5EF4-FFF2-40B4-BE49-F238E27FC236}">
                <a16:creationId xmlns:a16="http://schemas.microsoft.com/office/drawing/2014/main" id="{6D7EDCC1-B41B-334D-B030-C8836950E925}"/>
              </a:ext>
            </a:extLst>
          </p:cNvPr>
          <p:cNvSpPr/>
          <p:nvPr/>
        </p:nvSpPr>
        <p:spPr>
          <a:xfrm>
            <a:off x="9322593" y="1872582"/>
            <a:ext cx="136717" cy="5864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Connector 37">
            <a:extLst>
              <a:ext uri="{FF2B5EF4-FFF2-40B4-BE49-F238E27FC236}">
                <a16:creationId xmlns:a16="http://schemas.microsoft.com/office/drawing/2014/main" id="{0E8066A0-677D-844F-A991-A308937F3914}"/>
              </a:ext>
            </a:extLst>
          </p:cNvPr>
          <p:cNvCxnSpPr>
            <a:stCxn id="5" idx="3"/>
            <a:endCxn id="6" idx="1"/>
          </p:cNvCxnSpPr>
          <p:nvPr/>
        </p:nvCxnSpPr>
        <p:spPr>
          <a:xfrm flipV="1">
            <a:off x="2371976" y="1216153"/>
            <a:ext cx="467268" cy="7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03F699C-3D69-214E-8FBA-6796999CCC5D}"/>
              </a:ext>
            </a:extLst>
          </p:cNvPr>
          <p:cNvCxnSpPr>
            <a:stCxn id="6" idx="3"/>
          </p:cNvCxnSpPr>
          <p:nvPr/>
        </p:nvCxnSpPr>
        <p:spPr>
          <a:xfrm>
            <a:off x="4063206" y="1216152"/>
            <a:ext cx="540000" cy="0"/>
          </a:xfrm>
          <a:prstGeom prst="line">
            <a:avLst/>
          </a:prstGeom>
          <a:ln w="66675" cmpd="sng"/>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3CF981F-2A2A-0441-BBF1-A4AE3BA230A4}"/>
              </a:ext>
            </a:extLst>
          </p:cNvPr>
          <p:cNvCxnSpPr>
            <a:cxnSpLocks/>
            <a:stCxn id="4" idx="3"/>
          </p:cNvCxnSpPr>
          <p:nvPr/>
        </p:nvCxnSpPr>
        <p:spPr>
          <a:xfrm flipV="1">
            <a:off x="6376987" y="1216153"/>
            <a:ext cx="2426494" cy="2148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55A8D3D-5890-5F48-ADD9-7FEEBA8F06EB}"/>
              </a:ext>
            </a:extLst>
          </p:cNvPr>
          <p:cNvCxnSpPr>
            <a:cxnSpLocks/>
            <a:stCxn id="15" idx="0"/>
          </p:cNvCxnSpPr>
          <p:nvPr/>
        </p:nvCxnSpPr>
        <p:spPr>
          <a:xfrm flipV="1">
            <a:off x="9430544" y="2920662"/>
            <a:ext cx="28766" cy="566909"/>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C174329-FED4-E443-8B8D-DA00CEE93785}"/>
              </a:ext>
            </a:extLst>
          </p:cNvPr>
          <p:cNvCxnSpPr>
            <a:endCxn id="7" idx="3"/>
          </p:cNvCxnSpPr>
          <p:nvPr/>
        </p:nvCxnSpPr>
        <p:spPr>
          <a:xfrm flipV="1">
            <a:off x="5376069" y="512860"/>
            <a:ext cx="579034" cy="3620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116F287-2D8F-0544-A644-54C087A7E198}"/>
              </a:ext>
            </a:extLst>
          </p:cNvPr>
          <p:cNvCxnSpPr>
            <a:cxnSpLocks/>
            <a:stCxn id="11" idx="3"/>
            <a:endCxn id="18" idx="2"/>
          </p:cNvCxnSpPr>
          <p:nvPr/>
        </p:nvCxnSpPr>
        <p:spPr>
          <a:xfrm flipV="1">
            <a:off x="10186987" y="1865541"/>
            <a:ext cx="182356" cy="8480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8D5DD6-A1E4-5147-BABB-1562929D1F2C}"/>
              </a:ext>
            </a:extLst>
          </p:cNvPr>
          <p:cNvCxnSpPr>
            <a:stCxn id="11" idx="3"/>
            <a:endCxn id="26" idx="1"/>
          </p:cNvCxnSpPr>
          <p:nvPr/>
        </p:nvCxnSpPr>
        <p:spPr>
          <a:xfrm flipV="1">
            <a:off x="10186987" y="2592561"/>
            <a:ext cx="481426" cy="12104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9854A58-E58F-084F-AC91-93D87949A88E}"/>
              </a:ext>
            </a:extLst>
          </p:cNvPr>
          <p:cNvCxnSpPr>
            <a:stCxn id="15" idx="2"/>
            <a:endCxn id="9" idx="1"/>
          </p:cNvCxnSpPr>
          <p:nvPr/>
        </p:nvCxnSpPr>
        <p:spPr>
          <a:xfrm>
            <a:off x="9430544" y="4868863"/>
            <a:ext cx="720940" cy="922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352D929-F4A1-5B42-BBFE-02C850D48C67}"/>
              </a:ext>
            </a:extLst>
          </p:cNvPr>
          <p:cNvCxnSpPr>
            <a:stCxn id="15" idx="2"/>
            <a:endCxn id="27" idx="7"/>
          </p:cNvCxnSpPr>
          <p:nvPr/>
        </p:nvCxnSpPr>
        <p:spPr>
          <a:xfrm flipH="1">
            <a:off x="8909356" y="4868863"/>
            <a:ext cx="521188" cy="9198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B677F5A-3E22-A34F-9D32-84913CE41338}"/>
              </a:ext>
            </a:extLst>
          </p:cNvPr>
          <p:cNvCxnSpPr>
            <a:stCxn id="12" idx="0"/>
            <a:endCxn id="24" idx="4"/>
          </p:cNvCxnSpPr>
          <p:nvPr/>
        </p:nvCxnSpPr>
        <p:spPr>
          <a:xfrm flipH="1" flipV="1">
            <a:off x="5525830" y="3350794"/>
            <a:ext cx="210602" cy="517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2DF5B04-1492-9445-9D4C-61BFC08ADFE2}"/>
              </a:ext>
            </a:extLst>
          </p:cNvPr>
          <p:cNvCxnSpPr>
            <a:stCxn id="13" idx="2"/>
            <a:endCxn id="25" idx="0"/>
          </p:cNvCxnSpPr>
          <p:nvPr/>
        </p:nvCxnSpPr>
        <p:spPr>
          <a:xfrm flipH="1">
            <a:off x="1133758" y="5834062"/>
            <a:ext cx="541056" cy="182562"/>
          </a:xfrm>
          <a:prstGeom prst="line">
            <a:avLst/>
          </a:prstGeom>
        </p:spPr>
        <p:style>
          <a:lnRef idx="1">
            <a:schemeClr val="accent1"/>
          </a:lnRef>
          <a:fillRef idx="0">
            <a:schemeClr val="accent1"/>
          </a:fillRef>
          <a:effectRef idx="0">
            <a:schemeClr val="accent1"/>
          </a:effectRef>
          <a:fontRef idx="minor">
            <a:schemeClr val="tx1"/>
          </a:fontRef>
        </p:style>
      </p:cxnSp>
      <p:sp>
        <p:nvSpPr>
          <p:cNvPr id="50" name="Oval 9">
            <a:extLst>
              <a:ext uri="{FF2B5EF4-FFF2-40B4-BE49-F238E27FC236}">
                <a16:creationId xmlns:a16="http://schemas.microsoft.com/office/drawing/2014/main" id="{A2EAD05F-9EF2-8C4D-9DA4-D25BA5546A89}"/>
              </a:ext>
            </a:extLst>
          </p:cNvPr>
          <p:cNvSpPr>
            <a:spLocks noChangeArrowheads="1"/>
          </p:cNvSpPr>
          <p:nvPr/>
        </p:nvSpPr>
        <p:spPr bwMode="auto">
          <a:xfrm>
            <a:off x="2533961" y="59645"/>
            <a:ext cx="936625" cy="504825"/>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lgn="ctr" eaLnBrk="1" hangingPunct="1">
              <a:spcBef>
                <a:spcPct val="0"/>
              </a:spcBef>
              <a:buClrTx/>
              <a:buSzTx/>
              <a:buFontTx/>
              <a:buNone/>
            </a:pPr>
            <a:r>
              <a:rPr lang="en-US" altLang="en-US" sz="1400" b="1" dirty="0">
                <a:latin typeface="Arial" panose="020B0604020202020204" pitchFamily="34" charset="0"/>
                <a:cs typeface="Arial" panose="020B0604020202020204" pitchFamily="34" charset="0"/>
              </a:rPr>
              <a:t>owner_id</a:t>
            </a:r>
          </a:p>
        </p:txBody>
      </p:sp>
      <p:sp>
        <p:nvSpPr>
          <p:cNvPr id="51" name="Oval 9">
            <a:extLst>
              <a:ext uri="{FF2B5EF4-FFF2-40B4-BE49-F238E27FC236}">
                <a16:creationId xmlns:a16="http://schemas.microsoft.com/office/drawing/2014/main" id="{324610BD-E3CE-E140-BB12-8B7B238178DC}"/>
              </a:ext>
            </a:extLst>
          </p:cNvPr>
          <p:cNvSpPr>
            <a:spLocks noChangeArrowheads="1"/>
          </p:cNvSpPr>
          <p:nvPr/>
        </p:nvSpPr>
        <p:spPr bwMode="auto">
          <a:xfrm>
            <a:off x="3578730" y="115095"/>
            <a:ext cx="936625" cy="504825"/>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lgn="ctr" eaLnBrk="1" hangingPunct="1">
              <a:spcBef>
                <a:spcPct val="0"/>
              </a:spcBef>
              <a:buClrTx/>
              <a:buSzTx/>
              <a:buFontTx/>
              <a:buNone/>
            </a:pPr>
            <a:r>
              <a:rPr lang="en-US" altLang="en-US" sz="1400" b="1" dirty="0">
                <a:latin typeface="Arial" panose="020B0604020202020204" pitchFamily="34" charset="0"/>
                <a:cs typeface="Arial" panose="020B0604020202020204" pitchFamily="34" charset="0"/>
              </a:rPr>
              <a:t>dataset_id</a:t>
            </a:r>
          </a:p>
        </p:txBody>
      </p:sp>
      <p:cxnSp>
        <p:nvCxnSpPr>
          <p:cNvPr id="52" name="Straight Connector 51">
            <a:extLst>
              <a:ext uri="{FF2B5EF4-FFF2-40B4-BE49-F238E27FC236}">
                <a16:creationId xmlns:a16="http://schemas.microsoft.com/office/drawing/2014/main" id="{17C6A0E4-E101-CA43-9D59-4411A9DE37F0}"/>
              </a:ext>
            </a:extLst>
          </p:cNvPr>
          <p:cNvCxnSpPr/>
          <p:nvPr/>
        </p:nvCxnSpPr>
        <p:spPr>
          <a:xfrm flipV="1">
            <a:off x="3390068" y="619920"/>
            <a:ext cx="579034" cy="362061"/>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050750C-8E74-8145-A97F-E459C40ADF3E}"/>
              </a:ext>
            </a:extLst>
          </p:cNvPr>
          <p:cNvCxnSpPr>
            <a:cxnSpLocks/>
          </p:cNvCxnSpPr>
          <p:nvPr/>
        </p:nvCxnSpPr>
        <p:spPr>
          <a:xfrm flipH="1" flipV="1">
            <a:off x="2944886" y="460092"/>
            <a:ext cx="413803" cy="440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740D1E2-CC9E-7C42-845C-F34B637D8300}"/>
              </a:ext>
            </a:extLst>
          </p:cNvPr>
          <p:cNvCxnSpPr>
            <a:stCxn id="15" idx="1"/>
          </p:cNvCxnSpPr>
          <p:nvPr/>
        </p:nvCxnSpPr>
        <p:spPr>
          <a:xfrm flipH="1" flipV="1">
            <a:off x="6600825" y="4156743"/>
            <a:ext cx="2073275" cy="21474"/>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191" name="Oval 13">
            <a:extLst>
              <a:ext uri="{FF2B5EF4-FFF2-40B4-BE49-F238E27FC236}">
                <a16:creationId xmlns:a16="http://schemas.microsoft.com/office/drawing/2014/main" id="{10451E60-B30B-F040-A0F0-36875448782F}"/>
              </a:ext>
            </a:extLst>
          </p:cNvPr>
          <p:cNvSpPr>
            <a:spLocks noChangeArrowheads="1"/>
          </p:cNvSpPr>
          <p:nvPr/>
        </p:nvSpPr>
        <p:spPr bwMode="auto">
          <a:xfrm>
            <a:off x="9937060" y="4486275"/>
            <a:ext cx="1628524" cy="765175"/>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lgn="ctr" eaLnBrk="1" hangingPunct="1">
              <a:spcBef>
                <a:spcPct val="0"/>
              </a:spcBef>
              <a:buClrTx/>
              <a:buSzTx/>
              <a:buFontTx/>
              <a:buNone/>
            </a:pPr>
            <a:r>
              <a:rPr lang="en-US" altLang="en-US" sz="2400" b="1" dirty="0">
                <a:latin typeface="Arial" panose="020B0604020202020204" pitchFamily="34" charset="0"/>
                <a:cs typeface="Arial" panose="020B0604020202020204" pitchFamily="34" charset="0"/>
              </a:rPr>
              <a:t>visit_id</a:t>
            </a:r>
          </a:p>
        </p:txBody>
      </p:sp>
      <p:cxnSp>
        <p:nvCxnSpPr>
          <p:cNvPr id="192" name="Straight Connector 191">
            <a:extLst>
              <a:ext uri="{FF2B5EF4-FFF2-40B4-BE49-F238E27FC236}">
                <a16:creationId xmlns:a16="http://schemas.microsoft.com/office/drawing/2014/main" id="{6BAA10DE-7CF5-D34B-AD0B-FCF08E4F5200}"/>
              </a:ext>
            </a:extLst>
          </p:cNvPr>
          <p:cNvCxnSpPr>
            <a:cxnSpLocks/>
            <a:stCxn id="15" idx="2"/>
          </p:cNvCxnSpPr>
          <p:nvPr/>
        </p:nvCxnSpPr>
        <p:spPr>
          <a:xfrm>
            <a:off x="9430544" y="4868863"/>
            <a:ext cx="1277631" cy="84115"/>
          </a:xfrm>
          <a:prstGeom prst="line">
            <a:avLst/>
          </a:prstGeom>
        </p:spPr>
        <p:style>
          <a:lnRef idx="1">
            <a:schemeClr val="accent1"/>
          </a:lnRef>
          <a:fillRef idx="0">
            <a:schemeClr val="accent1"/>
          </a:fillRef>
          <a:effectRef idx="0">
            <a:schemeClr val="accent1"/>
          </a:effectRef>
          <a:fontRef idx="minor">
            <a:schemeClr val="tx1"/>
          </a:fontRef>
        </p:style>
      </p:cxnSp>
      <p:sp>
        <p:nvSpPr>
          <p:cNvPr id="196" name="Oval 13">
            <a:extLst>
              <a:ext uri="{FF2B5EF4-FFF2-40B4-BE49-F238E27FC236}">
                <a16:creationId xmlns:a16="http://schemas.microsoft.com/office/drawing/2014/main" id="{206CD0C8-550E-D94A-9842-545A92641230}"/>
              </a:ext>
            </a:extLst>
          </p:cNvPr>
          <p:cNvSpPr>
            <a:spLocks noChangeArrowheads="1"/>
          </p:cNvSpPr>
          <p:nvPr/>
        </p:nvSpPr>
        <p:spPr bwMode="auto">
          <a:xfrm>
            <a:off x="2134644" y="2481904"/>
            <a:ext cx="1430587" cy="765175"/>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lgn="ctr" eaLnBrk="1" hangingPunct="1">
              <a:spcBef>
                <a:spcPct val="0"/>
              </a:spcBef>
              <a:buClrTx/>
              <a:buSzTx/>
              <a:buFontTx/>
              <a:buNone/>
            </a:pPr>
            <a:r>
              <a:rPr lang="en-US" altLang="en-US" sz="1400" b="1" dirty="0">
                <a:latin typeface="Arial" panose="020B0604020202020204" pitchFamily="34" charset="0"/>
                <a:cs typeface="Arial" panose="020B0604020202020204" pitchFamily="34" charset="0"/>
              </a:rPr>
              <a:t>bromeliad_id</a:t>
            </a:r>
          </a:p>
        </p:txBody>
      </p:sp>
      <p:sp>
        <p:nvSpPr>
          <p:cNvPr id="197" name="Oval 13">
            <a:extLst>
              <a:ext uri="{FF2B5EF4-FFF2-40B4-BE49-F238E27FC236}">
                <a16:creationId xmlns:a16="http://schemas.microsoft.com/office/drawing/2014/main" id="{6AF49A6C-E021-4545-B7D9-F640A93C5293}"/>
              </a:ext>
            </a:extLst>
          </p:cNvPr>
          <p:cNvSpPr>
            <a:spLocks noChangeArrowheads="1"/>
          </p:cNvSpPr>
          <p:nvPr/>
        </p:nvSpPr>
        <p:spPr bwMode="auto">
          <a:xfrm>
            <a:off x="2768618" y="3269041"/>
            <a:ext cx="1337805" cy="670017"/>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lgn="ctr" eaLnBrk="1" hangingPunct="1">
              <a:spcBef>
                <a:spcPct val="0"/>
              </a:spcBef>
              <a:buClrTx/>
              <a:buSzTx/>
              <a:buFontTx/>
              <a:buNone/>
            </a:pPr>
            <a:r>
              <a:rPr lang="en-US" altLang="en-US" sz="1400" b="1" dirty="0">
                <a:latin typeface="Arial" panose="020B0604020202020204" pitchFamily="34" charset="0"/>
                <a:cs typeface="Arial" panose="020B0604020202020204" pitchFamily="34" charset="0"/>
              </a:rPr>
              <a:t>bwg_name</a:t>
            </a:r>
          </a:p>
        </p:txBody>
      </p:sp>
      <p:cxnSp>
        <p:nvCxnSpPr>
          <p:cNvPr id="198" name="Straight Connector 197">
            <a:extLst>
              <a:ext uri="{FF2B5EF4-FFF2-40B4-BE49-F238E27FC236}">
                <a16:creationId xmlns:a16="http://schemas.microsoft.com/office/drawing/2014/main" id="{0299EC00-7C5F-5849-8F50-9886571BF239}"/>
              </a:ext>
            </a:extLst>
          </p:cNvPr>
          <p:cNvCxnSpPr>
            <a:cxnSpLocks/>
            <a:stCxn id="16" idx="0"/>
          </p:cNvCxnSpPr>
          <p:nvPr/>
        </p:nvCxnSpPr>
        <p:spPr>
          <a:xfrm flipV="1">
            <a:off x="1615533" y="2934699"/>
            <a:ext cx="818499" cy="313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C3ED46BB-A18D-9345-B2B2-051E6813FF54}"/>
              </a:ext>
            </a:extLst>
          </p:cNvPr>
          <p:cNvCxnSpPr>
            <a:cxnSpLocks/>
            <a:stCxn id="16" idx="0"/>
          </p:cNvCxnSpPr>
          <p:nvPr/>
        </p:nvCxnSpPr>
        <p:spPr>
          <a:xfrm>
            <a:off x="1615533" y="3248527"/>
            <a:ext cx="1711929" cy="17911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087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8C65CAE-511A-2741-B4C9-E1BE72969E6C}"/>
              </a:ext>
            </a:extLst>
          </p:cNvPr>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spcBef>
                <a:spcPct val="0"/>
              </a:spcBef>
              <a:buClrTx/>
              <a:buSzTx/>
              <a:buFontTx/>
              <a:buNone/>
            </a:pPr>
            <a:endParaRPr lang="en-US" altLang="en-US" sz="2400" dirty="0">
              <a:latin typeface="Times New Roman" panose="02020603050405020304" pitchFamily="18" charset="0"/>
            </a:endParaRPr>
          </a:p>
        </p:txBody>
      </p:sp>
      <p:sp>
        <p:nvSpPr>
          <p:cNvPr id="3" name="Rectangle 3">
            <a:extLst>
              <a:ext uri="{FF2B5EF4-FFF2-40B4-BE49-F238E27FC236}">
                <a16:creationId xmlns:a16="http://schemas.microsoft.com/office/drawing/2014/main" id="{D2DFA629-7541-F14A-934F-1722ECBF2A9C}"/>
              </a:ext>
            </a:extLst>
          </p:cNvPr>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spcBef>
                <a:spcPct val="0"/>
              </a:spcBef>
              <a:buClrTx/>
              <a:buSzTx/>
              <a:buFontTx/>
              <a:buNone/>
            </a:pPr>
            <a:endParaRPr lang="en-US" altLang="en-US" sz="2400" dirty="0">
              <a:latin typeface="Times New Roman" panose="02020603050405020304" pitchFamily="18" charset="0"/>
            </a:endParaRPr>
          </a:p>
        </p:txBody>
      </p:sp>
      <p:sp>
        <p:nvSpPr>
          <p:cNvPr id="4" name="Rectangle 6">
            <a:extLst>
              <a:ext uri="{FF2B5EF4-FFF2-40B4-BE49-F238E27FC236}">
                <a16:creationId xmlns:a16="http://schemas.microsoft.com/office/drawing/2014/main" id="{2AC66286-DC36-8A4A-8C93-900E945782B3}"/>
              </a:ext>
            </a:extLst>
          </p:cNvPr>
          <p:cNvSpPr>
            <a:spLocks noChangeArrowheads="1"/>
          </p:cNvSpPr>
          <p:nvPr/>
        </p:nvSpPr>
        <p:spPr bwMode="auto">
          <a:xfrm>
            <a:off x="4648200" y="874920"/>
            <a:ext cx="1728787" cy="7254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lgn="ctr" eaLnBrk="1" hangingPunct="1">
              <a:spcBef>
                <a:spcPct val="0"/>
              </a:spcBef>
              <a:buClrTx/>
              <a:buSzTx/>
              <a:buFontTx/>
              <a:buNone/>
            </a:pPr>
            <a:r>
              <a:rPr lang="en-US" altLang="en-US" sz="2400" b="1" dirty="0">
                <a:latin typeface="Arial" panose="020B0604020202020204" pitchFamily="34" charset="0"/>
                <a:cs typeface="Arial" panose="020B0604020202020204" pitchFamily="34" charset="0"/>
              </a:rPr>
              <a:t>Datasets/</a:t>
            </a:r>
          </a:p>
          <a:p>
            <a:pPr algn="ctr" eaLnBrk="1" hangingPunct="1">
              <a:spcBef>
                <a:spcPct val="0"/>
              </a:spcBef>
              <a:buClrTx/>
              <a:buSzTx/>
              <a:buFontTx/>
              <a:buNone/>
            </a:pPr>
            <a:r>
              <a:rPr lang="en-US" altLang="en-US" sz="2400" b="1" dirty="0">
                <a:latin typeface="Arial" panose="020B0604020202020204" pitchFamily="34" charset="0"/>
                <a:cs typeface="Arial" panose="020B0604020202020204" pitchFamily="34" charset="0"/>
              </a:rPr>
              <a:t>Field Site</a:t>
            </a:r>
          </a:p>
        </p:txBody>
      </p:sp>
      <p:sp>
        <p:nvSpPr>
          <p:cNvPr id="5" name="Rectangle 7">
            <a:extLst>
              <a:ext uri="{FF2B5EF4-FFF2-40B4-BE49-F238E27FC236}">
                <a16:creationId xmlns:a16="http://schemas.microsoft.com/office/drawing/2014/main" id="{95E10B18-624F-CF43-AAA8-BAA0799757BC}"/>
              </a:ext>
            </a:extLst>
          </p:cNvPr>
          <p:cNvSpPr>
            <a:spLocks noChangeArrowheads="1"/>
          </p:cNvSpPr>
          <p:nvPr/>
        </p:nvSpPr>
        <p:spPr bwMode="auto">
          <a:xfrm>
            <a:off x="859088" y="935958"/>
            <a:ext cx="1512888" cy="576263"/>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lgn="ctr" eaLnBrk="1" hangingPunct="1">
              <a:spcBef>
                <a:spcPct val="0"/>
              </a:spcBef>
              <a:buClrTx/>
              <a:buSzTx/>
              <a:buFontTx/>
              <a:buNone/>
            </a:pPr>
            <a:r>
              <a:rPr lang="en-US" altLang="en-US" sz="2400" b="1" dirty="0">
                <a:latin typeface="Arial" panose="020B0604020202020204" pitchFamily="34" charset="0"/>
                <a:cs typeface="Arial" panose="020B0604020202020204" pitchFamily="34" charset="0"/>
              </a:rPr>
              <a:t>PIs</a:t>
            </a:r>
          </a:p>
        </p:txBody>
      </p:sp>
      <p:sp>
        <p:nvSpPr>
          <p:cNvPr id="6" name="AutoShape 8">
            <a:extLst>
              <a:ext uri="{FF2B5EF4-FFF2-40B4-BE49-F238E27FC236}">
                <a16:creationId xmlns:a16="http://schemas.microsoft.com/office/drawing/2014/main" id="{4896DF1D-CD57-5749-88D1-3B802CF20371}"/>
              </a:ext>
            </a:extLst>
          </p:cNvPr>
          <p:cNvSpPr>
            <a:spLocks noChangeArrowheads="1"/>
          </p:cNvSpPr>
          <p:nvPr/>
        </p:nvSpPr>
        <p:spPr bwMode="auto">
          <a:xfrm>
            <a:off x="2839244" y="567659"/>
            <a:ext cx="1223963" cy="1296987"/>
          </a:xfrm>
          <a:prstGeom prst="diamond">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lgn="ctr" eaLnBrk="1" hangingPunct="1">
              <a:spcBef>
                <a:spcPct val="0"/>
              </a:spcBef>
              <a:buClrTx/>
              <a:buSzTx/>
              <a:buFontTx/>
              <a:buNone/>
            </a:pPr>
            <a:r>
              <a:rPr lang="en-US" altLang="en-US" sz="2400" b="1" dirty="0">
                <a:latin typeface="Arial" panose="020B0604020202020204" pitchFamily="34" charset="0"/>
                <a:cs typeface="Arial" panose="020B0604020202020204" pitchFamily="34" charset="0"/>
              </a:rPr>
              <a:t>Own</a:t>
            </a:r>
          </a:p>
        </p:txBody>
      </p:sp>
      <p:sp>
        <p:nvSpPr>
          <p:cNvPr id="7" name="Oval 9">
            <a:extLst>
              <a:ext uri="{FF2B5EF4-FFF2-40B4-BE49-F238E27FC236}">
                <a16:creationId xmlns:a16="http://schemas.microsoft.com/office/drawing/2014/main" id="{1297EBA0-8480-B94A-BB19-CA0BD8644032}"/>
              </a:ext>
            </a:extLst>
          </p:cNvPr>
          <p:cNvSpPr>
            <a:spLocks noChangeArrowheads="1"/>
          </p:cNvSpPr>
          <p:nvPr/>
        </p:nvSpPr>
        <p:spPr bwMode="auto">
          <a:xfrm>
            <a:off x="5817937" y="81965"/>
            <a:ext cx="936625" cy="504825"/>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lgn="ctr" eaLnBrk="1" hangingPunct="1">
              <a:spcBef>
                <a:spcPct val="0"/>
              </a:spcBef>
              <a:buClrTx/>
              <a:buSzTx/>
              <a:buFontTx/>
              <a:buNone/>
            </a:pPr>
            <a:r>
              <a:rPr lang="en-US" altLang="en-US" sz="1400" b="1" dirty="0">
                <a:latin typeface="Arial" panose="020B0604020202020204" pitchFamily="34" charset="0"/>
                <a:cs typeface="Arial" panose="020B0604020202020204" pitchFamily="34" charset="0"/>
              </a:rPr>
              <a:t>dataset_id</a:t>
            </a:r>
          </a:p>
        </p:txBody>
      </p:sp>
      <p:sp>
        <p:nvSpPr>
          <p:cNvPr id="8" name="Oval 10">
            <a:extLst>
              <a:ext uri="{FF2B5EF4-FFF2-40B4-BE49-F238E27FC236}">
                <a16:creationId xmlns:a16="http://schemas.microsoft.com/office/drawing/2014/main" id="{46256674-A9CC-AD40-B8E4-55F1F98D8D7D}"/>
              </a:ext>
            </a:extLst>
          </p:cNvPr>
          <p:cNvSpPr>
            <a:spLocks noChangeArrowheads="1"/>
          </p:cNvSpPr>
          <p:nvPr/>
        </p:nvSpPr>
        <p:spPr bwMode="auto">
          <a:xfrm>
            <a:off x="100531" y="67845"/>
            <a:ext cx="1223963" cy="634503"/>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lgn="ctr" eaLnBrk="1" hangingPunct="1">
              <a:spcBef>
                <a:spcPct val="0"/>
              </a:spcBef>
              <a:buClrTx/>
              <a:buSzTx/>
              <a:buFontTx/>
              <a:buNone/>
            </a:pPr>
            <a:r>
              <a:rPr lang="en-US" altLang="en-US" sz="1400" b="1" dirty="0">
                <a:latin typeface="Arial" panose="020B0604020202020204" pitchFamily="34" charset="0"/>
                <a:cs typeface="Arial" panose="020B0604020202020204" pitchFamily="34" charset="0"/>
              </a:rPr>
              <a:t>owner_name</a:t>
            </a:r>
          </a:p>
        </p:txBody>
      </p:sp>
      <p:sp>
        <p:nvSpPr>
          <p:cNvPr id="9" name="Oval 13">
            <a:extLst>
              <a:ext uri="{FF2B5EF4-FFF2-40B4-BE49-F238E27FC236}">
                <a16:creationId xmlns:a16="http://schemas.microsoft.com/office/drawing/2014/main" id="{C2020E5F-782F-8B49-9B83-635449803B64}"/>
              </a:ext>
            </a:extLst>
          </p:cNvPr>
          <p:cNvSpPr>
            <a:spLocks noChangeArrowheads="1"/>
          </p:cNvSpPr>
          <p:nvPr/>
        </p:nvSpPr>
        <p:spPr bwMode="auto">
          <a:xfrm>
            <a:off x="9903947" y="5679746"/>
            <a:ext cx="1690291" cy="765175"/>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lgn="ctr" eaLnBrk="1" hangingPunct="1">
              <a:spcBef>
                <a:spcPct val="0"/>
              </a:spcBef>
              <a:buClrTx/>
              <a:buSzTx/>
              <a:buFontTx/>
              <a:buNone/>
            </a:pPr>
            <a:r>
              <a:rPr lang="en-US" altLang="en-US" sz="2400" b="1" dirty="0">
                <a:latin typeface="Arial" panose="020B0604020202020204" pitchFamily="34" charset="0"/>
                <a:cs typeface="Arial" panose="020B0604020202020204" pitchFamily="34" charset="0"/>
              </a:rPr>
              <a:t>diameter</a:t>
            </a:r>
          </a:p>
        </p:txBody>
      </p:sp>
      <p:sp>
        <p:nvSpPr>
          <p:cNvPr id="10" name="Line 15">
            <a:extLst>
              <a:ext uri="{FF2B5EF4-FFF2-40B4-BE49-F238E27FC236}">
                <a16:creationId xmlns:a16="http://schemas.microsoft.com/office/drawing/2014/main" id="{4089DE84-953E-6C4F-8706-86C818D4F68F}"/>
              </a:ext>
            </a:extLst>
          </p:cNvPr>
          <p:cNvSpPr>
            <a:spLocks noChangeShapeType="1"/>
          </p:cNvSpPr>
          <p:nvPr/>
        </p:nvSpPr>
        <p:spPr bwMode="auto">
          <a:xfrm>
            <a:off x="1219450" y="567659"/>
            <a:ext cx="837950" cy="368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1" name="Rectangle 6">
            <a:extLst>
              <a:ext uri="{FF2B5EF4-FFF2-40B4-BE49-F238E27FC236}">
                <a16:creationId xmlns:a16="http://schemas.microsoft.com/office/drawing/2014/main" id="{300179BB-A7BB-9D47-8F09-E27A3386B533}"/>
              </a:ext>
            </a:extLst>
          </p:cNvPr>
          <p:cNvSpPr>
            <a:spLocks noChangeArrowheads="1"/>
          </p:cNvSpPr>
          <p:nvPr/>
        </p:nvSpPr>
        <p:spPr bwMode="auto">
          <a:xfrm>
            <a:off x="8458200" y="2458997"/>
            <a:ext cx="1728787" cy="50921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lgn="ctr" eaLnBrk="1" hangingPunct="1">
              <a:spcBef>
                <a:spcPct val="0"/>
              </a:spcBef>
              <a:buClrTx/>
              <a:buSzTx/>
              <a:buFontTx/>
              <a:buNone/>
            </a:pPr>
            <a:r>
              <a:rPr lang="en-US" altLang="en-US" sz="2400" b="1" dirty="0">
                <a:latin typeface="Arial" panose="020B0604020202020204" pitchFamily="34" charset="0"/>
                <a:cs typeface="Arial" panose="020B0604020202020204" pitchFamily="34" charset="0"/>
              </a:rPr>
              <a:t>Visits</a:t>
            </a:r>
          </a:p>
        </p:txBody>
      </p:sp>
      <p:sp>
        <p:nvSpPr>
          <p:cNvPr id="12" name="Rectangle 6">
            <a:extLst>
              <a:ext uri="{FF2B5EF4-FFF2-40B4-BE49-F238E27FC236}">
                <a16:creationId xmlns:a16="http://schemas.microsoft.com/office/drawing/2014/main" id="{A72FDE82-60E1-A24F-84D2-B8142535AD7E}"/>
              </a:ext>
            </a:extLst>
          </p:cNvPr>
          <p:cNvSpPr>
            <a:spLocks noChangeArrowheads="1"/>
          </p:cNvSpPr>
          <p:nvPr/>
        </p:nvSpPr>
        <p:spPr bwMode="auto">
          <a:xfrm>
            <a:off x="4872038" y="3868612"/>
            <a:ext cx="1728787" cy="576262"/>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lgn="ctr" eaLnBrk="1" hangingPunct="1">
              <a:spcBef>
                <a:spcPct val="0"/>
              </a:spcBef>
              <a:buClrTx/>
              <a:buSzTx/>
              <a:buFontTx/>
              <a:buNone/>
            </a:pPr>
            <a:r>
              <a:rPr lang="en-US" altLang="en-US" sz="2400" b="1" dirty="0">
                <a:latin typeface="Arial" panose="020B0604020202020204" pitchFamily="34" charset="0"/>
                <a:cs typeface="Arial" panose="020B0604020202020204" pitchFamily="34" charset="0"/>
              </a:rPr>
              <a:t>Bromeliads</a:t>
            </a:r>
          </a:p>
        </p:txBody>
      </p:sp>
      <p:sp>
        <p:nvSpPr>
          <p:cNvPr id="13" name="Rectangle 6">
            <a:extLst>
              <a:ext uri="{FF2B5EF4-FFF2-40B4-BE49-F238E27FC236}">
                <a16:creationId xmlns:a16="http://schemas.microsoft.com/office/drawing/2014/main" id="{3B690934-BFE9-B24D-9E5C-22F46878E508}"/>
              </a:ext>
            </a:extLst>
          </p:cNvPr>
          <p:cNvSpPr>
            <a:spLocks noChangeArrowheads="1"/>
          </p:cNvSpPr>
          <p:nvPr/>
        </p:nvSpPr>
        <p:spPr bwMode="auto">
          <a:xfrm>
            <a:off x="810420" y="5257800"/>
            <a:ext cx="1728787" cy="576262"/>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lgn="ctr" eaLnBrk="1" hangingPunct="1">
              <a:spcBef>
                <a:spcPct val="0"/>
              </a:spcBef>
              <a:buClrTx/>
              <a:buSzTx/>
              <a:buFontTx/>
              <a:buNone/>
            </a:pPr>
            <a:r>
              <a:rPr lang="en-US" altLang="en-US" sz="2400" b="1" dirty="0">
                <a:latin typeface="Arial" panose="020B0604020202020204" pitchFamily="34" charset="0"/>
                <a:cs typeface="Arial" panose="020B0604020202020204" pitchFamily="34" charset="0"/>
              </a:rPr>
              <a:t>Traits</a:t>
            </a:r>
          </a:p>
        </p:txBody>
      </p:sp>
      <p:sp>
        <p:nvSpPr>
          <p:cNvPr id="14" name="AutoShape 8">
            <a:extLst>
              <a:ext uri="{FF2B5EF4-FFF2-40B4-BE49-F238E27FC236}">
                <a16:creationId xmlns:a16="http://schemas.microsoft.com/office/drawing/2014/main" id="{88012B1E-3E0D-074D-8AEA-3A9EE079AEBB}"/>
              </a:ext>
            </a:extLst>
          </p:cNvPr>
          <p:cNvSpPr>
            <a:spLocks noChangeArrowheads="1"/>
          </p:cNvSpPr>
          <p:nvPr/>
        </p:nvSpPr>
        <p:spPr bwMode="auto">
          <a:xfrm>
            <a:off x="8803481" y="575595"/>
            <a:ext cx="1223963" cy="1296987"/>
          </a:xfrm>
          <a:prstGeom prst="diamond">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lgn="ctr" eaLnBrk="1" hangingPunct="1">
              <a:spcBef>
                <a:spcPct val="0"/>
              </a:spcBef>
              <a:buClrTx/>
              <a:buSzTx/>
              <a:buFontTx/>
              <a:buNone/>
            </a:pPr>
            <a:r>
              <a:rPr lang="en-US" altLang="en-US" sz="2400" b="1" dirty="0">
                <a:latin typeface="Arial" panose="020B0604020202020204" pitchFamily="34" charset="0"/>
                <a:cs typeface="Arial" panose="020B0604020202020204" pitchFamily="34" charset="0"/>
              </a:rPr>
              <a:t>Include</a:t>
            </a:r>
          </a:p>
        </p:txBody>
      </p:sp>
      <p:sp>
        <p:nvSpPr>
          <p:cNvPr id="15" name="AutoShape 8">
            <a:extLst>
              <a:ext uri="{FF2B5EF4-FFF2-40B4-BE49-F238E27FC236}">
                <a16:creationId xmlns:a16="http://schemas.microsoft.com/office/drawing/2014/main" id="{184A3FF9-E31A-5243-9018-D214CDDDBC5A}"/>
              </a:ext>
            </a:extLst>
          </p:cNvPr>
          <p:cNvSpPr>
            <a:spLocks noChangeArrowheads="1"/>
          </p:cNvSpPr>
          <p:nvPr/>
        </p:nvSpPr>
        <p:spPr bwMode="auto">
          <a:xfrm>
            <a:off x="8674100" y="3487571"/>
            <a:ext cx="1512887" cy="1381292"/>
          </a:xfrm>
          <a:prstGeom prst="diamond">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lgn="ctr" eaLnBrk="1" hangingPunct="1">
              <a:spcBef>
                <a:spcPct val="0"/>
              </a:spcBef>
              <a:buClrTx/>
              <a:buSzTx/>
              <a:buFontTx/>
              <a:buNone/>
            </a:pPr>
            <a:r>
              <a:rPr lang="en-US" altLang="en-US" sz="2400" b="1" dirty="0">
                <a:latin typeface="Arial" panose="020B0604020202020204" pitchFamily="34" charset="0"/>
                <a:cs typeface="Arial" panose="020B0604020202020204" pitchFamily="34" charset="0"/>
              </a:rPr>
              <a:t>Survey</a:t>
            </a:r>
          </a:p>
        </p:txBody>
      </p:sp>
      <p:sp>
        <p:nvSpPr>
          <p:cNvPr id="16" name="AutoShape 8">
            <a:extLst>
              <a:ext uri="{FF2B5EF4-FFF2-40B4-BE49-F238E27FC236}">
                <a16:creationId xmlns:a16="http://schemas.microsoft.com/office/drawing/2014/main" id="{D74DAE5A-BF10-A845-B1B5-6081F0E45F8A}"/>
              </a:ext>
            </a:extLst>
          </p:cNvPr>
          <p:cNvSpPr>
            <a:spLocks noChangeArrowheads="1"/>
          </p:cNvSpPr>
          <p:nvPr/>
        </p:nvSpPr>
        <p:spPr bwMode="auto">
          <a:xfrm>
            <a:off x="859089" y="3248527"/>
            <a:ext cx="1512887" cy="1433012"/>
          </a:xfrm>
          <a:prstGeom prst="diamond">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lgn="ctr" eaLnBrk="1" hangingPunct="1">
              <a:spcBef>
                <a:spcPct val="0"/>
              </a:spcBef>
              <a:buClrTx/>
              <a:buSzTx/>
              <a:buFontTx/>
              <a:buNone/>
            </a:pPr>
            <a:r>
              <a:rPr lang="en-US" altLang="en-US" sz="2400" b="1" dirty="0">
                <a:latin typeface="Arial" panose="020B0604020202020204" pitchFamily="34" charset="0"/>
                <a:cs typeface="Arial" panose="020B0604020202020204" pitchFamily="34" charset="0"/>
              </a:rPr>
              <a:t>Contain</a:t>
            </a:r>
          </a:p>
        </p:txBody>
      </p:sp>
      <p:sp>
        <p:nvSpPr>
          <p:cNvPr id="17" name="Oval 13">
            <a:extLst>
              <a:ext uri="{FF2B5EF4-FFF2-40B4-BE49-F238E27FC236}">
                <a16:creationId xmlns:a16="http://schemas.microsoft.com/office/drawing/2014/main" id="{9809638D-5153-7A4C-AC5E-C15E74659026}"/>
              </a:ext>
            </a:extLst>
          </p:cNvPr>
          <p:cNvSpPr>
            <a:spLocks noChangeArrowheads="1"/>
          </p:cNvSpPr>
          <p:nvPr/>
        </p:nvSpPr>
        <p:spPr bwMode="auto">
          <a:xfrm>
            <a:off x="250031" y="2243599"/>
            <a:ext cx="1807369" cy="765175"/>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lgn="ctr" eaLnBrk="1" hangingPunct="1">
              <a:spcBef>
                <a:spcPct val="0"/>
              </a:spcBef>
              <a:buClrTx/>
              <a:buSzTx/>
              <a:buFontTx/>
              <a:buNone/>
            </a:pPr>
            <a:r>
              <a:rPr lang="en-US" altLang="en-US" sz="2400" b="1" dirty="0">
                <a:latin typeface="Arial" panose="020B0604020202020204" pitchFamily="34" charset="0"/>
                <a:cs typeface="Arial" panose="020B0604020202020204" pitchFamily="34" charset="0"/>
              </a:rPr>
              <a:t>abundance</a:t>
            </a:r>
          </a:p>
        </p:txBody>
      </p:sp>
      <p:sp>
        <p:nvSpPr>
          <p:cNvPr id="18" name="Oval 13">
            <a:extLst>
              <a:ext uri="{FF2B5EF4-FFF2-40B4-BE49-F238E27FC236}">
                <a16:creationId xmlns:a16="http://schemas.microsoft.com/office/drawing/2014/main" id="{4EA09EF5-CF7E-E548-9F57-B17B77C439CA}"/>
              </a:ext>
            </a:extLst>
          </p:cNvPr>
          <p:cNvSpPr>
            <a:spLocks noChangeArrowheads="1"/>
          </p:cNvSpPr>
          <p:nvPr/>
        </p:nvSpPr>
        <p:spPr bwMode="auto">
          <a:xfrm>
            <a:off x="10369343" y="1482953"/>
            <a:ext cx="1628524" cy="765175"/>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lgn="ctr" eaLnBrk="1" hangingPunct="1">
              <a:spcBef>
                <a:spcPct val="0"/>
              </a:spcBef>
              <a:buClrTx/>
              <a:buSzTx/>
              <a:buFontTx/>
              <a:buNone/>
            </a:pPr>
            <a:r>
              <a:rPr lang="en-US" altLang="en-US" sz="2400" b="1" dirty="0">
                <a:latin typeface="Arial" panose="020B0604020202020204" pitchFamily="34" charset="0"/>
                <a:cs typeface="Arial" panose="020B0604020202020204" pitchFamily="34" charset="0"/>
              </a:rPr>
              <a:t>visit_id</a:t>
            </a:r>
          </a:p>
        </p:txBody>
      </p:sp>
      <p:sp>
        <p:nvSpPr>
          <p:cNvPr id="19" name="Oval 13">
            <a:extLst>
              <a:ext uri="{FF2B5EF4-FFF2-40B4-BE49-F238E27FC236}">
                <a16:creationId xmlns:a16="http://schemas.microsoft.com/office/drawing/2014/main" id="{AFC23230-CC6F-4943-BCEC-FBEC84A32BC2}"/>
              </a:ext>
            </a:extLst>
          </p:cNvPr>
          <p:cNvSpPr>
            <a:spLocks noChangeArrowheads="1"/>
          </p:cNvSpPr>
          <p:nvPr/>
        </p:nvSpPr>
        <p:spPr bwMode="auto">
          <a:xfrm>
            <a:off x="2840831" y="6016624"/>
            <a:ext cx="1807369" cy="765175"/>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lgn="ctr" eaLnBrk="1" hangingPunct="1">
              <a:spcBef>
                <a:spcPct val="0"/>
              </a:spcBef>
              <a:buClrTx/>
              <a:buSzTx/>
              <a:buFontTx/>
              <a:buNone/>
            </a:pPr>
            <a:r>
              <a:rPr lang="en-US" altLang="en-US" sz="2400" b="1" dirty="0">
                <a:latin typeface="Arial" panose="020B0604020202020204" pitchFamily="34" charset="0"/>
                <a:cs typeface="Arial" panose="020B0604020202020204" pitchFamily="34" charset="0"/>
              </a:rPr>
              <a:t>family</a:t>
            </a:r>
          </a:p>
        </p:txBody>
      </p:sp>
      <p:cxnSp>
        <p:nvCxnSpPr>
          <p:cNvPr id="20" name="Straight Connector 19">
            <a:extLst>
              <a:ext uri="{FF2B5EF4-FFF2-40B4-BE49-F238E27FC236}">
                <a16:creationId xmlns:a16="http://schemas.microsoft.com/office/drawing/2014/main" id="{76D8AFF2-69F8-2648-A4B6-61FA770FE326}"/>
              </a:ext>
            </a:extLst>
          </p:cNvPr>
          <p:cNvCxnSpPr>
            <a:stCxn id="13" idx="3"/>
            <a:endCxn id="19" idx="0"/>
          </p:cNvCxnSpPr>
          <p:nvPr/>
        </p:nvCxnSpPr>
        <p:spPr>
          <a:xfrm>
            <a:off x="2539207" y="5545931"/>
            <a:ext cx="1205309" cy="470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AAB7E4B-D7EC-EE49-A94E-9C724CD59BC0}"/>
              </a:ext>
            </a:extLst>
          </p:cNvPr>
          <p:cNvCxnSpPr>
            <a:stCxn id="17" idx="4"/>
          </p:cNvCxnSpPr>
          <p:nvPr/>
        </p:nvCxnSpPr>
        <p:spPr>
          <a:xfrm>
            <a:off x="1153716" y="3008774"/>
            <a:ext cx="461816" cy="2397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AF17F00-02C4-EA4B-B083-63F1119BD4C8}"/>
              </a:ext>
            </a:extLst>
          </p:cNvPr>
          <p:cNvCxnSpPr>
            <a:stCxn id="16" idx="3"/>
            <a:endCxn id="12" idx="1"/>
          </p:cNvCxnSpPr>
          <p:nvPr/>
        </p:nvCxnSpPr>
        <p:spPr>
          <a:xfrm>
            <a:off x="2371976" y="3965033"/>
            <a:ext cx="2500062" cy="191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58E1E0-BC82-6B4B-A1B7-EB5B261B7D55}"/>
              </a:ext>
            </a:extLst>
          </p:cNvPr>
          <p:cNvCxnSpPr>
            <a:cxnSpLocks/>
            <a:stCxn id="16" idx="2"/>
          </p:cNvCxnSpPr>
          <p:nvPr/>
        </p:nvCxnSpPr>
        <p:spPr>
          <a:xfrm flipH="1">
            <a:off x="1615532" y="4681539"/>
            <a:ext cx="1" cy="576261"/>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13">
            <a:extLst>
              <a:ext uri="{FF2B5EF4-FFF2-40B4-BE49-F238E27FC236}">
                <a16:creationId xmlns:a16="http://schemas.microsoft.com/office/drawing/2014/main" id="{23DB4A8C-8663-254B-B19A-2DD07BE8F691}"/>
              </a:ext>
            </a:extLst>
          </p:cNvPr>
          <p:cNvSpPr>
            <a:spLocks noChangeArrowheads="1"/>
          </p:cNvSpPr>
          <p:nvPr/>
        </p:nvSpPr>
        <p:spPr bwMode="auto">
          <a:xfrm>
            <a:off x="4622145" y="2585619"/>
            <a:ext cx="1807369" cy="765175"/>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lgn="ctr" eaLnBrk="1" hangingPunct="1">
              <a:spcBef>
                <a:spcPct val="0"/>
              </a:spcBef>
              <a:buClrTx/>
              <a:buSzTx/>
              <a:buFontTx/>
              <a:buNone/>
            </a:pPr>
            <a:r>
              <a:rPr lang="en-US" altLang="en-US" sz="1400" b="1" dirty="0">
                <a:latin typeface="Arial" panose="020B0604020202020204" pitchFamily="34" charset="0"/>
                <a:cs typeface="Arial" panose="020B0604020202020204" pitchFamily="34" charset="0"/>
              </a:rPr>
              <a:t>bromeliad_id</a:t>
            </a:r>
          </a:p>
        </p:txBody>
      </p:sp>
      <p:sp>
        <p:nvSpPr>
          <p:cNvPr id="25" name="Oval 13">
            <a:extLst>
              <a:ext uri="{FF2B5EF4-FFF2-40B4-BE49-F238E27FC236}">
                <a16:creationId xmlns:a16="http://schemas.microsoft.com/office/drawing/2014/main" id="{54C4B2C5-ADA9-EA4A-8767-182718629FFD}"/>
              </a:ext>
            </a:extLst>
          </p:cNvPr>
          <p:cNvSpPr>
            <a:spLocks noChangeArrowheads="1"/>
          </p:cNvSpPr>
          <p:nvPr/>
        </p:nvSpPr>
        <p:spPr bwMode="auto">
          <a:xfrm>
            <a:off x="230073" y="6016624"/>
            <a:ext cx="1807369" cy="765175"/>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lgn="ctr" eaLnBrk="1" hangingPunct="1">
              <a:spcBef>
                <a:spcPct val="0"/>
              </a:spcBef>
              <a:buClrTx/>
              <a:buSzTx/>
              <a:buFontTx/>
              <a:buNone/>
            </a:pPr>
            <a:r>
              <a:rPr lang="en-US" altLang="en-US" sz="2400" b="1" dirty="0">
                <a:latin typeface="Arial" panose="020B0604020202020204" pitchFamily="34" charset="0"/>
                <a:cs typeface="Arial" panose="020B0604020202020204" pitchFamily="34" charset="0"/>
              </a:rPr>
              <a:t>bwg_name</a:t>
            </a:r>
          </a:p>
        </p:txBody>
      </p:sp>
      <p:sp>
        <p:nvSpPr>
          <p:cNvPr id="26" name="Oval 13">
            <a:extLst>
              <a:ext uri="{FF2B5EF4-FFF2-40B4-BE49-F238E27FC236}">
                <a16:creationId xmlns:a16="http://schemas.microsoft.com/office/drawing/2014/main" id="{8BEE8F9E-0FA4-3841-BA42-8FA4C10C55A5}"/>
              </a:ext>
            </a:extLst>
          </p:cNvPr>
          <p:cNvSpPr>
            <a:spLocks noChangeArrowheads="1"/>
          </p:cNvSpPr>
          <p:nvPr/>
        </p:nvSpPr>
        <p:spPr bwMode="auto">
          <a:xfrm>
            <a:off x="10446856" y="2480504"/>
            <a:ext cx="1512887" cy="765175"/>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lgn="ctr" eaLnBrk="1" hangingPunct="1">
              <a:spcBef>
                <a:spcPct val="0"/>
              </a:spcBef>
              <a:buClrTx/>
              <a:buSzTx/>
              <a:buFontTx/>
              <a:buNone/>
            </a:pPr>
            <a:r>
              <a:rPr lang="en-US" altLang="en-US" sz="2400" b="1" dirty="0">
                <a:latin typeface="Arial" panose="020B0604020202020204" pitchFamily="34" charset="0"/>
                <a:cs typeface="Arial" panose="020B0604020202020204" pitchFamily="34" charset="0"/>
              </a:rPr>
              <a:t>dataset_id</a:t>
            </a:r>
          </a:p>
        </p:txBody>
      </p:sp>
      <p:sp>
        <p:nvSpPr>
          <p:cNvPr id="27" name="Oval 13">
            <a:extLst>
              <a:ext uri="{FF2B5EF4-FFF2-40B4-BE49-F238E27FC236}">
                <a16:creationId xmlns:a16="http://schemas.microsoft.com/office/drawing/2014/main" id="{D62205EE-5637-AD45-A05A-210EE3A9FC4E}"/>
              </a:ext>
            </a:extLst>
          </p:cNvPr>
          <p:cNvSpPr>
            <a:spLocks noChangeArrowheads="1"/>
          </p:cNvSpPr>
          <p:nvPr/>
        </p:nvSpPr>
        <p:spPr bwMode="auto">
          <a:xfrm>
            <a:off x="7794954" y="5676665"/>
            <a:ext cx="1305603" cy="765175"/>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lgn="ctr" eaLnBrk="1" hangingPunct="1">
              <a:spcBef>
                <a:spcPct val="0"/>
              </a:spcBef>
              <a:buClrTx/>
              <a:buSzTx/>
              <a:buFontTx/>
              <a:buNone/>
            </a:pPr>
            <a:r>
              <a:rPr lang="en-US" altLang="en-US" sz="2400" b="1" dirty="0">
                <a:latin typeface="Arial" panose="020B0604020202020204" pitchFamily="34" charset="0"/>
                <a:cs typeface="Arial" panose="020B0604020202020204" pitchFamily="34" charset="0"/>
              </a:rPr>
              <a:t>volume</a:t>
            </a:r>
          </a:p>
        </p:txBody>
      </p:sp>
      <p:sp>
        <p:nvSpPr>
          <p:cNvPr id="29" name="TextBox 28">
            <a:extLst>
              <a:ext uri="{FF2B5EF4-FFF2-40B4-BE49-F238E27FC236}">
                <a16:creationId xmlns:a16="http://schemas.microsoft.com/office/drawing/2014/main" id="{0DCA5343-2DC7-C64B-8CCF-83ED003DE6AC}"/>
              </a:ext>
            </a:extLst>
          </p:cNvPr>
          <p:cNvSpPr txBox="1"/>
          <p:nvPr/>
        </p:nvSpPr>
        <p:spPr>
          <a:xfrm>
            <a:off x="2185399" y="6147890"/>
            <a:ext cx="404278" cy="461665"/>
          </a:xfrm>
          <a:prstGeom prst="rect">
            <a:avLst/>
          </a:prstGeom>
          <a:noFill/>
        </p:spPr>
        <p:txBody>
          <a:bodyPr wrap="none" rtlCol="0">
            <a:spAutoFit/>
          </a:bodyPr>
          <a:lstStyle/>
          <a:p>
            <a:r>
              <a:rPr lang="en-US" sz="2400" b="1" dirty="0"/>
              <a:t>…</a:t>
            </a:r>
          </a:p>
        </p:txBody>
      </p:sp>
      <p:sp>
        <p:nvSpPr>
          <p:cNvPr id="30" name="TextBox 29">
            <a:extLst>
              <a:ext uri="{FF2B5EF4-FFF2-40B4-BE49-F238E27FC236}">
                <a16:creationId xmlns:a16="http://schemas.microsoft.com/office/drawing/2014/main" id="{A17AE376-31DA-E24A-9E63-D658CDD9AC23}"/>
              </a:ext>
            </a:extLst>
          </p:cNvPr>
          <p:cNvSpPr txBox="1"/>
          <p:nvPr/>
        </p:nvSpPr>
        <p:spPr>
          <a:xfrm>
            <a:off x="1413393" y="74421"/>
            <a:ext cx="404278" cy="461665"/>
          </a:xfrm>
          <a:prstGeom prst="rect">
            <a:avLst/>
          </a:prstGeom>
          <a:noFill/>
        </p:spPr>
        <p:txBody>
          <a:bodyPr wrap="none" rtlCol="0">
            <a:spAutoFit/>
          </a:bodyPr>
          <a:lstStyle/>
          <a:p>
            <a:r>
              <a:rPr lang="en-US" sz="2400" b="1" dirty="0"/>
              <a:t>…</a:t>
            </a:r>
          </a:p>
        </p:txBody>
      </p:sp>
      <p:sp>
        <p:nvSpPr>
          <p:cNvPr id="31" name="TextBox 30">
            <a:extLst>
              <a:ext uri="{FF2B5EF4-FFF2-40B4-BE49-F238E27FC236}">
                <a16:creationId xmlns:a16="http://schemas.microsoft.com/office/drawing/2014/main" id="{3EE85E0A-FE0E-2E4E-AE5C-D37034EC3CF7}"/>
              </a:ext>
            </a:extLst>
          </p:cNvPr>
          <p:cNvSpPr txBox="1"/>
          <p:nvPr/>
        </p:nvSpPr>
        <p:spPr>
          <a:xfrm>
            <a:off x="6754562" y="189070"/>
            <a:ext cx="404278" cy="461665"/>
          </a:xfrm>
          <a:prstGeom prst="rect">
            <a:avLst/>
          </a:prstGeom>
          <a:noFill/>
        </p:spPr>
        <p:txBody>
          <a:bodyPr wrap="none" rtlCol="0">
            <a:spAutoFit/>
          </a:bodyPr>
          <a:lstStyle/>
          <a:p>
            <a:r>
              <a:rPr lang="en-US" sz="2400" b="1" dirty="0"/>
              <a:t>…</a:t>
            </a:r>
          </a:p>
        </p:txBody>
      </p:sp>
      <p:sp>
        <p:nvSpPr>
          <p:cNvPr id="33" name="TextBox 32">
            <a:extLst>
              <a:ext uri="{FF2B5EF4-FFF2-40B4-BE49-F238E27FC236}">
                <a16:creationId xmlns:a16="http://schemas.microsoft.com/office/drawing/2014/main" id="{7B757D1D-7F26-A04F-A6F4-3A374284EE09}"/>
              </a:ext>
            </a:extLst>
          </p:cNvPr>
          <p:cNvSpPr txBox="1"/>
          <p:nvPr/>
        </p:nvSpPr>
        <p:spPr>
          <a:xfrm>
            <a:off x="9322593" y="5786735"/>
            <a:ext cx="404278" cy="461665"/>
          </a:xfrm>
          <a:prstGeom prst="rect">
            <a:avLst/>
          </a:prstGeom>
          <a:noFill/>
        </p:spPr>
        <p:txBody>
          <a:bodyPr wrap="none" rtlCol="0">
            <a:spAutoFit/>
          </a:bodyPr>
          <a:lstStyle/>
          <a:p>
            <a:r>
              <a:rPr lang="en-US" sz="2400" b="1" dirty="0"/>
              <a:t>…</a:t>
            </a:r>
          </a:p>
        </p:txBody>
      </p:sp>
      <p:sp>
        <p:nvSpPr>
          <p:cNvPr id="34" name="TextBox 33">
            <a:extLst>
              <a:ext uri="{FF2B5EF4-FFF2-40B4-BE49-F238E27FC236}">
                <a16:creationId xmlns:a16="http://schemas.microsoft.com/office/drawing/2014/main" id="{6F7000EE-A64E-8A4E-B3C7-C3C6904E65C4}"/>
              </a:ext>
            </a:extLst>
          </p:cNvPr>
          <p:cNvSpPr txBox="1"/>
          <p:nvPr/>
        </p:nvSpPr>
        <p:spPr>
          <a:xfrm>
            <a:off x="10692742" y="2118367"/>
            <a:ext cx="404278" cy="461665"/>
          </a:xfrm>
          <a:prstGeom prst="rect">
            <a:avLst/>
          </a:prstGeom>
          <a:noFill/>
        </p:spPr>
        <p:txBody>
          <a:bodyPr wrap="none" rtlCol="0">
            <a:spAutoFit/>
          </a:bodyPr>
          <a:lstStyle/>
          <a:p>
            <a:r>
              <a:rPr lang="en-US" sz="2400" b="1" dirty="0"/>
              <a:t>…</a:t>
            </a:r>
          </a:p>
        </p:txBody>
      </p:sp>
      <p:sp>
        <p:nvSpPr>
          <p:cNvPr id="35" name="TextBox 34">
            <a:extLst>
              <a:ext uri="{FF2B5EF4-FFF2-40B4-BE49-F238E27FC236}">
                <a16:creationId xmlns:a16="http://schemas.microsoft.com/office/drawing/2014/main" id="{9E7460E8-A9C8-C344-A553-D9AF00329152}"/>
              </a:ext>
            </a:extLst>
          </p:cNvPr>
          <p:cNvSpPr txBox="1"/>
          <p:nvPr/>
        </p:nvSpPr>
        <p:spPr>
          <a:xfrm>
            <a:off x="6916306" y="2559791"/>
            <a:ext cx="404278" cy="461665"/>
          </a:xfrm>
          <a:prstGeom prst="rect">
            <a:avLst/>
          </a:prstGeom>
          <a:noFill/>
        </p:spPr>
        <p:txBody>
          <a:bodyPr wrap="none" rtlCol="0">
            <a:spAutoFit/>
          </a:bodyPr>
          <a:lstStyle/>
          <a:p>
            <a:r>
              <a:rPr lang="en-US" sz="2400" b="1" dirty="0"/>
              <a:t>…</a:t>
            </a:r>
          </a:p>
        </p:txBody>
      </p:sp>
      <p:sp>
        <p:nvSpPr>
          <p:cNvPr id="36" name="TextBox 35">
            <a:extLst>
              <a:ext uri="{FF2B5EF4-FFF2-40B4-BE49-F238E27FC236}">
                <a16:creationId xmlns:a16="http://schemas.microsoft.com/office/drawing/2014/main" id="{B9BFD57C-C88D-7446-A21D-824349FE030A}"/>
              </a:ext>
            </a:extLst>
          </p:cNvPr>
          <p:cNvSpPr txBox="1"/>
          <p:nvPr/>
        </p:nvSpPr>
        <p:spPr>
          <a:xfrm>
            <a:off x="445342" y="2786248"/>
            <a:ext cx="404278" cy="461665"/>
          </a:xfrm>
          <a:prstGeom prst="rect">
            <a:avLst/>
          </a:prstGeom>
          <a:noFill/>
        </p:spPr>
        <p:txBody>
          <a:bodyPr wrap="none" rtlCol="0">
            <a:spAutoFit/>
          </a:bodyPr>
          <a:lstStyle/>
          <a:p>
            <a:r>
              <a:rPr lang="en-US" sz="2400" b="1" dirty="0"/>
              <a:t>…</a:t>
            </a:r>
          </a:p>
        </p:txBody>
      </p:sp>
      <p:sp>
        <p:nvSpPr>
          <p:cNvPr id="37" name="Up Arrow 36">
            <a:extLst>
              <a:ext uri="{FF2B5EF4-FFF2-40B4-BE49-F238E27FC236}">
                <a16:creationId xmlns:a16="http://schemas.microsoft.com/office/drawing/2014/main" id="{6D7EDCC1-B41B-334D-B030-C8836950E925}"/>
              </a:ext>
            </a:extLst>
          </p:cNvPr>
          <p:cNvSpPr/>
          <p:nvPr/>
        </p:nvSpPr>
        <p:spPr>
          <a:xfrm>
            <a:off x="9322593" y="1872582"/>
            <a:ext cx="136717" cy="5864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Connector 37">
            <a:extLst>
              <a:ext uri="{FF2B5EF4-FFF2-40B4-BE49-F238E27FC236}">
                <a16:creationId xmlns:a16="http://schemas.microsoft.com/office/drawing/2014/main" id="{0E8066A0-677D-844F-A991-A308937F3914}"/>
              </a:ext>
            </a:extLst>
          </p:cNvPr>
          <p:cNvCxnSpPr>
            <a:stCxn id="5" idx="3"/>
            <a:endCxn id="6" idx="1"/>
          </p:cNvCxnSpPr>
          <p:nvPr/>
        </p:nvCxnSpPr>
        <p:spPr>
          <a:xfrm flipV="1">
            <a:off x="2371976" y="1216153"/>
            <a:ext cx="467268" cy="7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03F699C-3D69-214E-8FBA-6796999CCC5D}"/>
              </a:ext>
            </a:extLst>
          </p:cNvPr>
          <p:cNvCxnSpPr>
            <a:stCxn id="6" idx="3"/>
          </p:cNvCxnSpPr>
          <p:nvPr/>
        </p:nvCxnSpPr>
        <p:spPr>
          <a:xfrm>
            <a:off x="4063206" y="1216152"/>
            <a:ext cx="540000" cy="0"/>
          </a:xfrm>
          <a:prstGeom prst="line">
            <a:avLst/>
          </a:prstGeom>
          <a:ln w="66675" cmpd="sng"/>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3CF981F-2A2A-0441-BBF1-A4AE3BA230A4}"/>
              </a:ext>
            </a:extLst>
          </p:cNvPr>
          <p:cNvCxnSpPr>
            <a:cxnSpLocks/>
            <a:stCxn id="4" idx="3"/>
          </p:cNvCxnSpPr>
          <p:nvPr/>
        </p:nvCxnSpPr>
        <p:spPr>
          <a:xfrm flipV="1">
            <a:off x="6376987" y="1216153"/>
            <a:ext cx="2426494" cy="2148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55A8D3D-5890-5F48-ADD9-7FEEBA8F06EB}"/>
              </a:ext>
            </a:extLst>
          </p:cNvPr>
          <p:cNvCxnSpPr>
            <a:cxnSpLocks/>
            <a:stCxn id="15" idx="0"/>
          </p:cNvCxnSpPr>
          <p:nvPr/>
        </p:nvCxnSpPr>
        <p:spPr>
          <a:xfrm flipV="1">
            <a:off x="9430544" y="2920662"/>
            <a:ext cx="28766" cy="566909"/>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C174329-FED4-E443-8B8D-DA00CEE93785}"/>
              </a:ext>
            </a:extLst>
          </p:cNvPr>
          <p:cNvCxnSpPr>
            <a:endCxn id="7" idx="3"/>
          </p:cNvCxnSpPr>
          <p:nvPr/>
        </p:nvCxnSpPr>
        <p:spPr>
          <a:xfrm flipV="1">
            <a:off x="5376069" y="512860"/>
            <a:ext cx="579034" cy="3620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116F287-2D8F-0544-A644-54C087A7E198}"/>
              </a:ext>
            </a:extLst>
          </p:cNvPr>
          <p:cNvCxnSpPr>
            <a:cxnSpLocks/>
            <a:stCxn id="11" idx="3"/>
            <a:endCxn id="18" idx="2"/>
          </p:cNvCxnSpPr>
          <p:nvPr/>
        </p:nvCxnSpPr>
        <p:spPr>
          <a:xfrm flipV="1">
            <a:off x="10186987" y="1865541"/>
            <a:ext cx="182356" cy="8480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8D5DD6-A1E4-5147-BABB-1562929D1F2C}"/>
              </a:ext>
            </a:extLst>
          </p:cNvPr>
          <p:cNvCxnSpPr>
            <a:stCxn id="11" idx="3"/>
            <a:endCxn id="26" idx="1"/>
          </p:cNvCxnSpPr>
          <p:nvPr/>
        </p:nvCxnSpPr>
        <p:spPr>
          <a:xfrm flipV="1">
            <a:off x="10186987" y="2592561"/>
            <a:ext cx="481426" cy="12104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9854A58-E58F-084F-AC91-93D87949A88E}"/>
              </a:ext>
            </a:extLst>
          </p:cNvPr>
          <p:cNvCxnSpPr>
            <a:stCxn id="15" idx="2"/>
            <a:endCxn id="9" idx="1"/>
          </p:cNvCxnSpPr>
          <p:nvPr/>
        </p:nvCxnSpPr>
        <p:spPr>
          <a:xfrm>
            <a:off x="9430544" y="4868863"/>
            <a:ext cx="720940" cy="922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352D929-F4A1-5B42-BBFE-02C850D48C67}"/>
              </a:ext>
            </a:extLst>
          </p:cNvPr>
          <p:cNvCxnSpPr>
            <a:stCxn id="15" idx="2"/>
            <a:endCxn id="27" idx="7"/>
          </p:cNvCxnSpPr>
          <p:nvPr/>
        </p:nvCxnSpPr>
        <p:spPr>
          <a:xfrm flipH="1">
            <a:off x="8909356" y="4868863"/>
            <a:ext cx="521188" cy="9198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B677F5A-3E22-A34F-9D32-84913CE41338}"/>
              </a:ext>
            </a:extLst>
          </p:cNvPr>
          <p:cNvCxnSpPr>
            <a:stCxn id="12" idx="0"/>
            <a:endCxn id="24" idx="4"/>
          </p:cNvCxnSpPr>
          <p:nvPr/>
        </p:nvCxnSpPr>
        <p:spPr>
          <a:xfrm flipH="1" flipV="1">
            <a:off x="5525830" y="3350794"/>
            <a:ext cx="210602" cy="517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2DF5B04-1492-9445-9D4C-61BFC08ADFE2}"/>
              </a:ext>
            </a:extLst>
          </p:cNvPr>
          <p:cNvCxnSpPr>
            <a:stCxn id="13" idx="2"/>
            <a:endCxn id="25" idx="0"/>
          </p:cNvCxnSpPr>
          <p:nvPr/>
        </p:nvCxnSpPr>
        <p:spPr>
          <a:xfrm flipH="1">
            <a:off x="1133758" y="5834062"/>
            <a:ext cx="541056" cy="182562"/>
          </a:xfrm>
          <a:prstGeom prst="line">
            <a:avLst/>
          </a:prstGeom>
        </p:spPr>
        <p:style>
          <a:lnRef idx="1">
            <a:schemeClr val="accent1"/>
          </a:lnRef>
          <a:fillRef idx="0">
            <a:schemeClr val="accent1"/>
          </a:fillRef>
          <a:effectRef idx="0">
            <a:schemeClr val="accent1"/>
          </a:effectRef>
          <a:fontRef idx="minor">
            <a:schemeClr val="tx1"/>
          </a:fontRef>
        </p:style>
      </p:cxnSp>
      <p:sp>
        <p:nvSpPr>
          <p:cNvPr id="50" name="Oval 9">
            <a:extLst>
              <a:ext uri="{FF2B5EF4-FFF2-40B4-BE49-F238E27FC236}">
                <a16:creationId xmlns:a16="http://schemas.microsoft.com/office/drawing/2014/main" id="{A2EAD05F-9EF2-8C4D-9DA4-D25BA5546A89}"/>
              </a:ext>
            </a:extLst>
          </p:cNvPr>
          <p:cNvSpPr>
            <a:spLocks noChangeArrowheads="1"/>
          </p:cNvSpPr>
          <p:nvPr/>
        </p:nvSpPr>
        <p:spPr bwMode="auto">
          <a:xfrm>
            <a:off x="2533961" y="59645"/>
            <a:ext cx="936625" cy="504825"/>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lgn="ctr" eaLnBrk="1" hangingPunct="1">
              <a:spcBef>
                <a:spcPct val="0"/>
              </a:spcBef>
              <a:buClrTx/>
              <a:buSzTx/>
              <a:buFontTx/>
              <a:buNone/>
            </a:pPr>
            <a:r>
              <a:rPr lang="en-US" altLang="en-US" sz="1400" b="1" dirty="0">
                <a:latin typeface="Arial" panose="020B0604020202020204" pitchFamily="34" charset="0"/>
                <a:cs typeface="Arial" panose="020B0604020202020204" pitchFamily="34" charset="0"/>
              </a:rPr>
              <a:t>owner_id</a:t>
            </a:r>
          </a:p>
        </p:txBody>
      </p:sp>
      <p:sp>
        <p:nvSpPr>
          <p:cNvPr id="51" name="Oval 9">
            <a:extLst>
              <a:ext uri="{FF2B5EF4-FFF2-40B4-BE49-F238E27FC236}">
                <a16:creationId xmlns:a16="http://schemas.microsoft.com/office/drawing/2014/main" id="{324610BD-E3CE-E140-BB12-8B7B238178DC}"/>
              </a:ext>
            </a:extLst>
          </p:cNvPr>
          <p:cNvSpPr>
            <a:spLocks noChangeArrowheads="1"/>
          </p:cNvSpPr>
          <p:nvPr/>
        </p:nvSpPr>
        <p:spPr bwMode="auto">
          <a:xfrm>
            <a:off x="3578730" y="115095"/>
            <a:ext cx="936625" cy="504825"/>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lgn="ctr" eaLnBrk="1" hangingPunct="1">
              <a:spcBef>
                <a:spcPct val="0"/>
              </a:spcBef>
              <a:buClrTx/>
              <a:buSzTx/>
              <a:buFontTx/>
              <a:buNone/>
            </a:pPr>
            <a:r>
              <a:rPr lang="en-US" altLang="en-US" sz="1400" b="1" dirty="0">
                <a:latin typeface="Arial" panose="020B0604020202020204" pitchFamily="34" charset="0"/>
                <a:cs typeface="Arial" panose="020B0604020202020204" pitchFamily="34" charset="0"/>
              </a:rPr>
              <a:t>dataset_id</a:t>
            </a:r>
          </a:p>
        </p:txBody>
      </p:sp>
      <p:cxnSp>
        <p:nvCxnSpPr>
          <p:cNvPr id="52" name="Straight Connector 51">
            <a:extLst>
              <a:ext uri="{FF2B5EF4-FFF2-40B4-BE49-F238E27FC236}">
                <a16:creationId xmlns:a16="http://schemas.microsoft.com/office/drawing/2014/main" id="{17C6A0E4-E101-CA43-9D59-4411A9DE37F0}"/>
              </a:ext>
            </a:extLst>
          </p:cNvPr>
          <p:cNvCxnSpPr/>
          <p:nvPr/>
        </p:nvCxnSpPr>
        <p:spPr>
          <a:xfrm flipV="1">
            <a:off x="3390068" y="619920"/>
            <a:ext cx="579034" cy="362061"/>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050750C-8E74-8145-A97F-E459C40ADF3E}"/>
              </a:ext>
            </a:extLst>
          </p:cNvPr>
          <p:cNvCxnSpPr>
            <a:cxnSpLocks/>
          </p:cNvCxnSpPr>
          <p:nvPr/>
        </p:nvCxnSpPr>
        <p:spPr>
          <a:xfrm flipH="1" flipV="1">
            <a:off x="2944886" y="460092"/>
            <a:ext cx="413803" cy="440532"/>
          </a:xfrm>
          <a:prstGeom prst="line">
            <a:avLst/>
          </a:prstGeom>
        </p:spPr>
        <p:style>
          <a:lnRef idx="1">
            <a:schemeClr val="accent1"/>
          </a:lnRef>
          <a:fillRef idx="0">
            <a:schemeClr val="accent1"/>
          </a:fillRef>
          <a:effectRef idx="0">
            <a:schemeClr val="accent1"/>
          </a:effectRef>
          <a:fontRef idx="minor">
            <a:schemeClr val="tx1"/>
          </a:fontRef>
        </p:style>
      </p:cxnSp>
      <p:sp>
        <p:nvSpPr>
          <p:cNvPr id="54" name="Rounded Rectangle 53">
            <a:extLst>
              <a:ext uri="{FF2B5EF4-FFF2-40B4-BE49-F238E27FC236}">
                <a16:creationId xmlns:a16="http://schemas.microsoft.com/office/drawing/2014/main" id="{D20EA28B-ACB4-B844-B147-38200CA3FE20}"/>
              </a:ext>
            </a:extLst>
          </p:cNvPr>
          <p:cNvSpPr/>
          <p:nvPr/>
        </p:nvSpPr>
        <p:spPr>
          <a:xfrm>
            <a:off x="46494" y="59645"/>
            <a:ext cx="2387538" cy="194420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ounded Rectangle 54">
            <a:extLst>
              <a:ext uri="{FF2B5EF4-FFF2-40B4-BE49-F238E27FC236}">
                <a16:creationId xmlns:a16="http://schemas.microsoft.com/office/drawing/2014/main" id="{AFA5908E-7746-D24E-8319-19644A8F8542}"/>
              </a:ext>
            </a:extLst>
          </p:cNvPr>
          <p:cNvSpPr/>
          <p:nvPr/>
        </p:nvSpPr>
        <p:spPr>
          <a:xfrm>
            <a:off x="2444934" y="27179"/>
            <a:ext cx="2123097" cy="217051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ounded Rectangle 55">
            <a:extLst>
              <a:ext uri="{FF2B5EF4-FFF2-40B4-BE49-F238E27FC236}">
                <a16:creationId xmlns:a16="http://schemas.microsoft.com/office/drawing/2014/main" id="{F1F44203-3627-7948-A84A-1A3A11E2680D}"/>
              </a:ext>
            </a:extLst>
          </p:cNvPr>
          <p:cNvSpPr/>
          <p:nvPr/>
        </p:nvSpPr>
        <p:spPr>
          <a:xfrm>
            <a:off x="4610648" y="56662"/>
            <a:ext cx="2577946" cy="204848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ounded Rectangle 56">
            <a:extLst>
              <a:ext uri="{FF2B5EF4-FFF2-40B4-BE49-F238E27FC236}">
                <a16:creationId xmlns:a16="http://schemas.microsoft.com/office/drawing/2014/main" id="{FBC4CD89-6A16-D746-A775-085C5B64FD94}"/>
              </a:ext>
            </a:extLst>
          </p:cNvPr>
          <p:cNvSpPr/>
          <p:nvPr/>
        </p:nvSpPr>
        <p:spPr>
          <a:xfrm>
            <a:off x="8125219" y="23638"/>
            <a:ext cx="3912037" cy="332715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ounded Rectangle 57">
            <a:extLst>
              <a:ext uri="{FF2B5EF4-FFF2-40B4-BE49-F238E27FC236}">
                <a16:creationId xmlns:a16="http://schemas.microsoft.com/office/drawing/2014/main" id="{7B3291D4-0997-BE46-A0F8-BC3C17D04974}"/>
              </a:ext>
            </a:extLst>
          </p:cNvPr>
          <p:cNvSpPr/>
          <p:nvPr/>
        </p:nvSpPr>
        <p:spPr>
          <a:xfrm>
            <a:off x="7158841" y="3477009"/>
            <a:ext cx="4494826" cy="332715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ounded Rectangle 58">
            <a:extLst>
              <a:ext uri="{FF2B5EF4-FFF2-40B4-BE49-F238E27FC236}">
                <a16:creationId xmlns:a16="http://schemas.microsoft.com/office/drawing/2014/main" id="{E808ED73-1302-5D46-98EA-28ABE8689D6C}"/>
              </a:ext>
            </a:extLst>
          </p:cNvPr>
          <p:cNvSpPr/>
          <p:nvPr/>
        </p:nvSpPr>
        <p:spPr>
          <a:xfrm>
            <a:off x="4603206" y="2304798"/>
            <a:ext cx="3253776" cy="329389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814A4D54-0C8E-154B-8051-E4C5B538E39F}"/>
              </a:ext>
            </a:extLst>
          </p:cNvPr>
          <p:cNvSpPr/>
          <p:nvPr/>
        </p:nvSpPr>
        <p:spPr>
          <a:xfrm>
            <a:off x="7193963" y="3503910"/>
            <a:ext cx="835376" cy="2169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E910ACE7-936B-1546-975B-D5BBD96FF45E}"/>
              </a:ext>
            </a:extLst>
          </p:cNvPr>
          <p:cNvSpPr/>
          <p:nvPr/>
        </p:nvSpPr>
        <p:spPr>
          <a:xfrm>
            <a:off x="6979571" y="3413502"/>
            <a:ext cx="835376" cy="2169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2" name="Straight Connector 61">
            <a:extLst>
              <a:ext uri="{FF2B5EF4-FFF2-40B4-BE49-F238E27FC236}">
                <a16:creationId xmlns:a16="http://schemas.microsoft.com/office/drawing/2014/main" id="{8740D1E2-CC9E-7C42-845C-F34B637D8300}"/>
              </a:ext>
            </a:extLst>
          </p:cNvPr>
          <p:cNvCxnSpPr>
            <a:stCxn id="15" idx="1"/>
          </p:cNvCxnSpPr>
          <p:nvPr/>
        </p:nvCxnSpPr>
        <p:spPr>
          <a:xfrm flipH="1" flipV="1">
            <a:off x="6600825" y="4156743"/>
            <a:ext cx="2073275" cy="21474"/>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63" name="Rounded Rectangle 62">
            <a:extLst>
              <a:ext uri="{FF2B5EF4-FFF2-40B4-BE49-F238E27FC236}">
                <a16:creationId xmlns:a16="http://schemas.microsoft.com/office/drawing/2014/main" id="{04D32EF5-E915-DD40-A91E-F948944A0BD4}"/>
              </a:ext>
            </a:extLst>
          </p:cNvPr>
          <p:cNvSpPr/>
          <p:nvPr/>
        </p:nvSpPr>
        <p:spPr>
          <a:xfrm>
            <a:off x="104382" y="2186408"/>
            <a:ext cx="4074573" cy="270120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ounded Rectangle 63">
            <a:extLst>
              <a:ext uri="{FF2B5EF4-FFF2-40B4-BE49-F238E27FC236}">
                <a16:creationId xmlns:a16="http://schemas.microsoft.com/office/drawing/2014/main" id="{872523C5-D0F5-2545-BEDD-0014228DF73E}"/>
              </a:ext>
            </a:extLst>
          </p:cNvPr>
          <p:cNvSpPr/>
          <p:nvPr/>
        </p:nvSpPr>
        <p:spPr>
          <a:xfrm>
            <a:off x="8816" y="5091636"/>
            <a:ext cx="4639383" cy="176668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2" name="Straight Connector 191">
            <a:extLst>
              <a:ext uri="{FF2B5EF4-FFF2-40B4-BE49-F238E27FC236}">
                <a16:creationId xmlns:a16="http://schemas.microsoft.com/office/drawing/2014/main" id="{6BAA10DE-7CF5-D34B-AD0B-FCF08E4F5200}"/>
              </a:ext>
            </a:extLst>
          </p:cNvPr>
          <p:cNvCxnSpPr>
            <a:cxnSpLocks/>
            <a:stCxn id="15" idx="2"/>
          </p:cNvCxnSpPr>
          <p:nvPr/>
        </p:nvCxnSpPr>
        <p:spPr>
          <a:xfrm>
            <a:off x="9430544" y="4868863"/>
            <a:ext cx="1277631" cy="84115"/>
          </a:xfrm>
          <a:prstGeom prst="line">
            <a:avLst/>
          </a:prstGeom>
        </p:spPr>
        <p:style>
          <a:lnRef idx="1">
            <a:schemeClr val="accent1"/>
          </a:lnRef>
          <a:fillRef idx="0">
            <a:schemeClr val="accent1"/>
          </a:fillRef>
          <a:effectRef idx="0">
            <a:schemeClr val="accent1"/>
          </a:effectRef>
          <a:fontRef idx="minor">
            <a:schemeClr val="tx1"/>
          </a:fontRef>
        </p:style>
      </p:cxnSp>
      <p:sp>
        <p:nvSpPr>
          <p:cNvPr id="191" name="Oval 13">
            <a:extLst>
              <a:ext uri="{FF2B5EF4-FFF2-40B4-BE49-F238E27FC236}">
                <a16:creationId xmlns:a16="http://schemas.microsoft.com/office/drawing/2014/main" id="{10451E60-B30B-F040-A0F0-36875448782F}"/>
              </a:ext>
            </a:extLst>
          </p:cNvPr>
          <p:cNvSpPr>
            <a:spLocks noChangeArrowheads="1"/>
          </p:cNvSpPr>
          <p:nvPr/>
        </p:nvSpPr>
        <p:spPr bwMode="auto">
          <a:xfrm>
            <a:off x="9937060" y="4486275"/>
            <a:ext cx="1628524" cy="765175"/>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lgn="ctr" eaLnBrk="1" hangingPunct="1">
              <a:spcBef>
                <a:spcPct val="0"/>
              </a:spcBef>
              <a:buClrTx/>
              <a:buSzTx/>
              <a:buFontTx/>
              <a:buNone/>
            </a:pPr>
            <a:r>
              <a:rPr lang="en-US" altLang="en-US" sz="2400" b="1" dirty="0">
                <a:latin typeface="Arial" panose="020B0604020202020204" pitchFamily="34" charset="0"/>
                <a:cs typeface="Arial" panose="020B0604020202020204" pitchFamily="34" charset="0"/>
              </a:rPr>
              <a:t>visit_id</a:t>
            </a:r>
          </a:p>
        </p:txBody>
      </p:sp>
      <p:sp>
        <p:nvSpPr>
          <p:cNvPr id="196" name="Oval 13">
            <a:extLst>
              <a:ext uri="{FF2B5EF4-FFF2-40B4-BE49-F238E27FC236}">
                <a16:creationId xmlns:a16="http://schemas.microsoft.com/office/drawing/2014/main" id="{206CD0C8-550E-D94A-9842-545A92641230}"/>
              </a:ext>
            </a:extLst>
          </p:cNvPr>
          <p:cNvSpPr>
            <a:spLocks noChangeArrowheads="1"/>
          </p:cNvSpPr>
          <p:nvPr/>
        </p:nvSpPr>
        <p:spPr bwMode="auto">
          <a:xfrm>
            <a:off x="2134644" y="2481904"/>
            <a:ext cx="1430587" cy="765175"/>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lgn="ctr" eaLnBrk="1" hangingPunct="1">
              <a:spcBef>
                <a:spcPct val="0"/>
              </a:spcBef>
              <a:buClrTx/>
              <a:buSzTx/>
              <a:buFontTx/>
              <a:buNone/>
            </a:pPr>
            <a:r>
              <a:rPr lang="en-US" altLang="en-US" sz="1400" b="1" dirty="0">
                <a:latin typeface="Arial" panose="020B0604020202020204" pitchFamily="34" charset="0"/>
                <a:cs typeface="Arial" panose="020B0604020202020204" pitchFamily="34" charset="0"/>
              </a:rPr>
              <a:t>bromeliad_id</a:t>
            </a:r>
          </a:p>
        </p:txBody>
      </p:sp>
      <p:sp>
        <p:nvSpPr>
          <p:cNvPr id="197" name="Oval 13">
            <a:extLst>
              <a:ext uri="{FF2B5EF4-FFF2-40B4-BE49-F238E27FC236}">
                <a16:creationId xmlns:a16="http://schemas.microsoft.com/office/drawing/2014/main" id="{6AF49A6C-E021-4545-B7D9-F640A93C5293}"/>
              </a:ext>
            </a:extLst>
          </p:cNvPr>
          <p:cNvSpPr>
            <a:spLocks noChangeArrowheads="1"/>
          </p:cNvSpPr>
          <p:nvPr/>
        </p:nvSpPr>
        <p:spPr bwMode="auto">
          <a:xfrm>
            <a:off x="2768618" y="3269041"/>
            <a:ext cx="1337805" cy="670017"/>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1"/>
              </a:buClr>
              <a:buSzPct val="75000"/>
              <a:buFont typeface="Monotype Sorts"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SzPct val="100000"/>
              <a:buChar char="–"/>
              <a:defRPr sz="2400">
                <a:solidFill>
                  <a:schemeClr val="tx1"/>
                </a:solidFill>
                <a:latin typeface="Book Antiqua" panose="02040602050305030304" pitchFamily="18" charset="0"/>
              </a:defRPr>
            </a:lvl2pPr>
            <a:lvl3pPr marL="1143000" indent="-228600">
              <a:spcBef>
                <a:spcPct val="20000"/>
              </a:spcBef>
              <a:buClr>
                <a:schemeClr val="tx1"/>
              </a:buClr>
              <a:buSzPct val="65000"/>
              <a:buFont typeface="Monotype Sorts" pitchFamily="2" charset="2"/>
              <a:buChar char="u"/>
              <a:defRPr sz="2000">
                <a:solidFill>
                  <a:schemeClr val="tx1"/>
                </a:solidFill>
                <a:latin typeface="Book Antiqua" panose="02040602050305030304" pitchFamily="18" charset="0"/>
              </a:defRPr>
            </a:lvl3pPr>
            <a:lvl4pPr marL="1600200" indent="-228600">
              <a:spcBef>
                <a:spcPct val="20000"/>
              </a:spcBef>
              <a:buClr>
                <a:schemeClr val="tx1"/>
              </a:buClr>
              <a:buSzPct val="100000"/>
              <a:buChar char="–"/>
              <a:defRPr>
                <a:solidFill>
                  <a:schemeClr val="tx1"/>
                </a:solidFill>
                <a:latin typeface="Book Antiqua" panose="02040602050305030304" pitchFamily="18" charset="0"/>
              </a:defRPr>
            </a:lvl4pPr>
            <a:lvl5pPr marL="2057400" indent="-228600">
              <a:spcBef>
                <a:spcPct val="20000"/>
              </a:spcBef>
              <a:buClr>
                <a:schemeClr val="tx1"/>
              </a:buClr>
              <a:buSzPct val="100000"/>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SzPct val="100000"/>
              <a:buChar char="–"/>
              <a:defRPr>
                <a:solidFill>
                  <a:schemeClr val="tx1"/>
                </a:solidFill>
                <a:latin typeface="Book Antiqua" panose="02040602050305030304" pitchFamily="18" charset="0"/>
              </a:defRPr>
            </a:lvl9pPr>
          </a:lstStyle>
          <a:p>
            <a:pPr algn="ctr" eaLnBrk="1" hangingPunct="1">
              <a:spcBef>
                <a:spcPct val="0"/>
              </a:spcBef>
              <a:buClrTx/>
              <a:buSzTx/>
              <a:buFontTx/>
              <a:buNone/>
            </a:pPr>
            <a:r>
              <a:rPr lang="en-US" altLang="en-US" sz="1400" b="1" dirty="0">
                <a:latin typeface="Arial" panose="020B0604020202020204" pitchFamily="34" charset="0"/>
                <a:cs typeface="Arial" panose="020B0604020202020204" pitchFamily="34" charset="0"/>
              </a:rPr>
              <a:t>bwg_name</a:t>
            </a:r>
          </a:p>
        </p:txBody>
      </p:sp>
      <p:cxnSp>
        <p:nvCxnSpPr>
          <p:cNvPr id="198" name="Straight Connector 197">
            <a:extLst>
              <a:ext uri="{FF2B5EF4-FFF2-40B4-BE49-F238E27FC236}">
                <a16:creationId xmlns:a16="http://schemas.microsoft.com/office/drawing/2014/main" id="{0299EC00-7C5F-5849-8F50-9886571BF239}"/>
              </a:ext>
            </a:extLst>
          </p:cNvPr>
          <p:cNvCxnSpPr>
            <a:cxnSpLocks/>
            <a:stCxn id="16" idx="0"/>
          </p:cNvCxnSpPr>
          <p:nvPr/>
        </p:nvCxnSpPr>
        <p:spPr>
          <a:xfrm flipV="1">
            <a:off x="1615533" y="2934699"/>
            <a:ext cx="818499" cy="313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C3ED46BB-A18D-9345-B2B2-051E6813FF54}"/>
              </a:ext>
            </a:extLst>
          </p:cNvPr>
          <p:cNvCxnSpPr>
            <a:cxnSpLocks/>
            <a:stCxn id="16" idx="0"/>
          </p:cNvCxnSpPr>
          <p:nvPr/>
        </p:nvCxnSpPr>
        <p:spPr>
          <a:xfrm>
            <a:off x="1615533" y="3248527"/>
            <a:ext cx="1711929" cy="179118"/>
          </a:xfrm>
          <a:prstGeom prst="line">
            <a:avLst/>
          </a:prstGeom>
        </p:spPr>
        <p:style>
          <a:lnRef idx="1">
            <a:schemeClr val="accent1"/>
          </a:lnRef>
          <a:fillRef idx="0">
            <a:schemeClr val="accent1"/>
          </a:fillRef>
          <a:effectRef idx="0">
            <a:schemeClr val="accent1"/>
          </a:effectRef>
          <a:fontRef idx="minor">
            <a:schemeClr val="tx1"/>
          </a:fontRef>
        </p:style>
      </p:cxnSp>
      <p:sp>
        <p:nvSpPr>
          <p:cNvPr id="207" name="TextBox 206">
            <a:extLst>
              <a:ext uri="{FF2B5EF4-FFF2-40B4-BE49-F238E27FC236}">
                <a16:creationId xmlns:a16="http://schemas.microsoft.com/office/drawing/2014/main" id="{74C15C80-95D2-5843-ADEC-2D8D93FB5C3F}"/>
              </a:ext>
            </a:extLst>
          </p:cNvPr>
          <p:cNvSpPr txBox="1"/>
          <p:nvPr/>
        </p:nvSpPr>
        <p:spPr>
          <a:xfrm>
            <a:off x="445342" y="1687216"/>
            <a:ext cx="1579440" cy="369332"/>
          </a:xfrm>
          <a:prstGeom prst="rect">
            <a:avLst/>
          </a:prstGeom>
          <a:noFill/>
        </p:spPr>
        <p:txBody>
          <a:bodyPr wrap="square" rtlCol="0">
            <a:spAutoFit/>
          </a:bodyPr>
          <a:lstStyle/>
          <a:p>
            <a:r>
              <a:rPr lang="en-US" b="1" dirty="0">
                <a:solidFill>
                  <a:srgbClr val="C00000"/>
                </a:solidFill>
              </a:rPr>
              <a:t>Owners</a:t>
            </a:r>
          </a:p>
        </p:txBody>
      </p:sp>
      <p:sp>
        <p:nvSpPr>
          <p:cNvPr id="208" name="TextBox 207">
            <a:extLst>
              <a:ext uri="{FF2B5EF4-FFF2-40B4-BE49-F238E27FC236}">
                <a16:creationId xmlns:a16="http://schemas.microsoft.com/office/drawing/2014/main" id="{73E84470-DCBC-454D-B8A6-21F975BB3101}"/>
              </a:ext>
            </a:extLst>
          </p:cNvPr>
          <p:cNvSpPr txBox="1"/>
          <p:nvPr/>
        </p:nvSpPr>
        <p:spPr>
          <a:xfrm>
            <a:off x="2815320" y="1839342"/>
            <a:ext cx="1579440" cy="369332"/>
          </a:xfrm>
          <a:prstGeom prst="rect">
            <a:avLst/>
          </a:prstGeom>
          <a:noFill/>
        </p:spPr>
        <p:txBody>
          <a:bodyPr wrap="square" rtlCol="0">
            <a:spAutoFit/>
          </a:bodyPr>
          <a:lstStyle/>
          <a:p>
            <a:r>
              <a:rPr lang="en-US" b="1" dirty="0">
                <a:solidFill>
                  <a:srgbClr val="C00000"/>
                </a:solidFill>
              </a:rPr>
              <a:t>Ownership</a:t>
            </a:r>
          </a:p>
        </p:txBody>
      </p:sp>
      <p:sp>
        <p:nvSpPr>
          <p:cNvPr id="209" name="TextBox 208">
            <a:extLst>
              <a:ext uri="{FF2B5EF4-FFF2-40B4-BE49-F238E27FC236}">
                <a16:creationId xmlns:a16="http://schemas.microsoft.com/office/drawing/2014/main" id="{1D0CFA5F-4A2F-DC4E-AC15-3CB9FCF1FFCB}"/>
              </a:ext>
            </a:extLst>
          </p:cNvPr>
          <p:cNvSpPr txBox="1"/>
          <p:nvPr/>
        </p:nvSpPr>
        <p:spPr>
          <a:xfrm>
            <a:off x="5323863" y="1746281"/>
            <a:ext cx="1579440" cy="369332"/>
          </a:xfrm>
          <a:prstGeom prst="rect">
            <a:avLst/>
          </a:prstGeom>
          <a:noFill/>
        </p:spPr>
        <p:txBody>
          <a:bodyPr wrap="square" rtlCol="0">
            <a:spAutoFit/>
          </a:bodyPr>
          <a:lstStyle/>
          <a:p>
            <a:r>
              <a:rPr lang="en-US" b="1" dirty="0">
                <a:solidFill>
                  <a:srgbClr val="C00000"/>
                </a:solidFill>
              </a:rPr>
              <a:t>Datasets</a:t>
            </a:r>
          </a:p>
        </p:txBody>
      </p:sp>
      <p:sp>
        <p:nvSpPr>
          <p:cNvPr id="210" name="TextBox 209">
            <a:extLst>
              <a:ext uri="{FF2B5EF4-FFF2-40B4-BE49-F238E27FC236}">
                <a16:creationId xmlns:a16="http://schemas.microsoft.com/office/drawing/2014/main" id="{4038C46E-297D-794B-9043-5C33A3281DB6}"/>
              </a:ext>
            </a:extLst>
          </p:cNvPr>
          <p:cNvSpPr txBox="1"/>
          <p:nvPr/>
        </p:nvSpPr>
        <p:spPr>
          <a:xfrm>
            <a:off x="8625742" y="24836"/>
            <a:ext cx="1579440" cy="369332"/>
          </a:xfrm>
          <a:prstGeom prst="rect">
            <a:avLst/>
          </a:prstGeom>
          <a:noFill/>
        </p:spPr>
        <p:txBody>
          <a:bodyPr wrap="square" rtlCol="0">
            <a:spAutoFit/>
          </a:bodyPr>
          <a:lstStyle/>
          <a:p>
            <a:r>
              <a:rPr lang="en-US" b="1" dirty="0">
                <a:solidFill>
                  <a:srgbClr val="C00000"/>
                </a:solidFill>
              </a:rPr>
              <a:t>Visits</a:t>
            </a:r>
          </a:p>
        </p:txBody>
      </p:sp>
      <p:sp>
        <p:nvSpPr>
          <p:cNvPr id="211" name="TextBox 210">
            <a:extLst>
              <a:ext uri="{FF2B5EF4-FFF2-40B4-BE49-F238E27FC236}">
                <a16:creationId xmlns:a16="http://schemas.microsoft.com/office/drawing/2014/main" id="{9B0A3442-5145-2A48-839A-0D61882EC61C}"/>
              </a:ext>
            </a:extLst>
          </p:cNvPr>
          <p:cNvSpPr txBox="1"/>
          <p:nvPr/>
        </p:nvSpPr>
        <p:spPr>
          <a:xfrm>
            <a:off x="5138478" y="5140587"/>
            <a:ext cx="1579440" cy="369332"/>
          </a:xfrm>
          <a:prstGeom prst="rect">
            <a:avLst/>
          </a:prstGeom>
          <a:noFill/>
        </p:spPr>
        <p:txBody>
          <a:bodyPr wrap="square" rtlCol="0">
            <a:spAutoFit/>
          </a:bodyPr>
          <a:lstStyle/>
          <a:p>
            <a:r>
              <a:rPr lang="en-US" b="1" dirty="0">
                <a:solidFill>
                  <a:srgbClr val="C00000"/>
                </a:solidFill>
              </a:rPr>
              <a:t>Bromeliad</a:t>
            </a:r>
          </a:p>
        </p:txBody>
      </p:sp>
      <p:sp>
        <p:nvSpPr>
          <p:cNvPr id="213" name="TextBox 212">
            <a:extLst>
              <a:ext uri="{FF2B5EF4-FFF2-40B4-BE49-F238E27FC236}">
                <a16:creationId xmlns:a16="http://schemas.microsoft.com/office/drawing/2014/main" id="{3B9A6F60-1E23-1140-96A9-AC267FC333F9}"/>
              </a:ext>
            </a:extLst>
          </p:cNvPr>
          <p:cNvSpPr txBox="1"/>
          <p:nvPr/>
        </p:nvSpPr>
        <p:spPr>
          <a:xfrm>
            <a:off x="256074" y="4535135"/>
            <a:ext cx="1579440" cy="369332"/>
          </a:xfrm>
          <a:prstGeom prst="rect">
            <a:avLst/>
          </a:prstGeom>
          <a:noFill/>
        </p:spPr>
        <p:txBody>
          <a:bodyPr wrap="square" rtlCol="0">
            <a:spAutoFit/>
          </a:bodyPr>
          <a:lstStyle/>
          <a:p>
            <a:r>
              <a:rPr lang="en-US" b="1" dirty="0">
                <a:solidFill>
                  <a:srgbClr val="C00000"/>
                </a:solidFill>
              </a:rPr>
              <a:t>Abundance</a:t>
            </a:r>
          </a:p>
        </p:txBody>
      </p:sp>
      <p:sp>
        <p:nvSpPr>
          <p:cNvPr id="214" name="TextBox 213">
            <a:extLst>
              <a:ext uri="{FF2B5EF4-FFF2-40B4-BE49-F238E27FC236}">
                <a16:creationId xmlns:a16="http://schemas.microsoft.com/office/drawing/2014/main" id="{6CA5D686-3798-C24E-B124-1EC57D78F4FC}"/>
              </a:ext>
            </a:extLst>
          </p:cNvPr>
          <p:cNvSpPr txBox="1"/>
          <p:nvPr/>
        </p:nvSpPr>
        <p:spPr>
          <a:xfrm>
            <a:off x="2710282" y="5091636"/>
            <a:ext cx="1579440" cy="369332"/>
          </a:xfrm>
          <a:prstGeom prst="rect">
            <a:avLst/>
          </a:prstGeom>
          <a:noFill/>
        </p:spPr>
        <p:txBody>
          <a:bodyPr wrap="square" rtlCol="0">
            <a:spAutoFit/>
          </a:bodyPr>
          <a:lstStyle/>
          <a:p>
            <a:r>
              <a:rPr lang="en-US" b="1" dirty="0">
                <a:solidFill>
                  <a:srgbClr val="C00000"/>
                </a:solidFill>
              </a:rPr>
              <a:t>Traits</a:t>
            </a:r>
          </a:p>
        </p:txBody>
      </p:sp>
    </p:spTree>
    <p:extLst>
      <p:ext uri="{BB962C8B-B14F-4D97-AF65-F5344CB8AC3E}">
        <p14:creationId xmlns:p14="http://schemas.microsoft.com/office/powerpoint/2010/main" val="3098873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E6EC77-57E5-6B44-9981-4ED26EFE8551}"/>
              </a:ext>
            </a:extLst>
          </p:cNvPr>
          <p:cNvSpPr/>
          <p:nvPr/>
        </p:nvSpPr>
        <p:spPr>
          <a:xfrm>
            <a:off x="9387071" y="1194771"/>
            <a:ext cx="964561" cy="9799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CA" sz="1350" dirty="0"/>
          </a:p>
        </p:txBody>
      </p:sp>
      <p:sp>
        <p:nvSpPr>
          <p:cNvPr id="3" name="Diamond 2">
            <a:extLst>
              <a:ext uri="{FF2B5EF4-FFF2-40B4-BE49-F238E27FC236}">
                <a16:creationId xmlns:a16="http://schemas.microsoft.com/office/drawing/2014/main" id="{C668EEAE-595F-C34B-ACAB-45F6E1BE5ABE}"/>
              </a:ext>
            </a:extLst>
          </p:cNvPr>
          <p:cNvSpPr/>
          <p:nvPr/>
        </p:nvSpPr>
        <p:spPr>
          <a:xfrm>
            <a:off x="7735595" y="866257"/>
            <a:ext cx="1412439" cy="1553898"/>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5AE3DC63-1A7B-8E41-9404-7CCAE6C616CE}"/>
              </a:ext>
            </a:extLst>
          </p:cNvPr>
          <p:cNvSpPr/>
          <p:nvPr/>
        </p:nvSpPr>
        <p:spPr>
          <a:xfrm>
            <a:off x="6413560" y="1194771"/>
            <a:ext cx="1064882" cy="10023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CA" sz="1350" dirty="0"/>
          </a:p>
        </p:txBody>
      </p:sp>
      <p:sp>
        <p:nvSpPr>
          <p:cNvPr id="5" name="Rectangle 4">
            <a:extLst>
              <a:ext uri="{FF2B5EF4-FFF2-40B4-BE49-F238E27FC236}">
                <a16:creationId xmlns:a16="http://schemas.microsoft.com/office/drawing/2014/main" id="{E29C2266-3D8D-4B4C-AC54-44B17270F4B0}"/>
              </a:ext>
            </a:extLst>
          </p:cNvPr>
          <p:cNvSpPr/>
          <p:nvPr/>
        </p:nvSpPr>
        <p:spPr>
          <a:xfrm>
            <a:off x="3775559" y="1198551"/>
            <a:ext cx="938892" cy="10137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CA" sz="1350" dirty="0"/>
          </a:p>
        </p:txBody>
      </p:sp>
      <p:sp>
        <p:nvSpPr>
          <p:cNvPr id="6" name="TextBox 5">
            <a:extLst>
              <a:ext uri="{FF2B5EF4-FFF2-40B4-BE49-F238E27FC236}">
                <a16:creationId xmlns:a16="http://schemas.microsoft.com/office/drawing/2014/main" id="{AE5D25BE-5AAD-4343-A91B-D850EE791FD6}"/>
              </a:ext>
            </a:extLst>
          </p:cNvPr>
          <p:cNvSpPr txBox="1"/>
          <p:nvPr/>
        </p:nvSpPr>
        <p:spPr>
          <a:xfrm>
            <a:off x="3727362" y="1312019"/>
            <a:ext cx="987088" cy="923330"/>
          </a:xfrm>
          <a:prstGeom prst="rect">
            <a:avLst/>
          </a:prstGeom>
          <a:noFill/>
        </p:spPr>
        <p:txBody>
          <a:bodyPr wrap="square" rtlCol="0">
            <a:spAutoFit/>
          </a:bodyPr>
          <a:lstStyle/>
          <a:p>
            <a:r>
              <a:rPr lang="en-CA" sz="1350" dirty="0"/>
              <a:t>dataset_id</a:t>
            </a:r>
          </a:p>
          <a:p>
            <a:r>
              <a:rPr lang="en-CA" sz="1350" dirty="0"/>
              <a:t>name</a:t>
            </a:r>
          </a:p>
          <a:p>
            <a:r>
              <a:rPr lang="en-CA" sz="1350" dirty="0"/>
              <a:t>country</a:t>
            </a:r>
          </a:p>
          <a:p>
            <a:r>
              <a:rPr lang="en-CA" sz="1350" dirty="0"/>
              <a:t>…</a:t>
            </a:r>
          </a:p>
        </p:txBody>
      </p:sp>
      <p:sp>
        <p:nvSpPr>
          <p:cNvPr id="7" name="Rectangle 6">
            <a:extLst>
              <a:ext uri="{FF2B5EF4-FFF2-40B4-BE49-F238E27FC236}">
                <a16:creationId xmlns:a16="http://schemas.microsoft.com/office/drawing/2014/main" id="{D7E3ECC6-E60C-774D-B85C-BF121C6732D0}"/>
              </a:ext>
            </a:extLst>
          </p:cNvPr>
          <p:cNvSpPr/>
          <p:nvPr/>
        </p:nvSpPr>
        <p:spPr>
          <a:xfrm>
            <a:off x="1318270" y="1198552"/>
            <a:ext cx="979179" cy="10379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CA" sz="1350" dirty="0"/>
          </a:p>
        </p:txBody>
      </p:sp>
      <p:sp>
        <p:nvSpPr>
          <p:cNvPr id="8" name="Diamond 7">
            <a:extLst>
              <a:ext uri="{FF2B5EF4-FFF2-40B4-BE49-F238E27FC236}">
                <a16:creationId xmlns:a16="http://schemas.microsoft.com/office/drawing/2014/main" id="{9D8DD563-C56E-E445-BACD-46A76507B84A}"/>
              </a:ext>
            </a:extLst>
          </p:cNvPr>
          <p:cNvSpPr/>
          <p:nvPr/>
        </p:nvSpPr>
        <p:spPr>
          <a:xfrm>
            <a:off x="5096969" y="1002981"/>
            <a:ext cx="1082727" cy="1309241"/>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Diamond 8">
            <a:extLst>
              <a:ext uri="{FF2B5EF4-FFF2-40B4-BE49-F238E27FC236}">
                <a16:creationId xmlns:a16="http://schemas.microsoft.com/office/drawing/2014/main" id="{184E55F5-6E9E-7F42-9E1E-36DFCDD94EE2}"/>
              </a:ext>
            </a:extLst>
          </p:cNvPr>
          <p:cNvSpPr/>
          <p:nvPr/>
        </p:nvSpPr>
        <p:spPr>
          <a:xfrm>
            <a:off x="2535965" y="926108"/>
            <a:ext cx="1033053" cy="1309241"/>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D2713A04-4AED-B64B-A27C-680808A43934}"/>
              </a:ext>
            </a:extLst>
          </p:cNvPr>
          <p:cNvSpPr txBox="1"/>
          <p:nvPr/>
        </p:nvSpPr>
        <p:spPr>
          <a:xfrm>
            <a:off x="3827229" y="1048510"/>
            <a:ext cx="825514" cy="300082"/>
          </a:xfrm>
          <a:prstGeom prst="rect">
            <a:avLst/>
          </a:prstGeom>
          <a:solidFill>
            <a:schemeClr val="bg1"/>
          </a:solidFill>
          <a:ln>
            <a:solidFill>
              <a:schemeClr val="bg2">
                <a:lumMod val="90000"/>
              </a:schemeClr>
            </a:solidFill>
          </a:ln>
        </p:spPr>
        <p:txBody>
          <a:bodyPr wrap="square" rtlCol="0">
            <a:spAutoFit/>
          </a:bodyPr>
          <a:lstStyle/>
          <a:p>
            <a:pPr algn="ctr"/>
            <a:r>
              <a:rPr lang="en-CA" sz="1350" b="1" dirty="0"/>
              <a:t>Datasets</a:t>
            </a:r>
          </a:p>
        </p:txBody>
      </p:sp>
      <p:sp>
        <p:nvSpPr>
          <p:cNvPr id="11" name="TextBox 10">
            <a:extLst>
              <a:ext uri="{FF2B5EF4-FFF2-40B4-BE49-F238E27FC236}">
                <a16:creationId xmlns:a16="http://schemas.microsoft.com/office/drawing/2014/main" id="{CAFB10B4-55CB-D942-BC43-12847D2B8698}"/>
              </a:ext>
            </a:extLst>
          </p:cNvPr>
          <p:cNvSpPr txBox="1"/>
          <p:nvPr/>
        </p:nvSpPr>
        <p:spPr>
          <a:xfrm>
            <a:off x="5352837" y="1044489"/>
            <a:ext cx="570990" cy="300082"/>
          </a:xfrm>
          <a:prstGeom prst="rect">
            <a:avLst/>
          </a:prstGeom>
          <a:solidFill>
            <a:schemeClr val="bg1"/>
          </a:solidFill>
          <a:ln>
            <a:solidFill>
              <a:schemeClr val="bg2">
                <a:lumMod val="90000"/>
              </a:schemeClr>
            </a:solidFill>
          </a:ln>
        </p:spPr>
        <p:txBody>
          <a:bodyPr wrap="none" rtlCol="0">
            <a:spAutoFit/>
          </a:bodyPr>
          <a:lstStyle/>
          <a:p>
            <a:r>
              <a:rPr lang="en-CA" sz="1350" b="1" dirty="0"/>
              <a:t>Visits</a:t>
            </a:r>
          </a:p>
        </p:txBody>
      </p:sp>
      <p:sp>
        <p:nvSpPr>
          <p:cNvPr id="12" name="TextBox 11">
            <a:extLst>
              <a:ext uri="{FF2B5EF4-FFF2-40B4-BE49-F238E27FC236}">
                <a16:creationId xmlns:a16="http://schemas.microsoft.com/office/drawing/2014/main" id="{90A72887-600E-8342-9850-37FB2957DAE4}"/>
              </a:ext>
            </a:extLst>
          </p:cNvPr>
          <p:cNvSpPr txBox="1"/>
          <p:nvPr/>
        </p:nvSpPr>
        <p:spPr>
          <a:xfrm>
            <a:off x="5262757" y="1304191"/>
            <a:ext cx="925382" cy="923330"/>
          </a:xfrm>
          <a:prstGeom prst="rect">
            <a:avLst/>
          </a:prstGeom>
          <a:noFill/>
        </p:spPr>
        <p:txBody>
          <a:bodyPr wrap="none" rtlCol="0">
            <a:spAutoFit/>
          </a:bodyPr>
          <a:lstStyle/>
          <a:p>
            <a:r>
              <a:rPr lang="en-CA" sz="1350" dirty="0"/>
              <a:t>visit_id</a:t>
            </a:r>
          </a:p>
          <a:p>
            <a:r>
              <a:rPr lang="en-CA" sz="1350" dirty="0"/>
              <a:t>dataset_id</a:t>
            </a:r>
          </a:p>
          <a:p>
            <a:r>
              <a:rPr lang="en-CA" sz="1350" dirty="0"/>
              <a:t>habitat</a:t>
            </a:r>
          </a:p>
          <a:p>
            <a:r>
              <a:rPr lang="en-CA" sz="1350" dirty="0"/>
              <a:t>      …</a:t>
            </a:r>
          </a:p>
        </p:txBody>
      </p:sp>
      <p:sp>
        <p:nvSpPr>
          <p:cNvPr id="13" name="TextBox 12">
            <a:extLst>
              <a:ext uri="{FF2B5EF4-FFF2-40B4-BE49-F238E27FC236}">
                <a16:creationId xmlns:a16="http://schemas.microsoft.com/office/drawing/2014/main" id="{F1CD6A0F-0E87-9449-8239-7BD84DDB97B1}"/>
              </a:ext>
            </a:extLst>
          </p:cNvPr>
          <p:cNvSpPr txBox="1"/>
          <p:nvPr/>
        </p:nvSpPr>
        <p:spPr>
          <a:xfrm>
            <a:off x="6435564" y="1044489"/>
            <a:ext cx="995272" cy="300082"/>
          </a:xfrm>
          <a:prstGeom prst="rect">
            <a:avLst/>
          </a:prstGeom>
          <a:solidFill>
            <a:schemeClr val="bg1"/>
          </a:solidFill>
          <a:ln>
            <a:solidFill>
              <a:schemeClr val="bg2">
                <a:lumMod val="90000"/>
              </a:schemeClr>
            </a:solidFill>
          </a:ln>
        </p:spPr>
        <p:txBody>
          <a:bodyPr wrap="none" rtlCol="0">
            <a:spAutoFit/>
          </a:bodyPr>
          <a:lstStyle/>
          <a:p>
            <a:r>
              <a:rPr lang="en-CA" sz="1350" b="1" dirty="0"/>
              <a:t>Bromeliads</a:t>
            </a:r>
          </a:p>
        </p:txBody>
      </p:sp>
      <p:sp>
        <p:nvSpPr>
          <p:cNvPr id="14" name="TextBox 13">
            <a:extLst>
              <a:ext uri="{FF2B5EF4-FFF2-40B4-BE49-F238E27FC236}">
                <a16:creationId xmlns:a16="http://schemas.microsoft.com/office/drawing/2014/main" id="{6BF464EE-7D40-3540-A33C-8DABB7022D50}"/>
              </a:ext>
            </a:extLst>
          </p:cNvPr>
          <p:cNvSpPr txBox="1"/>
          <p:nvPr/>
        </p:nvSpPr>
        <p:spPr>
          <a:xfrm>
            <a:off x="6340189" y="1296891"/>
            <a:ext cx="1161543" cy="923330"/>
          </a:xfrm>
          <a:prstGeom prst="rect">
            <a:avLst/>
          </a:prstGeom>
          <a:noFill/>
        </p:spPr>
        <p:txBody>
          <a:bodyPr wrap="square" rtlCol="0">
            <a:spAutoFit/>
          </a:bodyPr>
          <a:lstStyle/>
          <a:p>
            <a:r>
              <a:rPr lang="en-CA" sz="1350" dirty="0"/>
              <a:t>visit_id</a:t>
            </a:r>
          </a:p>
          <a:p>
            <a:r>
              <a:rPr lang="en-CA" sz="1350" dirty="0"/>
              <a:t>bromeliad_id</a:t>
            </a:r>
          </a:p>
          <a:p>
            <a:r>
              <a:rPr lang="en-CA" sz="1350" dirty="0"/>
              <a:t>species</a:t>
            </a:r>
          </a:p>
          <a:p>
            <a:r>
              <a:rPr lang="en-CA" sz="1350" dirty="0"/>
              <a:t>…</a:t>
            </a:r>
          </a:p>
        </p:txBody>
      </p:sp>
      <p:sp>
        <p:nvSpPr>
          <p:cNvPr id="15" name="TextBox 14">
            <a:extLst>
              <a:ext uri="{FF2B5EF4-FFF2-40B4-BE49-F238E27FC236}">
                <a16:creationId xmlns:a16="http://schemas.microsoft.com/office/drawing/2014/main" id="{C0F8AD39-11B6-5346-BFC8-BC29D27235B2}"/>
              </a:ext>
            </a:extLst>
          </p:cNvPr>
          <p:cNvSpPr txBox="1"/>
          <p:nvPr/>
        </p:nvSpPr>
        <p:spPr>
          <a:xfrm>
            <a:off x="7910714" y="1053942"/>
            <a:ext cx="1035861" cy="300082"/>
          </a:xfrm>
          <a:prstGeom prst="rect">
            <a:avLst/>
          </a:prstGeom>
          <a:solidFill>
            <a:schemeClr val="bg1"/>
          </a:solidFill>
          <a:ln>
            <a:solidFill>
              <a:schemeClr val="bg2">
                <a:lumMod val="90000"/>
              </a:schemeClr>
            </a:solidFill>
          </a:ln>
        </p:spPr>
        <p:txBody>
          <a:bodyPr wrap="none" rtlCol="0">
            <a:spAutoFit/>
          </a:bodyPr>
          <a:lstStyle/>
          <a:p>
            <a:r>
              <a:rPr lang="en-CA" sz="1350" b="1" dirty="0"/>
              <a:t> Abundance</a:t>
            </a:r>
          </a:p>
        </p:txBody>
      </p:sp>
      <p:sp>
        <p:nvSpPr>
          <p:cNvPr id="16" name="TextBox 15">
            <a:extLst>
              <a:ext uri="{FF2B5EF4-FFF2-40B4-BE49-F238E27FC236}">
                <a16:creationId xmlns:a16="http://schemas.microsoft.com/office/drawing/2014/main" id="{B95FB837-44EC-E946-B133-91075383C61F}"/>
              </a:ext>
            </a:extLst>
          </p:cNvPr>
          <p:cNvSpPr txBox="1"/>
          <p:nvPr/>
        </p:nvSpPr>
        <p:spPr>
          <a:xfrm>
            <a:off x="7892901" y="1301940"/>
            <a:ext cx="1122808" cy="923330"/>
          </a:xfrm>
          <a:prstGeom prst="rect">
            <a:avLst/>
          </a:prstGeom>
          <a:noFill/>
        </p:spPr>
        <p:txBody>
          <a:bodyPr wrap="none" rtlCol="0">
            <a:spAutoFit/>
          </a:bodyPr>
          <a:lstStyle/>
          <a:p>
            <a:r>
              <a:rPr lang="en-CA" sz="1350" dirty="0"/>
              <a:t>bromeliad_id</a:t>
            </a:r>
          </a:p>
          <a:p>
            <a:r>
              <a:rPr lang="en-CA" sz="1350" dirty="0"/>
              <a:t>bwg_name</a:t>
            </a:r>
          </a:p>
          <a:p>
            <a:r>
              <a:rPr lang="en-CA" sz="1350" dirty="0"/>
              <a:t>abundance</a:t>
            </a:r>
          </a:p>
          <a:p>
            <a:r>
              <a:rPr lang="en-CA" sz="1350" dirty="0"/>
              <a:t>          …</a:t>
            </a:r>
          </a:p>
        </p:txBody>
      </p:sp>
      <p:sp>
        <p:nvSpPr>
          <p:cNvPr id="17" name="TextBox 16">
            <a:extLst>
              <a:ext uri="{FF2B5EF4-FFF2-40B4-BE49-F238E27FC236}">
                <a16:creationId xmlns:a16="http://schemas.microsoft.com/office/drawing/2014/main" id="{7D3D1B4C-62C7-694D-A99A-75D50CD5912D}"/>
              </a:ext>
            </a:extLst>
          </p:cNvPr>
          <p:cNvSpPr txBox="1"/>
          <p:nvPr/>
        </p:nvSpPr>
        <p:spPr>
          <a:xfrm>
            <a:off x="9575828" y="1048510"/>
            <a:ext cx="574388" cy="300082"/>
          </a:xfrm>
          <a:prstGeom prst="rect">
            <a:avLst/>
          </a:prstGeom>
          <a:solidFill>
            <a:schemeClr val="bg1"/>
          </a:solidFill>
          <a:ln>
            <a:solidFill>
              <a:schemeClr val="bg2">
                <a:lumMod val="90000"/>
              </a:schemeClr>
            </a:solidFill>
          </a:ln>
        </p:spPr>
        <p:txBody>
          <a:bodyPr wrap="none" rtlCol="0">
            <a:spAutoFit/>
          </a:bodyPr>
          <a:lstStyle/>
          <a:p>
            <a:r>
              <a:rPr lang="en-CA" sz="1350" b="1" dirty="0"/>
              <a:t>Traits</a:t>
            </a:r>
          </a:p>
        </p:txBody>
      </p:sp>
      <p:sp>
        <p:nvSpPr>
          <p:cNvPr id="18" name="TextBox 17">
            <a:extLst>
              <a:ext uri="{FF2B5EF4-FFF2-40B4-BE49-F238E27FC236}">
                <a16:creationId xmlns:a16="http://schemas.microsoft.com/office/drawing/2014/main" id="{BE761055-E2EF-A349-A076-22CAFE42CC9D}"/>
              </a:ext>
            </a:extLst>
          </p:cNvPr>
          <p:cNvSpPr txBox="1"/>
          <p:nvPr/>
        </p:nvSpPr>
        <p:spPr>
          <a:xfrm>
            <a:off x="9361790" y="1274484"/>
            <a:ext cx="1090847" cy="923330"/>
          </a:xfrm>
          <a:prstGeom prst="rect">
            <a:avLst/>
          </a:prstGeom>
          <a:noFill/>
        </p:spPr>
        <p:txBody>
          <a:bodyPr wrap="square" rtlCol="0">
            <a:spAutoFit/>
          </a:bodyPr>
          <a:lstStyle/>
          <a:p>
            <a:r>
              <a:rPr lang="en-CA" sz="1350" dirty="0"/>
              <a:t>bwg_name</a:t>
            </a:r>
          </a:p>
          <a:p>
            <a:r>
              <a:rPr lang="en-CA" sz="1350" dirty="0"/>
              <a:t>family</a:t>
            </a:r>
          </a:p>
          <a:p>
            <a:r>
              <a:rPr lang="en-CA" sz="1350" dirty="0"/>
              <a:t>AS1</a:t>
            </a:r>
          </a:p>
          <a:p>
            <a:r>
              <a:rPr lang="en-CA" sz="1350" dirty="0"/>
              <a:t>…</a:t>
            </a:r>
          </a:p>
        </p:txBody>
      </p:sp>
      <p:cxnSp>
        <p:nvCxnSpPr>
          <p:cNvPr id="19" name="Connector: Elbow 21">
            <a:extLst>
              <a:ext uri="{FF2B5EF4-FFF2-40B4-BE49-F238E27FC236}">
                <a16:creationId xmlns:a16="http://schemas.microsoft.com/office/drawing/2014/main" id="{1D94F0C3-9D3B-9B49-B0B5-E483DD1568E6}"/>
              </a:ext>
            </a:extLst>
          </p:cNvPr>
          <p:cNvCxnSpPr>
            <a:cxnSpLocks/>
          </p:cNvCxnSpPr>
          <p:nvPr/>
        </p:nvCxnSpPr>
        <p:spPr>
          <a:xfrm>
            <a:off x="4714451" y="1452513"/>
            <a:ext cx="372976" cy="197963"/>
          </a:xfrm>
          <a:prstGeom prst="bentConnector3">
            <a:avLst/>
          </a:prstGeom>
          <a:ln>
            <a:tailEnd type="none"/>
          </a:ln>
        </p:spPr>
        <p:style>
          <a:lnRef idx="1">
            <a:schemeClr val="accent1"/>
          </a:lnRef>
          <a:fillRef idx="0">
            <a:schemeClr val="accent1"/>
          </a:fillRef>
          <a:effectRef idx="0">
            <a:schemeClr val="accent1"/>
          </a:effectRef>
          <a:fontRef idx="minor">
            <a:schemeClr val="tx1"/>
          </a:fontRef>
        </p:style>
      </p:cxnSp>
      <p:cxnSp>
        <p:nvCxnSpPr>
          <p:cNvPr id="20" name="Connector: Elbow 25">
            <a:extLst>
              <a:ext uri="{FF2B5EF4-FFF2-40B4-BE49-F238E27FC236}">
                <a16:creationId xmlns:a16="http://schemas.microsoft.com/office/drawing/2014/main" id="{31E06F2F-20E0-A94E-A12C-9648DAF3EEAF}"/>
              </a:ext>
            </a:extLst>
          </p:cNvPr>
          <p:cNvCxnSpPr/>
          <p:nvPr/>
        </p:nvCxnSpPr>
        <p:spPr>
          <a:xfrm flipV="1">
            <a:off x="7472220" y="1452515"/>
            <a:ext cx="423175" cy="197961"/>
          </a:xfrm>
          <a:prstGeom prst="bentConnector3">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Connector: Elbow 27">
            <a:extLst>
              <a:ext uri="{FF2B5EF4-FFF2-40B4-BE49-F238E27FC236}">
                <a16:creationId xmlns:a16="http://schemas.microsoft.com/office/drawing/2014/main" id="{F9303029-4AD5-734F-9708-16D13C2785D9}"/>
              </a:ext>
            </a:extLst>
          </p:cNvPr>
          <p:cNvCxnSpPr>
            <a:cxnSpLocks/>
            <a:stCxn id="3" idx="3"/>
          </p:cNvCxnSpPr>
          <p:nvPr/>
        </p:nvCxnSpPr>
        <p:spPr>
          <a:xfrm flipV="1">
            <a:off x="9148034" y="1452514"/>
            <a:ext cx="239038" cy="190692"/>
          </a:xfrm>
          <a:prstGeom prst="bentConnector3">
            <a:avLst/>
          </a:prstGeom>
          <a:ln>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883D8EE-DBCD-3F40-8176-B57FB9CD6641}"/>
              </a:ext>
            </a:extLst>
          </p:cNvPr>
          <p:cNvCxnSpPr/>
          <p:nvPr/>
        </p:nvCxnSpPr>
        <p:spPr>
          <a:xfrm flipV="1">
            <a:off x="6003540" y="1452513"/>
            <a:ext cx="410020" cy="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0616DCD-03B7-084D-B38D-9BC793F8DEE4}"/>
              </a:ext>
            </a:extLst>
          </p:cNvPr>
          <p:cNvSpPr txBox="1"/>
          <p:nvPr/>
        </p:nvSpPr>
        <p:spPr>
          <a:xfrm>
            <a:off x="1318270" y="2344261"/>
            <a:ext cx="9033362" cy="4185761"/>
          </a:xfrm>
          <a:prstGeom prst="rect">
            <a:avLst/>
          </a:prstGeom>
          <a:noFill/>
        </p:spPr>
        <p:txBody>
          <a:bodyPr wrap="square" rtlCol="0">
            <a:spAutoFit/>
          </a:bodyPr>
          <a:lstStyle/>
          <a:p>
            <a:r>
              <a:rPr lang="en-CA" sz="1400" b="1" dirty="0"/>
              <a:t>Owners: </a:t>
            </a:r>
            <a:r>
              <a:rPr lang="en-CA" sz="1400" dirty="0"/>
              <a:t>information about the owner (principle investigator) of the dataset</a:t>
            </a:r>
          </a:p>
          <a:p>
            <a:endParaRPr lang="en-CA" sz="1400" b="1" dirty="0"/>
          </a:p>
          <a:p>
            <a:r>
              <a:rPr lang="en-CA" sz="1400" b="1" dirty="0"/>
              <a:t>Ownership: </a:t>
            </a:r>
            <a:r>
              <a:rPr lang="en-CA" sz="1400" dirty="0"/>
              <a:t>information about which owner owns which dataset</a:t>
            </a:r>
          </a:p>
          <a:p>
            <a:endParaRPr lang="en-CA" sz="1400" b="1" dirty="0"/>
          </a:p>
          <a:p>
            <a:r>
              <a:rPr lang="en-CA" sz="1400" b="1" dirty="0"/>
              <a:t>Datasets: </a:t>
            </a:r>
            <a:r>
              <a:rPr lang="en-CA" sz="1400" dirty="0"/>
              <a:t>this is information collected at the field site level, primarily on who the data owners are at the field site and where the field site is located</a:t>
            </a:r>
          </a:p>
          <a:p>
            <a:endParaRPr lang="en-CA" sz="1400" dirty="0"/>
          </a:p>
          <a:p>
            <a:r>
              <a:rPr lang="en-CA" sz="1400" b="1" dirty="0"/>
              <a:t>Visits: </a:t>
            </a:r>
            <a:r>
              <a:rPr lang="en-CA" sz="1400" dirty="0"/>
              <a:t>this is information collected at the level of unique points in time &amp; space, differentiating between data collected in different years or in different habitats in the same field site</a:t>
            </a:r>
          </a:p>
          <a:p>
            <a:endParaRPr lang="en-CA" sz="1400" dirty="0"/>
          </a:p>
          <a:p>
            <a:r>
              <a:rPr lang="en-CA" sz="1400" b="1" dirty="0"/>
              <a:t>Bromeliads</a:t>
            </a:r>
            <a:r>
              <a:rPr lang="en-CA" sz="1400" dirty="0"/>
              <a:t>: information collected at the level of an individual bromeliad, and referring to the plant and its immediate surrounding</a:t>
            </a:r>
          </a:p>
          <a:p>
            <a:endParaRPr lang="en-CA" sz="1400" dirty="0"/>
          </a:p>
          <a:p>
            <a:r>
              <a:rPr lang="en-CA" sz="1400" b="1" dirty="0"/>
              <a:t>Abundance: </a:t>
            </a:r>
            <a:r>
              <a:rPr lang="en-CA" sz="1400" dirty="0"/>
              <a:t>information on the identity of the aquatic macroinvertebrates found in a particular bromeliad </a:t>
            </a:r>
          </a:p>
          <a:p>
            <a:endParaRPr lang="en-CA" sz="1400" dirty="0"/>
          </a:p>
          <a:p>
            <a:r>
              <a:rPr lang="en-CA" sz="1400" b="1" dirty="0"/>
              <a:t>Traits: </a:t>
            </a:r>
            <a:r>
              <a:rPr lang="en-CA" sz="1400" dirty="0"/>
              <a:t>information on the morphospecies (each with a unique “bwg_name” in the form Order.number) of aquatic macroinvertebrates in this database, including taxonomy (multiple levels) and 16 traits (fuzzy coded)</a:t>
            </a:r>
          </a:p>
          <a:p>
            <a:endParaRPr lang="en-CA" sz="1400" dirty="0"/>
          </a:p>
          <a:p>
            <a:r>
              <a:rPr lang="en-CA" sz="1400" b="1" dirty="0"/>
              <a:t>Further info:  </a:t>
            </a:r>
            <a:r>
              <a:rPr lang="en-CA" sz="1400" dirty="0"/>
              <a:t>https://www.zoology.ubc.ca/~srivast/bwg/</a:t>
            </a:r>
          </a:p>
        </p:txBody>
      </p:sp>
      <p:sp>
        <p:nvSpPr>
          <p:cNvPr id="24" name="TextBox 23">
            <a:extLst>
              <a:ext uri="{FF2B5EF4-FFF2-40B4-BE49-F238E27FC236}">
                <a16:creationId xmlns:a16="http://schemas.microsoft.com/office/drawing/2014/main" id="{6FEF070C-A1D2-044A-9E63-854F39FD3ED7}"/>
              </a:ext>
            </a:extLst>
          </p:cNvPr>
          <p:cNvSpPr txBox="1"/>
          <p:nvPr/>
        </p:nvSpPr>
        <p:spPr>
          <a:xfrm>
            <a:off x="1980100" y="290185"/>
            <a:ext cx="3403881" cy="584775"/>
          </a:xfrm>
          <a:prstGeom prst="rect">
            <a:avLst/>
          </a:prstGeom>
          <a:noFill/>
        </p:spPr>
        <p:txBody>
          <a:bodyPr wrap="none" rtlCol="0">
            <a:spAutoFit/>
          </a:bodyPr>
          <a:lstStyle/>
          <a:p>
            <a:r>
              <a:rPr lang="en-CA" sz="3200" b="1" dirty="0">
                <a:solidFill>
                  <a:schemeClr val="accent6">
                    <a:lumMod val="50000"/>
                  </a:schemeClr>
                </a:solidFill>
              </a:rPr>
              <a:t>The BWG database</a:t>
            </a:r>
          </a:p>
        </p:txBody>
      </p:sp>
      <p:pic>
        <p:nvPicPr>
          <p:cNvPr id="25" name="Picture 24">
            <a:extLst>
              <a:ext uri="{FF2B5EF4-FFF2-40B4-BE49-F238E27FC236}">
                <a16:creationId xmlns:a16="http://schemas.microsoft.com/office/drawing/2014/main" id="{4ED0B344-4F8A-694E-BEB4-3CF561DAF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4419" y="153629"/>
            <a:ext cx="2156853" cy="764143"/>
          </a:xfrm>
          <a:prstGeom prst="rect">
            <a:avLst/>
          </a:prstGeom>
        </p:spPr>
      </p:pic>
      <p:sp>
        <p:nvSpPr>
          <p:cNvPr id="26" name="TextBox 25">
            <a:extLst>
              <a:ext uri="{FF2B5EF4-FFF2-40B4-BE49-F238E27FC236}">
                <a16:creationId xmlns:a16="http://schemas.microsoft.com/office/drawing/2014/main" id="{E485CDEB-28AB-054C-ABFF-2F584EB4BB81}"/>
              </a:ext>
            </a:extLst>
          </p:cNvPr>
          <p:cNvSpPr txBox="1"/>
          <p:nvPr/>
        </p:nvSpPr>
        <p:spPr>
          <a:xfrm>
            <a:off x="2556906" y="1044489"/>
            <a:ext cx="966418" cy="300082"/>
          </a:xfrm>
          <a:prstGeom prst="rect">
            <a:avLst/>
          </a:prstGeom>
          <a:solidFill>
            <a:schemeClr val="bg1"/>
          </a:solidFill>
          <a:ln>
            <a:solidFill>
              <a:schemeClr val="bg2">
                <a:lumMod val="90000"/>
              </a:schemeClr>
            </a:solidFill>
          </a:ln>
        </p:spPr>
        <p:txBody>
          <a:bodyPr wrap="none" rtlCol="0">
            <a:spAutoFit/>
          </a:bodyPr>
          <a:lstStyle/>
          <a:p>
            <a:r>
              <a:rPr lang="en-CA" sz="1350" b="1" dirty="0"/>
              <a:t>Ownership</a:t>
            </a:r>
          </a:p>
        </p:txBody>
      </p:sp>
      <p:sp>
        <p:nvSpPr>
          <p:cNvPr id="27" name="TextBox 26">
            <a:extLst>
              <a:ext uri="{FF2B5EF4-FFF2-40B4-BE49-F238E27FC236}">
                <a16:creationId xmlns:a16="http://schemas.microsoft.com/office/drawing/2014/main" id="{6F1BF34F-9FED-9E4E-BE88-9E1ED822BAB0}"/>
              </a:ext>
            </a:extLst>
          </p:cNvPr>
          <p:cNvSpPr txBox="1"/>
          <p:nvPr/>
        </p:nvSpPr>
        <p:spPr>
          <a:xfrm>
            <a:off x="2577424" y="1308554"/>
            <a:ext cx="925382" cy="507831"/>
          </a:xfrm>
          <a:prstGeom prst="rect">
            <a:avLst/>
          </a:prstGeom>
          <a:noFill/>
        </p:spPr>
        <p:txBody>
          <a:bodyPr wrap="none" rtlCol="0">
            <a:spAutoFit/>
          </a:bodyPr>
          <a:lstStyle/>
          <a:p>
            <a:r>
              <a:rPr lang="en-CA" sz="1350" dirty="0"/>
              <a:t>dataset_id</a:t>
            </a:r>
          </a:p>
          <a:p>
            <a:r>
              <a:rPr lang="en-CA" sz="1350" dirty="0"/>
              <a:t>owner_id</a:t>
            </a:r>
          </a:p>
        </p:txBody>
      </p:sp>
      <p:cxnSp>
        <p:nvCxnSpPr>
          <p:cNvPr id="28" name="Straight Arrow Connector 27">
            <a:extLst>
              <a:ext uri="{FF2B5EF4-FFF2-40B4-BE49-F238E27FC236}">
                <a16:creationId xmlns:a16="http://schemas.microsoft.com/office/drawing/2014/main" id="{046836D9-8819-3E4C-B9B1-B7DAD8972209}"/>
              </a:ext>
            </a:extLst>
          </p:cNvPr>
          <p:cNvCxnSpPr/>
          <p:nvPr/>
        </p:nvCxnSpPr>
        <p:spPr>
          <a:xfrm>
            <a:off x="3464706" y="1452513"/>
            <a:ext cx="310853" cy="4"/>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34A5878-D33F-E84B-A213-0753E883EB9C}"/>
              </a:ext>
            </a:extLst>
          </p:cNvPr>
          <p:cNvSpPr txBox="1"/>
          <p:nvPr/>
        </p:nvSpPr>
        <p:spPr>
          <a:xfrm>
            <a:off x="1437662" y="1048510"/>
            <a:ext cx="737189" cy="300082"/>
          </a:xfrm>
          <a:prstGeom prst="rect">
            <a:avLst/>
          </a:prstGeom>
          <a:solidFill>
            <a:schemeClr val="bg1"/>
          </a:solidFill>
          <a:ln>
            <a:solidFill>
              <a:schemeClr val="bg2">
                <a:lumMod val="90000"/>
              </a:schemeClr>
            </a:solidFill>
          </a:ln>
        </p:spPr>
        <p:txBody>
          <a:bodyPr wrap="none" rtlCol="0">
            <a:spAutoFit/>
          </a:bodyPr>
          <a:lstStyle/>
          <a:p>
            <a:r>
              <a:rPr lang="en-CA" sz="1350" b="1" dirty="0"/>
              <a:t>Owners</a:t>
            </a:r>
          </a:p>
        </p:txBody>
      </p:sp>
      <p:sp>
        <p:nvSpPr>
          <p:cNvPr id="30" name="TextBox 29">
            <a:extLst>
              <a:ext uri="{FF2B5EF4-FFF2-40B4-BE49-F238E27FC236}">
                <a16:creationId xmlns:a16="http://schemas.microsoft.com/office/drawing/2014/main" id="{B41B9E79-909B-E54A-87E0-FF2DDC545347}"/>
              </a:ext>
            </a:extLst>
          </p:cNvPr>
          <p:cNvSpPr txBox="1"/>
          <p:nvPr/>
        </p:nvSpPr>
        <p:spPr>
          <a:xfrm>
            <a:off x="1257766" y="1305089"/>
            <a:ext cx="1123321" cy="715581"/>
          </a:xfrm>
          <a:prstGeom prst="rect">
            <a:avLst/>
          </a:prstGeom>
          <a:noFill/>
        </p:spPr>
        <p:txBody>
          <a:bodyPr wrap="none" rtlCol="0">
            <a:spAutoFit/>
          </a:bodyPr>
          <a:lstStyle/>
          <a:p>
            <a:r>
              <a:rPr lang="en-CA" sz="1350" dirty="0"/>
              <a:t>owner_id</a:t>
            </a:r>
          </a:p>
          <a:p>
            <a:r>
              <a:rPr lang="en-CA" sz="1350" dirty="0"/>
              <a:t>owner_name</a:t>
            </a:r>
          </a:p>
          <a:p>
            <a:r>
              <a:rPr lang="en-CA" sz="1350" dirty="0"/>
              <a:t>…</a:t>
            </a:r>
          </a:p>
        </p:txBody>
      </p:sp>
      <p:cxnSp>
        <p:nvCxnSpPr>
          <p:cNvPr id="31" name="Connector: Elbow 21">
            <a:extLst>
              <a:ext uri="{FF2B5EF4-FFF2-40B4-BE49-F238E27FC236}">
                <a16:creationId xmlns:a16="http://schemas.microsoft.com/office/drawing/2014/main" id="{1F189ECE-D290-6748-BA75-FFD8316A0E1E}"/>
              </a:ext>
            </a:extLst>
          </p:cNvPr>
          <p:cNvCxnSpPr/>
          <p:nvPr/>
        </p:nvCxnSpPr>
        <p:spPr>
          <a:xfrm>
            <a:off x="2297449" y="1452517"/>
            <a:ext cx="300462" cy="197959"/>
          </a:xfrm>
          <a:prstGeom prst="bentConnector3">
            <a:avLst/>
          </a:prstGeom>
          <a:ln>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36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4778</TotalTime>
  <Words>598</Words>
  <Application>Microsoft Macintosh PowerPoint</Application>
  <PresentationFormat>Widescreen</PresentationFormat>
  <Paragraphs>133</Paragraphs>
  <Slides>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Book Antiqua</vt:lpstr>
      <vt:lpstr>Calibri</vt:lpstr>
      <vt:lpstr>Calibri Light</vt:lpstr>
      <vt:lpstr>Times New Roman</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Bledsoe,Ellen</cp:lastModifiedBy>
  <cp:revision>14</cp:revision>
  <dcterms:created xsi:type="dcterms:W3CDTF">2020-11-07T20:45:35Z</dcterms:created>
  <dcterms:modified xsi:type="dcterms:W3CDTF">2020-11-17T15:25:22Z</dcterms:modified>
</cp:coreProperties>
</file>