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54B-4A66-49F9-B7BD-EAD105A4EED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7CE4-36F3-4BA8-B424-BF64A1FB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9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54B-4A66-49F9-B7BD-EAD105A4EED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7CE4-36F3-4BA8-B424-BF64A1FB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54B-4A66-49F9-B7BD-EAD105A4EED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7CE4-36F3-4BA8-B424-BF64A1FB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2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54B-4A66-49F9-B7BD-EAD105A4EED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7CE4-36F3-4BA8-B424-BF64A1FB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4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54B-4A66-49F9-B7BD-EAD105A4EED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7CE4-36F3-4BA8-B424-BF64A1FB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54B-4A66-49F9-B7BD-EAD105A4EED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7CE4-36F3-4BA8-B424-BF64A1FB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54B-4A66-49F9-B7BD-EAD105A4EED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7CE4-36F3-4BA8-B424-BF64A1FB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8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54B-4A66-49F9-B7BD-EAD105A4EED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7CE4-36F3-4BA8-B424-BF64A1FB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5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54B-4A66-49F9-B7BD-EAD105A4EED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7CE4-36F3-4BA8-B424-BF64A1FB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9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54B-4A66-49F9-B7BD-EAD105A4EED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7CE4-36F3-4BA8-B424-BF64A1FB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A54B-4A66-49F9-B7BD-EAD105A4EED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7CE4-36F3-4BA8-B424-BF64A1FB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9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AA54B-4A66-49F9-B7BD-EAD105A4EED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B7CE4-36F3-4BA8-B424-BF64A1FB7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7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Elegant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4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351" y="2235566"/>
            <a:ext cx="7744028" cy="46464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63" y="26115"/>
            <a:ext cx="10515600" cy="1325563"/>
          </a:xfrm>
        </p:spPr>
        <p:txBody>
          <a:bodyPr/>
          <a:lstStyle/>
          <a:p>
            <a:r>
              <a:rPr lang="en-US" dirty="0" smtClean="0"/>
              <a:t>Run 1-2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663" y="1048777"/>
                <a:ext cx="10515600" cy="4351338"/>
              </a:xfrm>
            </p:spPr>
            <p:txBody>
              <a:bodyPr/>
              <a:lstStyle/>
              <a:p>
                <a:pPr marL="228600" lvl="2">
                  <a:spcBef>
                    <a:spcPts val="1000"/>
                  </a:spcBef>
                </a:pPr>
                <a:r>
                  <a:rPr lang="en-US" dirty="0" smtClean="0"/>
                  <a:t>Start from waist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228600" lvl="2">
                  <a:spcBef>
                    <a:spcPts val="1000"/>
                  </a:spcBef>
                </a:pPr>
                <a:r>
                  <a:rPr lang="en-US" b="0" dirty="0" smtClean="0">
                    <a:latin typeface="Cambria Math" panose="02040503050406030204" pitchFamily="18" charset="0"/>
                  </a:rPr>
                  <a:t>Current Lattice (Changed D11 to 30 cm) : To make sure beta functions at quad are low</a:t>
                </a:r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(needed): </a:t>
                </a:r>
                <a:r>
                  <a:rPr lang="en-US" dirty="0" smtClean="0"/>
                  <a:t>0.0092,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(needed): </a:t>
                </a:r>
                <a:r>
                  <a:rPr lang="en-US" dirty="0" smtClean="0"/>
                  <a:t>0.0071</a:t>
                </a:r>
              </a:p>
              <a:p>
                <a:pPr marL="228600" lvl="2">
                  <a:spcBef>
                    <a:spcPts val="1000"/>
                  </a:spcBef>
                </a:pPr>
                <a:r>
                  <a:rPr lang="en-US" dirty="0" smtClean="0"/>
                  <a:t>Constraints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39,300)</a:t>
                </a:r>
                <a:endParaRPr lang="en-US" dirty="0" smtClean="0"/>
              </a:p>
              <a:p>
                <a:pPr marL="228600" lvl="2">
                  <a:spcBef>
                    <a:spcPts val="1000"/>
                  </a:spcBef>
                </a:pPr>
                <a:r>
                  <a:rPr lang="en-US" dirty="0" smtClean="0"/>
                  <a:t>Optimizing quads and drift spacing</a:t>
                </a:r>
              </a:p>
              <a:p>
                <a:pPr marL="685800" lvl="3">
                  <a:spcBef>
                    <a:spcPts val="1000"/>
                  </a:spcBef>
                </a:pPr>
                <a:r>
                  <a:rPr lang="en-US" dirty="0" smtClean="0"/>
                  <a:t>Small spot size at YAG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663" y="1048777"/>
                <a:ext cx="10515600" cy="4351338"/>
              </a:xfrm>
              <a:blipFill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9182987" y="5744798"/>
            <a:ext cx="89808" cy="43030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010395" y="5400115"/>
            <a:ext cx="434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YAG</a:t>
            </a:r>
          </a:p>
        </p:txBody>
      </p:sp>
    </p:spTree>
    <p:extLst>
      <p:ext uri="{BB962C8B-B14F-4D97-AF65-F5344CB8AC3E}">
        <p14:creationId xmlns:p14="http://schemas.microsoft.com/office/powerpoint/2010/main" val="23905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23152"/>
                <a:ext cx="10515600" cy="1325563"/>
              </a:xfrm>
            </p:spPr>
            <p:txBody>
              <a:bodyPr/>
              <a:lstStyle/>
              <a:p>
                <a:r>
                  <a:rPr lang="en-US" dirty="0" smtClean="0"/>
                  <a:t>Run 3 – Constraining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 smtClean="0"/>
                  <a:t> to 200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3152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5266"/>
                <a:ext cx="10515600" cy="4351338"/>
              </a:xfrm>
            </p:spPr>
            <p:txBody>
              <a:bodyPr/>
              <a:lstStyle/>
              <a:p>
                <a:pPr marL="228600" lvl="2">
                  <a:spcBef>
                    <a:spcPts val="1000"/>
                  </a:spcBef>
                </a:pPr>
                <a:r>
                  <a:rPr lang="en-US" dirty="0" smtClean="0"/>
                  <a:t>Start from waist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228600" lvl="2">
                  <a:spcBef>
                    <a:spcPts val="1000"/>
                  </a:spcBef>
                </a:pPr>
                <a:r>
                  <a:rPr lang="en-US" b="0" dirty="0" smtClean="0">
                    <a:latin typeface="Cambria Math" panose="02040503050406030204" pitchFamily="18" charset="0"/>
                  </a:rPr>
                  <a:t>Current Lattice (Changed D11 to 30 cm) : To make sure beta functions at quad are low</a:t>
                </a:r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(needed): </a:t>
                </a:r>
                <a:r>
                  <a:rPr lang="en-US" dirty="0" smtClean="0"/>
                  <a:t>0.0092,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(needed): </a:t>
                </a:r>
                <a:r>
                  <a:rPr lang="en-US" dirty="0" smtClean="0"/>
                  <a:t>0.0071</a:t>
                </a:r>
              </a:p>
              <a:p>
                <a:pPr marL="228600" lvl="2">
                  <a:spcBef>
                    <a:spcPts val="1000"/>
                  </a:spcBef>
                </a:pPr>
                <a:r>
                  <a:rPr lang="en-US" dirty="0" smtClean="0"/>
                  <a:t>Constraints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39,200)</a:t>
                </a:r>
                <a:endParaRPr lang="en-US" dirty="0" smtClean="0"/>
              </a:p>
              <a:p>
                <a:pPr marL="228600" lvl="2">
                  <a:spcBef>
                    <a:spcPts val="1000"/>
                  </a:spcBef>
                </a:pPr>
                <a:r>
                  <a:rPr lang="en-US" dirty="0" smtClean="0"/>
                  <a:t>Optimizing quads and drift spacing</a:t>
                </a:r>
              </a:p>
              <a:p>
                <a:pPr marL="685800" lvl="3">
                  <a:spcBef>
                    <a:spcPts val="1000"/>
                  </a:spcBef>
                </a:pPr>
                <a:r>
                  <a:rPr lang="en-US" dirty="0" smtClean="0"/>
                  <a:t>Small spot size at YAG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5266"/>
                <a:ext cx="10515600" cy="4351338"/>
              </a:xfrm>
              <a:blipFill>
                <a:blip r:embed="rId3"/>
                <a:stretch>
                  <a:fillRect l="-522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40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152"/>
            <a:ext cx="10515600" cy="1325563"/>
          </a:xfrm>
        </p:spPr>
        <p:txBody>
          <a:bodyPr/>
          <a:lstStyle/>
          <a:p>
            <a:r>
              <a:rPr lang="en-US" dirty="0" smtClean="0"/>
              <a:t>Run 4 – Asymmetry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5266"/>
                <a:ext cx="10515600" cy="4351338"/>
              </a:xfrm>
            </p:spPr>
            <p:txBody>
              <a:bodyPr/>
              <a:lstStyle/>
              <a:p>
                <a:pPr marL="228600" lvl="2">
                  <a:spcBef>
                    <a:spcPts val="1000"/>
                  </a:spcBef>
                </a:pPr>
                <a:r>
                  <a:rPr lang="en-US" dirty="0" smtClean="0"/>
                  <a:t>Start from waist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228600" lvl="2">
                  <a:spcBef>
                    <a:spcPts val="1000"/>
                  </a:spcBef>
                </a:pPr>
                <a:r>
                  <a:rPr lang="en-US" b="0" dirty="0" smtClean="0">
                    <a:latin typeface="Cambria Math" panose="02040503050406030204" pitchFamily="18" charset="0"/>
                  </a:rPr>
                  <a:t>Current Lattice (Changed D11 to 30 cm) : To make sure beta functions at quad are low</a:t>
                </a:r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(needed): </a:t>
                </a:r>
                <a:r>
                  <a:rPr lang="en-US" dirty="0" smtClean="0"/>
                  <a:t>0.0092,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(needed): </a:t>
                </a:r>
                <a:r>
                  <a:rPr lang="en-US" dirty="0" smtClean="0"/>
                  <a:t>0.0071</a:t>
                </a:r>
              </a:p>
              <a:p>
                <a:pPr marL="228600" lvl="2">
                  <a:spcBef>
                    <a:spcPts val="1000"/>
                  </a:spcBef>
                </a:pPr>
                <a:r>
                  <a:rPr lang="en-US" dirty="0" smtClean="0"/>
                  <a:t>Constraints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39,200)</a:t>
                </a:r>
                <a:endParaRPr lang="en-US" dirty="0" smtClean="0"/>
              </a:p>
              <a:p>
                <a:pPr marL="228600" lvl="2">
                  <a:spcBef>
                    <a:spcPts val="1000"/>
                  </a:spcBef>
                </a:pPr>
                <a:r>
                  <a:rPr lang="en-US" dirty="0" smtClean="0"/>
                  <a:t>Optimizing quads and drift spacing</a:t>
                </a:r>
              </a:p>
              <a:p>
                <a:pPr marL="685800" lvl="3">
                  <a:spcBef>
                    <a:spcPts val="1000"/>
                  </a:spcBef>
                </a:pPr>
                <a:r>
                  <a:rPr lang="en-US" dirty="0" smtClean="0"/>
                  <a:t>Small spot size at YAG</a:t>
                </a:r>
              </a:p>
              <a:p>
                <a:pPr marL="685800" lvl="3">
                  <a:spcBef>
                    <a:spcPts val="1000"/>
                  </a:spcBef>
                </a:pPr>
                <a:r>
                  <a:rPr lang="en-US" dirty="0" smtClean="0"/>
                  <a:t>Asymmetry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5266"/>
                <a:ext cx="10515600" cy="4351338"/>
              </a:xfrm>
              <a:blipFill>
                <a:blip r:embed="rId2"/>
                <a:stretch>
                  <a:fillRect l="-522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10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from waist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lvl="2">
                  <a:spcBef>
                    <a:spcPts val="1000"/>
                  </a:spcBef>
                </a:pPr>
                <a:r>
                  <a:rPr lang="en-US" b="0" dirty="0" smtClean="0">
                    <a:latin typeface="Cambria Math" panose="02040503050406030204" pitchFamily="18" charset="0"/>
                  </a:rPr>
                  <a:t>Current Lattice (Changed last drift length)</a:t>
                </a:r>
              </a:p>
              <a:p>
                <a:pPr marL="2286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(needed): 0.009,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(needed): </a:t>
                </a:r>
                <a:r>
                  <a:rPr lang="en-US" dirty="0" smtClean="0"/>
                  <a:t>0.0071</a:t>
                </a:r>
              </a:p>
              <a:p>
                <a:pPr marL="228600" lvl="2">
                  <a:spcBef>
                    <a:spcPts val="1000"/>
                  </a:spcBef>
                </a:pPr>
                <a:r>
                  <a:rPr lang="en-US" dirty="0" smtClean="0"/>
                  <a:t>Optimizing quads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00411" y="3988493"/>
            <a:ext cx="910023" cy="860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plasma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00484" y="3989920"/>
            <a:ext cx="122827" cy="86061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172305" y="3988493"/>
            <a:ext cx="122827" cy="86061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26032" y="3988493"/>
            <a:ext cx="122827" cy="86061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263709" y="3988492"/>
            <a:ext cx="122827" cy="86061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5550" y="5328500"/>
            <a:ext cx="11482809" cy="524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2355422" y="5175921"/>
            <a:ext cx="8630" cy="30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225088" y="5175921"/>
            <a:ext cx="8630" cy="30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3553267" y="5175921"/>
            <a:ext cx="8630" cy="30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881446" y="5180648"/>
            <a:ext cx="8630" cy="30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5325122" y="5175921"/>
            <a:ext cx="8630" cy="30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180367" y="3989919"/>
            <a:ext cx="122827" cy="86061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852188" y="3988492"/>
            <a:ext cx="122827" cy="86061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505915" y="3988492"/>
            <a:ext cx="122827" cy="86061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6904971" y="5175921"/>
            <a:ext cx="8630" cy="30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7253576" y="5175921"/>
            <a:ext cx="8630" cy="30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563013" y="5175921"/>
            <a:ext cx="8630" cy="30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8822735" y="3988492"/>
            <a:ext cx="122827" cy="86061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0637056" y="3988492"/>
            <a:ext cx="122827" cy="86061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0344864" y="3988492"/>
            <a:ext cx="122827" cy="86061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8884148" y="5175921"/>
            <a:ext cx="8630" cy="30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10406277" y="5175921"/>
            <a:ext cx="8630" cy="30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0689839" y="5175921"/>
            <a:ext cx="8630" cy="3051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46616" y="3557791"/>
            <a:ext cx="55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YAG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05642" y="3577666"/>
            <a:ext cx="557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YAG</a:t>
            </a:r>
          </a:p>
        </p:txBody>
      </p:sp>
    </p:spTree>
    <p:extLst>
      <p:ext uri="{BB962C8B-B14F-4D97-AF65-F5344CB8AC3E}">
        <p14:creationId xmlns:p14="http://schemas.microsoft.com/office/powerpoint/2010/main" val="297599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7062</TotalTime>
  <Words>93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Elegant optimization</vt:lpstr>
      <vt:lpstr>Run 1-2</vt:lpstr>
      <vt:lpstr>Run 3 – Constraining β_y to 200</vt:lpstr>
      <vt:lpstr>Run 4 – Asymmetry</vt:lpstr>
      <vt:lpstr>Start from waist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optimization</dc:title>
  <dc:creator>Pratik Manwani</dc:creator>
  <cp:lastModifiedBy>Pratik Manwani</cp:lastModifiedBy>
  <cp:revision>20</cp:revision>
  <dcterms:created xsi:type="dcterms:W3CDTF">2024-08-14T22:13:24Z</dcterms:created>
  <dcterms:modified xsi:type="dcterms:W3CDTF">2024-08-19T19:55:40Z</dcterms:modified>
</cp:coreProperties>
</file>