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Hammersmith On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HammersmithOne-regular.fntdata"/><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0dd601ee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0dd601ee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10bb0dd9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10bb0dd9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110bb0dd9b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110bb0dd9b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10bb0dd9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110bb0dd9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110bb0dd9b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110bb0dd9b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d1c1cd0ba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d1c1cd0ba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interviewed Nebraska who is one year post grad from a non traditional </a:t>
            </a:r>
            <a:r>
              <a:rPr lang="en"/>
              <a:t>international</a:t>
            </a:r>
            <a:r>
              <a:rPr lang="en"/>
              <a:t> university called Minerva. She is currently living at home and is working as a freelancer and political organizer. She had this really interesting quote about the kinds of activities that she did in college vs in post grad life and importantly, with whom did she do these activities: close friends or acquaintances.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10f38a3108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10f38a3108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10dd601ee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10dd601ee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0dd601ee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10dd601ee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7" name="Shape 167"/>
        <p:cNvGrpSpPr/>
        <p:nvPr/>
      </p:nvGrpSpPr>
      <p:grpSpPr>
        <a:xfrm>
          <a:off x="0" y="0"/>
          <a:ext cx="0" cy="0"/>
          <a:chOff x="0" y="0"/>
          <a:chExt cx="0" cy="0"/>
        </a:xfrm>
      </p:grpSpPr>
      <p:sp>
        <p:nvSpPr>
          <p:cNvPr id="168" name="Google Shape;168;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1"/>
          <p:cNvGrpSpPr/>
          <p:nvPr/>
        </p:nvGrpSpPr>
        <p:grpSpPr>
          <a:xfrm flipH="1" rot="10800000">
            <a:off x="-135159" y="-547193"/>
            <a:ext cx="1696762" cy="1688828"/>
            <a:chOff x="2414491" y="671177"/>
            <a:chExt cx="1830972" cy="1822411"/>
          </a:xfrm>
        </p:grpSpPr>
        <p:sp>
          <p:nvSpPr>
            <p:cNvPr id="171" name="Google Shape;171;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09" name="Shape 209"/>
        <p:cNvGrpSpPr/>
        <p:nvPr/>
      </p:nvGrpSpPr>
      <p:grpSpPr>
        <a:xfrm>
          <a:off x="0" y="0"/>
          <a:ext cx="0" cy="0"/>
          <a:chOff x="0" y="0"/>
          <a:chExt cx="0" cy="0"/>
        </a:xfrm>
      </p:grpSpPr>
      <p:sp>
        <p:nvSpPr>
          <p:cNvPr id="210" name="Google Shape;210;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13">
            <a:hlinkClick/>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6" name="Google Shape;216;p13">
            <a:hlinkClick/>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7" name="Google Shape;217;p13">
            <a:hlinkClick/>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1" name="Google Shape;221;p13">
            <a:hlinkClick/>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2" name="Google Shape;222;p13">
            <a:hlinkClick/>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3" name="Google Shape;223;p13">
            <a:hlinkClick/>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 name="Google Shape;226;p13">
            <a:hlinkClick/>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7" name="Google Shape;227;p13">
            <a:hlinkClick/>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8" name="Google Shape;228;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13">
            <a:hlinkClick/>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0" name="Google Shape;230;p13">
            <a:hlinkClick/>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31" name="Shape 231"/>
        <p:cNvGrpSpPr/>
        <p:nvPr/>
      </p:nvGrpSpPr>
      <p:grpSpPr>
        <a:xfrm>
          <a:off x="0" y="0"/>
          <a:ext cx="0" cy="0"/>
          <a:chOff x="0" y="0"/>
          <a:chExt cx="0" cy="0"/>
        </a:xfrm>
      </p:grpSpPr>
      <p:sp>
        <p:nvSpPr>
          <p:cNvPr id="232" name="Google Shape;232;p14"/>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33" name="Google Shape;233;p14"/>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14"/>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4"/>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263" name="Shape 263"/>
        <p:cNvGrpSpPr/>
        <p:nvPr/>
      </p:nvGrpSpPr>
      <p:grpSpPr>
        <a:xfrm>
          <a:off x="0" y="0"/>
          <a:ext cx="0" cy="0"/>
          <a:chOff x="0" y="0"/>
          <a:chExt cx="0" cy="0"/>
        </a:xfrm>
      </p:grpSpPr>
      <p:sp>
        <p:nvSpPr>
          <p:cNvPr id="264" name="Google Shape;264;p15"/>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8" name="Google Shape;268;p15"/>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15"/>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 name="Google Shape;270;p15"/>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15"/>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2" name="Google Shape;272;p15"/>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3" name="Google Shape;273;p15"/>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5"/>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15"/>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6" name="Google Shape;276;p15"/>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277"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flipH="1" rot="10800000">
            <a:off x="430416" y="1844182"/>
            <a:ext cx="1696762" cy="1688828"/>
            <a:chOff x="2414491" y="671177"/>
            <a:chExt cx="1830972" cy="1822411"/>
          </a:xfrm>
        </p:grpSpPr>
        <p:sp>
          <p:nvSpPr>
            <p:cNvPr id="281" name="Google Shape;281;p1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7" name="Google Shape;317;p16"/>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18" name="Google Shape;318;p16"/>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9" name="Google Shape;319;p16"/>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20" name="Google Shape;320;p16"/>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21" name="Google Shape;321;p16"/>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2">
    <p:spTree>
      <p:nvGrpSpPr>
        <p:cNvPr id="322"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7" name="Google Shape;327;p17"/>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328" name="Google Shape;328;p17"/>
          <p:cNvGrpSpPr/>
          <p:nvPr/>
        </p:nvGrpSpPr>
        <p:grpSpPr>
          <a:xfrm flipH="1" rot="10800000">
            <a:off x="4776891" y="3572332"/>
            <a:ext cx="1696762" cy="1688828"/>
            <a:chOff x="2414491" y="671177"/>
            <a:chExt cx="1830972" cy="1822411"/>
          </a:xfrm>
        </p:grpSpPr>
        <p:sp>
          <p:nvSpPr>
            <p:cNvPr id="329" name="Google Shape;329;p1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2_1">
    <p:spTree>
      <p:nvGrpSpPr>
        <p:cNvPr id="363"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18"/>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1" name="Google Shape;401;p18"/>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4_1">
    <p:spTree>
      <p:nvGrpSpPr>
        <p:cNvPr id="402" name="Shape 402"/>
        <p:cNvGrpSpPr/>
        <p:nvPr/>
      </p:nvGrpSpPr>
      <p:grpSpPr>
        <a:xfrm>
          <a:off x="0" y="0"/>
          <a:ext cx="0" cy="0"/>
          <a:chOff x="0" y="0"/>
          <a:chExt cx="0" cy="0"/>
        </a:xfrm>
      </p:grpSpPr>
      <p:sp>
        <p:nvSpPr>
          <p:cNvPr id="403" name="Google Shape;403;p1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4" name="Google Shape;404;p19"/>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405" name="Google Shape;405;p19"/>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23">
    <p:spTree>
      <p:nvGrpSpPr>
        <p:cNvPr id="441" name="Shape 441"/>
        <p:cNvGrpSpPr/>
        <p:nvPr/>
      </p:nvGrpSpPr>
      <p:grpSpPr>
        <a:xfrm>
          <a:off x="0" y="0"/>
          <a:ext cx="0" cy="0"/>
          <a:chOff x="0" y="0"/>
          <a:chExt cx="0" cy="0"/>
        </a:xfrm>
      </p:grpSpPr>
      <p:sp>
        <p:nvSpPr>
          <p:cNvPr id="442" name="Google Shape;442;p20"/>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3" name="Google Shape;443;p20"/>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0"/>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27">
    <p:spTree>
      <p:nvGrpSpPr>
        <p:cNvPr id="472"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1"/>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21"/>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513"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22"/>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9" name="Google Shape;519;p22"/>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0" name="Google Shape;520;p22"/>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22"/>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522"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3"/>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2" name="Google Shape;562;p23"/>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23"/>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23"/>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23"/>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6" name="Google Shape;566;p23"/>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23"/>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568"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4"/>
          <p:cNvGrpSpPr/>
          <p:nvPr/>
        </p:nvGrpSpPr>
        <p:grpSpPr>
          <a:xfrm flipH="1" rot="10800000">
            <a:off x="205659" y="2003797"/>
            <a:ext cx="1888282" cy="1879453"/>
            <a:chOff x="2414491" y="671177"/>
            <a:chExt cx="1830972" cy="1822411"/>
          </a:xfrm>
        </p:grpSpPr>
        <p:sp>
          <p:nvSpPr>
            <p:cNvPr id="571" name="Google Shape;571;p2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 name="Google Shape;607;p24"/>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24"/>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24"/>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0" name="Google Shape;610;p24"/>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1" name="Google Shape;611;p24"/>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24"/>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24"/>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24"/>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24"/>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616" name="Shape 616"/>
        <p:cNvGrpSpPr/>
        <p:nvPr/>
      </p:nvGrpSpPr>
      <p:grpSpPr>
        <a:xfrm>
          <a:off x="0" y="0"/>
          <a:ext cx="0" cy="0"/>
          <a:chOff x="0" y="0"/>
          <a:chExt cx="0" cy="0"/>
        </a:xfrm>
      </p:grpSpPr>
      <p:sp>
        <p:nvSpPr>
          <p:cNvPr id="617" name="Google Shape;617;p25"/>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1" name="Google Shape;621;p25"/>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5"/>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3" name="Google Shape;623;p25"/>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4" name="Google Shape;624;p25"/>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5" name="Google Shape;625;p25"/>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6" name="Google Shape;626;p25"/>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7" name="Google Shape;627;p25"/>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8" name="Google Shape;628;p25"/>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9" name="Google Shape;629;p25"/>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0" name="Google Shape;630;p25"/>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1" name="Google Shape;631;p25"/>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2" name="Google Shape;632;p25"/>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3" name="Shape 633"/>
        <p:cNvGrpSpPr/>
        <p:nvPr/>
      </p:nvGrpSpPr>
      <p:grpSpPr>
        <a:xfrm>
          <a:off x="0" y="0"/>
          <a:ext cx="0" cy="0"/>
          <a:chOff x="0" y="0"/>
          <a:chExt cx="0" cy="0"/>
        </a:xfrm>
      </p:grpSpPr>
      <p:sp>
        <p:nvSpPr>
          <p:cNvPr id="634" name="Google Shape;634;p26"/>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638" name="Shape 638"/>
        <p:cNvGrpSpPr/>
        <p:nvPr/>
      </p:nvGrpSpPr>
      <p:grpSpPr>
        <a:xfrm>
          <a:off x="0" y="0"/>
          <a:ext cx="0" cy="0"/>
          <a:chOff x="0" y="0"/>
          <a:chExt cx="0" cy="0"/>
        </a:xfrm>
      </p:grpSpPr>
      <p:sp>
        <p:nvSpPr>
          <p:cNvPr id="639" name="Google Shape;639;p27"/>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7"/>
          <p:cNvGrpSpPr/>
          <p:nvPr/>
        </p:nvGrpSpPr>
        <p:grpSpPr>
          <a:xfrm flipH="1" rot="10800000">
            <a:off x="566191" y="1712532"/>
            <a:ext cx="1696762" cy="1688828"/>
            <a:chOff x="2414491" y="671177"/>
            <a:chExt cx="1830972" cy="1822411"/>
          </a:xfrm>
        </p:grpSpPr>
        <p:sp>
          <p:nvSpPr>
            <p:cNvPr id="642" name="Google Shape;642;p2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677"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682"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6" name="Google Shape;686;p29"/>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687"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692" name="Shape 692"/>
        <p:cNvGrpSpPr/>
        <p:nvPr/>
      </p:nvGrpSpPr>
      <p:grpSpPr>
        <a:xfrm>
          <a:off x="0" y="0"/>
          <a:ext cx="0" cy="0"/>
          <a:chOff x="0" y="0"/>
          <a:chExt cx="0" cy="0"/>
        </a:xfrm>
      </p:grpSpPr>
      <p:sp>
        <p:nvSpPr>
          <p:cNvPr id="693" name="Google Shape;693;p31"/>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697"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rot="-7977683">
            <a:off x="6409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702" name="Shape 702"/>
        <p:cNvGrpSpPr/>
        <p:nvPr/>
      </p:nvGrpSpPr>
      <p:grpSpPr>
        <a:xfrm>
          <a:off x="0" y="0"/>
          <a:ext cx="0" cy="0"/>
          <a:chOff x="0" y="0"/>
          <a:chExt cx="0" cy="0"/>
        </a:xfrm>
      </p:grpSpPr>
      <p:sp>
        <p:nvSpPr>
          <p:cNvPr id="703" name="Google Shape;703;p33"/>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05" name="Google Shape;705;p33"/>
          <p:cNvGrpSpPr/>
          <p:nvPr/>
        </p:nvGrpSpPr>
        <p:grpSpPr>
          <a:xfrm flipH="1" rot="10800000">
            <a:off x="-776141" y="2015093"/>
            <a:ext cx="2087674" cy="2077913"/>
            <a:chOff x="2414491" y="671177"/>
            <a:chExt cx="1830972" cy="1822411"/>
          </a:xfrm>
        </p:grpSpPr>
        <p:sp>
          <p:nvSpPr>
            <p:cNvPr id="706" name="Google Shape;706;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740"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4"/>
          <p:cNvGrpSpPr/>
          <p:nvPr/>
        </p:nvGrpSpPr>
        <p:grpSpPr>
          <a:xfrm flipH="1" rot="10800000">
            <a:off x="955516" y="2266845"/>
            <a:ext cx="1696762" cy="1688828"/>
            <a:chOff x="2414491" y="671177"/>
            <a:chExt cx="1830972" cy="1822411"/>
          </a:xfrm>
        </p:grpSpPr>
        <p:sp>
          <p:nvSpPr>
            <p:cNvPr id="745" name="Google Shape;745;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4"/>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1" name="Google Shape;781;p34"/>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782"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5">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3" name="Google Shape;823;p35"/>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824"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36"/>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890"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5" name="Google Shape;895;p3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896" name="Google Shape;896;p37"/>
          <p:cNvGrpSpPr/>
          <p:nvPr/>
        </p:nvGrpSpPr>
        <p:grpSpPr>
          <a:xfrm flipH="1" rot="10800000">
            <a:off x="815666" y="1235970"/>
            <a:ext cx="1696762" cy="1688828"/>
            <a:chOff x="2414491" y="671177"/>
            <a:chExt cx="1830972" cy="1822411"/>
          </a:xfrm>
        </p:grpSpPr>
        <p:sp>
          <p:nvSpPr>
            <p:cNvPr id="897" name="Google Shape;897;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931" name="Shape 931"/>
        <p:cNvGrpSpPr/>
        <p:nvPr/>
      </p:nvGrpSpPr>
      <p:grpSpPr>
        <a:xfrm>
          <a:off x="0" y="0"/>
          <a:ext cx="0" cy="0"/>
          <a:chOff x="0" y="0"/>
          <a:chExt cx="0" cy="0"/>
        </a:xfrm>
      </p:grpSpPr>
      <p:sp>
        <p:nvSpPr>
          <p:cNvPr id="932" name="Google Shape;932;p38"/>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1" name="Google Shape;971;p3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2_2">
    <p:spTree>
      <p:nvGrpSpPr>
        <p:cNvPr id="972"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6" name="Google Shape;976;p39"/>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977"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7" name="Google Shape;1017;p40"/>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2">
    <p:spTree>
      <p:nvGrpSpPr>
        <p:cNvPr id="1018"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3" name="Google Shape;1023;p41"/>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4">
    <p:spTree>
      <p:nvGrpSpPr>
        <p:cNvPr id="1024"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3" name="Google Shape;1053;p4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5">
    <p:spTree>
      <p:nvGrpSpPr>
        <p:cNvPr id="1054"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3" name="Google Shape;1093;p43"/>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6">
    <p:spTree>
      <p:nvGrpSpPr>
        <p:cNvPr id="1094"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9" name="Google Shape;1099;p44"/>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7_1">
    <p:spTree>
      <p:nvGrpSpPr>
        <p:cNvPr id="1100"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4" name="Google Shape;1104;p45"/>
          <p:cNvSpPr txBox="1"/>
          <p:nvPr>
            <p:ph idx="1" type="subTitle"/>
          </p:nvPr>
        </p:nvSpPr>
        <p:spPr>
          <a:xfrm>
            <a:off x="713225" y="11680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7">
    <p:spTree>
      <p:nvGrpSpPr>
        <p:cNvPr id="1105" name="Shape 1105"/>
        <p:cNvGrpSpPr/>
        <p:nvPr/>
      </p:nvGrpSpPr>
      <p:grpSpPr>
        <a:xfrm>
          <a:off x="0" y="0"/>
          <a:ext cx="0" cy="0"/>
          <a:chOff x="0" y="0"/>
          <a:chExt cx="0" cy="0"/>
        </a:xfrm>
      </p:grpSpPr>
      <p:sp>
        <p:nvSpPr>
          <p:cNvPr id="1106" name="Google Shape;110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6"/>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4" name="Google Shape;1144;p46"/>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145" name="Shape 1145"/>
        <p:cNvGrpSpPr/>
        <p:nvPr/>
      </p:nvGrpSpPr>
      <p:grpSpPr>
        <a:xfrm>
          <a:off x="0" y="0"/>
          <a:ext cx="0" cy="0"/>
          <a:chOff x="0" y="0"/>
          <a:chExt cx="0" cy="0"/>
        </a:xfrm>
      </p:grpSpPr>
      <p:sp>
        <p:nvSpPr>
          <p:cNvPr id="1146" name="Google Shape;1146;p47"/>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47"/>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6" name="Google Shape;1186;p47"/>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187" name="Google Shape;1187;p47"/>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188" name="Shape 1188"/>
        <p:cNvGrpSpPr/>
        <p:nvPr/>
      </p:nvGrpSpPr>
      <p:grpSpPr>
        <a:xfrm>
          <a:off x="0" y="0"/>
          <a:ext cx="0" cy="0"/>
          <a:chOff x="0" y="0"/>
          <a:chExt cx="0" cy="0"/>
        </a:xfrm>
      </p:grpSpPr>
      <p:sp>
        <p:nvSpPr>
          <p:cNvPr id="1189" name="Google Shape;1189;p48"/>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48"/>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226"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49"/>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255"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50"/>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303" name="Shape 1303"/>
        <p:cNvGrpSpPr/>
        <p:nvPr/>
      </p:nvGrpSpPr>
      <p:grpSpPr>
        <a:xfrm>
          <a:off x="0" y="0"/>
          <a:ext cx="0" cy="0"/>
          <a:chOff x="0" y="0"/>
          <a:chExt cx="0" cy="0"/>
        </a:xfrm>
      </p:grpSpPr>
      <p:sp>
        <p:nvSpPr>
          <p:cNvPr id="1304" name="Google Shape;1304;p51"/>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0" name="Google Shape;160;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4" name="Google Shape;164;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5" name="Shape 1315"/>
        <p:cNvGrpSpPr/>
        <p:nvPr/>
      </p:nvGrpSpPr>
      <p:grpSpPr>
        <a:xfrm>
          <a:off x="0" y="0"/>
          <a:ext cx="0" cy="0"/>
          <a:chOff x="0" y="0"/>
          <a:chExt cx="0" cy="0"/>
        </a:xfrm>
      </p:grpSpPr>
      <p:sp>
        <p:nvSpPr>
          <p:cNvPr id="1316" name="Google Shape;1316;p52"/>
          <p:cNvSpPr txBox="1"/>
          <p:nvPr>
            <p:ph type="ctrTitle"/>
          </p:nvPr>
        </p:nvSpPr>
        <p:spPr>
          <a:xfrm>
            <a:off x="1058250" y="420775"/>
            <a:ext cx="70275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5-9</a:t>
            </a:r>
            <a:endParaRPr>
              <a:solidFill>
                <a:schemeClr val="accent2"/>
              </a:solidFill>
            </a:endParaRPr>
          </a:p>
          <a:p>
            <a:pPr indent="0" lvl="0" marL="0" rtl="0" algn="ctr">
              <a:spcBef>
                <a:spcPts val="0"/>
              </a:spcBef>
              <a:spcAft>
                <a:spcPts val="0"/>
              </a:spcAft>
              <a:buNone/>
            </a:pPr>
            <a:r>
              <a:rPr b="0" lang="en" sz="3700">
                <a:solidFill>
                  <a:schemeClr val="accent2"/>
                </a:solidFill>
              </a:rPr>
              <a:t>Intentionality After Work</a:t>
            </a:r>
            <a:endParaRPr b="0" sz="3700">
              <a:solidFill>
                <a:schemeClr val="accent2"/>
              </a:solidFill>
            </a:endParaRPr>
          </a:p>
        </p:txBody>
      </p:sp>
      <p:sp>
        <p:nvSpPr>
          <p:cNvPr id="1317" name="Google Shape;1317;p52"/>
          <p:cNvSpPr txBox="1"/>
          <p:nvPr>
            <p:ph idx="1" type="subTitle"/>
          </p:nvPr>
        </p:nvSpPr>
        <p:spPr>
          <a:xfrm>
            <a:off x="1829100" y="2540300"/>
            <a:ext cx="5485800" cy="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For new grads, </a:t>
            </a:r>
            <a:r>
              <a:rPr b="1" lang="en"/>
              <a:t>dedicating purposeful time towards themselves and others can feel impossible</a:t>
            </a:r>
            <a:r>
              <a:rPr lang="en"/>
              <a:t>—it’s easier to just watch Netflix every day after work. 5-9 solves this problem by making it straightforward to </a:t>
            </a:r>
            <a:r>
              <a:rPr b="1" lang="en"/>
              <a:t>set, do, and reflect on intentions </a:t>
            </a:r>
            <a:r>
              <a:rPr lang="en"/>
              <a:t>users set for themselves, whether it’s seeing an old friend or meditating after a long day of meetings.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61"/>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1"/>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1"/>
          <p:cNvSpPr/>
          <p:nvPr/>
        </p:nvSpPr>
        <p:spPr>
          <a:xfrm rot="-7977666">
            <a:off x="7598316" y="679170"/>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7" name="Google Shape;1377;p61"/>
          <p:cNvPicPr preferRelativeResize="0"/>
          <p:nvPr/>
        </p:nvPicPr>
        <p:blipFill>
          <a:blip r:embed="rId3">
            <a:alphaModFix/>
          </a:blip>
          <a:stretch>
            <a:fillRect/>
          </a:stretch>
        </p:blipFill>
        <p:spPr>
          <a:xfrm>
            <a:off x="1782296" y="373200"/>
            <a:ext cx="5579402" cy="439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3"/>
          <p:cNvSpPr txBox="1"/>
          <p:nvPr>
            <p:ph type="title"/>
          </p:nvPr>
        </p:nvSpPr>
        <p:spPr>
          <a:xfrm>
            <a:off x="713225" y="3757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Market Research: Nudge</a:t>
            </a:r>
            <a:endParaRPr/>
          </a:p>
        </p:txBody>
      </p:sp>
      <p:sp>
        <p:nvSpPr>
          <p:cNvPr id="1323" name="Google Shape;1323;p53"/>
          <p:cNvSpPr txBox="1"/>
          <p:nvPr>
            <p:ph idx="1" type="subTitle"/>
          </p:nvPr>
        </p:nvSpPr>
        <p:spPr>
          <a:xfrm>
            <a:off x="684250" y="917250"/>
            <a:ext cx="6447600" cy="39783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E0C2C2"/>
                </a:highlight>
              </a:rPr>
              <a:t>Product:</a:t>
            </a:r>
            <a:r>
              <a:rPr lang="en" sz="1100"/>
              <a:t> </a:t>
            </a:r>
            <a:r>
              <a:rPr b="0" lang="en" sz="1100"/>
              <a:t>Nudge</a:t>
            </a:r>
            <a:endParaRPr b="0" sz="1100"/>
          </a:p>
          <a:p>
            <a:pPr indent="0" lvl="0" marL="0" rtl="0" algn="l">
              <a:spcBef>
                <a:spcPts val="0"/>
              </a:spcBef>
              <a:spcAft>
                <a:spcPts val="0"/>
              </a:spcAft>
              <a:buNone/>
            </a:pPr>
            <a:r>
              <a:t/>
            </a:r>
            <a:endParaRPr b="0" sz="1100"/>
          </a:p>
          <a:p>
            <a:pPr indent="0" lvl="0" marL="0" rtl="0" algn="l">
              <a:spcBef>
                <a:spcPts val="0"/>
              </a:spcBef>
              <a:spcAft>
                <a:spcPts val="0"/>
              </a:spcAft>
              <a:buNone/>
            </a:pPr>
            <a:r>
              <a:rPr lang="en" sz="1100">
                <a:highlight>
                  <a:srgbClr val="E0C2C2"/>
                </a:highlight>
              </a:rPr>
              <a:t>Product space:</a:t>
            </a:r>
            <a:r>
              <a:rPr lang="en" sz="1100"/>
              <a:t> </a:t>
            </a:r>
            <a:r>
              <a:rPr b="0" lang="en" sz="1100"/>
              <a:t>Geographically curated activity planning for young adults</a:t>
            </a:r>
            <a:endParaRPr b="0" sz="1100"/>
          </a:p>
          <a:p>
            <a:pPr indent="0" lvl="0" marL="0" rtl="0" algn="l">
              <a:spcBef>
                <a:spcPts val="0"/>
              </a:spcBef>
              <a:spcAft>
                <a:spcPts val="0"/>
              </a:spcAft>
              <a:buNone/>
            </a:pPr>
            <a:r>
              <a:t/>
            </a:r>
            <a:endParaRPr b="0" sz="1100"/>
          </a:p>
          <a:p>
            <a:pPr indent="0" lvl="0" marL="0" rtl="0" algn="l">
              <a:spcBef>
                <a:spcPts val="0"/>
              </a:spcBef>
              <a:spcAft>
                <a:spcPts val="0"/>
              </a:spcAft>
              <a:buNone/>
            </a:pPr>
            <a:r>
              <a:rPr lang="en" sz="1100">
                <a:highlight>
                  <a:srgbClr val="E0C2C2"/>
                </a:highlight>
              </a:rPr>
              <a:t>Key Differentiators:</a:t>
            </a:r>
            <a:endParaRPr b="0" sz="1100">
              <a:highlight>
                <a:srgbClr val="E0C2C2"/>
              </a:highlight>
            </a:endParaRPr>
          </a:p>
          <a:p>
            <a:pPr indent="-298450" lvl="0" marL="457200" rtl="0" algn="l">
              <a:spcBef>
                <a:spcPts val="0"/>
              </a:spcBef>
              <a:spcAft>
                <a:spcPts val="0"/>
              </a:spcAft>
              <a:buSzPts val="1100"/>
              <a:buChar char="-"/>
            </a:pPr>
            <a:r>
              <a:rPr b="0" lang="en" sz="1100"/>
              <a:t>Nudge </a:t>
            </a:r>
            <a:r>
              <a:rPr lang="en" sz="1100"/>
              <a:t>only presents users with activities</a:t>
            </a:r>
            <a:r>
              <a:rPr b="0" lang="en" sz="1100"/>
              <a:t>, 5-9 also connects users with their friends during overlapping free times</a:t>
            </a:r>
            <a:endParaRPr b="0" sz="1100"/>
          </a:p>
          <a:p>
            <a:pPr indent="-298450" lvl="0" marL="457200" rtl="0" algn="l">
              <a:spcBef>
                <a:spcPts val="0"/>
              </a:spcBef>
              <a:spcAft>
                <a:spcPts val="0"/>
              </a:spcAft>
              <a:buSzPts val="1100"/>
              <a:buChar char="-"/>
            </a:pPr>
            <a:r>
              <a:rPr b="0" lang="en" sz="1100"/>
              <a:t>Nudge relies on </a:t>
            </a:r>
            <a:r>
              <a:rPr lang="en" sz="1100"/>
              <a:t>twice weekly text notifications</a:t>
            </a:r>
            <a:r>
              <a:rPr b="0" lang="en" sz="1100"/>
              <a:t>, 5-9 is not notifications based</a:t>
            </a:r>
            <a:endParaRPr b="0" sz="1100"/>
          </a:p>
          <a:p>
            <a:pPr indent="-298450" lvl="0" marL="457200" rtl="0" algn="l">
              <a:spcBef>
                <a:spcPts val="0"/>
              </a:spcBef>
              <a:spcAft>
                <a:spcPts val="0"/>
              </a:spcAft>
              <a:buSzPts val="1100"/>
              <a:buChar char="-"/>
            </a:pPr>
            <a:r>
              <a:rPr b="0" lang="en" sz="1100"/>
              <a:t>Nudge does not differentiate between social activities and self care activities, 5-9 will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highlight>
                  <a:srgbClr val="E0C2C2"/>
                </a:highlight>
              </a:rPr>
              <a:t>What Works:</a:t>
            </a:r>
            <a:endParaRPr sz="1100">
              <a:highlight>
                <a:srgbClr val="E0C2C2"/>
              </a:highlight>
            </a:endParaRPr>
          </a:p>
          <a:p>
            <a:pPr indent="-298450" lvl="0" marL="457200" rtl="0" algn="l">
              <a:spcBef>
                <a:spcPts val="0"/>
              </a:spcBef>
              <a:spcAft>
                <a:spcPts val="0"/>
              </a:spcAft>
              <a:buSzPts val="1100"/>
              <a:buChar char="-"/>
            </a:pPr>
            <a:r>
              <a:rPr b="0" lang="en" sz="1100"/>
              <a:t>Sending text allows app to “circumvent app notification fatigue”</a:t>
            </a:r>
            <a:endParaRPr b="0" sz="1100"/>
          </a:p>
          <a:p>
            <a:pPr indent="-298450" lvl="0" marL="457200" rtl="0" algn="l">
              <a:spcBef>
                <a:spcPts val="0"/>
              </a:spcBef>
              <a:spcAft>
                <a:spcPts val="0"/>
              </a:spcAft>
              <a:buSzPts val="1100"/>
              <a:buChar char="-"/>
            </a:pPr>
            <a:r>
              <a:rPr b="0" lang="en" sz="1100"/>
              <a:t>Works with local influencers to get trendy ideas</a:t>
            </a:r>
            <a:endParaRPr b="0" sz="1100"/>
          </a:p>
          <a:p>
            <a:pPr indent="-298450" lvl="0" marL="457200" rtl="0" algn="l">
              <a:spcBef>
                <a:spcPts val="0"/>
              </a:spcBef>
              <a:spcAft>
                <a:spcPts val="0"/>
              </a:spcAft>
              <a:buSzPts val="1100"/>
              <a:buChar char="-"/>
            </a:pPr>
            <a:r>
              <a:rPr b="0" lang="en" sz="1100"/>
              <a:t>Texts contain activity idea and links to a more fully fledged plan (with photos, address, logistics, etc.) that also tracks user engagement</a:t>
            </a:r>
            <a:endParaRPr b="0" sz="1100"/>
          </a:p>
          <a:p>
            <a:pPr indent="-298450" lvl="0" marL="457200" rtl="0" algn="l">
              <a:spcBef>
                <a:spcPts val="0"/>
              </a:spcBef>
              <a:spcAft>
                <a:spcPts val="0"/>
              </a:spcAft>
              <a:buSzPts val="1100"/>
              <a:buChar char="-"/>
            </a:pPr>
            <a:r>
              <a:rPr b="0" lang="en" sz="1100"/>
              <a:t>Writes texts in “friendly, narrative style” </a:t>
            </a:r>
            <a:endParaRPr b="0" sz="1100"/>
          </a:p>
          <a:p>
            <a:pPr indent="-298450" lvl="0" marL="457200" rtl="0" algn="l">
              <a:spcBef>
                <a:spcPts val="0"/>
              </a:spcBef>
              <a:spcAft>
                <a:spcPts val="0"/>
              </a:spcAft>
              <a:buSzPts val="1100"/>
              <a:buChar char="-"/>
            </a:pPr>
            <a:r>
              <a:rPr b="0" lang="en" sz="1100"/>
              <a:t>Intentionally only sends two texts a week to avoid spamming user</a:t>
            </a:r>
            <a:endParaRPr b="0" sz="1100"/>
          </a:p>
          <a:p>
            <a:pPr indent="0" lvl="0" marL="0" rtl="0" algn="l">
              <a:spcBef>
                <a:spcPts val="0"/>
              </a:spcBef>
              <a:spcAft>
                <a:spcPts val="0"/>
              </a:spcAft>
              <a:buNone/>
            </a:pPr>
            <a:r>
              <a:t/>
            </a:r>
            <a:endParaRPr b="0" sz="1100"/>
          </a:p>
          <a:p>
            <a:pPr indent="0" lvl="0" marL="0" rtl="0" algn="l">
              <a:spcBef>
                <a:spcPts val="0"/>
              </a:spcBef>
              <a:spcAft>
                <a:spcPts val="0"/>
              </a:spcAft>
              <a:buNone/>
            </a:pPr>
            <a:r>
              <a:rPr lang="en" sz="1100">
                <a:highlight>
                  <a:srgbClr val="E0C2C2"/>
                </a:highlight>
              </a:rPr>
              <a:t>What Doesn’t Work:</a:t>
            </a:r>
            <a:endParaRPr sz="1100">
              <a:highlight>
                <a:srgbClr val="E0C2C2"/>
              </a:highlight>
            </a:endParaRPr>
          </a:p>
          <a:p>
            <a:pPr indent="-298450" lvl="0" marL="457200" rtl="0" algn="l">
              <a:spcBef>
                <a:spcPts val="0"/>
              </a:spcBef>
              <a:spcAft>
                <a:spcPts val="0"/>
              </a:spcAft>
              <a:buSzPts val="1100"/>
              <a:buChar char="-"/>
            </a:pPr>
            <a:r>
              <a:rPr b="0" lang="en" sz="1100"/>
              <a:t>Customizing activities on a per user basis.</a:t>
            </a:r>
            <a:endParaRPr b="0" sz="1100"/>
          </a:p>
          <a:p>
            <a:pPr indent="-298450" lvl="0" marL="457200" rtl="0" algn="l">
              <a:spcBef>
                <a:spcPts val="0"/>
              </a:spcBef>
              <a:spcAft>
                <a:spcPts val="0"/>
              </a:spcAft>
              <a:buSzPts val="1100"/>
              <a:buChar char="-"/>
            </a:pPr>
            <a:r>
              <a:rPr b="0" lang="en" sz="1100"/>
              <a:t>Says that they want to stay away from promoting specific products/services/events as it would ruin their credibility. </a:t>
            </a:r>
            <a:endParaRPr b="0" sz="1100"/>
          </a:p>
          <a:p>
            <a:pPr indent="-298450" lvl="0" marL="457200" rtl="0" algn="l">
              <a:spcBef>
                <a:spcPts val="0"/>
              </a:spcBef>
              <a:spcAft>
                <a:spcPts val="0"/>
              </a:spcAft>
              <a:buSzPts val="1100"/>
              <a:buChar char="-"/>
            </a:pPr>
            <a:r>
              <a:rPr b="0" lang="en" sz="1100"/>
              <a:t>Venue overcrowding since they send the same plans out to a large group of people now.</a:t>
            </a:r>
            <a:endParaRPr sz="1100"/>
          </a:p>
        </p:txBody>
      </p:sp>
      <p:pic>
        <p:nvPicPr>
          <p:cNvPr id="1324" name="Google Shape;1324;p53"/>
          <p:cNvPicPr preferRelativeResize="0"/>
          <p:nvPr/>
        </p:nvPicPr>
        <p:blipFill>
          <a:blip r:embed="rId3">
            <a:alphaModFix/>
          </a:blip>
          <a:stretch>
            <a:fillRect/>
          </a:stretch>
        </p:blipFill>
        <p:spPr>
          <a:xfrm>
            <a:off x="7290250" y="1021875"/>
            <a:ext cx="1740278" cy="376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5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Tasks</a:t>
            </a:r>
            <a:endParaRPr/>
          </a:p>
        </p:txBody>
      </p:sp>
      <p:sp>
        <p:nvSpPr>
          <p:cNvPr id="1330" name="Google Shape;1330;p54"/>
          <p:cNvSpPr txBox="1"/>
          <p:nvPr>
            <p:ph idx="1" type="subTitle"/>
          </p:nvPr>
        </p:nvSpPr>
        <p:spPr>
          <a:xfrm>
            <a:off x="1063500" y="1135650"/>
            <a:ext cx="7017000" cy="3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E0C2C2"/>
                </a:highlight>
              </a:rPr>
              <a:t>SET INTENTION (EASY)</a:t>
            </a:r>
            <a:r>
              <a:rPr lang="en">
                <a:highlight>
                  <a:srgbClr val="E0C2C2"/>
                </a:highlight>
              </a:rPr>
              <a:t>:</a:t>
            </a:r>
            <a:endParaRPr>
              <a:highlight>
                <a:srgbClr val="E0C2C2"/>
              </a:highlight>
            </a:endParaRPr>
          </a:p>
          <a:p>
            <a:pPr indent="-295275" lvl="0" marL="457200" rtl="0" algn="l">
              <a:spcBef>
                <a:spcPts val="1600"/>
              </a:spcBef>
              <a:spcAft>
                <a:spcPts val="0"/>
              </a:spcAft>
              <a:buSzPts val="1050"/>
              <a:buChar char="-"/>
            </a:pPr>
            <a:r>
              <a:rPr b="1" lang="en"/>
              <a:t>Set intention for the rest of your day</a:t>
            </a:r>
            <a:r>
              <a:rPr lang="en"/>
              <a:t>: self-care, social, nothing at all</a:t>
            </a:r>
            <a:endParaRPr/>
          </a:p>
          <a:p>
            <a:pPr indent="0" lvl="0" marL="0" rtl="0" algn="l">
              <a:spcBef>
                <a:spcPts val="1600"/>
              </a:spcBef>
              <a:spcAft>
                <a:spcPts val="0"/>
              </a:spcAft>
              <a:buNone/>
            </a:pPr>
            <a:r>
              <a:rPr b="1" lang="en">
                <a:highlight>
                  <a:srgbClr val="E0C2C2"/>
                </a:highlight>
              </a:rPr>
              <a:t>DO INTENTION (HARD):</a:t>
            </a:r>
            <a:endParaRPr b="1">
              <a:highlight>
                <a:srgbClr val="E0C2C2"/>
              </a:highlight>
            </a:endParaRPr>
          </a:p>
          <a:p>
            <a:pPr indent="-295275" lvl="0" marL="457200" rtl="0" algn="l">
              <a:spcBef>
                <a:spcPts val="1600"/>
              </a:spcBef>
              <a:spcAft>
                <a:spcPts val="0"/>
              </a:spcAft>
              <a:buSzPts val="1050"/>
              <a:buChar char="-"/>
            </a:pPr>
            <a:r>
              <a:rPr lang="en"/>
              <a:t>Either,</a:t>
            </a:r>
            <a:r>
              <a:rPr b="1" lang="en"/>
              <a:t> find an interesting activity to do alone</a:t>
            </a:r>
            <a:endParaRPr b="1"/>
          </a:p>
          <a:p>
            <a:pPr indent="-295275" lvl="0" marL="457200" rtl="0" algn="l">
              <a:spcBef>
                <a:spcPts val="0"/>
              </a:spcBef>
              <a:spcAft>
                <a:spcPts val="0"/>
              </a:spcAft>
              <a:buSzPts val="1050"/>
              <a:buChar char="-"/>
            </a:pPr>
            <a:r>
              <a:rPr lang="en"/>
              <a:t>Or, </a:t>
            </a:r>
            <a:r>
              <a:rPr b="1" lang="en"/>
              <a:t>find an exciting activity to do with your friend,</a:t>
            </a:r>
            <a:endParaRPr b="1"/>
          </a:p>
          <a:p>
            <a:pPr indent="-317500" lvl="1" marL="914400" rtl="0" algn="l">
              <a:spcBef>
                <a:spcPts val="0"/>
              </a:spcBef>
              <a:spcAft>
                <a:spcPts val="0"/>
              </a:spcAft>
              <a:buSzPts val="1400"/>
              <a:buChar char="-"/>
            </a:pPr>
            <a:r>
              <a:rPr lang="en"/>
              <a:t>and </a:t>
            </a:r>
            <a:r>
              <a:rPr b="1" lang="en"/>
              <a:t>identify a suggested time slot</a:t>
            </a:r>
            <a:r>
              <a:rPr lang="en"/>
              <a:t> when both you and a friend are free</a:t>
            </a:r>
            <a:endParaRPr/>
          </a:p>
          <a:p>
            <a:pPr indent="0" lvl="0" marL="0" rtl="0" algn="l">
              <a:spcBef>
                <a:spcPts val="1600"/>
              </a:spcBef>
              <a:spcAft>
                <a:spcPts val="0"/>
              </a:spcAft>
              <a:buNone/>
            </a:pPr>
            <a:r>
              <a:rPr b="1" lang="en">
                <a:highlight>
                  <a:srgbClr val="E0C2C2"/>
                </a:highlight>
              </a:rPr>
              <a:t>REFLECT ON INTENTION (MEDIUM): </a:t>
            </a:r>
            <a:endParaRPr b="1">
              <a:highlight>
                <a:srgbClr val="E0C2C2"/>
              </a:highlight>
            </a:endParaRPr>
          </a:p>
          <a:p>
            <a:pPr indent="-295275" lvl="0" marL="457200" rtl="0" algn="l">
              <a:spcBef>
                <a:spcPts val="1600"/>
              </a:spcBef>
              <a:spcAft>
                <a:spcPts val="0"/>
              </a:spcAft>
              <a:buSzPts val="1050"/>
              <a:buChar char="-"/>
            </a:pPr>
            <a:r>
              <a:rPr b="1" lang="en"/>
              <a:t>Rate how you spent your free time</a:t>
            </a:r>
            <a:r>
              <a:rPr lang="en"/>
              <a:t> that day</a:t>
            </a:r>
            <a:endParaRPr/>
          </a:p>
          <a:p>
            <a:pPr indent="-295275" lvl="0" marL="457200" rtl="0" algn="l">
              <a:spcBef>
                <a:spcPts val="0"/>
              </a:spcBef>
              <a:spcAft>
                <a:spcPts val="0"/>
              </a:spcAft>
              <a:buSzPts val="1050"/>
              <a:buChar char="-"/>
            </a:pPr>
            <a:r>
              <a:rPr b="1" lang="en"/>
              <a:t>Look back</a:t>
            </a:r>
            <a:r>
              <a:rPr lang="en"/>
              <a:t> on how you spent your free time in the past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5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Values</a:t>
            </a:r>
            <a:r>
              <a:rPr lang="en"/>
              <a:t> in Design</a:t>
            </a:r>
            <a:endParaRPr/>
          </a:p>
        </p:txBody>
      </p:sp>
      <p:sp>
        <p:nvSpPr>
          <p:cNvPr id="1336" name="Google Shape;1336;p55"/>
          <p:cNvSpPr txBox="1"/>
          <p:nvPr>
            <p:ph idx="1" type="body"/>
          </p:nvPr>
        </p:nvSpPr>
        <p:spPr>
          <a:xfrm>
            <a:off x="1225950" y="1160125"/>
            <a:ext cx="6692100" cy="358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2"/>
                </a:solidFill>
                <a:highlight>
                  <a:srgbClr val="E0C2C2"/>
                </a:highlight>
              </a:rPr>
              <a:t>Embedded Values</a:t>
            </a:r>
            <a:r>
              <a:rPr lang="en">
                <a:solidFill>
                  <a:schemeClr val="accent2"/>
                </a:solidFill>
                <a:highlight>
                  <a:srgbClr val="E0C2C2"/>
                </a:highlight>
              </a:rPr>
              <a:t>:</a:t>
            </a:r>
            <a:endParaRPr>
              <a:solidFill>
                <a:schemeClr val="accent2"/>
              </a:solidFill>
              <a:highlight>
                <a:srgbClr val="E0C2C2"/>
              </a:highlight>
            </a:endParaRPr>
          </a:p>
          <a:p>
            <a:pPr indent="-295275" lvl="0" marL="457200" rtl="0" algn="l">
              <a:lnSpc>
                <a:spcPct val="100000"/>
              </a:lnSpc>
              <a:spcBef>
                <a:spcPts val="0"/>
              </a:spcBef>
              <a:spcAft>
                <a:spcPts val="0"/>
              </a:spcAft>
              <a:buSzPts val="1050"/>
              <a:buFont typeface="Ubuntu"/>
              <a:buChar char="-"/>
            </a:pPr>
            <a:r>
              <a:rPr lang="en">
                <a:solidFill>
                  <a:schemeClr val="accent2"/>
                </a:solidFill>
              </a:rPr>
              <a:t>Create personal accountability </a:t>
            </a:r>
            <a:endParaRPr>
              <a:solidFill>
                <a:schemeClr val="accent2"/>
              </a:solidFill>
            </a:endParaRPr>
          </a:p>
          <a:p>
            <a:pPr indent="-295275" lvl="0" marL="457200" rtl="0" algn="l">
              <a:lnSpc>
                <a:spcPct val="100000"/>
              </a:lnSpc>
              <a:spcBef>
                <a:spcPts val="0"/>
              </a:spcBef>
              <a:spcAft>
                <a:spcPts val="0"/>
              </a:spcAft>
              <a:buClr>
                <a:schemeClr val="accent2"/>
              </a:buClr>
              <a:buSzPts val="1050"/>
              <a:buFont typeface="Ubuntu"/>
              <a:buChar char="-"/>
            </a:pPr>
            <a:r>
              <a:rPr lang="en">
                <a:solidFill>
                  <a:schemeClr val="accent2"/>
                </a:solidFill>
              </a:rPr>
              <a:t>Cultivate personal wellness and lifestyle sustainability</a:t>
            </a:r>
            <a:endParaRPr>
              <a:solidFill>
                <a:schemeClr val="accent2"/>
              </a:solidFill>
            </a:endParaRPr>
          </a:p>
          <a:p>
            <a:pPr indent="-295275" lvl="0" marL="457200" rtl="0" algn="l">
              <a:lnSpc>
                <a:spcPct val="100000"/>
              </a:lnSpc>
              <a:spcBef>
                <a:spcPts val="0"/>
              </a:spcBef>
              <a:spcAft>
                <a:spcPts val="0"/>
              </a:spcAft>
              <a:buClr>
                <a:schemeClr val="accent2"/>
              </a:buClr>
              <a:buSzPts val="1050"/>
              <a:buFont typeface="Ubuntu"/>
              <a:buChar char="-"/>
            </a:pPr>
            <a:r>
              <a:rPr lang="en">
                <a:solidFill>
                  <a:schemeClr val="accent2"/>
                </a:solidFill>
              </a:rPr>
              <a:t>Promote social exploration</a:t>
            </a:r>
            <a:endParaRPr>
              <a:solidFill>
                <a:schemeClr val="accent2"/>
              </a:solidFill>
            </a:endParaRPr>
          </a:p>
          <a:p>
            <a:pPr indent="-295275" lvl="0" marL="457200" rtl="0" algn="l">
              <a:lnSpc>
                <a:spcPct val="100000"/>
              </a:lnSpc>
              <a:spcBef>
                <a:spcPts val="0"/>
              </a:spcBef>
              <a:spcAft>
                <a:spcPts val="0"/>
              </a:spcAft>
              <a:buClr>
                <a:schemeClr val="accent2"/>
              </a:buClr>
              <a:buSzPts val="1050"/>
              <a:buFont typeface="Ubuntu"/>
              <a:buChar char="-"/>
            </a:pPr>
            <a:r>
              <a:rPr lang="en">
                <a:solidFill>
                  <a:schemeClr val="accent2"/>
                </a:solidFill>
              </a:rPr>
              <a:t>Suggest user-specific activities for unique experience</a:t>
            </a:r>
            <a:endParaRPr>
              <a:solidFill>
                <a:schemeClr val="accent2"/>
              </a:solidFill>
            </a:endParaRPr>
          </a:p>
          <a:p>
            <a:pPr indent="0" lvl="0" marL="0" rtl="0" algn="l">
              <a:lnSpc>
                <a:spcPct val="100000"/>
              </a:lnSpc>
              <a:spcBef>
                <a:spcPts val="1600"/>
              </a:spcBef>
              <a:spcAft>
                <a:spcPts val="0"/>
              </a:spcAft>
              <a:buNone/>
            </a:pPr>
            <a:r>
              <a:rPr b="1" lang="en">
                <a:solidFill>
                  <a:schemeClr val="accent2"/>
                </a:solidFill>
                <a:highlight>
                  <a:srgbClr val="E0C2C2"/>
                </a:highlight>
              </a:rPr>
              <a:t>Conflicting Values:</a:t>
            </a:r>
            <a:endParaRPr b="1">
              <a:solidFill>
                <a:schemeClr val="accent2"/>
              </a:solidFill>
              <a:highlight>
                <a:srgbClr val="E0C2C2"/>
              </a:highlight>
            </a:endParaRPr>
          </a:p>
          <a:p>
            <a:pPr indent="-295275" lvl="0" marL="457200" rtl="0" algn="l">
              <a:lnSpc>
                <a:spcPct val="100000"/>
              </a:lnSpc>
              <a:spcBef>
                <a:spcPts val="0"/>
              </a:spcBef>
              <a:spcAft>
                <a:spcPts val="0"/>
              </a:spcAft>
              <a:buSzPts val="1050"/>
              <a:buFont typeface="Ubuntu"/>
              <a:buChar char="-"/>
            </a:pPr>
            <a:r>
              <a:rPr lang="en">
                <a:solidFill>
                  <a:schemeClr val="accent2"/>
                </a:solidFill>
              </a:rPr>
              <a:t>Customization and privacy surrounding scheduling</a:t>
            </a:r>
            <a:endParaRPr>
              <a:solidFill>
                <a:schemeClr val="accent2"/>
              </a:solidFill>
            </a:endParaRPr>
          </a:p>
          <a:p>
            <a:pPr indent="-295275" lvl="0" marL="457200" rtl="0" algn="l">
              <a:lnSpc>
                <a:spcPct val="100000"/>
              </a:lnSpc>
              <a:spcBef>
                <a:spcPts val="0"/>
              </a:spcBef>
              <a:spcAft>
                <a:spcPts val="0"/>
              </a:spcAft>
              <a:buClr>
                <a:schemeClr val="accent2"/>
              </a:buClr>
              <a:buSzPts val="1050"/>
              <a:buFont typeface="Ubuntu"/>
              <a:buChar char="-"/>
            </a:pPr>
            <a:r>
              <a:rPr lang="en">
                <a:solidFill>
                  <a:schemeClr val="accent2"/>
                </a:solidFill>
              </a:rPr>
              <a:t>Active socialization and wellness/self-care</a:t>
            </a:r>
            <a:endParaRPr>
              <a:solidFill>
                <a:schemeClr val="accent2"/>
              </a:solidFill>
            </a:endParaRPr>
          </a:p>
          <a:p>
            <a:pPr indent="0" lvl="0" marL="0" rtl="0" algn="l">
              <a:lnSpc>
                <a:spcPct val="100000"/>
              </a:lnSpc>
              <a:spcBef>
                <a:spcPts val="1600"/>
              </a:spcBef>
              <a:spcAft>
                <a:spcPts val="0"/>
              </a:spcAft>
              <a:buNone/>
            </a:pPr>
            <a:r>
              <a:rPr b="1" lang="en">
                <a:solidFill>
                  <a:schemeClr val="accent2"/>
                </a:solidFill>
                <a:highlight>
                  <a:srgbClr val="E0C2C2"/>
                </a:highlight>
              </a:rPr>
              <a:t>Addressing Conflicts: </a:t>
            </a:r>
            <a:endParaRPr b="1">
              <a:solidFill>
                <a:schemeClr val="accent2"/>
              </a:solidFill>
              <a:highlight>
                <a:srgbClr val="E0C2C2"/>
              </a:highlight>
            </a:endParaRPr>
          </a:p>
          <a:p>
            <a:pPr indent="-295275" lvl="0" marL="457200" rtl="0" algn="l">
              <a:lnSpc>
                <a:spcPct val="100000"/>
              </a:lnSpc>
              <a:spcBef>
                <a:spcPts val="0"/>
              </a:spcBef>
              <a:spcAft>
                <a:spcPts val="0"/>
              </a:spcAft>
              <a:buSzPts val="1050"/>
              <a:buFont typeface="Ubuntu"/>
              <a:buChar char="-"/>
            </a:pPr>
            <a:r>
              <a:rPr lang="en">
                <a:solidFill>
                  <a:schemeClr val="accent2"/>
                </a:solidFill>
              </a:rPr>
              <a:t>Trading-off: allow user to choose how to prioritize socializing vs. self-care</a:t>
            </a:r>
            <a:endParaRPr>
              <a:solidFill>
                <a:schemeClr val="accent2"/>
              </a:solidFill>
            </a:endParaRPr>
          </a:p>
          <a:p>
            <a:pPr indent="-295275" lvl="0" marL="457200" rtl="0" algn="l">
              <a:lnSpc>
                <a:spcPct val="100000"/>
              </a:lnSpc>
              <a:spcBef>
                <a:spcPts val="0"/>
              </a:spcBef>
              <a:spcAft>
                <a:spcPts val="0"/>
              </a:spcAft>
              <a:buClr>
                <a:schemeClr val="accent2"/>
              </a:buClr>
              <a:buSzPts val="1050"/>
              <a:buFont typeface="Ubuntu"/>
              <a:buChar char="-"/>
            </a:pPr>
            <a:r>
              <a:rPr lang="en">
                <a:solidFill>
                  <a:schemeClr val="accent2"/>
                </a:solidFill>
              </a:rPr>
              <a:t>Compromising: opt-in to sharing calendar and other personal details</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56"/>
          <p:cNvSpPr txBox="1"/>
          <p:nvPr>
            <p:ph type="title"/>
          </p:nvPr>
        </p:nvSpPr>
        <p:spPr>
          <a:xfrm>
            <a:off x="1585300" y="1620675"/>
            <a:ext cx="6221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Video</a:t>
            </a:r>
            <a:endParaRPr sz="4300"/>
          </a:p>
          <a:p>
            <a:pPr indent="0" lvl="0" marL="0" rtl="0" algn="ctr">
              <a:spcBef>
                <a:spcPts val="0"/>
              </a:spcBef>
              <a:spcAft>
                <a:spcPts val="0"/>
              </a:spcAft>
              <a:buNone/>
            </a:pPr>
            <a:r>
              <a:rPr lang="en" sz="4300"/>
              <a:t>Storyboards</a:t>
            </a:r>
            <a:endParaRPr sz="4300"/>
          </a:p>
        </p:txBody>
      </p:sp>
      <p:sp>
        <p:nvSpPr>
          <p:cNvPr id="1342" name="Google Shape;1342;p56"/>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pic>
        <p:nvPicPr>
          <p:cNvPr id="1347" name="Google Shape;1347;p57"/>
          <p:cNvPicPr preferRelativeResize="0"/>
          <p:nvPr/>
        </p:nvPicPr>
        <p:blipFill>
          <a:blip r:embed="rId3">
            <a:alphaModFix/>
          </a:blip>
          <a:stretch>
            <a:fillRect/>
          </a:stretch>
        </p:blipFill>
        <p:spPr>
          <a:xfrm>
            <a:off x="1244793" y="0"/>
            <a:ext cx="6654408"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58"/>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8"/>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8"/>
          <p:cNvSpPr/>
          <p:nvPr/>
        </p:nvSpPr>
        <p:spPr>
          <a:xfrm rot="-7977666">
            <a:off x="7253616" y="679170"/>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5" name="Google Shape;1355;p58"/>
          <p:cNvPicPr preferRelativeResize="0"/>
          <p:nvPr/>
        </p:nvPicPr>
        <p:blipFill rotWithShape="1">
          <a:blip r:embed="rId3">
            <a:alphaModFix/>
          </a:blip>
          <a:srcRect b="0" l="0" r="19536" t="0"/>
          <a:stretch/>
        </p:blipFill>
        <p:spPr>
          <a:xfrm>
            <a:off x="1986274" y="87863"/>
            <a:ext cx="5171451" cy="49677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59"/>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9"/>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9"/>
          <p:cNvSpPr/>
          <p:nvPr/>
        </p:nvSpPr>
        <p:spPr>
          <a:xfrm rot="-7977666">
            <a:off x="7253616" y="679170"/>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3" name="Google Shape;1363;p59"/>
          <p:cNvPicPr preferRelativeResize="0"/>
          <p:nvPr/>
        </p:nvPicPr>
        <p:blipFill rotWithShape="1">
          <a:blip r:embed="rId3">
            <a:alphaModFix/>
          </a:blip>
          <a:srcRect b="22456" l="11660" r="0" t="0"/>
          <a:stretch/>
        </p:blipFill>
        <p:spPr>
          <a:xfrm rot="-5400000">
            <a:off x="2128174" y="-116989"/>
            <a:ext cx="4735252" cy="537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60"/>
          <p:cNvSpPr txBox="1"/>
          <p:nvPr>
            <p:ph type="title"/>
          </p:nvPr>
        </p:nvSpPr>
        <p:spPr>
          <a:xfrm>
            <a:off x="1585300" y="1620675"/>
            <a:ext cx="6221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Appendix</a:t>
            </a:r>
            <a:endParaRPr sz="4300"/>
          </a:p>
        </p:txBody>
      </p:sp>
      <p:sp>
        <p:nvSpPr>
          <p:cNvPr id="1369" name="Google Shape;1369;p60"/>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