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
  </p:notesMasterIdLst>
  <p:handoutMasterIdLst>
    <p:handoutMasterId r:id="rId7"/>
  </p:handoutMasterIdLst>
  <p:sldIdLst>
    <p:sldId id="256" r:id="rId3"/>
    <p:sldId id="269" r:id="rId4"/>
    <p:sldId id="320"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83" autoAdjust="0"/>
  </p:normalViewPr>
  <p:slideViewPr>
    <p:cSldViewPr>
      <p:cViewPr varScale="1">
        <p:scale>
          <a:sx n="66" d="100"/>
          <a:sy n="66" d="100"/>
        </p:scale>
        <p:origin x="12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B0E40ABE-DCA6-4B7A-B1BC-961182C98C1E}" type="datetimeFigureOut">
              <a:rPr lang="en-US" smtClean="0"/>
              <a:pPr/>
              <a:t>3/28/2022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1440" tIns="45720" rIns="91440" bIns="45720" rtlCol="0"/>
          <a:lstStyle>
            <a:lvl1pPr algn="r">
              <a:defRPr sz="1200"/>
            </a:lvl1pPr>
          </a:lstStyle>
          <a:p>
            <a:fld id="{262901C3-E93B-471C-8959-6D7D71B980D2}" type="datetimeFigureOut">
              <a:rPr lang="en-US" smtClean="0"/>
              <a:t>3/28/2022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1440" tIns="45720" rIns="91440" bIns="45720" rtlCol="0" anchor="b"/>
          <a:lstStyle>
            <a:lvl1pPr algn="r">
              <a:defRPr sz="1200"/>
            </a:lvl1pPr>
          </a:lstStyle>
          <a:p>
            <a:fld id="{7439710F-E631-4660-B03F-8F7C39E09AFE}" type="slidenum">
              <a:rPr lang="en-US" smtClean="0"/>
              <a:t>‹#›</a:t>
            </a:fld>
            <a:endParaRPr lang="en-US"/>
          </a:p>
        </p:txBody>
      </p:sp>
    </p:spTree>
    <p:extLst>
      <p:ext uri="{BB962C8B-B14F-4D97-AF65-F5344CB8AC3E}">
        <p14:creationId xmlns:p14="http://schemas.microsoft.com/office/powerpoint/2010/main" val="746116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391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988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meps.ahrq.gov/data_stats/download_data/pufs/h216/h216doc.pdf"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umentation.sas.com/doc/en/pgmsascdc/9.4_3.2/lefunctionsref/n1e21rr6al5m2nn19r1fat5qxwrt.htm" TargetMode="External"/><Relationship Id="rId13" Type="http://schemas.openxmlformats.org/officeDocument/2006/relationships/hyperlink" Target="https://www.sas.com/content/dam/SAS/support/en/sas-global-forum-proceedings/2020/4092-2020.pdf" TargetMode="External"/><Relationship Id="rId18" Type="http://schemas.openxmlformats.org/officeDocument/2006/relationships/hyperlink" Target="https://blogs.sas.com/content/sgf/2020/04/22/how-to-create-and-use-sas-macro-functions/" TargetMode="External"/><Relationship Id="rId26" Type="http://schemas.openxmlformats.org/officeDocument/2006/relationships/hyperlink" Target="https://communities.sas.com/t5/SAS-Communities-Library/Installing-SASPy-Kernel-for-Jupyter-Notebooks-and-Jupyter-Lab/ta-p/464873" TargetMode="External"/><Relationship Id="rId3" Type="http://schemas.openxmlformats.org/officeDocument/2006/relationships/hyperlink" Target="https://blogs.sas.com/content/sgf/2021/02/18/turning-text-files-into-sas-data-sets-6-common-problems-and-their-solutions/?utm_source=feedburner&amp;utm_medium=feed&amp;utm_campaign=Feed:+TheSasTrainingPost+(The+SAS+Learning+Post+-%3e+SAS+Users)" TargetMode="External"/><Relationship Id="rId21" Type="http://schemas.openxmlformats.org/officeDocument/2006/relationships/hyperlink" Target="https://documentation.sas.com/?docsetId=statug&amp;docsetTarget=statug_surveyfreq_gettingstarted.htm&amp;docsetVersion=15.1&amp;locale=en" TargetMode="External"/><Relationship Id="rId7" Type="http://schemas.openxmlformats.org/officeDocument/2006/relationships/hyperlink" Target="https://documentation.sas.com/doc/en/pgmsascdc/9.4_3.2/lefunctionsref/n0mlfb88dkhbmun1x08qbh5xbs7e.htm" TargetMode="External"/><Relationship Id="rId12" Type="http://schemas.openxmlformats.org/officeDocument/2006/relationships/hyperlink" Target="https://www.sas.com/content/dam/SAS/support/en/sas-global-forum-proceedings/2019/3068-2019.pdf" TargetMode="External"/><Relationship Id="rId17" Type="http://schemas.openxmlformats.org/officeDocument/2006/relationships/hyperlink" Target="https://www.sas.com/content/dam/SAS/support/en/sas-global-forum-proceedings/2019/3511-2019.pdf" TargetMode="External"/><Relationship Id="rId25" Type="http://schemas.openxmlformats.org/officeDocument/2006/relationships/hyperlink" Target="https://sasnrd.com/sas-ods-trace-select-exclude/" TargetMode="External"/><Relationship Id="rId2" Type="http://schemas.openxmlformats.org/officeDocument/2006/relationships/notesSlide" Target="../notesSlides/notesSlide2.xml"/><Relationship Id="rId16" Type="http://schemas.openxmlformats.org/officeDocument/2006/relationships/hyperlink" Target="https://documentation.sas.com/?docsetId=grstatproc&amp;docsetTarget=n1ukd9sqgqiwwhn1mrx4c1rbse1j.htm&amp;docsetVersion=9.4&amp;locale=en" TargetMode="External"/><Relationship Id="rId20" Type="http://schemas.openxmlformats.org/officeDocument/2006/relationships/hyperlink" Target="https://documentation.sas.com/?docsetId=statug&amp;docsetTarget=statug_surveymeans_examples.htm&amp;docsetVersion=15.1&amp;locale=en" TargetMode="External"/><Relationship Id="rId1" Type="http://schemas.openxmlformats.org/officeDocument/2006/relationships/slideLayout" Target="../slideLayouts/slideLayout2.xml"/><Relationship Id="rId6" Type="http://schemas.openxmlformats.org/officeDocument/2006/relationships/hyperlink" Target="https://documentation.sas.com/doc/en/vdmmlcdc/1.0/ledsoptsref/p0l3b7h13rpck6n17in4etoaoedm.htm" TargetMode="External"/><Relationship Id="rId11" Type="http://schemas.openxmlformats.org/officeDocument/2006/relationships/hyperlink" Target="https://documentation.sas.com/doc/en/pgmsascdc/9.4_3.5/proc/p0f022tve3mt0tn162itrb0tkjgi.htm#p0f022tve3mt0tn162itrb0tkjgi" TargetMode="External"/><Relationship Id="rId24" Type="http://schemas.openxmlformats.org/officeDocument/2006/relationships/hyperlink" Target="https://support.sas.com/resources/papers/proceedings/proceedings/sugi29/245-29.pdf" TargetMode="External"/><Relationship Id="rId5" Type="http://schemas.openxmlformats.org/officeDocument/2006/relationships/hyperlink" Target="https://documentation.sas.com/doc/en/pgmsascdc/9.4_3.5/lepg/n0as7mypc9a9pkn1qfj1316b2ics.htm" TargetMode="External"/><Relationship Id="rId15" Type="http://schemas.openxmlformats.org/officeDocument/2006/relationships/hyperlink" Target="https://documentation.sas.com/?docsetId=lesysoptsref&amp;docsetTarget=n0xqwo95drfa24n1hm5nlss33a3s.htm&amp;docsetVersion=9.4&amp;locale=en" TargetMode="External"/><Relationship Id="rId23" Type="http://schemas.openxmlformats.org/officeDocument/2006/relationships/hyperlink" Target="https://support.sas.com/documentation/onlinedoc/stat/142/surveylogistic.pdf" TargetMode="External"/><Relationship Id="rId28" Type="http://schemas.openxmlformats.org/officeDocument/2006/relationships/hyperlink" Target="https://github.com/pkmedu/AnalyzeMEPS" TargetMode="External"/><Relationship Id="rId10" Type="http://schemas.openxmlformats.org/officeDocument/2006/relationships/hyperlink" Target="https://documentation.sas.com/doc/en/pgmsascdc/v_024/lestmtsref/p1hgqgmxm3dpqcn1d4w5za5qbz0d.htm" TargetMode="External"/><Relationship Id="rId19" Type="http://schemas.openxmlformats.org/officeDocument/2006/relationships/hyperlink" Target="https://documentation.sas.com/doc/en/pgmsascdc/9.4_3.5/proc/p1hwvc03z4tqlkn1owzhzo8e7ulu.htm" TargetMode="External"/><Relationship Id="rId4" Type="http://schemas.openxmlformats.org/officeDocument/2006/relationships/hyperlink" Target="https://documentation.sas.com/doc/en/pgmsascdc/9.4_3.5/lrcon/n1tgk0uanvisvon1r26lc036k0w7.htm" TargetMode="External"/><Relationship Id="rId9" Type="http://schemas.openxmlformats.org/officeDocument/2006/relationships/hyperlink" Target="https://documentation.sas.com/doc/en/pgmsascdc/v_024/ds2ref/p1umjasst8qk0un1cc8iulf7q3fk.htm#:~:text=The%20STRIP%20function%20returns%20the,value%20with%20new%20trailing%20blanks." TargetMode="External"/><Relationship Id="rId14" Type="http://schemas.openxmlformats.org/officeDocument/2006/relationships/hyperlink" Target="https://documentation.sas.com/?docsetId=lestmtsref&amp;docsetTarget=n1nk65k2vsfmxfn1wu17fntzszbp.htm&amp;docsetVersion=9.4&amp;locale=en" TargetMode="External"/><Relationship Id="rId22" Type="http://schemas.openxmlformats.org/officeDocument/2006/relationships/hyperlink" Target="https://support.sas.com/documentation/onlinedoc/stat/131/surveyreg.pdf" TargetMode="External"/><Relationship Id="rId27" Type="http://schemas.openxmlformats.org/officeDocument/2006/relationships/hyperlink" Target="https://github.com/HHS-AHRQ/MEPS-workshop/tree/master/sas_exercis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eps.ahrq.gov/data_stats/download_data/pufs/h209/h209doc.pdf" TargetMode="External"/><Relationship Id="rId2" Type="http://schemas.openxmlformats.org/officeDocument/2006/relationships/hyperlink" Target="https://meps.ahrq.gov/data_stats/download_data_files_detail.jsp?cboPufNumber=HC-03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3048000"/>
          </a:xfrm>
        </p:spPr>
        <p:txBody>
          <a:bodyPr>
            <a:normAutofit/>
          </a:bodyPr>
          <a:lstStyle/>
          <a:p>
            <a:r>
              <a:rPr lang="en-US" dirty="0"/>
              <a:t>Analyzing </a:t>
            </a:r>
            <a:r>
              <a:rPr lang="en-US" dirty="0">
                <a:hlinkClick r:id="rId4"/>
              </a:rPr>
              <a:t>MEPS-HC</a:t>
            </a:r>
            <a:r>
              <a:rPr lang="en-US" dirty="0"/>
              <a:t> Data with </a:t>
            </a:r>
            <a:br>
              <a:rPr lang="en-US" dirty="0"/>
            </a:br>
            <a:r>
              <a:rPr lang="en-US" dirty="0"/>
              <a:t>SAS® 9.4 M6 </a:t>
            </a:r>
            <a:br>
              <a:rPr lang="en-US" dirty="0"/>
            </a:br>
            <a:endParaRPr lang="en-US" dirty="0">
              <a:solidFill>
                <a:schemeClr val="tx1"/>
              </a:solidFill>
            </a:endParaRPr>
          </a:p>
        </p:txBody>
      </p:sp>
      <p:sp>
        <p:nvSpPr>
          <p:cNvPr id="5" name="Content Placeholder 4"/>
          <p:cNvSpPr>
            <a:spLocks noGrp="1"/>
          </p:cNvSpPr>
          <p:nvPr>
            <p:ph idx="1"/>
          </p:nvPr>
        </p:nvSpPr>
        <p:spPr>
          <a:xfrm>
            <a:off x="381000" y="4811189"/>
            <a:ext cx="8229600" cy="1173163"/>
          </a:xfrm>
        </p:spPr>
        <p:txBody>
          <a:bodyPr>
            <a:normAutofit/>
          </a:bodyPr>
          <a:lstStyle/>
          <a:p>
            <a:r>
              <a:rPr lang="en-US" dirty="0"/>
              <a:t>Pradip K. Muhuri, PhD</a:t>
            </a:r>
          </a:p>
          <a:p>
            <a:r>
              <a:rPr lang="en-US" dirty="0"/>
              <a:t>March 31, 2022</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SAS® Programming Basics and Complex Survey Data Analysis</a:t>
            </a:r>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r>
              <a:rPr lang="en-US" sz="6400" dirty="0"/>
              <a:t>SAS programs typically include any combination of the following:</a:t>
            </a:r>
          </a:p>
          <a:p>
            <a:pPr lvl="1"/>
            <a:r>
              <a:rPr lang="en-US" sz="6400" dirty="0"/>
              <a:t>DATA Step (</a:t>
            </a:r>
            <a:r>
              <a:rPr lang="en-US" sz="6400" dirty="0">
                <a:hlinkClick r:id="rId3"/>
              </a:rPr>
              <a:t>Reading external data files</a:t>
            </a:r>
            <a:r>
              <a:rPr lang="en-US" sz="6400" dirty="0"/>
              <a:t>, </a:t>
            </a:r>
            <a:r>
              <a:rPr lang="en-US" sz="6400" dirty="0">
                <a:hlinkClick r:id="rId4"/>
              </a:rPr>
              <a:t>Combining SAS data sets</a:t>
            </a:r>
            <a:r>
              <a:rPr lang="en-US" sz="6400" dirty="0"/>
              <a:t>, </a:t>
            </a:r>
            <a:r>
              <a:rPr lang="en-US" sz="6400" dirty="0">
                <a:hlinkClick r:id="rId5"/>
              </a:rPr>
              <a:t>Manipulating data</a:t>
            </a:r>
            <a:r>
              <a:rPr lang="en-US" sz="6400" dirty="0"/>
              <a:t>, </a:t>
            </a:r>
            <a:r>
              <a:rPr lang="en-US" sz="6400" dirty="0">
                <a:hlinkClick r:id="rId6"/>
              </a:rPr>
              <a:t>Using data set options</a:t>
            </a:r>
            <a:r>
              <a:rPr lang="en-US" sz="6400" dirty="0"/>
              <a:t>, </a:t>
            </a:r>
            <a:r>
              <a:rPr lang="en-US" sz="6400" dirty="0">
                <a:hlinkClick r:id="rId7"/>
              </a:rPr>
              <a:t>PUT Function</a:t>
            </a:r>
            <a:r>
              <a:rPr lang="en-US" sz="6400" dirty="0"/>
              <a:t>, </a:t>
            </a:r>
            <a:r>
              <a:rPr lang="en-US" sz="6400" dirty="0">
                <a:hlinkClick r:id="rId8"/>
              </a:rPr>
              <a:t>CATS Function</a:t>
            </a:r>
            <a:r>
              <a:rPr lang="en-US" sz="6400" dirty="0"/>
              <a:t>, </a:t>
            </a:r>
            <a:r>
              <a:rPr lang="en-US" sz="6400" dirty="0">
                <a:hlinkClick r:id="rId9"/>
              </a:rPr>
              <a:t>STRIP Function</a:t>
            </a:r>
            <a:r>
              <a:rPr lang="en-US" sz="6400" dirty="0"/>
              <a:t>,</a:t>
            </a:r>
          </a:p>
          <a:p>
            <a:pPr lvl="1"/>
            <a:r>
              <a:rPr lang="en-US" sz="6400" dirty="0">
                <a:hlinkClick r:id="rId10"/>
              </a:rPr>
              <a:t>LENGTH Statement</a:t>
            </a:r>
            <a:endParaRPr lang="en-US" sz="6400" dirty="0"/>
          </a:p>
          <a:p>
            <a:pPr lvl="1"/>
            <a:r>
              <a:rPr lang="en-US" sz="6400" dirty="0"/>
              <a:t>Summing Numeric Variables Using By Group </a:t>
            </a:r>
            <a:r>
              <a:rPr lang="en-US" sz="6400" dirty="0">
                <a:hlinkClick r:id="rId11"/>
              </a:rPr>
              <a:t>(PROC SUMMARY)</a:t>
            </a:r>
            <a:r>
              <a:rPr lang="en-US" sz="6400" dirty="0"/>
              <a:t> </a:t>
            </a:r>
          </a:p>
          <a:p>
            <a:pPr lvl="1"/>
            <a:r>
              <a:rPr lang="en-US" sz="6400" dirty="0"/>
              <a:t>PROC Step </a:t>
            </a:r>
            <a:r>
              <a:rPr lang="en-US" sz="6400" dirty="0">
                <a:hlinkClick r:id="rId12"/>
              </a:rPr>
              <a:t>(Base Procedures-1 including PROC PRINT and PROC FREQ</a:t>
            </a:r>
            <a:r>
              <a:rPr lang="en-US" sz="6400" dirty="0"/>
              <a:t>, </a:t>
            </a:r>
            <a:r>
              <a:rPr lang="en-US" sz="6400" dirty="0">
                <a:hlinkClick r:id="rId13"/>
              </a:rPr>
              <a:t>Base Procedures-2)</a:t>
            </a:r>
            <a:endParaRPr lang="en-US" sz="6400" dirty="0"/>
          </a:p>
          <a:p>
            <a:pPr lvl="1"/>
            <a:r>
              <a:rPr lang="en-US" sz="6400" dirty="0"/>
              <a:t>Global Statements (e.g., </a:t>
            </a:r>
            <a:r>
              <a:rPr lang="en-US" sz="6400" dirty="0">
                <a:hlinkClick r:id="rId14"/>
              </a:rPr>
              <a:t>LIBNAME</a:t>
            </a:r>
            <a:r>
              <a:rPr lang="en-US" sz="6400" dirty="0"/>
              <a:t>, </a:t>
            </a:r>
            <a:r>
              <a:rPr lang="en-US" sz="6400" dirty="0">
                <a:hlinkClick r:id="rId15"/>
              </a:rPr>
              <a:t>OPTIONS</a:t>
            </a:r>
            <a:r>
              <a:rPr lang="en-US" sz="6400" dirty="0"/>
              <a:t>, and </a:t>
            </a:r>
            <a:r>
              <a:rPr lang="en-US" sz="6400" dirty="0">
                <a:hlinkClick r:id="rId16"/>
              </a:rPr>
              <a:t> TITLE/FOOTNOTE</a:t>
            </a:r>
            <a:r>
              <a:rPr lang="en-US" sz="6400" dirty="0"/>
              <a:t>)</a:t>
            </a:r>
          </a:p>
          <a:p>
            <a:pPr lvl="1"/>
            <a:r>
              <a:rPr lang="en-US" sz="6400" dirty="0">
                <a:hlinkClick r:id="rId17"/>
              </a:rPr>
              <a:t>Macro Variables, Macros</a:t>
            </a:r>
            <a:r>
              <a:rPr lang="en-US" sz="6400" dirty="0"/>
              <a:t>, and </a:t>
            </a:r>
            <a:r>
              <a:rPr lang="en-US" sz="6400" dirty="0">
                <a:hlinkClick r:id="rId18"/>
              </a:rPr>
              <a:t>Macro Functions</a:t>
            </a:r>
            <a:endParaRPr lang="en-US" sz="6400" dirty="0"/>
          </a:p>
          <a:p>
            <a:pPr lvl="1"/>
            <a:r>
              <a:rPr lang="en-US" sz="6400" dirty="0"/>
              <a:t>Routing Log and Output to External Files using </a:t>
            </a:r>
            <a:r>
              <a:rPr lang="en-US" sz="6400" dirty="0">
                <a:hlinkClick r:id="rId19"/>
              </a:rPr>
              <a:t>PROC PRINTTO Statement</a:t>
            </a:r>
            <a:endParaRPr lang="en-US" sz="6400" dirty="0"/>
          </a:p>
          <a:p>
            <a:r>
              <a:rPr lang="en-US" sz="6400" dirty="0"/>
              <a:t>Complex Survey Procedures in SAS (Examples)</a:t>
            </a:r>
          </a:p>
          <a:p>
            <a:pPr lvl="1"/>
            <a:r>
              <a:rPr lang="en-US" sz="6400" dirty="0">
                <a:hlinkClick r:id="rId20"/>
              </a:rPr>
              <a:t>PROC SURVEYMEANS </a:t>
            </a:r>
            <a:r>
              <a:rPr lang="en-US" sz="6400" dirty="0"/>
              <a:t>, </a:t>
            </a:r>
            <a:r>
              <a:rPr lang="en-US" sz="6400" dirty="0">
                <a:hlinkClick r:id="rId21"/>
              </a:rPr>
              <a:t>PROC SURVEYFREQ </a:t>
            </a:r>
            <a:endParaRPr lang="en-US" sz="6400" dirty="0"/>
          </a:p>
          <a:p>
            <a:pPr lvl="1"/>
            <a:r>
              <a:rPr lang="en-US" sz="6400" dirty="0">
                <a:hlinkClick r:id="rId22"/>
              </a:rPr>
              <a:t>PROC SURVEYREG</a:t>
            </a:r>
            <a:r>
              <a:rPr lang="en-US" sz="6400" dirty="0"/>
              <a:t>, </a:t>
            </a:r>
            <a:r>
              <a:rPr lang="en-US" sz="6400" dirty="0">
                <a:hlinkClick r:id="rId23"/>
              </a:rPr>
              <a:t>PROC SURVEYLOGISTC</a:t>
            </a:r>
            <a:endParaRPr lang="en-US" sz="6400" dirty="0"/>
          </a:p>
          <a:p>
            <a:r>
              <a:rPr lang="en-US" sz="6400" dirty="0"/>
              <a:t>Output Delivery Systems </a:t>
            </a:r>
            <a:r>
              <a:rPr lang="en-US" sz="6400" dirty="0">
                <a:hlinkClick r:id="rId24"/>
              </a:rPr>
              <a:t>(ODS)</a:t>
            </a:r>
            <a:endParaRPr lang="en-US" sz="6400" dirty="0"/>
          </a:p>
          <a:p>
            <a:pPr lvl="1"/>
            <a:r>
              <a:rPr lang="en-US" sz="6400" dirty="0">
                <a:hlinkClick r:id="rId25"/>
              </a:rPr>
              <a:t>Controlling PROC output with ODS select/exclude</a:t>
            </a:r>
            <a:endParaRPr lang="en-US" sz="6400" dirty="0"/>
          </a:p>
          <a:p>
            <a:pPr lvl="1"/>
            <a:r>
              <a:rPr lang="en-US" sz="6400" dirty="0"/>
              <a:t>Saving results to a SAS data set</a:t>
            </a:r>
          </a:p>
          <a:p>
            <a:r>
              <a:rPr lang="en-US" sz="6400" dirty="0"/>
              <a:t>Interface</a:t>
            </a:r>
          </a:p>
          <a:p>
            <a:pPr marL="0" indent="0">
              <a:buNone/>
            </a:pPr>
            <a:r>
              <a:rPr lang="en-US" sz="6400" dirty="0"/>
              <a:t>     </a:t>
            </a:r>
            <a:r>
              <a:rPr lang="en-US" sz="6400" dirty="0">
                <a:latin typeface="Arial" panose="020B0604020202020204" pitchFamily="34" charset="0"/>
              </a:rPr>
              <a:t>►</a:t>
            </a:r>
            <a:r>
              <a:rPr lang="en-US" sz="6400" dirty="0"/>
              <a:t> SAS Windowing Environment</a:t>
            </a:r>
          </a:p>
          <a:p>
            <a:pPr marL="0" indent="0">
              <a:buNone/>
            </a:pPr>
            <a:r>
              <a:rPr lang="en-US" sz="6400" dirty="0"/>
              <a:t>     ► </a:t>
            </a:r>
            <a:r>
              <a:rPr lang="en-US" sz="6400" dirty="0" err="1">
                <a:hlinkClick r:id="rId26"/>
              </a:rPr>
              <a:t>JupyterLab</a:t>
            </a:r>
            <a:endParaRPr lang="en-US" sz="6400" dirty="0"/>
          </a:p>
          <a:p>
            <a:r>
              <a:rPr lang="en-US" sz="6400" dirty="0"/>
              <a:t>Resources for MEPS/SAS programs, code explanations, and references</a:t>
            </a:r>
          </a:p>
          <a:p>
            <a:pPr lvl="1"/>
            <a:r>
              <a:rPr lang="en-US" sz="6400" dirty="0"/>
              <a:t>(Primary): </a:t>
            </a:r>
            <a:r>
              <a:rPr lang="en-US" sz="6400" dirty="0">
                <a:hlinkClick r:id="rId27"/>
              </a:rPr>
              <a:t>https://github.com/HHS-AHRQ/MEPS-workshop/tree/master/sas_exercises</a:t>
            </a:r>
            <a:r>
              <a:rPr lang="en-US" sz="6400" dirty="0"/>
              <a:t> </a:t>
            </a:r>
          </a:p>
          <a:p>
            <a:pPr lvl="1"/>
            <a:r>
              <a:rPr lang="en-US" sz="6400" dirty="0"/>
              <a:t>(Supplementary): </a:t>
            </a:r>
            <a:r>
              <a:rPr lang="en-US" sz="6400" dirty="0">
                <a:hlinkClick r:id="rId28"/>
              </a:rPr>
              <a:t>https://github.com/pkmedu/AnalyzeMEPS</a:t>
            </a:r>
            <a:endParaRPr lang="en-US" sz="6400" dirty="0"/>
          </a:p>
          <a:p>
            <a:pPr lvl="1"/>
            <a:endParaRPr lang="en-US" sz="6200" dirty="0"/>
          </a:p>
          <a:p>
            <a:pPr marL="347662" lvl="1" indent="0">
              <a:buNone/>
            </a:pPr>
            <a:endParaRPr lang="en-US" sz="6200" dirty="0"/>
          </a:p>
          <a:p>
            <a:endParaRPr lang="en-US" sz="6200" dirty="0"/>
          </a:p>
          <a:p>
            <a:endParaRPr lang="en-US" sz="6200" dirty="0"/>
          </a:p>
          <a:p>
            <a:pPr marL="0" indent="0">
              <a:buNone/>
            </a:pPr>
            <a:r>
              <a:rPr lang="en-US" sz="6200" dirty="0"/>
              <a:t>		</a:t>
            </a:r>
          </a:p>
          <a:p>
            <a:pPr marL="0" indent="0">
              <a:buNone/>
            </a:pPr>
            <a:endParaRPr lang="en-US" sz="6200" dirty="0"/>
          </a:p>
          <a:p>
            <a:endParaRPr lang="en-US" dirty="0"/>
          </a:p>
        </p:txBody>
      </p:sp>
      <p:sp>
        <p:nvSpPr>
          <p:cNvPr id="5" name="TextBox 4"/>
          <p:cNvSpPr txBox="1"/>
          <p:nvPr/>
        </p:nvSpPr>
        <p:spPr>
          <a:xfrm>
            <a:off x="8763000" y="6400800"/>
            <a:ext cx="381000" cy="276999"/>
          </a:xfrm>
          <a:prstGeom prst="rect">
            <a:avLst/>
          </a:prstGeom>
          <a:noFill/>
        </p:spPr>
        <p:txBody>
          <a:bodyPr wrap="square" rtlCol="0">
            <a:spAutoFit/>
          </a:bodyPr>
          <a:lstStyle/>
          <a:p>
            <a:r>
              <a:rPr lang="en-US" sz="1200" dirty="0"/>
              <a:t>2</a:t>
            </a:r>
          </a:p>
        </p:txBody>
      </p:sp>
    </p:spTree>
    <p:extLst>
      <p:ext uri="{BB962C8B-B14F-4D97-AF65-F5344CB8AC3E}">
        <p14:creationId xmlns:p14="http://schemas.microsoft.com/office/powerpoint/2010/main" val="365017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66BE-C2FF-41A2-988A-FFD4046086A7}"/>
              </a:ext>
            </a:extLst>
          </p:cNvPr>
          <p:cNvSpPr>
            <a:spLocks noGrp="1"/>
          </p:cNvSpPr>
          <p:nvPr>
            <p:ph type="title"/>
          </p:nvPr>
        </p:nvSpPr>
        <p:spPr>
          <a:xfrm>
            <a:off x="1257300" y="304800"/>
            <a:ext cx="7124700" cy="617884"/>
          </a:xfrm>
        </p:spPr>
        <p:txBody>
          <a:bodyPr>
            <a:noAutofit/>
          </a:bodyPr>
          <a:lstStyle/>
          <a:p>
            <a:r>
              <a:rPr lang="en-US" sz="2400" dirty="0"/>
              <a:t>SAS PROCs for Complex Survey Data Analysis</a:t>
            </a:r>
          </a:p>
        </p:txBody>
      </p:sp>
      <p:sp>
        <p:nvSpPr>
          <p:cNvPr id="3" name="Content Placeholder 2">
            <a:extLst>
              <a:ext uri="{FF2B5EF4-FFF2-40B4-BE49-F238E27FC236}">
                <a16:creationId xmlns:a16="http://schemas.microsoft.com/office/drawing/2014/main" id="{F68D2E2A-B929-414A-B00C-A159BE4720B0}"/>
              </a:ext>
            </a:extLst>
          </p:cNvPr>
          <p:cNvSpPr>
            <a:spLocks noGrp="1"/>
          </p:cNvSpPr>
          <p:nvPr>
            <p:ph idx="1"/>
          </p:nvPr>
        </p:nvSpPr>
        <p:spPr/>
        <p:txBody>
          <a:bodyPr>
            <a:normAutofit fontScale="85000" lnSpcReduction="10000"/>
          </a:bodyPr>
          <a:lstStyle/>
          <a:p>
            <a:r>
              <a:rPr lang="en-US" sz="1800" dirty="0"/>
              <a:t>Use PROC SURVEYMEANS to obtain weighted descriptive statistics (e.g., means, medians, proportions) and produce graphs.</a:t>
            </a:r>
          </a:p>
          <a:p>
            <a:r>
              <a:rPr lang="en-US" sz="1800" dirty="0"/>
              <a:t>Use PROC SURVEYFREQ to obtain weighted one-way or multi-way crosstabulations (e.g., percentages) and produce graphs.</a:t>
            </a:r>
          </a:p>
          <a:p>
            <a:r>
              <a:rPr lang="en-US" sz="1800" dirty="0"/>
              <a:t>Use PROC SURVEYREG to run weighted OLS regressions (not covered in this session)</a:t>
            </a:r>
          </a:p>
          <a:p>
            <a:r>
              <a:rPr lang="en-US" sz="1800" dirty="0"/>
              <a:t>Use PROC SURVEYLOGISTIC to run weighted logistic, </a:t>
            </a:r>
            <a:r>
              <a:rPr lang="en-US" sz="1600" dirty="0"/>
              <a:t>ordinal, multinomial and </a:t>
            </a:r>
            <a:r>
              <a:rPr lang="en-US" sz="1600" dirty="0" err="1"/>
              <a:t>probit</a:t>
            </a:r>
            <a:r>
              <a:rPr lang="en-US" sz="1600" dirty="0"/>
              <a:t> regressions.</a:t>
            </a:r>
          </a:p>
          <a:p>
            <a:r>
              <a:rPr lang="en-US" sz="1800" dirty="0"/>
              <a:t>Use STRATA, CLUSTER, and WEIGHT statements (</a:t>
            </a:r>
            <a:r>
              <a:rPr lang="en-US" sz="1800" dirty="0">
                <a:highlight>
                  <a:srgbClr val="FFFF00"/>
                </a:highlight>
              </a:rPr>
              <a:t>required</a:t>
            </a:r>
            <a:r>
              <a:rPr lang="en-US" sz="1800" dirty="0"/>
              <a:t>) for variance estimation when running the above complex survey procs.</a:t>
            </a:r>
          </a:p>
          <a:p>
            <a:r>
              <a:rPr lang="en-US" sz="1800" dirty="0">
                <a:hlinkClick r:id="rId2"/>
              </a:rPr>
              <a:t>Use the proper variance structure</a:t>
            </a:r>
            <a:r>
              <a:rPr lang="en-US" sz="1800" dirty="0"/>
              <a:t> when making estimates from MEPS data pooled over multiple years. </a:t>
            </a:r>
            <a:r>
              <a:rPr lang="en-US" sz="1800" dirty="0">
                <a:hlinkClick r:id="rId3"/>
              </a:rPr>
              <a:t>Read</a:t>
            </a:r>
            <a:r>
              <a:rPr lang="en-US" sz="1800" dirty="0"/>
              <a:t> MEPS guidelines on pooling data.</a:t>
            </a:r>
          </a:p>
          <a:p>
            <a:r>
              <a:rPr lang="en-US" sz="1800" dirty="0"/>
              <a:t>Use the DOMAIN statement to define domains of interest for all complex survey PROCs.  Especially for domain analyses via PROC SURVEYMEANS (with SAS 9.4 M5 or later versions), you can write a DOMAIN statement based on a single domain level from one or more domain variables as follows:</a:t>
            </a:r>
          </a:p>
          <a:p>
            <a:pPr lvl="1">
              <a:buFont typeface="Arial" panose="020B0604020202020204" pitchFamily="34" charset="0"/>
              <a:buChar char="•"/>
            </a:pPr>
            <a:r>
              <a:rPr lang="en-US" sz="1900" dirty="0">
                <a:highlight>
                  <a:srgbClr val="FFFF00"/>
                </a:highlight>
              </a:rPr>
              <a:t>DOMAIN </a:t>
            </a:r>
            <a:r>
              <a:rPr lang="en-US" sz="1900" dirty="0" err="1">
                <a:highlight>
                  <a:srgbClr val="FFFF00"/>
                </a:highlight>
              </a:rPr>
              <a:t>agelast</a:t>
            </a:r>
            <a:r>
              <a:rPr lang="en-US" sz="1900" dirty="0">
                <a:highlight>
                  <a:srgbClr val="FFFF00"/>
                </a:highlight>
              </a:rPr>
              <a:t>('65+’)*</a:t>
            </a:r>
            <a:r>
              <a:rPr lang="en-US" sz="1900" dirty="0" err="1">
                <a:highlight>
                  <a:srgbClr val="FFFF00"/>
                </a:highlight>
              </a:rPr>
              <a:t>Mental_disorders</a:t>
            </a:r>
            <a:r>
              <a:rPr lang="en-US" sz="1900" dirty="0">
                <a:highlight>
                  <a:srgbClr val="FFFF00"/>
                </a:highlight>
              </a:rPr>
              <a:t>('1’); </a:t>
            </a:r>
          </a:p>
          <a:p>
            <a:r>
              <a:rPr lang="en-US" sz="1800" dirty="0"/>
              <a:t>Do not filter your data set to estimate domain statistics. Variance estimates for domain statistics estimated via the WHERE or the BY statement might not be valid.  (SAS® Documentation)</a:t>
            </a:r>
          </a:p>
          <a:p>
            <a:pPr marL="0" indent="0">
              <a:buNone/>
            </a:pPr>
            <a:endParaRPr lang="en-US" dirty="0"/>
          </a:p>
        </p:txBody>
      </p:sp>
      <p:sp>
        <p:nvSpPr>
          <p:cNvPr id="7" name="TextBox 6">
            <a:extLst>
              <a:ext uri="{FF2B5EF4-FFF2-40B4-BE49-F238E27FC236}">
                <a16:creationId xmlns:a16="http://schemas.microsoft.com/office/drawing/2014/main" id="{F99EADED-728C-413F-8769-AD0A24393740}"/>
              </a:ext>
            </a:extLst>
          </p:cNvPr>
          <p:cNvSpPr txBox="1"/>
          <p:nvPr/>
        </p:nvSpPr>
        <p:spPr>
          <a:xfrm>
            <a:off x="8378505" y="6249422"/>
            <a:ext cx="6096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3349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9929</TotalTime>
  <Words>450</Words>
  <Application>Microsoft Office PowerPoint</Application>
  <PresentationFormat>On-screen Show (4:3)</PresentationFormat>
  <Paragraphs>41</Paragraphs>
  <Slides>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Custom Design</vt:lpstr>
      <vt:lpstr>Analyzing MEPS-HC Data with  SAS® 9.4 M6  </vt:lpstr>
      <vt:lpstr>SAS® Programming Basics and Complex Survey Data Analysis</vt:lpstr>
      <vt:lpstr>SAS PROCs for Complex Survey Data Analysis</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DHHS</dc:creator>
  <cp:lastModifiedBy>Muhuri, Pradip (AHRQ/CFACT)</cp:lastModifiedBy>
  <cp:revision>773</cp:revision>
  <cp:lastPrinted>2022-03-28T19:57:09Z</cp:lastPrinted>
  <dcterms:created xsi:type="dcterms:W3CDTF">2013-09-03T18:05:51Z</dcterms:created>
  <dcterms:modified xsi:type="dcterms:W3CDTF">2022-03-28T20:00:59Z</dcterms:modified>
</cp:coreProperties>
</file>