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34"/>
  </p:notesMasterIdLst>
  <p:handoutMasterIdLst>
    <p:handoutMasterId r:id="rId35"/>
  </p:handoutMasterIdLst>
  <p:sldIdLst>
    <p:sldId id="256" r:id="rId3"/>
    <p:sldId id="269" r:id="rId4"/>
    <p:sldId id="293" r:id="rId5"/>
    <p:sldId id="285" r:id="rId6"/>
    <p:sldId id="320" r:id="rId7"/>
    <p:sldId id="313" r:id="rId8"/>
    <p:sldId id="314" r:id="rId9"/>
    <p:sldId id="315" r:id="rId10"/>
    <p:sldId id="316" r:id="rId11"/>
    <p:sldId id="300" r:id="rId12"/>
    <p:sldId id="299" r:id="rId13"/>
    <p:sldId id="280" r:id="rId14"/>
    <p:sldId id="303" r:id="rId15"/>
    <p:sldId id="304" r:id="rId16"/>
    <p:sldId id="318" r:id="rId17"/>
    <p:sldId id="317" r:id="rId18"/>
    <p:sldId id="305" r:id="rId19"/>
    <p:sldId id="306" r:id="rId20"/>
    <p:sldId id="311" r:id="rId21"/>
    <p:sldId id="312" r:id="rId22"/>
    <p:sldId id="289" r:id="rId23"/>
    <p:sldId id="294" r:id="rId24"/>
    <p:sldId id="290" r:id="rId25"/>
    <p:sldId id="295" r:id="rId26"/>
    <p:sldId id="291" r:id="rId27"/>
    <p:sldId id="296" r:id="rId28"/>
    <p:sldId id="297" r:id="rId29"/>
    <p:sldId id="298" r:id="rId30"/>
    <p:sldId id="310" r:id="rId31"/>
    <p:sldId id="309" r:id="rId32"/>
    <p:sldId id="281" r:id="rId33"/>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a:srgbClr val="0000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83" autoAdjust="0"/>
  </p:normalViewPr>
  <p:slideViewPr>
    <p:cSldViewPr>
      <p:cViewPr varScale="1">
        <p:scale>
          <a:sx n="65" d="100"/>
          <a:sy n="65" d="100"/>
        </p:scale>
        <p:origin x="1332"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5" d="100"/>
          <a:sy n="75" d="100"/>
        </p:scale>
        <p:origin x="-1776"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D90673-64AE-4044-8414-8C1FBAD5350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D91B1F0B-82E0-4F96-8B2A-C50BDFA84DD7}">
      <dgm:prSet phldrT="[Text]" custT="1"/>
      <dgm:spPr/>
      <dgm:t>
        <a:bodyPr/>
        <a:lstStyle/>
        <a:p>
          <a:r>
            <a:rPr lang="en-US" sz="2400" dirty="0"/>
            <a:t>Zip File Contents</a:t>
          </a:r>
        </a:p>
      </dgm:t>
    </dgm:pt>
    <dgm:pt modelId="{7A495D17-F8F5-454F-8B7E-E8D7D969FB07}" type="parTrans" cxnId="{7A0D8E01-D7C7-423D-A5DE-35F5A4F51E6D}">
      <dgm:prSet/>
      <dgm:spPr/>
      <dgm:t>
        <a:bodyPr/>
        <a:lstStyle/>
        <a:p>
          <a:endParaRPr lang="en-US"/>
        </a:p>
      </dgm:t>
    </dgm:pt>
    <dgm:pt modelId="{2691B9BA-61EE-4C7A-B11B-7427376664B1}" type="sibTrans" cxnId="{7A0D8E01-D7C7-423D-A5DE-35F5A4F51E6D}">
      <dgm:prSet/>
      <dgm:spPr/>
      <dgm:t>
        <a:bodyPr/>
        <a:lstStyle/>
        <a:p>
          <a:endParaRPr lang="en-US"/>
        </a:p>
      </dgm:t>
    </dgm:pt>
    <dgm:pt modelId="{BCF6C9C8-A553-4D1D-B162-3C38DE6183EA}">
      <dgm:prSet phldrT="[Text]" custT="1"/>
      <dgm:spPr/>
      <dgm:t>
        <a:bodyPr/>
        <a:lstStyle/>
        <a:p>
          <a:pPr>
            <a:buFont typeface="Arial" panose="020B0604020202020204" pitchFamily="34" charset="0"/>
            <a:buChar char="•"/>
          </a:pPr>
          <a:r>
            <a:rPr lang="en-US" sz="1800" dirty="0"/>
            <a:t>ASCII, SAS transport</a:t>
          </a:r>
        </a:p>
        <a:p>
          <a:pPr>
            <a:buFont typeface="Arial" panose="020B0604020202020204" pitchFamily="34" charset="0"/>
            <a:buChar char="•"/>
          </a:pPr>
          <a:r>
            <a:rPr lang="en-US" sz="1800" dirty="0"/>
            <a:t>(</a:t>
          </a:r>
          <a:r>
            <a:rPr lang="en-US" sz="1800" dirty="0">
              <a:solidFill>
                <a:srgbClr val="FF0000"/>
              </a:solidFill>
            </a:rPr>
            <a:t>1996-2017</a:t>
          </a:r>
          <a:r>
            <a:rPr lang="en-US" sz="2400" baseline="30000" dirty="0">
              <a:solidFill>
                <a:schemeClr val="tx1"/>
              </a:solidFill>
            </a:rPr>
            <a:t>1</a:t>
          </a:r>
          <a:r>
            <a:rPr lang="en-US" sz="1800" dirty="0"/>
            <a:t>)</a:t>
          </a:r>
        </a:p>
      </dgm:t>
    </dgm:pt>
    <dgm:pt modelId="{4C4DA595-97B3-4C7D-9BE6-1CF69AA469F2}" type="parTrans" cxnId="{C88C344A-28D6-4BD3-874C-1BD62B992C8D}">
      <dgm:prSet/>
      <dgm:spPr/>
      <dgm:t>
        <a:bodyPr/>
        <a:lstStyle/>
        <a:p>
          <a:endParaRPr lang="en-US"/>
        </a:p>
      </dgm:t>
    </dgm:pt>
    <dgm:pt modelId="{C02A7DEA-138E-4561-AE71-46233E3D73AE}" type="sibTrans" cxnId="{C88C344A-28D6-4BD3-874C-1BD62B992C8D}">
      <dgm:prSet/>
      <dgm:spPr/>
      <dgm:t>
        <a:bodyPr/>
        <a:lstStyle/>
        <a:p>
          <a:endParaRPr lang="en-US"/>
        </a:p>
      </dgm:t>
    </dgm:pt>
    <dgm:pt modelId="{D6CCD3D1-FC49-4FE5-977C-34B9FA0CCCB1}">
      <dgm:prSet phldrT="[Text]" custT="1"/>
      <dgm:spPr/>
      <dgm:t>
        <a:bodyPr/>
        <a:lstStyle/>
        <a:p>
          <a:r>
            <a:rPr lang="en-US" sz="1800" dirty="0"/>
            <a:t>Download/Extract</a:t>
          </a:r>
        </a:p>
        <a:p>
          <a:r>
            <a:rPr lang="en-US" sz="1800" dirty="0"/>
            <a:t>Manually vs. Using SAS Macro </a:t>
          </a:r>
          <a:r>
            <a:rPr lang="en-US" sz="1800" dirty="0">
              <a:highlight>
                <a:srgbClr val="FFFF00"/>
              </a:highlight>
            </a:rPr>
            <a:t>(SAS transport files only)</a:t>
          </a:r>
        </a:p>
      </dgm:t>
    </dgm:pt>
    <dgm:pt modelId="{218E753B-48FE-4626-80B8-74608EDFE11F}" type="parTrans" cxnId="{A3DC11D5-E82B-4F90-BBD9-E3489FB034F8}">
      <dgm:prSet/>
      <dgm:spPr/>
      <dgm:t>
        <a:bodyPr/>
        <a:lstStyle/>
        <a:p>
          <a:endParaRPr lang="en-US"/>
        </a:p>
      </dgm:t>
    </dgm:pt>
    <dgm:pt modelId="{623A962E-93ED-443C-86F1-4C1C08996123}" type="sibTrans" cxnId="{A3DC11D5-E82B-4F90-BBD9-E3489FB034F8}">
      <dgm:prSet/>
      <dgm:spPr/>
      <dgm:t>
        <a:bodyPr/>
        <a:lstStyle/>
        <a:p>
          <a:endParaRPr lang="en-US"/>
        </a:p>
      </dgm:t>
    </dgm:pt>
    <dgm:pt modelId="{DB06D1F8-88AE-4610-A5EF-8B53A8FCB92F}">
      <dgm:prSet phldrT="[Text]" custT="1"/>
      <dgm:spPr/>
      <dgm:t>
        <a:bodyPr/>
        <a:lstStyle/>
        <a:p>
          <a:pPr>
            <a:lnSpc>
              <a:spcPct val="100000"/>
            </a:lnSpc>
            <a:spcAft>
              <a:spcPts val="0"/>
            </a:spcAft>
          </a:pPr>
          <a:r>
            <a:rPr lang="en-US" sz="1800" baseline="0" dirty="0"/>
            <a:t>Download/Extract</a:t>
          </a:r>
        </a:p>
        <a:p>
          <a:pPr>
            <a:lnSpc>
              <a:spcPct val="100000"/>
            </a:lnSpc>
            <a:spcAft>
              <a:spcPts val="0"/>
            </a:spcAft>
          </a:pPr>
          <a:r>
            <a:rPr lang="en-US" sz="1800" baseline="0" dirty="0"/>
            <a:t>Manually vs. Using SAS Macro </a:t>
          </a:r>
          <a:r>
            <a:rPr lang="en-US" sz="1800" baseline="0" dirty="0">
              <a:highlight>
                <a:srgbClr val="FFFF00"/>
              </a:highlight>
            </a:rPr>
            <a:t>(SAS transport and SAS V9 files only)</a:t>
          </a:r>
        </a:p>
      </dgm:t>
    </dgm:pt>
    <dgm:pt modelId="{F5F42AB8-47B3-4A97-AF34-89EB236318F9}" type="sibTrans" cxnId="{288175E1-A8BA-49C3-8856-DA9151B9D5AB}">
      <dgm:prSet/>
      <dgm:spPr/>
      <dgm:t>
        <a:bodyPr/>
        <a:lstStyle/>
        <a:p>
          <a:endParaRPr lang="en-US"/>
        </a:p>
      </dgm:t>
    </dgm:pt>
    <dgm:pt modelId="{2DF814BE-67F8-4920-BF6B-1818507537B0}" type="parTrans" cxnId="{288175E1-A8BA-49C3-8856-DA9151B9D5AB}">
      <dgm:prSet/>
      <dgm:spPr/>
      <dgm:t>
        <a:bodyPr/>
        <a:lstStyle/>
        <a:p>
          <a:endParaRPr lang="en-US"/>
        </a:p>
      </dgm:t>
    </dgm:pt>
    <dgm:pt modelId="{B547C941-F014-42A3-AEF8-CA5BC615F2F5}">
      <dgm:prSet phldrT="[Text]" custT="1"/>
      <dgm:spPr/>
      <dgm:t>
        <a:bodyPr/>
        <a:lstStyle/>
        <a:p>
          <a:r>
            <a:rPr lang="en-US" sz="1800" dirty="0"/>
            <a:t>ASCII, SAS transport, SAS V9, STATA, XLSX (</a:t>
          </a:r>
          <a:r>
            <a:rPr lang="en-US" sz="1800" dirty="0">
              <a:solidFill>
                <a:srgbClr val="FF0000"/>
              </a:solidFill>
            </a:rPr>
            <a:t>2018 and later</a:t>
          </a:r>
          <a:r>
            <a:rPr lang="en-US" sz="1800" dirty="0"/>
            <a:t>)</a:t>
          </a:r>
        </a:p>
      </dgm:t>
    </dgm:pt>
    <dgm:pt modelId="{E2E9319A-E1C9-4558-9007-7320EE18C19F}" type="sibTrans" cxnId="{514FD090-C4D9-4B08-9403-40CACD1899E4}">
      <dgm:prSet/>
      <dgm:spPr/>
      <dgm:t>
        <a:bodyPr/>
        <a:lstStyle/>
        <a:p>
          <a:endParaRPr lang="en-US"/>
        </a:p>
      </dgm:t>
    </dgm:pt>
    <dgm:pt modelId="{DB365215-F8C6-4EC7-B132-84C64F5B7F27}" type="parTrans" cxnId="{514FD090-C4D9-4B08-9403-40CACD1899E4}">
      <dgm:prSet/>
      <dgm:spPr/>
      <dgm:t>
        <a:bodyPr/>
        <a:lstStyle/>
        <a:p>
          <a:endParaRPr lang="en-US"/>
        </a:p>
      </dgm:t>
    </dgm:pt>
    <dgm:pt modelId="{4D8C02A4-B452-4FD4-B5DF-E3A99D8A4F85}" type="pres">
      <dgm:prSet presAssocID="{04D90673-64AE-4044-8414-8C1FBAD53501}" presName="hierChild1" presStyleCnt="0">
        <dgm:presLayoutVars>
          <dgm:chPref val="1"/>
          <dgm:dir/>
          <dgm:animOne val="branch"/>
          <dgm:animLvl val="lvl"/>
          <dgm:resizeHandles/>
        </dgm:presLayoutVars>
      </dgm:prSet>
      <dgm:spPr/>
    </dgm:pt>
    <dgm:pt modelId="{6141D11A-C5FE-46ED-89F0-2ECDEF20266A}" type="pres">
      <dgm:prSet presAssocID="{D91B1F0B-82E0-4F96-8B2A-C50BDFA84DD7}" presName="hierRoot1" presStyleCnt="0"/>
      <dgm:spPr/>
    </dgm:pt>
    <dgm:pt modelId="{AB2278AE-F263-4492-B01E-76242D26EA1B}" type="pres">
      <dgm:prSet presAssocID="{D91B1F0B-82E0-4F96-8B2A-C50BDFA84DD7}" presName="composite" presStyleCnt="0"/>
      <dgm:spPr/>
    </dgm:pt>
    <dgm:pt modelId="{05E689FB-56ED-45DE-866B-E4E61A14BD05}" type="pres">
      <dgm:prSet presAssocID="{D91B1F0B-82E0-4F96-8B2A-C50BDFA84DD7}" presName="background" presStyleLbl="node0" presStyleIdx="0" presStyleCnt="1"/>
      <dgm:spPr/>
    </dgm:pt>
    <dgm:pt modelId="{48B55125-4346-485A-BF34-F4928AA83DA2}" type="pres">
      <dgm:prSet presAssocID="{D91B1F0B-82E0-4F96-8B2A-C50BDFA84DD7}" presName="text" presStyleLbl="fgAcc0" presStyleIdx="0" presStyleCnt="1" custScaleX="189257">
        <dgm:presLayoutVars>
          <dgm:chPref val="3"/>
        </dgm:presLayoutVars>
      </dgm:prSet>
      <dgm:spPr/>
    </dgm:pt>
    <dgm:pt modelId="{8CD50D6B-6324-485A-8EF7-26B6CB07460C}" type="pres">
      <dgm:prSet presAssocID="{D91B1F0B-82E0-4F96-8B2A-C50BDFA84DD7}" presName="hierChild2" presStyleCnt="0"/>
      <dgm:spPr/>
    </dgm:pt>
    <dgm:pt modelId="{D80FBC18-1E9D-489F-809A-D34064B20B31}" type="pres">
      <dgm:prSet presAssocID="{4C4DA595-97B3-4C7D-9BE6-1CF69AA469F2}" presName="Name10" presStyleLbl="parChTrans1D2" presStyleIdx="0" presStyleCnt="2"/>
      <dgm:spPr/>
    </dgm:pt>
    <dgm:pt modelId="{EC6D04E0-7D91-4E19-A7C4-1E02ACDCC869}" type="pres">
      <dgm:prSet presAssocID="{BCF6C9C8-A553-4D1D-B162-3C38DE6183EA}" presName="hierRoot2" presStyleCnt="0"/>
      <dgm:spPr/>
    </dgm:pt>
    <dgm:pt modelId="{4AD8BA5E-8465-4C07-A8DB-B9339894265D}" type="pres">
      <dgm:prSet presAssocID="{BCF6C9C8-A553-4D1D-B162-3C38DE6183EA}" presName="composite2" presStyleCnt="0"/>
      <dgm:spPr/>
    </dgm:pt>
    <dgm:pt modelId="{5D68FB1B-C54E-492E-B199-F9DA7EF0BD4E}" type="pres">
      <dgm:prSet presAssocID="{BCF6C9C8-A553-4D1D-B162-3C38DE6183EA}" presName="background2" presStyleLbl="node2" presStyleIdx="0" presStyleCnt="2"/>
      <dgm:spPr/>
    </dgm:pt>
    <dgm:pt modelId="{4D6BFEB0-CAA5-4690-916C-045AAAEC9A76}" type="pres">
      <dgm:prSet presAssocID="{BCF6C9C8-A553-4D1D-B162-3C38DE6183EA}" presName="text2" presStyleLbl="fgAcc2" presStyleIdx="0" presStyleCnt="2">
        <dgm:presLayoutVars>
          <dgm:chPref val="3"/>
        </dgm:presLayoutVars>
      </dgm:prSet>
      <dgm:spPr/>
    </dgm:pt>
    <dgm:pt modelId="{79871666-F9D2-4E0B-8F29-F1AA1E6744D3}" type="pres">
      <dgm:prSet presAssocID="{BCF6C9C8-A553-4D1D-B162-3C38DE6183EA}" presName="hierChild3" presStyleCnt="0"/>
      <dgm:spPr/>
    </dgm:pt>
    <dgm:pt modelId="{FF5F33DE-9856-499E-881C-175CBB737612}" type="pres">
      <dgm:prSet presAssocID="{218E753B-48FE-4626-80B8-74608EDFE11F}" presName="Name17" presStyleLbl="parChTrans1D3" presStyleIdx="0" presStyleCnt="2"/>
      <dgm:spPr/>
    </dgm:pt>
    <dgm:pt modelId="{0C294797-9012-4DE0-8502-99B98CBB8C50}" type="pres">
      <dgm:prSet presAssocID="{D6CCD3D1-FC49-4FE5-977C-34B9FA0CCCB1}" presName="hierRoot3" presStyleCnt="0"/>
      <dgm:spPr/>
    </dgm:pt>
    <dgm:pt modelId="{C2D51261-C06E-4304-8C29-5A54C83A0922}" type="pres">
      <dgm:prSet presAssocID="{D6CCD3D1-FC49-4FE5-977C-34B9FA0CCCB1}" presName="composite3" presStyleCnt="0"/>
      <dgm:spPr/>
    </dgm:pt>
    <dgm:pt modelId="{8048E3C4-879F-439F-B036-0D81AFBF5655}" type="pres">
      <dgm:prSet presAssocID="{D6CCD3D1-FC49-4FE5-977C-34B9FA0CCCB1}" presName="background3" presStyleLbl="node3" presStyleIdx="0" presStyleCnt="2"/>
      <dgm:spPr/>
    </dgm:pt>
    <dgm:pt modelId="{EC05179D-8F4C-4203-9F77-3E707BD9D638}" type="pres">
      <dgm:prSet presAssocID="{D6CCD3D1-FC49-4FE5-977C-34B9FA0CCCB1}" presName="text3" presStyleLbl="fgAcc3" presStyleIdx="0" presStyleCnt="2" custScaleX="142165">
        <dgm:presLayoutVars>
          <dgm:chPref val="3"/>
        </dgm:presLayoutVars>
      </dgm:prSet>
      <dgm:spPr/>
    </dgm:pt>
    <dgm:pt modelId="{CBF31239-F081-479C-8B8A-EC7E0F9A4CB3}" type="pres">
      <dgm:prSet presAssocID="{D6CCD3D1-FC49-4FE5-977C-34B9FA0CCCB1}" presName="hierChild4" presStyleCnt="0"/>
      <dgm:spPr/>
    </dgm:pt>
    <dgm:pt modelId="{C39FE4DF-9264-4B45-87F7-CD4C1E5389FC}" type="pres">
      <dgm:prSet presAssocID="{DB365215-F8C6-4EC7-B132-84C64F5B7F27}" presName="Name10" presStyleLbl="parChTrans1D2" presStyleIdx="1" presStyleCnt="2"/>
      <dgm:spPr/>
    </dgm:pt>
    <dgm:pt modelId="{D391B5D7-A599-4A02-8AA2-B31FDDB34CE0}" type="pres">
      <dgm:prSet presAssocID="{B547C941-F014-42A3-AEF8-CA5BC615F2F5}" presName="hierRoot2" presStyleCnt="0"/>
      <dgm:spPr/>
    </dgm:pt>
    <dgm:pt modelId="{90412B3B-D07F-4972-B214-9C2CA197E19B}" type="pres">
      <dgm:prSet presAssocID="{B547C941-F014-42A3-AEF8-CA5BC615F2F5}" presName="composite2" presStyleCnt="0"/>
      <dgm:spPr/>
    </dgm:pt>
    <dgm:pt modelId="{192F8800-D482-4B43-AAF8-86738E5492E3}" type="pres">
      <dgm:prSet presAssocID="{B547C941-F014-42A3-AEF8-CA5BC615F2F5}" presName="background2" presStyleLbl="node2" presStyleIdx="1" presStyleCnt="2"/>
      <dgm:spPr/>
    </dgm:pt>
    <dgm:pt modelId="{B16E1ACC-08E9-4C40-995F-D79D377ECD34}" type="pres">
      <dgm:prSet presAssocID="{B547C941-F014-42A3-AEF8-CA5BC615F2F5}" presName="text2" presStyleLbl="fgAcc2" presStyleIdx="1" presStyleCnt="2">
        <dgm:presLayoutVars>
          <dgm:chPref val="3"/>
        </dgm:presLayoutVars>
      </dgm:prSet>
      <dgm:spPr/>
    </dgm:pt>
    <dgm:pt modelId="{E26D6471-5B40-44AB-8CDD-075765D76CE7}" type="pres">
      <dgm:prSet presAssocID="{B547C941-F014-42A3-AEF8-CA5BC615F2F5}" presName="hierChild3" presStyleCnt="0"/>
      <dgm:spPr/>
    </dgm:pt>
    <dgm:pt modelId="{E0FA4939-B621-4B9C-8054-82965F7ECD71}" type="pres">
      <dgm:prSet presAssocID="{2DF814BE-67F8-4920-BF6B-1818507537B0}" presName="Name17" presStyleLbl="parChTrans1D3" presStyleIdx="1" presStyleCnt="2"/>
      <dgm:spPr/>
    </dgm:pt>
    <dgm:pt modelId="{B9E3230E-8A05-4EC6-9D68-74FDEEC82FF9}" type="pres">
      <dgm:prSet presAssocID="{DB06D1F8-88AE-4610-A5EF-8B53A8FCB92F}" presName="hierRoot3" presStyleCnt="0"/>
      <dgm:spPr/>
    </dgm:pt>
    <dgm:pt modelId="{EBB28740-393B-493C-A577-EA609ABD0D12}" type="pres">
      <dgm:prSet presAssocID="{DB06D1F8-88AE-4610-A5EF-8B53A8FCB92F}" presName="composite3" presStyleCnt="0"/>
      <dgm:spPr/>
    </dgm:pt>
    <dgm:pt modelId="{61D652C8-3787-41F9-A8F4-752CC2D89F63}" type="pres">
      <dgm:prSet presAssocID="{DB06D1F8-88AE-4610-A5EF-8B53A8FCB92F}" presName="background3" presStyleLbl="node3" presStyleIdx="1" presStyleCnt="2"/>
      <dgm:spPr/>
    </dgm:pt>
    <dgm:pt modelId="{AE5AA5A1-2FE0-45BB-BB52-03F9C6CBEC8C}" type="pres">
      <dgm:prSet presAssocID="{DB06D1F8-88AE-4610-A5EF-8B53A8FCB92F}" presName="text3" presStyleLbl="fgAcc3" presStyleIdx="1" presStyleCnt="2" custScaleX="121446">
        <dgm:presLayoutVars>
          <dgm:chPref val="3"/>
        </dgm:presLayoutVars>
      </dgm:prSet>
      <dgm:spPr/>
    </dgm:pt>
    <dgm:pt modelId="{C1A49546-716B-4D8B-9326-0B99A1D4E48C}" type="pres">
      <dgm:prSet presAssocID="{DB06D1F8-88AE-4610-A5EF-8B53A8FCB92F}" presName="hierChild4" presStyleCnt="0"/>
      <dgm:spPr/>
    </dgm:pt>
  </dgm:ptLst>
  <dgm:cxnLst>
    <dgm:cxn modelId="{7A0D8E01-D7C7-423D-A5DE-35F5A4F51E6D}" srcId="{04D90673-64AE-4044-8414-8C1FBAD53501}" destId="{D91B1F0B-82E0-4F96-8B2A-C50BDFA84DD7}" srcOrd="0" destOrd="0" parTransId="{7A495D17-F8F5-454F-8B7E-E8D7D969FB07}" sibTransId="{2691B9BA-61EE-4C7A-B11B-7427376664B1}"/>
    <dgm:cxn modelId="{12582210-D088-483D-B8C6-185010D8D346}" type="presOf" srcId="{DB365215-F8C6-4EC7-B132-84C64F5B7F27}" destId="{C39FE4DF-9264-4B45-87F7-CD4C1E5389FC}" srcOrd="0" destOrd="0" presId="urn:microsoft.com/office/officeart/2005/8/layout/hierarchy1"/>
    <dgm:cxn modelId="{46437567-DFF5-4AE8-9170-F5CF316E3002}" type="presOf" srcId="{04D90673-64AE-4044-8414-8C1FBAD53501}" destId="{4D8C02A4-B452-4FD4-B5DF-E3A99D8A4F85}" srcOrd="0" destOrd="0" presId="urn:microsoft.com/office/officeart/2005/8/layout/hierarchy1"/>
    <dgm:cxn modelId="{20EED148-9143-4C18-B4E6-70DFCA8B73EB}" type="presOf" srcId="{218E753B-48FE-4626-80B8-74608EDFE11F}" destId="{FF5F33DE-9856-499E-881C-175CBB737612}" srcOrd="0" destOrd="0" presId="urn:microsoft.com/office/officeart/2005/8/layout/hierarchy1"/>
    <dgm:cxn modelId="{C88C344A-28D6-4BD3-874C-1BD62B992C8D}" srcId="{D91B1F0B-82E0-4F96-8B2A-C50BDFA84DD7}" destId="{BCF6C9C8-A553-4D1D-B162-3C38DE6183EA}" srcOrd="0" destOrd="0" parTransId="{4C4DA595-97B3-4C7D-9BE6-1CF69AA469F2}" sibTransId="{C02A7DEA-138E-4561-AE71-46233E3D73AE}"/>
    <dgm:cxn modelId="{06B8FA4A-5250-4387-ADD1-D94B2061F241}" type="presOf" srcId="{D91B1F0B-82E0-4F96-8B2A-C50BDFA84DD7}" destId="{48B55125-4346-485A-BF34-F4928AA83DA2}" srcOrd="0" destOrd="0" presId="urn:microsoft.com/office/officeart/2005/8/layout/hierarchy1"/>
    <dgm:cxn modelId="{E9CBC383-DAE5-4253-97E0-4060247148B2}" type="presOf" srcId="{4C4DA595-97B3-4C7D-9BE6-1CF69AA469F2}" destId="{D80FBC18-1E9D-489F-809A-D34064B20B31}" srcOrd="0" destOrd="0" presId="urn:microsoft.com/office/officeart/2005/8/layout/hierarchy1"/>
    <dgm:cxn modelId="{514FD090-C4D9-4B08-9403-40CACD1899E4}" srcId="{D91B1F0B-82E0-4F96-8B2A-C50BDFA84DD7}" destId="{B547C941-F014-42A3-AEF8-CA5BC615F2F5}" srcOrd="1" destOrd="0" parTransId="{DB365215-F8C6-4EC7-B132-84C64F5B7F27}" sibTransId="{E2E9319A-E1C9-4558-9007-7320EE18C19F}"/>
    <dgm:cxn modelId="{F69A679B-7817-4704-83E4-8B0E8B50E590}" type="presOf" srcId="{DB06D1F8-88AE-4610-A5EF-8B53A8FCB92F}" destId="{AE5AA5A1-2FE0-45BB-BB52-03F9C6CBEC8C}" srcOrd="0" destOrd="0" presId="urn:microsoft.com/office/officeart/2005/8/layout/hierarchy1"/>
    <dgm:cxn modelId="{A3DC11D5-E82B-4F90-BBD9-E3489FB034F8}" srcId="{BCF6C9C8-A553-4D1D-B162-3C38DE6183EA}" destId="{D6CCD3D1-FC49-4FE5-977C-34B9FA0CCCB1}" srcOrd="0" destOrd="0" parTransId="{218E753B-48FE-4626-80B8-74608EDFE11F}" sibTransId="{623A962E-93ED-443C-86F1-4C1C08996123}"/>
    <dgm:cxn modelId="{7CC5CCDA-42C0-4F89-AD1D-389D8DE213E6}" type="presOf" srcId="{2DF814BE-67F8-4920-BF6B-1818507537B0}" destId="{E0FA4939-B621-4B9C-8054-82965F7ECD71}" srcOrd="0" destOrd="0" presId="urn:microsoft.com/office/officeart/2005/8/layout/hierarchy1"/>
    <dgm:cxn modelId="{288175E1-A8BA-49C3-8856-DA9151B9D5AB}" srcId="{B547C941-F014-42A3-AEF8-CA5BC615F2F5}" destId="{DB06D1F8-88AE-4610-A5EF-8B53A8FCB92F}" srcOrd="0" destOrd="0" parTransId="{2DF814BE-67F8-4920-BF6B-1818507537B0}" sibTransId="{F5F42AB8-47B3-4A97-AF34-89EB236318F9}"/>
    <dgm:cxn modelId="{A40D16E4-E0C3-41AD-90C0-5FB7CF9843E1}" type="presOf" srcId="{BCF6C9C8-A553-4D1D-B162-3C38DE6183EA}" destId="{4D6BFEB0-CAA5-4690-916C-045AAAEC9A76}" srcOrd="0" destOrd="0" presId="urn:microsoft.com/office/officeart/2005/8/layout/hierarchy1"/>
    <dgm:cxn modelId="{3BF72DF8-162A-4A4F-A362-88AFB46DD6A3}" type="presOf" srcId="{B547C941-F014-42A3-AEF8-CA5BC615F2F5}" destId="{B16E1ACC-08E9-4C40-995F-D79D377ECD34}" srcOrd="0" destOrd="0" presId="urn:microsoft.com/office/officeart/2005/8/layout/hierarchy1"/>
    <dgm:cxn modelId="{23ED63FE-B386-438E-839D-4B6387A6B51B}" type="presOf" srcId="{D6CCD3D1-FC49-4FE5-977C-34B9FA0CCCB1}" destId="{EC05179D-8F4C-4203-9F77-3E707BD9D638}" srcOrd="0" destOrd="0" presId="urn:microsoft.com/office/officeart/2005/8/layout/hierarchy1"/>
    <dgm:cxn modelId="{4531F38E-98A6-4950-8BA7-9EEEAFE7128B}" type="presParOf" srcId="{4D8C02A4-B452-4FD4-B5DF-E3A99D8A4F85}" destId="{6141D11A-C5FE-46ED-89F0-2ECDEF20266A}" srcOrd="0" destOrd="0" presId="urn:microsoft.com/office/officeart/2005/8/layout/hierarchy1"/>
    <dgm:cxn modelId="{1333E822-D353-41ED-BC9A-F7F2321ED5A5}" type="presParOf" srcId="{6141D11A-C5FE-46ED-89F0-2ECDEF20266A}" destId="{AB2278AE-F263-4492-B01E-76242D26EA1B}" srcOrd="0" destOrd="0" presId="urn:microsoft.com/office/officeart/2005/8/layout/hierarchy1"/>
    <dgm:cxn modelId="{66168A15-4426-4714-AE67-171760AEC253}" type="presParOf" srcId="{AB2278AE-F263-4492-B01E-76242D26EA1B}" destId="{05E689FB-56ED-45DE-866B-E4E61A14BD05}" srcOrd="0" destOrd="0" presId="urn:microsoft.com/office/officeart/2005/8/layout/hierarchy1"/>
    <dgm:cxn modelId="{06AAACBF-1EB1-4882-AB72-5BDB50F9C9F3}" type="presParOf" srcId="{AB2278AE-F263-4492-B01E-76242D26EA1B}" destId="{48B55125-4346-485A-BF34-F4928AA83DA2}" srcOrd="1" destOrd="0" presId="urn:microsoft.com/office/officeart/2005/8/layout/hierarchy1"/>
    <dgm:cxn modelId="{8E846D0C-B688-4462-B4E9-A479D2D00148}" type="presParOf" srcId="{6141D11A-C5FE-46ED-89F0-2ECDEF20266A}" destId="{8CD50D6B-6324-485A-8EF7-26B6CB07460C}" srcOrd="1" destOrd="0" presId="urn:microsoft.com/office/officeart/2005/8/layout/hierarchy1"/>
    <dgm:cxn modelId="{9164B68B-A895-4C11-ABCF-B50829AA381F}" type="presParOf" srcId="{8CD50D6B-6324-485A-8EF7-26B6CB07460C}" destId="{D80FBC18-1E9D-489F-809A-D34064B20B31}" srcOrd="0" destOrd="0" presId="urn:microsoft.com/office/officeart/2005/8/layout/hierarchy1"/>
    <dgm:cxn modelId="{D574A9AC-6FE1-4728-ACA0-0B8A0E3CC27C}" type="presParOf" srcId="{8CD50D6B-6324-485A-8EF7-26B6CB07460C}" destId="{EC6D04E0-7D91-4E19-A7C4-1E02ACDCC869}" srcOrd="1" destOrd="0" presId="urn:microsoft.com/office/officeart/2005/8/layout/hierarchy1"/>
    <dgm:cxn modelId="{69F7E547-480F-4A1E-9E54-2D34E1563175}" type="presParOf" srcId="{EC6D04E0-7D91-4E19-A7C4-1E02ACDCC869}" destId="{4AD8BA5E-8465-4C07-A8DB-B9339894265D}" srcOrd="0" destOrd="0" presId="urn:microsoft.com/office/officeart/2005/8/layout/hierarchy1"/>
    <dgm:cxn modelId="{75062923-182D-4F05-AAF9-43EB4C1676E7}" type="presParOf" srcId="{4AD8BA5E-8465-4C07-A8DB-B9339894265D}" destId="{5D68FB1B-C54E-492E-B199-F9DA7EF0BD4E}" srcOrd="0" destOrd="0" presId="urn:microsoft.com/office/officeart/2005/8/layout/hierarchy1"/>
    <dgm:cxn modelId="{F51CFFE0-AA81-455C-B3DA-D3B53D43A843}" type="presParOf" srcId="{4AD8BA5E-8465-4C07-A8DB-B9339894265D}" destId="{4D6BFEB0-CAA5-4690-916C-045AAAEC9A76}" srcOrd="1" destOrd="0" presId="urn:microsoft.com/office/officeart/2005/8/layout/hierarchy1"/>
    <dgm:cxn modelId="{9CD50313-2E44-4A69-B4D5-CD81BC312579}" type="presParOf" srcId="{EC6D04E0-7D91-4E19-A7C4-1E02ACDCC869}" destId="{79871666-F9D2-4E0B-8F29-F1AA1E6744D3}" srcOrd="1" destOrd="0" presId="urn:microsoft.com/office/officeart/2005/8/layout/hierarchy1"/>
    <dgm:cxn modelId="{F67B2C35-F8D9-47EC-B805-4DBF6D3B1E01}" type="presParOf" srcId="{79871666-F9D2-4E0B-8F29-F1AA1E6744D3}" destId="{FF5F33DE-9856-499E-881C-175CBB737612}" srcOrd="0" destOrd="0" presId="urn:microsoft.com/office/officeart/2005/8/layout/hierarchy1"/>
    <dgm:cxn modelId="{18AD1C8A-6541-4D91-87B6-A7B9A1F0AE71}" type="presParOf" srcId="{79871666-F9D2-4E0B-8F29-F1AA1E6744D3}" destId="{0C294797-9012-4DE0-8502-99B98CBB8C50}" srcOrd="1" destOrd="0" presId="urn:microsoft.com/office/officeart/2005/8/layout/hierarchy1"/>
    <dgm:cxn modelId="{4924155C-657B-4AC0-BB5D-1CF165AD5374}" type="presParOf" srcId="{0C294797-9012-4DE0-8502-99B98CBB8C50}" destId="{C2D51261-C06E-4304-8C29-5A54C83A0922}" srcOrd="0" destOrd="0" presId="urn:microsoft.com/office/officeart/2005/8/layout/hierarchy1"/>
    <dgm:cxn modelId="{7332FE6E-56C1-4AA2-882F-0311AEB6213A}" type="presParOf" srcId="{C2D51261-C06E-4304-8C29-5A54C83A0922}" destId="{8048E3C4-879F-439F-B036-0D81AFBF5655}" srcOrd="0" destOrd="0" presId="urn:microsoft.com/office/officeart/2005/8/layout/hierarchy1"/>
    <dgm:cxn modelId="{8346027D-9DC1-48AA-B8AC-9CBCABA5DCEC}" type="presParOf" srcId="{C2D51261-C06E-4304-8C29-5A54C83A0922}" destId="{EC05179D-8F4C-4203-9F77-3E707BD9D638}" srcOrd="1" destOrd="0" presId="urn:microsoft.com/office/officeart/2005/8/layout/hierarchy1"/>
    <dgm:cxn modelId="{3305499B-ED3E-4CAB-85AF-CC5BD5BB3B75}" type="presParOf" srcId="{0C294797-9012-4DE0-8502-99B98CBB8C50}" destId="{CBF31239-F081-479C-8B8A-EC7E0F9A4CB3}" srcOrd="1" destOrd="0" presId="urn:microsoft.com/office/officeart/2005/8/layout/hierarchy1"/>
    <dgm:cxn modelId="{D426BBC7-D8AF-492B-97B8-4F236AEC2212}" type="presParOf" srcId="{8CD50D6B-6324-485A-8EF7-26B6CB07460C}" destId="{C39FE4DF-9264-4B45-87F7-CD4C1E5389FC}" srcOrd="2" destOrd="0" presId="urn:microsoft.com/office/officeart/2005/8/layout/hierarchy1"/>
    <dgm:cxn modelId="{DFB2E9C7-889F-417D-B68D-A94672290939}" type="presParOf" srcId="{8CD50D6B-6324-485A-8EF7-26B6CB07460C}" destId="{D391B5D7-A599-4A02-8AA2-B31FDDB34CE0}" srcOrd="3" destOrd="0" presId="urn:microsoft.com/office/officeart/2005/8/layout/hierarchy1"/>
    <dgm:cxn modelId="{9D0C9C64-EC3A-4B45-8490-574B7027A9FD}" type="presParOf" srcId="{D391B5D7-A599-4A02-8AA2-B31FDDB34CE0}" destId="{90412B3B-D07F-4972-B214-9C2CA197E19B}" srcOrd="0" destOrd="0" presId="urn:microsoft.com/office/officeart/2005/8/layout/hierarchy1"/>
    <dgm:cxn modelId="{42F294D8-6D89-4703-A4C1-9A48DCDADDB2}" type="presParOf" srcId="{90412B3B-D07F-4972-B214-9C2CA197E19B}" destId="{192F8800-D482-4B43-AAF8-86738E5492E3}" srcOrd="0" destOrd="0" presId="urn:microsoft.com/office/officeart/2005/8/layout/hierarchy1"/>
    <dgm:cxn modelId="{5ED63791-7826-44D6-AF0E-6AAF78ACD3F5}" type="presParOf" srcId="{90412B3B-D07F-4972-B214-9C2CA197E19B}" destId="{B16E1ACC-08E9-4C40-995F-D79D377ECD34}" srcOrd="1" destOrd="0" presId="urn:microsoft.com/office/officeart/2005/8/layout/hierarchy1"/>
    <dgm:cxn modelId="{AC45C7B4-84A4-4844-BF24-D233190CEC6B}" type="presParOf" srcId="{D391B5D7-A599-4A02-8AA2-B31FDDB34CE0}" destId="{E26D6471-5B40-44AB-8CDD-075765D76CE7}" srcOrd="1" destOrd="0" presId="urn:microsoft.com/office/officeart/2005/8/layout/hierarchy1"/>
    <dgm:cxn modelId="{E638FF3F-4B97-4647-B883-53226468F096}" type="presParOf" srcId="{E26D6471-5B40-44AB-8CDD-075765D76CE7}" destId="{E0FA4939-B621-4B9C-8054-82965F7ECD71}" srcOrd="0" destOrd="0" presId="urn:microsoft.com/office/officeart/2005/8/layout/hierarchy1"/>
    <dgm:cxn modelId="{B201F2FD-1F13-47BE-9E0B-975204926391}" type="presParOf" srcId="{E26D6471-5B40-44AB-8CDD-075765D76CE7}" destId="{B9E3230E-8A05-4EC6-9D68-74FDEEC82FF9}" srcOrd="1" destOrd="0" presId="urn:microsoft.com/office/officeart/2005/8/layout/hierarchy1"/>
    <dgm:cxn modelId="{971C161E-2F3C-48AB-84CE-63E45B2C27B6}" type="presParOf" srcId="{B9E3230E-8A05-4EC6-9D68-74FDEEC82FF9}" destId="{EBB28740-393B-493C-A577-EA609ABD0D12}" srcOrd="0" destOrd="0" presId="urn:microsoft.com/office/officeart/2005/8/layout/hierarchy1"/>
    <dgm:cxn modelId="{A05C0A02-04D0-42F1-BA32-04241F354E83}" type="presParOf" srcId="{EBB28740-393B-493C-A577-EA609ABD0D12}" destId="{61D652C8-3787-41F9-A8F4-752CC2D89F63}" srcOrd="0" destOrd="0" presId="urn:microsoft.com/office/officeart/2005/8/layout/hierarchy1"/>
    <dgm:cxn modelId="{01934CFF-0785-417F-B087-F9A0E964AC20}" type="presParOf" srcId="{EBB28740-393B-493C-A577-EA609ABD0D12}" destId="{AE5AA5A1-2FE0-45BB-BB52-03F9C6CBEC8C}" srcOrd="1" destOrd="0" presId="urn:microsoft.com/office/officeart/2005/8/layout/hierarchy1"/>
    <dgm:cxn modelId="{6AE3966C-4086-4EB0-AF38-12F473328171}" type="presParOf" srcId="{B9E3230E-8A05-4EC6-9D68-74FDEEC82FF9}" destId="{C1A49546-716B-4D8B-9326-0B99A1D4E48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FA4939-B621-4B9C-8054-82965F7ECD71}">
      <dsp:nvSpPr>
        <dsp:cNvPr id="0" name=""/>
        <dsp:cNvSpPr/>
      </dsp:nvSpPr>
      <dsp:spPr>
        <a:xfrm>
          <a:off x="5705892" y="2908384"/>
          <a:ext cx="91440" cy="541631"/>
        </a:xfrm>
        <a:custGeom>
          <a:avLst/>
          <a:gdLst/>
          <a:ahLst/>
          <a:cxnLst/>
          <a:rect l="0" t="0" r="0" b="0"/>
          <a:pathLst>
            <a:path>
              <a:moveTo>
                <a:pt x="45720" y="0"/>
              </a:moveTo>
              <a:lnTo>
                <a:pt x="45720" y="54163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9FE4DF-9264-4B45-87F7-CD4C1E5389FC}">
      <dsp:nvSpPr>
        <dsp:cNvPr id="0" name=""/>
        <dsp:cNvSpPr/>
      </dsp:nvSpPr>
      <dsp:spPr>
        <a:xfrm>
          <a:off x="4317351" y="1184165"/>
          <a:ext cx="1434261" cy="541631"/>
        </a:xfrm>
        <a:custGeom>
          <a:avLst/>
          <a:gdLst/>
          <a:ahLst/>
          <a:cxnLst/>
          <a:rect l="0" t="0" r="0" b="0"/>
          <a:pathLst>
            <a:path>
              <a:moveTo>
                <a:pt x="0" y="0"/>
              </a:moveTo>
              <a:lnTo>
                <a:pt x="0" y="369105"/>
              </a:lnTo>
              <a:lnTo>
                <a:pt x="1434261" y="369105"/>
              </a:lnTo>
              <a:lnTo>
                <a:pt x="1434261" y="54163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5F33DE-9856-499E-881C-175CBB737612}">
      <dsp:nvSpPr>
        <dsp:cNvPr id="0" name=""/>
        <dsp:cNvSpPr/>
      </dsp:nvSpPr>
      <dsp:spPr>
        <a:xfrm>
          <a:off x="2837369" y="2908384"/>
          <a:ext cx="91440" cy="541631"/>
        </a:xfrm>
        <a:custGeom>
          <a:avLst/>
          <a:gdLst/>
          <a:ahLst/>
          <a:cxnLst/>
          <a:rect l="0" t="0" r="0" b="0"/>
          <a:pathLst>
            <a:path>
              <a:moveTo>
                <a:pt x="45720" y="0"/>
              </a:moveTo>
              <a:lnTo>
                <a:pt x="45720" y="54163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0FBC18-1E9D-489F-809A-D34064B20B31}">
      <dsp:nvSpPr>
        <dsp:cNvPr id="0" name=""/>
        <dsp:cNvSpPr/>
      </dsp:nvSpPr>
      <dsp:spPr>
        <a:xfrm>
          <a:off x="2883089" y="1184165"/>
          <a:ext cx="1434261" cy="541631"/>
        </a:xfrm>
        <a:custGeom>
          <a:avLst/>
          <a:gdLst/>
          <a:ahLst/>
          <a:cxnLst/>
          <a:rect l="0" t="0" r="0" b="0"/>
          <a:pathLst>
            <a:path>
              <a:moveTo>
                <a:pt x="1434261" y="0"/>
              </a:moveTo>
              <a:lnTo>
                <a:pt x="1434261" y="369105"/>
              </a:lnTo>
              <a:lnTo>
                <a:pt x="0" y="369105"/>
              </a:lnTo>
              <a:lnTo>
                <a:pt x="0" y="54163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E689FB-56ED-45DE-866B-E4E61A14BD05}">
      <dsp:nvSpPr>
        <dsp:cNvPr id="0" name=""/>
        <dsp:cNvSpPr/>
      </dsp:nvSpPr>
      <dsp:spPr>
        <a:xfrm>
          <a:off x="2555044" y="1578"/>
          <a:ext cx="3524612" cy="11825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B55125-4346-485A-BF34-F4928AA83DA2}">
      <dsp:nvSpPr>
        <dsp:cNvPr id="0" name=""/>
        <dsp:cNvSpPr/>
      </dsp:nvSpPr>
      <dsp:spPr>
        <a:xfrm>
          <a:off x="2761971" y="198159"/>
          <a:ext cx="3524612" cy="11825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Zip File Contents</a:t>
          </a:r>
        </a:p>
      </dsp:txBody>
      <dsp:txXfrm>
        <a:off x="2796608" y="232796"/>
        <a:ext cx="3455338" cy="1113313"/>
      </dsp:txXfrm>
    </dsp:sp>
    <dsp:sp modelId="{5D68FB1B-C54E-492E-B199-F9DA7EF0BD4E}">
      <dsp:nvSpPr>
        <dsp:cNvPr id="0" name=""/>
        <dsp:cNvSpPr/>
      </dsp:nvSpPr>
      <dsp:spPr>
        <a:xfrm>
          <a:off x="1951918" y="1725797"/>
          <a:ext cx="1862342" cy="11825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6BFEB0-CAA5-4690-916C-045AAAEC9A76}">
      <dsp:nvSpPr>
        <dsp:cNvPr id="0" name=""/>
        <dsp:cNvSpPr/>
      </dsp:nvSpPr>
      <dsp:spPr>
        <a:xfrm>
          <a:off x="2158845" y="1922377"/>
          <a:ext cx="1862342" cy="11825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Font typeface="Arial" panose="020B0604020202020204" pitchFamily="34" charset="0"/>
            <a:buNone/>
          </a:pPr>
          <a:r>
            <a:rPr lang="en-US" sz="1800" kern="1200" dirty="0"/>
            <a:t>ASCII, SAS transport</a:t>
          </a:r>
        </a:p>
        <a:p>
          <a:pPr marL="0" lvl="0" indent="0" algn="ctr" defTabSz="800100">
            <a:lnSpc>
              <a:spcPct val="90000"/>
            </a:lnSpc>
            <a:spcBef>
              <a:spcPct val="0"/>
            </a:spcBef>
            <a:spcAft>
              <a:spcPct val="35000"/>
            </a:spcAft>
            <a:buFont typeface="Arial" panose="020B0604020202020204" pitchFamily="34" charset="0"/>
            <a:buNone/>
          </a:pPr>
          <a:r>
            <a:rPr lang="en-US" sz="1800" kern="1200" dirty="0"/>
            <a:t>(</a:t>
          </a:r>
          <a:r>
            <a:rPr lang="en-US" sz="1800" kern="1200" dirty="0">
              <a:solidFill>
                <a:srgbClr val="FF0000"/>
              </a:solidFill>
            </a:rPr>
            <a:t>1996-2017</a:t>
          </a:r>
          <a:r>
            <a:rPr lang="en-US" sz="2400" kern="1200" baseline="30000" dirty="0">
              <a:solidFill>
                <a:schemeClr val="tx1"/>
              </a:solidFill>
            </a:rPr>
            <a:t>1</a:t>
          </a:r>
          <a:r>
            <a:rPr lang="en-US" sz="1800" kern="1200" dirty="0"/>
            <a:t>)</a:t>
          </a:r>
        </a:p>
      </dsp:txBody>
      <dsp:txXfrm>
        <a:off x="2193482" y="1957014"/>
        <a:ext cx="1793068" cy="1113313"/>
      </dsp:txXfrm>
    </dsp:sp>
    <dsp:sp modelId="{8048E3C4-879F-439F-B036-0D81AFBF5655}">
      <dsp:nvSpPr>
        <dsp:cNvPr id="0" name=""/>
        <dsp:cNvSpPr/>
      </dsp:nvSpPr>
      <dsp:spPr>
        <a:xfrm>
          <a:off x="1559290" y="3450015"/>
          <a:ext cx="2647598" cy="11825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05179D-8F4C-4203-9F77-3E707BD9D638}">
      <dsp:nvSpPr>
        <dsp:cNvPr id="0" name=""/>
        <dsp:cNvSpPr/>
      </dsp:nvSpPr>
      <dsp:spPr>
        <a:xfrm>
          <a:off x="1766217" y="3646596"/>
          <a:ext cx="2647598" cy="11825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Download/Extract</a:t>
          </a:r>
        </a:p>
        <a:p>
          <a:pPr marL="0" lvl="0" indent="0" algn="ctr" defTabSz="800100">
            <a:lnSpc>
              <a:spcPct val="90000"/>
            </a:lnSpc>
            <a:spcBef>
              <a:spcPct val="0"/>
            </a:spcBef>
            <a:spcAft>
              <a:spcPct val="35000"/>
            </a:spcAft>
            <a:buNone/>
          </a:pPr>
          <a:r>
            <a:rPr lang="en-US" sz="1800" kern="1200" dirty="0"/>
            <a:t>Manually vs. Using SAS Macro </a:t>
          </a:r>
          <a:r>
            <a:rPr lang="en-US" sz="1800" kern="1200" dirty="0">
              <a:highlight>
                <a:srgbClr val="FFFF00"/>
              </a:highlight>
            </a:rPr>
            <a:t>(SAS transport files only)</a:t>
          </a:r>
        </a:p>
      </dsp:txBody>
      <dsp:txXfrm>
        <a:off x="1800854" y="3681233"/>
        <a:ext cx="2578324" cy="1113313"/>
      </dsp:txXfrm>
    </dsp:sp>
    <dsp:sp modelId="{192F8800-D482-4B43-AAF8-86738E5492E3}">
      <dsp:nvSpPr>
        <dsp:cNvPr id="0" name=""/>
        <dsp:cNvSpPr/>
      </dsp:nvSpPr>
      <dsp:spPr>
        <a:xfrm>
          <a:off x="4820441" y="1725797"/>
          <a:ext cx="1862342" cy="11825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6E1ACC-08E9-4C40-995F-D79D377ECD34}">
      <dsp:nvSpPr>
        <dsp:cNvPr id="0" name=""/>
        <dsp:cNvSpPr/>
      </dsp:nvSpPr>
      <dsp:spPr>
        <a:xfrm>
          <a:off x="5027368" y="1922377"/>
          <a:ext cx="1862342" cy="11825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ASCII, SAS transport, SAS V9, STATA, XLSX (</a:t>
          </a:r>
          <a:r>
            <a:rPr lang="en-US" sz="1800" kern="1200" dirty="0">
              <a:solidFill>
                <a:srgbClr val="FF0000"/>
              </a:solidFill>
            </a:rPr>
            <a:t>2018 and later</a:t>
          </a:r>
          <a:r>
            <a:rPr lang="en-US" sz="1800" kern="1200" dirty="0"/>
            <a:t>)</a:t>
          </a:r>
        </a:p>
      </dsp:txBody>
      <dsp:txXfrm>
        <a:off x="5062005" y="1957014"/>
        <a:ext cx="1793068" cy="1113313"/>
      </dsp:txXfrm>
    </dsp:sp>
    <dsp:sp modelId="{61D652C8-3787-41F9-A8F4-752CC2D89F63}">
      <dsp:nvSpPr>
        <dsp:cNvPr id="0" name=""/>
        <dsp:cNvSpPr/>
      </dsp:nvSpPr>
      <dsp:spPr>
        <a:xfrm>
          <a:off x="4620742" y="3450015"/>
          <a:ext cx="2261740" cy="11825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5AA5A1-2FE0-45BB-BB52-03F9C6CBEC8C}">
      <dsp:nvSpPr>
        <dsp:cNvPr id="0" name=""/>
        <dsp:cNvSpPr/>
      </dsp:nvSpPr>
      <dsp:spPr>
        <a:xfrm>
          <a:off x="4827669" y="3646596"/>
          <a:ext cx="2261740" cy="11825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100000"/>
            </a:lnSpc>
            <a:spcBef>
              <a:spcPct val="0"/>
            </a:spcBef>
            <a:spcAft>
              <a:spcPts val="0"/>
            </a:spcAft>
            <a:buNone/>
          </a:pPr>
          <a:r>
            <a:rPr lang="en-US" sz="1800" kern="1200" baseline="0" dirty="0"/>
            <a:t>Download/Extract</a:t>
          </a:r>
        </a:p>
        <a:p>
          <a:pPr marL="0" lvl="0" indent="0" algn="ctr" defTabSz="800100">
            <a:lnSpc>
              <a:spcPct val="100000"/>
            </a:lnSpc>
            <a:spcBef>
              <a:spcPct val="0"/>
            </a:spcBef>
            <a:spcAft>
              <a:spcPts val="0"/>
            </a:spcAft>
            <a:buNone/>
          </a:pPr>
          <a:r>
            <a:rPr lang="en-US" sz="1800" kern="1200" baseline="0" dirty="0"/>
            <a:t>Manually vs. Using SAS Macro </a:t>
          </a:r>
          <a:r>
            <a:rPr lang="en-US" sz="1800" kern="1200" baseline="0" dirty="0">
              <a:highlight>
                <a:srgbClr val="FFFF00"/>
              </a:highlight>
            </a:rPr>
            <a:t>(SAS transport and SAS V9 files only)</a:t>
          </a:r>
        </a:p>
      </dsp:txBody>
      <dsp:txXfrm>
        <a:off x="4862306" y="3681233"/>
        <a:ext cx="2192466" cy="111331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fld id="{B0E40ABE-DCA6-4B7A-B1BC-961182C98C1E}" type="datetimeFigureOut">
              <a:rPr lang="en-US" smtClean="0"/>
              <a:pPr/>
              <a:t>4/1/2022</a:t>
            </a:fld>
            <a:endParaRPr lang="en-US"/>
          </a:p>
        </p:txBody>
      </p:sp>
      <p:sp>
        <p:nvSpPr>
          <p:cNvPr id="4" name="Footer Placeholder 3"/>
          <p:cNvSpPr>
            <a:spLocks noGrp="1"/>
          </p:cNvSpPr>
          <p:nvPr>
            <p:ph type="ftr" sz="quarter" idx="2"/>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1440" tIns="45720" rIns="91440" bIns="45720" rtlCol="0" anchor="b"/>
          <a:lstStyle>
            <a:lvl1pPr algn="r">
              <a:defRPr sz="1200"/>
            </a:lvl1pPr>
          </a:lstStyle>
          <a:p>
            <a:fld id="{A63DE9D1-BBA0-4F2C-9FA0-7B37DDC69B66}" type="slidenum">
              <a:rPr lang="en-US" smtClean="0"/>
              <a:pPr/>
              <a:t>‹#›</a:t>
            </a:fld>
            <a:endParaRPr lang="en-US"/>
          </a:p>
        </p:txBody>
      </p:sp>
    </p:spTree>
    <p:extLst>
      <p:ext uri="{BB962C8B-B14F-4D97-AF65-F5344CB8AC3E}">
        <p14:creationId xmlns:p14="http://schemas.microsoft.com/office/powerpoint/2010/main" val="82452588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434"/>
          </a:xfrm>
          <a:prstGeom prst="rect">
            <a:avLst/>
          </a:prstGeom>
        </p:spPr>
        <p:txBody>
          <a:bodyPr vert="horz" lIns="91440" tIns="45720" rIns="91440" bIns="45720" rtlCol="0"/>
          <a:lstStyle>
            <a:lvl1pPr algn="r">
              <a:defRPr sz="1200"/>
            </a:lvl1pPr>
          </a:lstStyle>
          <a:p>
            <a:fld id="{262901C3-E93B-471C-8959-6D7D71B980D2}" type="datetimeFigureOut">
              <a:rPr lang="en-US" smtClean="0"/>
              <a:t>4/1/2022</a:t>
            </a:fld>
            <a:endParaRPr lang="en-US"/>
          </a:p>
        </p:txBody>
      </p:sp>
      <p:sp>
        <p:nvSpPr>
          <p:cNvPr id="4" name="Slide Image Placeholder 3"/>
          <p:cNvSpPr>
            <a:spLocks noGrp="1" noRot="1" noChangeAspect="1"/>
          </p:cNvSpPr>
          <p:nvPr>
            <p:ph type="sldImg" idx="2"/>
          </p:nvPr>
        </p:nvSpPr>
        <p:spPr>
          <a:xfrm>
            <a:off x="13382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73892"/>
            <a:ext cx="5486400" cy="366045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6433"/>
          </a:xfrm>
          <a:prstGeom prst="rect">
            <a:avLst/>
          </a:prstGeom>
        </p:spPr>
        <p:txBody>
          <a:bodyPr vert="horz" lIns="91440" tIns="45720" rIns="91440" bIns="45720" rtlCol="0" anchor="b"/>
          <a:lstStyle>
            <a:lvl1pPr algn="r">
              <a:defRPr sz="1200"/>
            </a:lvl1pPr>
          </a:lstStyle>
          <a:p>
            <a:fld id="{7439710F-E631-4660-B03F-8F7C39E09AFE}" type="slidenum">
              <a:rPr lang="en-US" smtClean="0"/>
              <a:t>‹#›</a:t>
            </a:fld>
            <a:endParaRPr lang="en-US"/>
          </a:p>
        </p:txBody>
      </p:sp>
    </p:spTree>
    <p:extLst>
      <p:ext uri="{BB962C8B-B14F-4D97-AF65-F5344CB8AC3E}">
        <p14:creationId xmlns:p14="http://schemas.microsoft.com/office/powerpoint/2010/main" val="7461164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43918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09884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3352800"/>
            <a:ext cx="7772400" cy="1295400"/>
          </a:xfrm>
        </p:spPr>
        <p:txBody>
          <a:bodyPr/>
          <a:lstStyle>
            <a:lvl1pPr algn="ctr">
              <a:defRPr>
                <a:solidFill>
                  <a:schemeClr val="tx1"/>
                </a:solidFill>
              </a:defRPr>
            </a:lvl1pPr>
          </a:lstStyle>
          <a:p>
            <a:r>
              <a:rPr lang="en-US" dirty="0"/>
              <a:t>Title of Presentation</a:t>
            </a:r>
          </a:p>
        </p:txBody>
      </p:sp>
      <p:sp>
        <p:nvSpPr>
          <p:cNvPr id="3" name="Subtitle 2"/>
          <p:cNvSpPr>
            <a:spLocks noGrp="1"/>
          </p:cNvSpPr>
          <p:nvPr>
            <p:ph type="subTitle" idx="1" hasCustomPrompt="1"/>
          </p:nvPr>
        </p:nvSpPr>
        <p:spPr>
          <a:xfrm>
            <a:off x="1371600" y="4876800"/>
            <a:ext cx="6400800" cy="762000"/>
          </a:xfrm>
        </p:spPr>
        <p:txBody>
          <a:bodyPr/>
          <a:lstStyle>
            <a:lvl1pPr marL="0" indent="0" algn="ctr">
              <a:buNone/>
              <a:defRPr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Author and Date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981325"/>
            <a:ext cx="7772400" cy="1362075"/>
          </a:xfrm>
        </p:spPr>
        <p:txBody>
          <a:bodyPr anchor="t"/>
          <a:lstStyle>
            <a:lvl1pPr algn="ctr">
              <a:defRPr sz="4000" b="1" cap="all">
                <a:solidFill>
                  <a:schemeClr val="tx1"/>
                </a:solidFill>
              </a:defRPr>
            </a:lvl1pPr>
          </a:lstStyle>
          <a:p>
            <a:r>
              <a:rPr lang="en-US" dirty="0"/>
              <a:t>Click to edit Master title style</a:t>
            </a:r>
          </a:p>
        </p:txBody>
      </p:sp>
      <p:sp>
        <p:nvSpPr>
          <p:cNvPr id="3" name="Text Placeholder 2"/>
          <p:cNvSpPr>
            <a:spLocks noGrp="1"/>
          </p:cNvSpPr>
          <p:nvPr>
            <p:ph type="body" idx="1"/>
          </p:nvPr>
        </p:nvSpPr>
        <p:spPr>
          <a:xfrm>
            <a:off x="722313" y="4343400"/>
            <a:ext cx="7772400" cy="1500187"/>
          </a:xfrm>
        </p:spPr>
        <p:txBody>
          <a:bodyPr anchor="b"/>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a:t>
            </a:r>
          </a:p>
        </p:txBody>
      </p:sp>
      <p:sp>
        <p:nvSpPr>
          <p:cNvPr id="3" name="Text Placeholder 2"/>
          <p:cNvSpPr>
            <a:spLocks noGrp="1"/>
          </p:cNvSpPr>
          <p:nvPr>
            <p:ph type="body" idx="1"/>
          </p:nvPr>
        </p:nvSpPr>
        <p:spPr>
          <a:xfrm>
            <a:off x="457200" y="1447800"/>
            <a:ext cx="4040188" cy="727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447800"/>
            <a:ext cx="4041775" cy="727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chemeClr val="tx1"/>
                </a:solidFill>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of Presentation</a:t>
            </a:r>
          </a:p>
        </p:txBody>
      </p:sp>
      <p:sp>
        <p:nvSpPr>
          <p:cNvPr id="3" name="Content Placeholder 2"/>
          <p:cNvSpPr>
            <a:spLocks noGrp="1"/>
          </p:cNvSpPr>
          <p:nvPr>
            <p:ph idx="1" hasCustomPrompt="1"/>
          </p:nvPr>
        </p:nvSpPr>
        <p:spPr/>
        <p:txBody>
          <a:bodyPr/>
          <a:lstStyle>
            <a:lvl1pPr>
              <a:defRPr baseline="0"/>
            </a:lvl1pPr>
          </a:lstStyle>
          <a:p>
            <a:pPr lvl="0"/>
            <a:r>
              <a:rPr lang="en-US" dirty="0"/>
              <a:t>Author and Date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a:lum/>
          </a:blip>
          <a:srcRect/>
          <a:stretch>
            <a:fillRect t="-2000" b="-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304800"/>
            <a:ext cx="6629400" cy="617884"/>
          </a:xfrm>
          <a:prstGeom prst="rect">
            <a:avLst/>
          </a:prstGeom>
        </p:spPr>
        <p:txBody>
          <a:bodyPr vert="horz" lIns="91440" tIns="45720" rIns="91440" bIns="45720" rtlCol="0" anchor="ctr">
            <a:normAutofit/>
          </a:bodyPr>
          <a:lstStyle/>
          <a:p>
            <a:r>
              <a:rPr lang="en-US" dirty="0"/>
              <a:t>Title goes here</a:t>
            </a:r>
          </a:p>
        </p:txBody>
      </p:sp>
      <p:sp>
        <p:nvSpPr>
          <p:cNvPr id="3" name="Text Placeholder 2"/>
          <p:cNvSpPr>
            <a:spLocks noGrp="1"/>
          </p:cNvSpPr>
          <p:nvPr>
            <p:ph type="body" idx="1"/>
          </p:nvPr>
        </p:nvSpPr>
        <p:spPr>
          <a:xfrm>
            <a:off x="457200" y="1646237"/>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2"/>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Lst>
  <p:hf hdr="0" ftr="0" dt="0"/>
  <p:txStyles>
    <p:titleStyle>
      <a:lvl1pPr algn="ctr" defTabSz="914400" rtl="0" eaLnBrk="1" latinLnBrk="0" hangingPunct="1">
        <a:spcBef>
          <a:spcPct val="0"/>
        </a:spcBef>
        <a:buNone/>
        <a:defRPr sz="3600" b="1" kern="12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tx2"/>
        </a:buClr>
        <a:buSzPct val="150000"/>
        <a:buFont typeface="Arial" pitchFamily="34" charset="0"/>
        <a:buChar char="•"/>
        <a:defRPr sz="2800" kern="1200">
          <a:solidFill>
            <a:schemeClr val="tx1"/>
          </a:solidFill>
          <a:latin typeface="+mn-lt"/>
          <a:ea typeface="+mn-ea"/>
          <a:cs typeface="+mn-cs"/>
        </a:defRPr>
      </a:lvl1pPr>
      <a:lvl2pPr marL="685800" indent="-338138" algn="l" defTabSz="914400" rtl="0" eaLnBrk="1" latinLnBrk="0" hangingPunct="1">
        <a:spcBef>
          <a:spcPct val="20000"/>
        </a:spcBef>
        <a:buClr>
          <a:srgbClr val="1F497D"/>
        </a:buClr>
        <a:buSzPct val="80000"/>
        <a:buFont typeface="Arial" pitchFamily="34" charset="0"/>
        <a:buChar char="►"/>
        <a:defRPr sz="2400" kern="1200">
          <a:solidFill>
            <a:schemeClr val="tx1"/>
          </a:solidFill>
          <a:latin typeface="+mn-lt"/>
          <a:ea typeface="+mn-ea"/>
          <a:cs typeface="+mn-cs"/>
        </a:defRPr>
      </a:lvl2pPr>
      <a:lvl3pPr marL="969963" indent="-284163" algn="l" defTabSz="914400" rtl="0" eaLnBrk="1" latinLnBrk="0" hangingPunct="1">
        <a:spcBef>
          <a:spcPct val="20000"/>
        </a:spcBef>
        <a:buClr>
          <a:schemeClr val="tx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t="-2000" b="-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200400"/>
            <a:ext cx="8229600" cy="1600200"/>
          </a:xfrm>
          <a:prstGeom prst="rect">
            <a:avLst/>
          </a:prstGeom>
        </p:spPr>
        <p:txBody>
          <a:bodyPr vert="horz" lIns="91440" tIns="45720" rIns="91440" bIns="45720" rtlCol="0" anchor="ctr">
            <a:normAutofit/>
          </a:bodyPr>
          <a:lstStyle/>
          <a:p>
            <a:r>
              <a:rPr lang="en-US" dirty="0"/>
              <a:t>Title of Presentation</a:t>
            </a:r>
          </a:p>
        </p:txBody>
      </p:sp>
      <p:sp>
        <p:nvSpPr>
          <p:cNvPr id="3" name="Text Placeholder 2"/>
          <p:cNvSpPr>
            <a:spLocks noGrp="1"/>
          </p:cNvSpPr>
          <p:nvPr>
            <p:ph type="body" idx="1"/>
          </p:nvPr>
        </p:nvSpPr>
        <p:spPr>
          <a:xfrm>
            <a:off x="457200" y="4953000"/>
            <a:ext cx="8229600" cy="1173163"/>
          </a:xfrm>
          <a:prstGeom prst="rect">
            <a:avLst/>
          </a:prstGeom>
        </p:spPr>
        <p:txBody>
          <a:bodyPr vert="horz" lIns="91440" tIns="45720" rIns="91440" bIns="45720" rtlCol="0" anchor="ctr">
            <a:normAutofit/>
          </a:bodyPr>
          <a:lstStyle/>
          <a:p>
            <a:pPr lvl="0"/>
            <a:r>
              <a:rPr lang="en-US" dirty="0"/>
              <a:t>Author and Date</a:t>
            </a:r>
          </a:p>
        </p:txBody>
      </p:sp>
    </p:spTree>
  </p:cSld>
  <p:clrMap bg1="lt1" tx1="dk1" bg2="lt2" tx2="dk2" accent1="accent1" accent2="accent2" accent3="accent3" accent4="accent4" accent5="accent5" accent6="accent6" hlink="hlink" folHlink="folHlink"/>
  <p:sldLayoutIdLst>
    <p:sldLayoutId id="2147483662" r:id="rId1"/>
  </p:sldLayoutIdLst>
  <p:hf hdr="0" ftr="0" dt="0"/>
  <p:txStyles>
    <p:titleStyle>
      <a:lvl1pPr algn="ctr" defTabSz="914400" rtl="0" eaLnBrk="1" latinLnBrk="0"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ctr" defTabSz="914400" rtl="0" eaLnBrk="1" latinLnBrk="0" hangingPunct="1">
        <a:spcBef>
          <a:spcPct val="20000"/>
        </a:spcBef>
        <a:buFont typeface="Arial" pitchFamily="34" charset="0"/>
        <a:buNone/>
        <a:defRPr sz="2800" b="1" kern="1200" baseline="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hyperlink" Target="https://meps.ahrq.gov/data_stats/download_data/pufs/h216/h216doc.pdf" TargetMode="Externa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pkmedu/AnalyzeMEP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umentation.sas.com/doc/en/statcdc/14.2/statug/statug_surveyfreq_details93.htm" TargetMode="External"/><Relationship Id="rId2" Type="http://schemas.openxmlformats.org/officeDocument/2006/relationships/hyperlink" Target="https://documentation.sas.com/doc/en/pgmsascdc/9.4_3.4/statug/statug_surveymeans_details83.htm" TargetMode="External"/><Relationship Id="rId1" Type="http://schemas.openxmlformats.org/officeDocument/2006/relationships/slideLayout" Target="../slideLayouts/slideLayout2.xml"/><Relationship Id="rId6" Type="http://schemas.openxmlformats.org/officeDocument/2006/relationships/hyperlink" Target="https://sasnrd.com/sas-ods-trace-select-exclude/" TargetMode="External"/><Relationship Id="rId5" Type="http://schemas.openxmlformats.org/officeDocument/2006/relationships/hyperlink" Target="https://github.com/pkmedu/AnalyzeMEPS" TargetMode="External"/><Relationship Id="rId4" Type="http://schemas.openxmlformats.org/officeDocument/2006/relationships/hyperlink" Target="https://documentation.sas.com/doc/en/pgmsascdc/9.4_3.4/statug/statug_surveylogistic_details82.htm"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pkmedu/AnalyzeMEP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pkmedu/AnalyzeMEP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pkmedu/AnalyzeMEP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pkmedu/AnalyzeMEP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documentation.sas.com/doc/en/pgmsascdc/9.4_3.2/lefunctionsref/n1e21rr6al5m2nn19r1fat5qxwrt.htm" TargetMode="External"/><Relationship Id="rId13" Type="http://schemas.openxmlformats.org/officeDocument/2006/relationships/hyperlink" Target="https://www.sas.com/content/dam/SAS/support/en/sas-global-forum-proceedings/2020/4092-2020.pdf" TargetMode="External"/><Relationship Id="rId18" Type="http://schemas.openxmlformats.org/officeDocument/2006/relationships/hyperlink" Target="https://blogs.sas.com/content/sgf/2020/04/22/how-to-create-and-use-sas-macro-functions/" TargetMode="External"/><Relationship Id="rId26" Type="http://schemas.openxmlformats.org/officeDocument/2006/relationships/hyperlink" Target="https://communities.sas.com/t5/SAS-Communities-Library/Installing-SASPy-Kernel-for-Jupyter-Notebooks-and-Jupyter-Lab/ta-p/464873" TargetMode="External"/><Relationship Id="rId3" Type="http://schemas.openxmlformats.org/officeDocument/2006/relationships/hyperlink" Target="https://blogs.sas.com/content/sgf/2021/02/18/turning-text-files-into-sas-data-sets-6-common-problems-and-their-solutions/?utm_source=feedburner&amp;utm_medium=feed&amp;utm_campaign=Feed:+TheSasTrainingPost+(The+SAS+Learning+Post+-%3e+SAS+Users)" TargetMode="External"/><Relationship Id="rId21" Type="http://schemas.openxmlformats.org/officeDocument/2006/relationships/hyperlink" Target="https://documentation.sas.com/?docsetId=statug&amp;docsetTarget=statug_surveyfreq_gettingstarted.htm&amp;docsetVersion=15.1&amp;locale=en" TargetMode="External"/><Relationship Id="rId7" Type="http://schemas.openxmlformats.org/officeDocument/2006/relationships/hyperlink" Target="https://documentation.sas.com/doc/en/pgmsascdc/9.4_3.2/lefunctionsref/n0mlfb88dkhbmun1x08qbh5xbs7e.htm" TargetMode="External"/><Relationship Id="rId12" Type="http://schemas.openxmlformats.org/officeDocument/2006/relationships/hyperlink" Target="https://www.sas.com/content/dam/SAS/support/en/sas-global-forum-proceedings/2019/3068-2019.pdf" TargetMode="External"/><Relationship Id="rId17" Type="http://schemas.openxmlformats.org/officeDocument/2006/relationships/hyperlink" Target="https://www.sas.com/content/dam/SAS/support/en/sas-global-forum-proceedings/2019/3511-2019.pdf" TargetMode="External"/><Relationship Id="rId25" Type="http://schemas.openxmlformats.org/officeDocument/2006/relationships/hyperlink" Target="https://sasnrd.com/sas-ods-trace-select-exclude/" TargetMode="External"/><Relationship Id="rId2" Type="http://schemas.openxmlformats.org/officeDocument/2006/relationships/notesSlide" Target="../notesSlides/notesSlide2.xml"/><Relationship Id="rId16" Type="http://schemas.openxmlformats.org/officeDocument/2006/relationships/hyperlink" Target="https://documentation.sas.com/?docsetId=grstatproc&amp;docsetTarget=n1ukd9sqgqiwwhn1mrx4c1rbse1j.htm&amp;docsetVersion=9.4&amp;locale=en" TargetMode="External"/><Relationship Id="rId20" Type="http://schemas.openxmlformats.org/officeDocument/2006/relationships/hyperlink" Target="https://documentation.sas.com/?docsetId=statug&amp;docsetTarget=statug_surveymeans_examples.htm&amp;docsetVersion=15.1&amp;locale=en" TargetMode="External"/><Relationship Id="rId1" Type="http://schemas.openxmlformats.org/officeDocument/2006/relationships/slideLayout" Target="../slideLayouts/slideLayout2.xml"/><Relationship Id="rId6" Type="http://schemas.openxmlformats.org/officeDocument/2006/relationships/hyperlink" Target="https://documentation.sas.com/doc/en/vdmmlcdc/1.0/ledsoptsref/p0l3b7h13rpck6n17in4etoaoedm.htm" TargetMode="External"/><Relationship Id="rId11" Type="http://schemas.openxmlformats.org/officeDocument/2006/relationships/hyperlink" Target="https://documentation.sas.com/doc/en/pgmsascdc/9.4_3.5/proc/p0f022tve3mt0tn162itrb0tkjgi.htm#p0f022tve3mt0tn162itrb0tkjgi" TargetMode="External"/><Relationship Id="rId24" Type="http://schemas.openxmlformats.org/officeDocument/2006/relationships/hyperlink" Target="https://support.sas.com/resources/papers/proceedings/proceedings/sugi29/245-29.pdf" TargetMode="External"/><Relationship Id="rId5" Type="http://schemas.openxmlformats.org/officeDocument/2006/relationships/hyperlink" Target="https://documentation.sas.com/doc/en/pgmsascdc/9.4_3.5/lepg/n0as7mypc9a9pkn1qfj1316b2ics.htm" TargetMode="External"/><Relationship Id="rId15" Type="http://schemas.openxmlformats.org/officeDocument/2006/relationships/hyperlink" Target="https://documentation.sas.com/?docsetId=lesysoptsref&amp;docsetTarget=n0xqwo95drfa24n1hm5nlss33a3s.htm&amp;docsetVersion=9.4&amp;locale=en" TargetMode="External"/><Relationship Id="rId23" Type="http://schemas.openxmlformats.org/officeDocument/2006/relationships/hyperlink" Target="https://support.sas.com/documentation/onlinedoc/stat/142/surveylogistic.pdf" TargetMode="External"/><Relationship Id="rId28" Type="http://schemas.openxmlformats.org/officeDocument/2006/relationships/hyperlink" Target="https://github.com/pkmedu/AnalyzeMEPS" TargetMode="External"/><Relationship Id="rId10" Type="http://schemas.openxmlformats.org/officeDocument/2006/relationships/hyperlink" Target="https://documentation.sas.com/doc/en/pgmsascdc/v_024/lestmtsref/p1hgqgmxm3dpqcn1d4w5za5qbz0d.htm" TargetMode="External"/><Relationship Id="rId19" Type="http://schemas.openxmlformats.org/officeDocument/2006/relationships/hyperlink" Target="https://documentation.sas.com/doc/en/pgmsascdc/9.4_3.5/proc/p1hwvc03z4tqlkn1owzhzo8e7ulu.htm" TargetMode="External"/><Relationship Id="rId4" Type="http://schemas.openxmlformats.org/officeDocument/2006/relationships/hyperlink" Target="https://documentation.sas.com/doc/en/pgmsascdc/9.4_3.5/lrcon/n1tgk0uanvisvon1r26lc036k0w7.htm" TargetMode="External"/><Relationship Id="rId9" Type="http://schemas.openxmlformats.org/officeDocument/2006/relationships/hyperlink" Target="https://documentation.sas.com/doc/en/pgmsascdc/v_024/ds2ref/p1umjasst8qk0un1cc8iulf7q3fk.htm#:~:text=The%20STRIP%20function%20returns%20the,value%20with%20new%20trailing%20blanks." TargetMode="External"/><Relationship Id="rId14" Type="http://schemas.openxmlformats.org/officeDocument/2006/relationships/hyperlink" Target="https://documentation.sas.com/?docsetId=lestmtsref&amp;docsetTarget=n1nk65k2vsfmxfn1wu17fntzszbp.htm&amp;docsetVersion=9.4&amp;locale=en" TargetMode="External"/><Relationship Id="rId22" Type="http://schemas.openxmlformats.org/officeDocument/2006/relationships/hyperlink" Target="https://support.sas.com/documentation/onlinedoc/stat/131/surveyreg.pdf" TargetMode="External"/><Relationship Id="rId27" Type="http://schemas.openxmlformats.org/officeDocument/2006/relationships/hyperlink" Target="https://github.com/HHS-AHRQ/MEPS-workshop/tree/master/sas_exercise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pkmedu/AnalyzeMEP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pkmedu/AnalyzeMEPS" TargetMode="External"/><Relationship Id="rId2" Type="http://schemas.openxmlformats.org/officeDocument/2006/relationships/hyperlink" Target="https://blogs.sas.com/content/iml/2015/05/28/five-reasons-ods-exclude.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pkmedu/AnalyzeMEP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pkmedu/AnalyzeMEP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pkmedu/AnalyzeMEPS" TargetMode="External"/><Relationship Id="rId2" Type="http://schemas.openxmlformats.org/officeDocument/2006/relationships/hyperlink" Target="https://support.sas.com/documentation/onlinedoc/stat/142/surveymeans.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meps.ahrq.gov/data_files/pufs/h209dta.zip" TargetMode="External"/><Relationship Id="rId3" Type="http://schemas.openxmlformats.org/officeDocument/2006/relationships/hyperlink" Target="https://meps.ahrq.gov/data_files/pufs/h209dat.zip" TargetMode="External"/><Relationship Id="rId7" Type="http://schemas.openxmlformats.org/officeDocument/2006/relationships/hyperlink" Target="https://meps.ahrq.gov/data_files/pufs/h209v9.zip" TargetMode="External"/><Relationship Id="rId2" Type="http://schemas.openxmlformats.org/officeDocument/2006/relationships/hyperlink" Target="https://meps.ahrq.gov/data_stats/download_data_files_detail.jsp?cboPufNumber=HC-216" TargetMode="External"/><Relationship Id="rId1" Type="http://schemas.openxmlformats.org/officeDocument/2006/relationships/slideLayout" Target="../slideLayouts/slideLayout2.xml"/><Relationship Id="rId6" Type="http://schemas.openxmlformats.org/officeDocument/2006/relationships/hyperlink" Target="https://meps.ahrq.gov/data_files/pufs/h209ssp.exe" TargetMode="External"/><Relationship Id="rId5" Type="http://schemas.openxmlformats.org/officeDocument/2006/relationships/hyperlink" Target="https://meps.ahrq.gov/data_files/pufs/h209ssp.zip" TargetMode="External"/><Relationship Id="rId10" Type="http://schemas.openxmlformats.org/officeDocument/2006/relationships/image" Target="../media/image4.png"/><Relationship Id="rId4" Type="http://schemas.openxmlformats.org/officeDocument/2006/relationships/hyperlink" Target="https://meps.ahrq.gov/data_files/pufs/h209dat.exe" TargetMode="External"/><Relationship Id="rId9" Type="http://schemas.openxmlformats.org/officeDocument/2006/relationships/hyperlink" Target="https://meps.ahrq.gov/data_files/pufs/h209xlsx.zip"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meps.ahrq.gov/data_stats/download_data/pufs/h209/h209doc.pdf" TargetMode="External"/><Relationship Id="rId2" Type="http://schemas.openxmlformats.org/officeDocument/2006/relationships/hyperlink" Target="https://meps.ahrq.gov/data_stats/download_data_files_detail.jsp?cboPufNumber=HC-036"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pkmedu/AnalyzeMEP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pkmedu/AnalyzeMEP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457200" y="2590800"/>
            <a:ext cx="8229600" cy="3048000"/>
          </a:xfrm>
        </p:spPr>
        <p:txBody>
          <a:bodyPr>
            <a:normAutofit/>
          </a:bodyPr>
          <a:lstStyle/>
          <a:p>
            <a:r>
              <a:rPr lang="en-US" dirty="0"/>
              <a:t>Analyzing </a:t>
            </a:r>
            <a:r>
              <a:rPr lang="en-US" dirty="0">
                <a:hlinkClick r:id="rId4"/>
              </a:rPr>
              <a:t>MEPS-HC</a:t>
            </a:r>
            <a:r>
              <a:rPr lang="en-US" dirty="0"/>
              <a:t> Data with </a:t>
            </a:r>
            <a:br>
              <a:rPr lang="en-US" dirty="0"/>
            </a:br>
            <a:r>
              <a:rPr lang="en-US" dirty="0"/>
              <a:t>SAS® 9.4 M6 </a:t>
            </a:r>
            <a:br>
              <a:rPr lang="en-US" dirty="0"/>
            </a:br>
            <a:endParaRPr lang="en-US" dirty="0">
              <a:solidFill>
                <a:schemeClr val="tx1"/>
              </a:solidFill>
            </a:endParaRPr>
          </a:p>
        </p:txBody>
      </p:sp>
      <p:sp>
        <p:nvSpPr>
          <p:cNvPr id="5" name="Content Placeholder 4"/>
          <p:cNvSpPr>
            <a:spLocks noGrp="1"/>
          </p:cNvSpPr>
          <p:nvPr>
            <p:ph idx="1"/>
          </p:nvPr>
        </p:nvSpPr>
        <p:spPr>
          <a:xfrm>
            <a:off x="381000" y="4811189"/>
            <a:ext cx="8229600" cy="1173163"/>
          </a:xfrm>
        </p:spPr>
        <p:txBody>
          <a:bodyPr>
            <a:normAutofit/>
          </a:bodyPr>
          <a:lstStyle/>
          <a:p>
            <a:r>
              <a:rPr lang="en-US" dirty="0"/>
              <a:t>Pradip K. Muhuri, PhD</a:t>
            </a:r>
          </a:p>
          <a:p>
            <a:r>
              <a:rPr lang="en-US" dirty="0"/>
              <a:t>March 31, 2022</a:t>
            </a:r>
          </a:p>
          <a:p>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71D16-F555-4FA5-97E3-58F97B1A89E2}"/>
              </a:ext>
            </a:extLst>
          </p:cNvPr>
          <p:cNvSpPr>
            <a:spLocks noGrp="1"/>
          </p:cNvSpPr>
          <p:nvPr>
            <p:ph type="title"/>
          </p:nvPr>
        </p:nvSpPr>
        <p:spPr/>
        <p:txBody>
          <a:bodyPr>
            <a:noAutofit/>
          </a:bodyPr>
          <a:lstStyle/>
          <a:p>
            <a:r>
              <a:rPr lang="en-US" sz="2400" dirty="0"/>
              <a:t>PROC</a:t>
            </a:r>
            <a:r>
              <a:rPr lang="en-US" sz="2400" b="0" dirty="0"/>
              <a:t> </a:t>
            </a:r>
            <a:r>
              <a:rPr lang="en-US" sz="2400" dirty="0"/>
              <a:t>SURVEYMEANS</a:t>
            </a:r>
            <a:r>
              <a:rPr lang="en-US" sz="2400" b="0" dirty="0"/>
              <a:t> </a:t>
            </a:r>
            <a:br>
              <a:rPr lang="en-US" sz="2400" b="0" dirty="0"/>
            </a:br>
            <a:br>
              <a:rPr lang="en-US" sz="2400" b="0" dirty="0"/>
            </a:br>
            <a:endParaRPr lang="en-US" sz="2400" dirty="0"/>
          </a:p>
        </p:txBody>
      </p:sp>
      <p:sp>
        <p:nvSpPr>
          <p:cNvPr id="3" name="Content Placeholder 2">
            <a:extLst>
              <a:ext uri="{FF2B5EF4-FFF2-40B4-BE49-F238E27FC236}">
                <a16:creationId xmlns:a16="http://schemas.microsoft.com/office/drawing/2014/main" id="{2632BFDE-D6BF-43C3-9E30-84240E6B9816}"/>
              </a:ext>
            </a:extLst>
          </p:cNvPr>
          <p:cNvSpPr>
            <a:spLocks noGrp="1"/>
          </p:cNvSpPr>
          <p:nvPr>
            <p:ph idx="1"/>
          </p:nvPr>
        </p:nvSpPr>
        <p:spPr>
          <a:xfrm>
            <a:off x="457200" y="1646237"/>
            <a:ext cx="8534400" cy="4525963"/>
          </a:xfrm>
        </p:spPr>
        <p:txBody>
          <a:bodyPr>
            <a:normAutofit/>
          </a:bodyPr>
          <a:lstStyle/>
          <a:p>
            <a:pPr marL="0" indent="0">
              <a:spcBef>
                <a:spcPts val="0"/>
              </a:spcBef>
              <a:buNone/>
            </a:pPr>
            <a:r>
              <a:rPr lang="en-US" sz="1800" b="1" dirty="0">
                <a:latin typeface="Courier New" panose="02070309020205020404" pitchFamily="49" charset="0"/>
                <a:cs typeface="Courier New" panose="02070309020205020404" pitchFamily="49" charset="0"/>
              </a:rPr>
              <a:t>PROC SURVEYMEANS DATA=pufmeps.h209;</a:t>
            </a:r>
          </a:p>
          <a:p>
            <a:pPr marL="0" indent="0">
              <a:spcBef>
                <a:spcPts val="0"/>
              </a:spcBef>
              <a:buNone/>
            </a:pPr>
            <a:r>
              <a:rPr lang="en-US" sz="1800" b="1" dirty="0">
                <a:latin typeface="Courier New" panose="02070309020205020404" pitchFamily="49" charset="0"/>
                <a:cs typeface="Courier New" panose="02070309020205020404" pitchFamily="49" charset="0"/>
              </a:rPr>
              <a:t>VAR totexp18;</a:t>
            </a:r>
          </a:p>
          <a:p>
            <a:pPr marL="0" indent="0">
              <a:spcBef>
                <a:spcPts val="0"/>
              </a:spcBef>
              <a:buNone/>
            </a:pPr>
            <a:r>
              <a:rPr lang="en-US" sz="1800" b="1" dirty="0">
                <a:latin typeface="Courier New" panose="02070309020205020404" pitchFamily="49" charset="0"/>
                <a:cs typeface="Courier New" panose="02070309020205020404" pitchFamily="49" charset="0"/>
              </a:rPr>
              <a:t>STRATUM VARSTR;</a:t>
            </a:r>
          </a:p>
          <a:p>
            <a:pPr marL="0" indent="0">
              <a:spcBef>
                <a:spcPts val="0"/>
              </a:spcBef>
              <a:buNone/>
            </a:pPr>
            <a:r>
              <a:rPr lang="en-US" sz="1800" b="1" dirty="0">
                <a:latin typeface="Courier New" panose="02070309020205020404" pitchFamily="49" charset="0"/>
                <a:cs typeface="Courier New" panose="02070309020205020404" pitchFamily="49" charset="0"/>
              </a:rPr>
              <a:t>CLUSTER VARPSU;</a:t>
            </a:r>
          </a:p>
          <a:p>
            <a:pPr marL="0" indent="0">
              <a:spcBef>
                <a:spcPts val="0"/>
              </a:spcBef>
              <a:buNone/>
            </a:pPr>
            <a:r>
              <a:rPr lang="en-US" sz="1800" b="1" dirty="0">
                <a:latin typeface="Courier New" panose="02070309020205020404" pitchFamily="49" charset="0"/>
                <a:cs typeface="Courier New" panose="02070309020205020404" pitchFamily="49" charset="0"/>
              </a:rPr>
              <a:t>WEIGHT PERWT18F;</a:t>
            </a:r>
          </a:p>
          <a:p>
            <a:pPr marL="0" indent="0">
              <a:spcBef>
                <a:spcPts val="0"/>
              </a:spcBef>
              <a:buNone/>
            </a:pPr>
            <a:r>
              <a:rPr lang="en-US" sz="1800" b="1" dirty="0">
                <a:latin typeface="Courier New" panose="02070309020205020404" pitchFamily="49" charset="0"/>
                <a:cs typeface="Courier New" panose="02070309020205020404" pitchFamily="49" charset="0"/>
              </a:rPr>
              <a:t>DOMAIN POVCAT18;</a:t>
            </a:r>
          </a:p>
          <a:p>
            <a:pPr marL="0" indent="0">
              <a:spcBef>
                <a:spcPts val="0"/>
              </a:spcBef>
              <a:buNone/>
            </a:pPr>
            <a:r>
              <a:rPr lang="en-US" sz="1800" b="1" dirty="0">
                <a:latin typeface="Courier New" panose="02070309020205020404" pitchFamily="49" charset="0"/>
                <a:cs typeface="Courier New" panose="02070309020205020404" pitchFamily="49" charset="0"/>
              </a:rPr>
              <a:t>FORMAT POVCAT18 </a:t>
            </a:r>
            <a:r>
              <a:rPr lang="en-US" sz="1800" b="1" dirty="0" err="1">
                <a:latin typeface="Courier New" panose="02070309020205020404" pitchFamily="49" charset="0"/>
                <a:cs typeface="Courier New" panose="02070309020205020404" pitchFamily="49" charset="0"/>
              </a:rPr>
              <a:t>povcat_fmt</a:t>
            </a:r>
            <a:r>
              <a:rPr lang="en-US" sz="1800" b="1" dirty="0">
                <a:latin typeface="Courier New" panose="02070309020205020404" pitchFamily="49" charset="0"/>
                <a:cs typeface="Courier New" panose="02070309020205020404" pitchFamily="49" charset="0"/>
              </a:rPr>
              <a:t>.;</a:t>
            </a:r>
          </a:p>
          <a:p>
            <a:pPr marL="0" indent="0">
              <a:spcBef>
                <a:spcPts val="0"/>
              </a:spcBef>
              <a:buNone/>
            </a:pPr>
            <a:r>
              <a:rPr lang="en-US" sz="1800" b="1" dirty="0">
                <a:latin typeface="Courier New" panose="02070309020205020404" pitchFamily="49" charset="0"/>
                <a:cs typeface="Courier New" panose="02070309020205020404" pitchFamily="49" charset="0"/>
              </a:rPr>
              <a:t>RUN;</a:t>
            </a:r>
          </a:p>
          <a:p>
            <a:pPr marL="0" indent="0">
              <a:buNone/>
            </a:pPr>
            <a:endParaRPr lang="en-US" sz="2000" b="1" dirty="0">
              <a:latin typeface="Courier New" panose="02070309020205020404" pitchFamily="49" charset="0"/>
              <a:cs typeface="Courier New" panose="02070309020205020404" pitchFamily="49" charset="0"/>
            </a:endParaRPr>
          </a:p>
          <a:p>
            <a:pPr marL="0" indent="0">
              <a:spcBef>
                <a:spcPts val="0"/>
              </a:spcBef>
              <a:buNone/>
            </a:pPr>
            <a:r>
              <a:rPr lang="en-US" sz="1400" b="1" dirty="0">
                <a:latin typeface="Courier New" panose="02070309020205020404" pitchFamily="49" charset="0"/>
                <a:cs typeface="Courier New" panose="02070309020205020404" pitchFamily="49" charset="0"/>
              </a:rPr>
              <a:t>The above code block is part of the SAS program (referenced below), which includes the LIBNAME statement, global statements (e.g., OPTIONS and ODS GRAPHICS OFF statements), and PROC FORMAT (not shown in this slide). See the SAS output in the next slide.</a:t>
            </a:r>
          </a:p>
          <a:p>
            <a:pPr marL="0" indent="0">
              <a:spcBef>
                <a:spcPts val="0"/>
              </a:spcBef>
              <a:buNone/>
            </a:pPr>
            <a:endParaRPr lang="en-US" sz="1400" b="1" dirty="0">
              <a:latin typeface="Courier New" panose="02070309020205020404" pitchFamily="49" charset="0"/>
              <a:cs typeface="Courier New" panose="02070309020205020404" pitchFamily="49" charset="0"/>
            </a:endParaRPr>
          </a:p>
          <a:p>
            <a:pPr marL="0" indent="0">
              <a:spcBef>
                <a:spcPts val="0"/>
              </a:spcBef>
              <a:buNone/>
            </a:pPr>
            <a:r>
              <a:rPr lang="en-US" sz="1400" b="1" dirty="0">
                <a:latin typeface="Courier New" panose="02070309020205020404" pitchFamily="49" charset="0"/>
                <a:cs typeface="Courier New" panose="02070309020205020404" pitchFamily="49" charset="0"/>
              </a:rPr>
              <a:t>Source: </a:t>
            </a:r>
            <a:r>
              <a:rPr lang="en-US" sz="1200" b="1" dirty="0" err="1">
                <a:latin typeface="Courier New" panose="02070309020205020404" pitchFamily="49" charset="0"/>
                <a:cs typeface="Courier New" panose="02070309020205020404" pitchFamily="49" charset="0"/>
              </a:rPr>
              <a:t>ProcSurveyMeansPercentiles.SAS</a:t>
            </a:r>
            <a:r>
              <a:rPr lang="en-US" sz="1200" b="1"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a:t>
            </a:r>
            <a:r>
              <a:rPr lang="en-US" sz="1400" b="1" dirty="0">
                <a:solidFill>
                  <a:srgbClr val="0000FF"/>
                </a:solidFill>
                <a:latin typeface="Courier New" panose="02070309020205020404" pitchFamily="49" charset="0"/>
                <a:cs typeface="Courier New" panose="02070309020205020404" pitchFamily="49" charset="0"/>
                <a:hlinkClick r:id="rId2">
                  <a:extLst>
                    <a:ext uri="{A12FA001-AC4F-418D-AE19-62706E023703}">
                      <ahyp:hlinkClr xmlns:ahyp="http://schemas.microsoft.com/office/drawing/2018/hyperlinkcolor" val="tx"/>
                    </a:ext>
                  </a:extLst>
                </a:hlinkClick>
              </a:rPr>
              <a:t>https://github.com/pkmedu/AnalyzeMEPS</a:t>
            </a:r>
            <a:r>
              <a:rPr lang="en-US" sz="1400" b="1" dirty="0">
                <a:latin typeface="Courier New" panose="02070309020205020404" pitchFamily="49" charset="0"/>
                <a:cs typeface="Courier New" panose="02070309020205020404" pitchFamily="49" charset="0"/>
              </a:rPr>
              <a:t>).</a:t>
            </a:r>
          </a:p>
          <a:p>
            <a:pPr marL="0" indent="0">
              <a:spcBef>
                <a:spcPts val="0"/>
              </a:spcBef>
              <a:buNone/>
            </a:pPr>
            <a:endParaRPr lang="en-US" sz="1400" dirty="0">
              <a:latin typeface="Courier New" panose="02070309020205020404" pitchFamily="49" charset="0"/>
              <a:cs typeface="Courier New" panose="02070309020205020404" pitchFamily="49" charset="0"/>
            </a:endParaRPr>
          </a:p>
          <a:p>
            <a:pPr marL="0" indent="0">
              <a:spcBef>
                <a:spcPts val="0"/>
              </a:spcBef>
              <a:buNone/>
            </a:pPr>
            <a:endParaRPr lang="en-US" sz="1400"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63C18F29-1012-4EE7-9C2E-0A6A64464438}"/>
              </a:ext>
            </a:extLst>
          </p:cNvPr>
          <p:cNvSpPr txBox="1"/>
          <p:nvPr/>
        </p:nvSpPr>
        <p:spPr>
          <a:xfrm>
            <a:off x="5638800" y="1752600"/>
            <a:ext cx="3124200" cy="2246769"/>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rgbClr val="FF0000"/>
                </a:solidFill>
              </a:rPr>
              <a:t>When you request domain analysis from PROC SURVEYMEANS, you still get the estimates over the entire population.</a:t>
            </a:r>
          </a:p>
          <a:p>
            <a:pPr marL="285750" indent="-285750">
              <a:buFont typeface="Arial" panose="020B0604020202020204" pitchFamily="34" charset="0"/>
              <a:buChar char="•"/>
            </a:pPr>
            <a:endParaRPr lang="en-US" sz="1400" dirty="0">
              <a:solidFill>
                <a:srgbClr val="FF0000"/>
              </a:solidFill>
            </a:endParaRPr>
          </a:p>
          <a:p>
            <a:pPr marL="285750" indent="-285750">
              <a:buFont typeface="Arial" panose="020B0604020202020204" pitchFamily="34" charset="0"/>
              <a:buChar char="•"/>
            </a:pPr>
            <a:r>
              <a:rPr lang="en-US" sz="1400" dirty="0">
                <a:solidFill>
                  <a:srgbClr val="FF0000"/>
                </a:solidFill>
              </a:rPr>
              <a:t>Key estimates: population totals and means of total annual health care spending for overall and 4 income domains.</a:t>
            </a:r>
          </a:p>
        </p:txBody>
      </p:sp>
      <p:sp>
        <p:nvSpPr>
          <p:cNvPr id="6" name="TextBox 5"/>
          <p:cNvSpPr txBox="1"/>
          <p:nvPr/>
        </p:nvSpPr>
        <p:spPr>
          <a:xfrm>
            <a:off x="8763000" y="6400800"/>
            <a:ext cx="381000" cy="276999"/>
          </a:xfrm>
          <a:prstGeom prst="rect">
            <a:avLst/>
          </a:prstGeom>
          <a:noFill/>
        </p:spPr>
        <p:txBody>
          <a:bodyPr wrap="square" rtlCol="0">
            <a:spAutoFit/>
          </a:bodyPr>
          <a:lstStyle/>
          <a:p>
            <a:r>
              <a:rPr lang="en-US" sz="1200" dirty="0"/>
              <a:t>10</a:t>
            </a:r>
          </a:p>
        </p:txBody>
      </p:sp>
    </p:spTree>
    <p:extLst>
      <p:ext uri="{BB962C8B-B14F-4D97-AF65-F5344CB8AC3E}">
        <p14:creationId xmlns:p14="http://schemas.microsoft.com/office/powerpoint/2010/main" val="2592467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14399-97E5-465B-8413-BE282FAE4885}"/>
              </a:ext>
            </a:extLst>
          </p:cNvPr>
          <p:cNvSpPr>
            <a:spLocks noGrp="1"/>
          </p:cNvSpPr>
          <p:nvPr>
            <p:ph type="title"/>
          </p:nvPr>
        </p:nvSpPr>
        <p:spPr>
          <a:xfrm>
            <a:off x="838200" y="224458"/>
            <a:ext cx="8305800" cy="617884"/>
          </a:xfrm>
        </p:spPr>
        <p:txBody>
          <a:bodyPr>
            <a:noAutofit/>
          </a:bodyPr>
          <a:lstStyle/>
          <a:p>
            <a:r>
              <a:rPr lang="en-US" sz="2000" b="0" dirty="0"/>
              <a:t>PROC SURVEYMEANS - Output</a:t>
            </a:r>
            <a:endParaRPr lang="en-US" sz="2000" dirty="0"/>
          </a:p>
        </p:txBody>
      </p:sp>
      <p:sp>
        <p:nvSpPr>
          <p:cNvPr id="5" name="Content Placeholder 4">
            <a:extLst>
              <a:ext uri="{FF2B5EF4-FFF2-40B4-BE49-F238E27FC236}">
                <a16:creationId xmlns:a16="http://schemas.microsoft.com/office/drawing/2014/main" id="{C2ABD2D1-CFE6-4958-96B0-50EF328E04F6}"/>
              </a:ext>
            </a:extLst>
          </p:cNvPr>
          <p:cNvSpPr>
            <a:spLocks noGrp="1"/>
          </p:cNvSpPr>
          <p:nvPr>
            <p:ph idx="1"/>
          </p:nvPr>
        </p:nvSpPr>
        <p:spPr>
          <a:xfrm>
            <a:off x="0" y="1219201"/>
            <a:ext cx="9144000" cy="4953000"/>
          </a:xfrm>
        </p:spPr>
        <p:txBody>
          <a:bodyPr>
            <a:normAutofit fontScale="25000" lnSpcReduction="20000"/>
          </a:bodyPr>
          <a:lstStyle/>
          <a:p>
            <a:pPr marL="0" indent="0">
              <a:buNone/>
            </a:pPr>
            <a:r>
              <a:rPr lang="en-US" sz="3600" b="1" dirty="0">
                <a:latin typeface="SAS Monospace" panose="020B0609020202020204" pitchFamily="49" charset="0"/>
              </a:rPr>
              <a:t>The SAS System</a:t>
            </a:r>
          </a:p>
          <a:p>
            <a:pPr marL="0" indent="0">
              <a:buNone/>
            </a:pPr>
            <a:r>
              <a:rPr lang="en-US" sz="3600" b="1" dirty="0">
                <a:latin typeface="SAS Monospace" panose="020B0609020202020204" pitchFamily="49" charset="0"/>
              </a:rPr>
              <a:t>The SURVEYMEANS Procedure</a:t>
            </a:r>
          </a:p>
          <a:p>
            <a:pPr marL="0" indent="0">
              <a:buNone/>
            </a:pPr>
            <a:endParaRPr lang="en-US" sz="3600" b="1" dirty="0">
              <a:latin typeface="SAS Monospace" panose="020B0609020202020204" pitchFamily="49" charset="0"/>
            </a:endParaRPr>
          </a:p>
          <a:p>
            <a:pPr marL="0" indent="0">
              <a:buNone/>
            </a:pPr>
            <a:r>
              <a:rPr lang="en-US" sz="3600" b="1" dirty="0">
                <a:latin typeface="SAS Monospace" panose="020B0609020202020204" pitchFamily="49" charset="0"/>
              </a:rPr>
              <a:t>                    Data </a:t>
            </a:r>
            <a:r>
              <a:rPr lang="en-US" sz="3600" b="1" dirty="0">
                <a:highlight>
                  <a:srgbClr val="FFFF00"/>
                </a:highlight>
                <a:latin typeface="SAS Monospace" panose="020B0609020202020204" pitchFamily="49" charset="0"/>
              </a:rPr>
              <a:t>Summary</a:t>
            </a:r>
          </a:p>
          <a:p>
            <a:pPr marL="0" indent="0">
              <a:buNone/>
            </a:pPr>
            <a:endParaRPr lang="en-US" sz="3600" b="1" dirty="0">
              <a:latin typeface="SAS Monospace" panose="020B0609020202020204" pitchFamily="49" charset="0"/>
            </a:endParaRPr>
          </a:p>
          <a:p>
            <a:pPr marL="0" indent="0">
              <a:buNone/>
            </a:pPr>
            <a:r>
              <a:rPr lang="en-US" sz="3600" b="1" dirty="0">
                <a:latin typeface="SAS Monospace" panose="020B0609020202020204" pitchFamily="49" charset="0"/>
              </a:rPr>
              <a:t>Number of Strata                                 117</a:t>
            </a:r>
          </a:p>
          <a:p>
            <a:pPr marL="0" indent="0">
              <a:buNone/>
            </a:pPr>
            <a:r>
              <a:rPr lang="en-US" sz="3600" b="1" dirty="0">
                <a:latin typeface="SAS Monospace" panose="020B0609020202020204" pitchFamily="49" charset="0"/>
              </a:rPr>
              <a:t>Number of Clusters                               257</a:t>
            </a:r>
          </a:p>
          <a:p>
            <a:pPr marL="0" indent="0">
              <a:buNone/>
            </a:pPr>
            <a:r>
              <a:rPr lang="en-US" sz="3600" b="1" dirty="0">
                <a:latin typeface="SAS Monospace" panose="020B0609020202020204" pitchFamily="49" charset="0"/>
              </a:rPr>
              <a:t>Number of Observations                         30461</a:t>
            </a:r>
          </a:p>
          <a:p>
            <a:pPr marL="0" indent="0">
              <a:buNone/>
            </a:pPr>
            <a:r>
              <a:rPr lang="en-US" sz="3600" b="1" dirty="0">
                <a:latin typeface="SAS Monospace" panose="020B0609020202020204" pitchFamily="49" charset="0"/>
              </a:rPr>
              <a:t>Number of Observations Used                    29415</a:t>
            </a:r>
          </a:p>
          <a:p>
            <a:pPr marL="0" indent="0">
              <a:buNone/>
            </a:pPr>
            <a:r>
              <a:rPr lang="en-US" sz="3600" b="1" dirty="0">
                <a:latin typeface="SAS Monospace" panose="020B0609020202020204" pitchFamily="49" charset="0"/>
              </a:rPr>
              <a:t>Number of </a:t>
            </a:r>
            <a:r>
              <a:rPr lang="en-US" sz="3600" b="1" dirty="0" err="1">
                <a:latin typeface="SAS Monospace" panose="020B0609020202020204" pitchFamily="49" charset="0"/>
              </a:rPr>
              <a:t>Obs</a:t>
            </a:r>
            <a:r>
              <a:rPr lang="en-US" sz="3600" b="1" dirty="0">
                <a:latin typeface="SAS Monospace" panose="020B0609020202020204" pitchFamily="49" charset="0"/>
              </a:rPr>
              <a:t> with Nonpositive Weights          1046</a:t>
            </a:r>
          </a:p>
          <a:p>
            <a:pPr marL="0" indent="0">
              <a:buNone/>
            </a:pPr>
            <a:r>
              <a:rPr lang="en-US" sz="3600" b="1" dirty="0">
                <a:latin typeface="SAS Monospace" panose="020B0609020202020204" pitchFamily="49" charset="0"/>
              </a:rPr>
              <a:t>Sum of Weights                             326327888</a:t>
            </a:r>
          </a:p>
          <a:p>
            <a:pPr marL="0" indent="0">
              <a:buNone/>
            </a:pPr>
            <a:endParaRPr lang="en-US" sz="3600" b="1" dirty="0">
              <a:latin typeface="SAS Monospace" panose="020B0609020202020204" pitchFamily="49" charset="0"/>
            </a:endParaRPr>
          </a:p>
          <a:p>
            <a:pPr marL="0" indent="0" algn="ctr">
              <a:buNone/>
            </a:pPr>
            <a:r>
              <a:rPr lang="en-US" sz="3600" b="1" dirty="0">
                <a:highlight>
                  <a:srgbClr val="FFFF00"/>
                </a:highlight>
                <a:latin typeface="SAS Monospace" panose="020B0609020202020204" pitchFamily="49" charset="0"/>
              </a:rPr>
              <a:t>Statistics</a:t>
            </a:r>
          </a:p>
          <a:p>
            <a:pPr marL="0" indent="0">
              <a:buNone/>
            </a:pPr>
            <a:endParaRPr lang="en-US" sz="3600" b="1" dirty="0">
              <a:latin typeface="SAS Monospace" panose="020B0609020202020204" pitchFamily="49" charset="0"/>
            </a:endParaRPr>
          </a:p>
          <a:p>
            <a:pPr marL="0" indent="0">
              <a:buNone/>
            </a:pPr>
            <a:r>
              <a:rPr lang="en-US" sz="3600" b="1" dirty="0">
                <a:latin typeface="SAS Monospace" panose="020B0609020202020204" pitchFamily="49" charset="0"/>
              </a:rPr>
              <a:t>                                                                       Std Error</a:t>
            </a:r>
          </a:p>
          <a:p>
            <a:pPr marL="0" indent="0">
              <a:buNone/>
            </a:pPr>
            <a:r>
              <a:rPr lang="en-US" sz="3600" b="1" u="sng" dirty="0">
                <a:latin typeface="SAS Monospace" panose="020B0609020202020204" pitchFamily="49" charset="0"/>
              </a:rPr>
              <a:t>Variable    Label                              N            Mean         of Mean       95% CL for Mean</a:t>
            </a:r>
            <a:r>
              <a:rPr lang="en-US" sz="3600" u="sng" dirty="0">
                <a:latin typeface="SAS Monospace" panose="020B0609020202020204" pitchFamily="49" charset="0"/>
              </a:rPr>
              <a:t>___</a:t>
            </a:r>
          </a:p>
          <a:p>
            <a:pPr marL="0" indent="0">
              <a:buNone/>
            </a:pPr>
            <a:r>
              <a:rPr lang="en-US" sz="3600" b="1" dirty="0">
                <a:latin typeface="SAS Monospace" panose="020B0609020202020204" pitchFamily="49" charset="0"/>
              </a:rPr>
              <a:t>TOTEXP18    TOTAL HEALTH CARE              29415     6063.134458      128.011022    5810.04979 6316.21912</a:t>
            </a:r>
          </a:p>
          <a:p>
            <a:pPr marL="0" indent="0">
              <a:buNone/>
            </a:pPr>
            <a:r>
              <a:rPr lang="en-US" sz="3600" b="1" u="sng" dirty="0">
                <a:latin typeface="SAS Monospace" panose="020B0609020202020204" pitchFamily="49" charset="0"/>
              </a:rPr>
              <a:t>            EXP 18</a:t>
            </a:r>
            <a:r>
              <a:rPr lang="en-US" sz="3600" u="sng" dirty="0">
                <a:latin typeface="SAS Monospace" panose="020B0609020202020204" pitchFamily="49" charset="0"/>
              </a:rPr>
              <a:t>_______________________________________________________________________________________</a:t>
            </a:r>
          </a:p>
          <a:p>
            <a:pPr marL="0" indent="0">
              <a:buNone/>
            </a:pPr>
            <a:endParaRPr lang="en-US" sz="3600" b="1" dirty="0">
              <a:latin typeface="SAS Monospace" panose="020B0609020202020204" pitchFamily="49" charset="0"/>
            </a:endParaRPr>
          </a:p>
          <a:p>
            <a:pPr marL="0" indent="0">
              <a:buNone/>
            </a:pPr>
            <a:r>
              <a:rPr lang="en-US" sz="3600" b="1" dirty="0">
                <a:latin typeface="SAS Monospace" panose="020B0609020202020204" pitchFamily="49" charset="0"/>
              </a:rPr>
              <a:t>The SAS System</a:t>
            </a:r>
          </a:p>
          <a:p>
            <a:pPr marL="0" indent="0">
              <a:buNone/>
            </a:pPr>
            <a:r>
              <a:rPr lang="en-US" sz="3600" b="1" dirty="0">
                <a:latin typeface="SAS Monospace" panose="020B0609020202020204" pitchFamily="49" charset="0"/>
              </a:rPr>
              <a:t>The SURVEYMEANS Procedure</a:t>
            </a:r>
          </a:p>
          <a:p>
            <a:pPr marL="0" indent="0">
              <a:buNone/>
            </a:pPr>
            <a:r>
              <a:rPr lang="en-US" sz="3600" b="1" dirty="0">
                <a:latin typeface="SAS Monospace" panose="020B0609020202020204" pitchFamily="49" charset="0"/>
              </a:rPr>
              <a:t>                                    	Statistics for POVCAT18 </a:t>
            </a:r>
            <a:r>
              <a:rPr lang="en-US" sz="3600" b="1" dirty="0">
                <a:highlight>
                  <a:srgbClr val="FFFF00"/>
                </a:highlight>
                <a:latin typeface="SAS Monospace" panose="020B0609020202020204" pitchFamily="49" charset="0"/>
              </a:rPr>
              <a:t>Domains</a:t>
            </a:r>
          </a:p>
          <a:p>
            <a:pPr marL="0" indent="0">
              <a:buNone/>
            </a:pPr>
            <a:r>
              <a:rPr lang="en-US" sz="3600" b="1" dirty="0">
                <a:latin typeface="SAS Monospace" panose="020B0609020202020204" pitchFamily="49" charset="0"/>
              </a:rPr>
              <a:t>                                                                                               Std Error</a:t>
            </a:r>
          </a:p>
          <a:p>
            <a:pPr marL="0" indent="0">
              <a:buNone/>
            </a:pPr>
            <a:r>
              <a:rPr lang="en-US" sz="3600" b="1" u="sng" dirty="0">
                <a:latin typeface="SAS Monospace" panose="020B0609020202020204" pitchFamily="49" charset="0"/>
              </a:rPr>
              <a:t>POVCAT18                Variable    Label                              N            Mean         of Mean       95% CL for Mean</a:t>
            </a:r>
          </a:p>
          <a:p>
            <a:pPr marL="0" indent="0">
              <a:buNone/>
            </a:pPr>
            <a:r>
              <a:rPr lang="en-US" sz="3600" b="1" dirty="0">
                <a:latin typeface="SAS Monospace" panose="020B0609020202020204" pitchFamily="49" charset="0"/>
              </a:rPr>
              <a:t>Poor                    TOTEXP18    TOTAL HEALTH CARE               5186     6387.431789      325.672968    5743.55884 7031.30474</a:t>
            </a:r>
          </a:p>
          <a:p>
            <a:pPr marL="0" indent="0">
              <a:buNone/>
            </a:pPr>
            <a:r>
              <a:rPr lang="en-US" sz="3600" b="1" dirty="0">
                <a:latin typeface="SAS Monospace" panose="020B0609020202020204" pitchFamily="49" charset="0"/>
              </a:rPr>
              <a:t>                                    EXP 18</a:t>
            </a:r>
          </a:p>
          <a:p>
            <a:pPr marL="0" indent="0">
              <a:buNone/>
            </a:pPr>
            <a:r>
              <a:rPr lang="en-US" sz="3600" b="1" dirty="0">
                <a:latin typeface="SAS Monospace" panose="020B0609020202020204" pitchFamily="49" charset="0"/>
              </a:rPr>
              <a:t>Near Poor/Low Income    TOTEXP18    TOTAL HEALTH CARE               5892     5749.822666      220.769022    5313.35045 6186.29488</a:t>
            </a:r>
          </a:p>
          <a:p>
            <a:pPr marL="0" indent="0">
              <a:buNone/>
            </a:pPr>
            <a:r>
              <a:rPr lang="en-US" sz="3600" b="1" dirty="0">
                <a:latin typeface="SAS Monospace" panose="020B0609020202020204" pitchFamily="49" charset="0"/>
              </a:rPr>
              <a:t>                                    EXP 18</a:t>
            </a:r>
          </a:p>
          <a:p>
            <a:pPr marL="0" indent="0">
              <a:buNone/>
            </a:pPr>
            <a:r>
              <a:rPr lang="en-US" sz="3600" b="1" dirty="0">
                <a:latin typeface="SAS Monospace" panose="020B0609020202020204" pitchFamily="49" charset="0"/>
              </a:rPr>
              <a:t>Middle Income           TOTEXP18    TOTAL HEALTH CARE               8409     5593.408276      246.604199    5105.85853 6080.95803</a:t>
            </a:r>
          </a:p>
          <a:p>
            <a:pPr marL="0" indent="0">
              <a:buNone/>
            </a:pPr>
            <a:r>
              <a:rPr lang="en-US" sz="3600" b="1" dirty="0">
                <a:latin typeface="SAS Monospace" panose="020B0609020202020204" pitchFamily="49" charset="0"/>
              </a:rPr>
              <a:t>                                    EXP 18</a:t>
            </a:r>
          </a:p>
          <a:p>
            <a:pPr marL="0" indent="0">
              <a:buNone/>
            </a:pPr>
            <a:r>
              <a:rPr lang="en-US" sz="3600" b="1" dirty="0">
                <a:latin typeface="SAS Monospace" panose="020B0609020202020204" pitchFamily="49" charset="0"/>
              </a:rPr>
              <a:t>High Income             TOTEXP18    TOTAL HEALTH CARE               9928     6424.070915      209.836076    6009.21372 6838.92811</a:t>
            </a:r>
          </a:p>
          <a:p>
            <a:pPr marL="0" indent="0">
              <a:buNone/>
            </a:pPr>
            <a:r>
              <a:rPr lang="en-US" sz="3600" b="1" u="sng" dirty="0">
                <a:latin typeface="SAS Monospace" panose="020B0609020202020204" pitchFamily="49" charset="0"/>
              </a:rPr>
              <a:t>                                    EXP 18</a:t>
            </a:r>
            <a:r>
              <a:rPr lang="en-US" sz="3600" u="sng" dirty="0">
                <a:latin typeface="SAS Monospace" panose="020B0609020202020204" pitchFamily="49" charset="0"/>
              </a:rPr>
              <a:t>_____________________________________________________________________________________</a:t>
            </a:r>
            <a:endParaRPr lang="en-US" sz="3600" b="1" u="sng" dirty="0">
              <a:latin typeface="SAS Monospace" panose="020B0609020202020204" pitchFamily="49" charset="0"/>
            </a:endParaRPr>
          </a:p>
          <a:p>
            <a:endParaRPr lang="en-US" sz="3200" dirty="0">
              <a:latin typeface="SAS Monospace" panose="020B0609020202020204" pitchFamily="49" charset="0"/>
            </a:endParaRPr>
          </a:p>
          <a:p>
            <a:endParaRPr lang="en-US" sz="3200" dirty="0">
              <a:latin typeface="SAS Monospace" panose="020B0609020202020204" pitchFamily="49" charset="0"/>
            </a:endParaRPr>
          </a:p>
          <a:p>
            <a:endParaRPr lang="en-US" sz="3200" dirty="0">
              <a:latin typeface="SAS Monospace" panose="020B0609020202020204" pitchFamily="49" charset="0"/>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6" name="TextBox 5">
            <a:extLst>
              <a:ext uri="{FF2B5EF4-FFF2-40B4-BE49-F238E27FC236}">
                <a16:creationId xmlns:a16="http://schemas.microsoft.com/office/drawing/2014/main" id="{5EE0BA33-444E-4C6D-A1E6-0317D9965BF3}"/>
              </a:ext>
            </a:extLst>
          </p:cNvPr>
          <p:cNvSpPr txBox="1"/>
          <p:nvPr/>
        </p:nvSpPr>
        <p:spPr>
          <a:xfrm>
            <a:off x="4954657" y="1242392"/>
            <a:ext cx="3505200" cy="1600438"/>
          </a:xfrm>
          <a:prstGeom prst="rect">
            <a:avLst/>
          </a:prstGeom>
          <a:noFill/>
        </p:spPr>
        <p:txBody>
          <a:bodyPr wrap="square" rtlCol="0">
            <a:spAutoFit/>
          </a:bodyPr>
          <a:lstStyle/>
          <a:p>
            <a:r>
              <a:rPr lang="en-US" sz="1400" dirty="0">
                <a:solidFill>
                  <a:srgbClr val="FF0000"/>
                </a:solidFill>
              </a:rPr>
              <a:t>ODS Tables produced by the PROC SURVEYMEANS step which includes the DOMAIN statement</a:t>
            </a:r>
          </a:p>
          <a:p>
            <a:pPr marL="285750" indent="-285750">
              <a:buFont typeface="Arial" panose="020B0604020202020204" pitchFamily="34" charset="0"/>
              <a:buChar char="•"/>
            </a:pPr>
            <a:r>
              <a:rPr lang="en-US" sz="1400" dirty="0">
                <a:solidFill>
                  <a:srgbClr val="FF0000"/>
                </a:solidFill>
              </a:rPr>
              <a:t>SUMMARY</a:t>
            </a:r>
          </a:p>
          <a:p>
            <a:pPr marL="285750" indent="-285750">
              <a:buFont typeface="Arial" panose="020B0604020202020204" pitchFamily="34" charset="0"/>
              <a:buChar char="•"/>
            </a:pPr>
            <a:r>
              <a:rPr lang="en-US" sz="1400" dirty="0">
                <a:solidFill>
                  <a:srgbClr val="FF0000"/>
                </a:solidFill>
              </a:rPr>
              <a:t>STATISTICS (estimate over the entire population)</a:t>
            </a:r>
          </a:p>
          <a:p>
            <a:pPr marL="285750" indent="-285750">
              <a:buFont typeface="Arial" panose="020B0604020202020204" pitchFamily="34" charset="0"/>
              <a:buChar char="•"/>
            </a:pPr>
            <a:r>
              <a:rPr lang="en-US" sz="1400" dirty="0">
                <a:solidFill>
                  <a:srgbClr val="FF0000"/>
                </a:solidFill>
              </a:rPr>
              <a:t>DOMAIN </a:t>
            </a:r>
          </a:p>
        </p:txBody>
      </p:sp>
      <p:sp>
        <p:nvSpPr>
          <p:cNvPr id="8" name="TextBox 7"/>
          <p:cNvSpPr txBox="1"/>
          <p:nvPr/>
        </p:nvSpPr>
        <p:spPr>
          <a:xfrm>
            <a:off x="8763000" y="6400800"/>
            <a:ext cx="381000" cy="276999"/>
          </a:xfrm>
          <a:prstGeom prst="rect">
            <a:avLst/>
          </a:prstGeom>
          <a:noFill/>
        </p:spPr>
        <p:txBody>
          <a:bodyPr wrap="square" rtlCol="0">
            <a:spAutoFit/>
          </a:bodyPr>
          <a:lstStyle/>
          <a:p>
            <a:r>
              <a:rPr lang="en-US" sz="1200" dirty="0"/>
              <a:t>11</a:t>
            </a:r>
          </a:p>
        </p:txBody>
      </p:sp>
    </p:spTree>
    <p:extLst>
      <p:ext uri="{BB962C8B-B14F-4D97-AF65-F5344CB8AC3E}">
        <p14:creationId xmlns:p14="http://schemas.microsoft.com/office/powerpoint/2010/main" val="2040009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Working with ODS Tables for Selected Complex Survey PROCs </a:t>
            </a:r>
          </a:p>
        </p:txBody>
      </p:sp>
      <p:sp>
        <p:nvSpPr>
          <p:cNvPr id="3" name="Content Placeholder 2"/>
          <p:cNvSpPr>
            <a:spLocks noGrp="1"/>
          </p:cNvSpPr>
          <p:nvPr>
            <p:ph idx="1"/>
          </p:nvPr>
        </p:nvSpPr>
        <p:spPr>
          <a:xfrm>
            <a:off x="381000" y="1646237"/>
            <a:ext cx="8915400" cy="4525963"/>
          </a:xfrm>
        </p:spPr>
        <p:txBody>
          <a:bodyPr>
            <a:normAutofit fontScale="55000" lnSpcReduction="20000"/>
          </a:bodyPr>
          <a:lstStyle/>
          <a:p>
            <a:r>
              <a:rPr lang="en-US" sz="2600" dirty="0">
                <a:hlinkClick r:id="rId2"/>
              </a:rPr>
              <a:t>ODS Table Names for PROC SURVEYMEANS</a:t>
            </a:r>
            <a:r>
              <a:rPr lang="en-US" sz="2600" dirty="0"/>
              <a:t> (Examples)</a:t>
            </a:r>
          </a:p>
          <a:p>
            <a:pPr lvl="1"/>
            <a:r>
              <a:rPr lang="en-US" dirty="0"/>
              <a:t>SUMMARY</a:t>
            </a:r>
          </a:p>
          <a:p>
            <a:pPr lvl="1"/>
            <a:r>
              <a:rPr lang="en-US" dirty="0"/>
              <a:t>STATISTICS</a:t>
            </a:r>
          </a:p>
          <a:p>
            <a:pPr lvl="1"/>
            <a:r>
              <a:rPr lang="en-US" dirty="0"/>
              <a:t>DOMAIN</a:t>
            </a:r>
          </a:p>
          <a:p>
            <a:pPr lvl="1"/>
            <a:r>
              <a:rPr lang="en-US" dirty="0"/>
              <a:t>QUANTILES</a:t>
            </a:r>
          </a:p>
          <a:p>
            <a:pPr lvl="1"/>
            <a:r>
              <a:rPr lang="en-US" dirty="0"/>
              <a:t>DOMAINQUANTILES</a:t>
            </a:r>
          </a:p>
          <a:p>
            <a:pPr lvl="1"/>
            <a:r>
              <a:rPr lang="en-US" dirty="0"/>
              <a:t>DOMAINDIFFS</a:t>
            </a:r>
          </a:p>
          <a:p>
            <a:pPr marL="347662" lvl="1" indent="0">
              <a:buNone/>
            </a:pPr>
            <a:endParaRPr lang="en-US" dirty="0"/>
          </a:p>
          <a:p>
            <a:pPr marL="347662" lvl="1" indent="0">
              <a:buNone/>
            </a:pPr>
            <a:r>
              <a:rPr lang="en-US" dirty="0">
                <a:hlinkClick r:id="rId3"/>
              </a:rPr>
              <a:t>ODS Table Names for PROC SURVEYFREQ</a:t>
            </a:r>
            <a:endParaRPr lang="en-US" dirty="0"/>
          </a:p>
          <a:p>
            <a:pPr marL="347662" lvl="1" indent="0">
              <a:buNone/>
            </a:pPr>
            <a:endParaRPr lang="en-US" dirty="0"/>
          </a:p>
          <a:p>
            <a:pPr marL="347662" lvl="1" indent="0">
              <a:buNone/>
            </a:pPr>
            <a:r>
              <a:rPr lang="en-US" dirty="0">
                <a:hlinkClick r:id="rId4"/>
              </a:rPr>
              <a:t>ODS Table Names for PROC SURVEYLOGISTIC</a:t>
            </a:r>
            <a:endParaRPr lang="en-US" dirty="0"/>
          </a:p>
          <a:p>
            <a:pPr marL="347662" lvl="1" indent="0">
              <a:buNone/>
            </a:pPr>
            <a:endParaRPr lang="en-US" dirty="0"/>
          </a:p>
          <a:p>
            <a:pPr marL="347662" lvl="1" indent="0">
              <a:buNone/>
            </a:pPr>
            <a:r>
              <a:rPr lang="en-US" dirty="0"/>
              <a:t>See </a:t>
            </a:r>
            <a:r>
              <a:rPr lang="en-US" dirty="0" err="1"/>
              <a:t>HowToListODSTableNamesByTracingOn.sas</a:t>
            </a:r>
            <a:r>
              <a:rPr lang="en-US" dirty="0"/>
              <a:t> </a:t>
            </a:r>
            <a:r>
              <a:rPr lang="en-US" dirty="0">
                <a:latin typeface="Courier New" panose="02070309020205020404" pitchFamily="49" charset="0"/>
                <a:cs typeface="Courier New" panose="02070309020205020404" pitchFamily="49" charset="0"/>
              </a:rPr>
              <a:t>(</a:t>
            </a:r>
            <a:r>
              <a:rPr lang="en-US" dirty="0">
                <a:solidFill>
                  <a:srgbClr val="0000FF"/>
                </a:solidFill>
                <a:latin typeface="Courier New" panose="02070309020205020404" pitchFamily="49" charset="0"/>
                <a:cs typeface="Courier New" panose="02070309020205020404" pitchFamily="49" charset="0"/>
                <a:hlinkClick r:id="rId5">
                  <a:extLst>
                    <a:ext uri="{A12FA001-AC4F-418D-AE19-62706E023703}">
                      <ahyp:hlinkClr xmlns:ahyp="http://schemas.microsoft.com/office/drawing/2018/hyperlinkcolor" val="tx"/>
                    </a:ext>
                  </a:extLst>
                </a:hlinkClick>
              </a:rPr>
              <a:t>https://github.com/pkmedu/AnalyzeMEPS</a:t>
            </a:r>
            <a:r>
              <a:rPr lang="en-US" dirty="0">
                <a:latin typeface="Courier New" panose="02070309020205020404" pitchFamily="49" charset="0"/>
                <a:cs typeface="Courier New" panose="02070309020205020404" pitchFamily="49" charset="0"/>
              </a:rPr>
              <a:t>)</a:t>
            </a:r>
          </a:p>
          <a:p>
            <a:pPr marL="347662" lvl="1" indent="0">
              <a:buNone/>
            </a:pPr>
            <a:endParaRPr lang="en-US" dirty="0"/>
          </a:p>
          <a:p>
            <a:pPr marL="461962" indent="-457200"/>
            <a:r>
              <a:rPr lang="en-US" sz="2200" dirty="0">
                <a:hlinkClick r:id="rId6"/>
              </a:rPr>
              <a:t>Use ODS SELECT/ ODS EXCLUDE to control for output destination</a:t>
            </a:r>
            <a:endParaRPr lang="en-US" sz="2200" dirty="0"/>
          </a:p>
          <a:p>
            <a:pPr marL="804862" lvl="1" indent="-457200"/>
            <a:r>
              <a:rPr lang="en-US" dirty="0"/>
              <a:t>What output to print  (e.g., ODS SELECT DOMAIN)</a:t>
            </a:r>
          </a:p>
          <a:p>
            <a:pPr marL="804862" lvl="1" indent="-457200"/>
            <a:r>
              <a:rPr lang="en-US" dirty="0"/>
              <a:t>What output not to print (e.g., ODS EXCLUDE ALL)</a:t>
            </a:r>
          </a:p>
          <a:p>
            <a:pPr marL="347662" lvl="1" indent="0">
              <a:buNone/>
            </a:pPr>
            <a:endParaRPr lang="en-US" dirty="0"/>
          </a:p>
          <a:p>
            <a:pPr marL="461962" indent="-457200"/>
            <a:r>
              <a:rPr lang="en-US" dirty="0"/>
              <a:t>SAS Statement in PROC SURVEYMEANS code block</a:t>
            </a:r>
          </a:p>
          <a:p>
            <a:pPr marL="347662" lvl="1" indent="0">
              <a:buNone/>
            </a:pPr>
            <a:r>
              <a:rPr lang="en-US" dirty="0"/>
              <a:t>ODS OUTPUT DOMAIN=</a:t>
            </a:r>
            <a:r>
              <a:rPr lang="fr-FR" dirty="0">
                <a:latin typeface="Courier New" panose="02070309020205020404" pitchFamily="49" charset="0"/>
                <a:cs typeface="Courier New" panose="02070309020205020404" pitchFamily="49" charset="0"/>
              </a:rPr>
              <a:t>MEAN_EST DOMAINQUANTILES=QUANT_EST;</a:t>
            </a:r>
            <a:endParaRPr lang="en-US" dirty="0"/>
          </a:p>
          <a:p>
            <a:pPr marL="347662" lvl="1" indent="0">
              <a:buNone/>
            </a:pPr>
            <a:endParaRPr lang="en-US" dirty="0"/>
          </a:p>
          <a:p>
            <a:pPr marL="347662" lvl="1" indent="0">
              <a:buNone/>
            </a:pPr>
            <a:endParaRPr lang="en-US" dirty="0"/>
          </a:p>
          <a:p>
            <a:pPr marL="804862" lvl="1" indent="-457200"/>
            <a:endParaRPr lang="en-US" dirty="0"/>
          </a:p>
          <a:p>
            <a:pPr marL="347662" lvl="1" indent="0">
              <a:buNone/>
            </a:pPr>
            <a:endParaRPr lang="en-US" dirty="0"/>
          </a:p>
        </p:txBody>
      </p:sp>
      <p:sp>
        <p:nvSpPr>
          <p:cNvPr id="5" name="TextBox 4"/>
          <p:cNvSpPr txBox="1"/>
          <p:nvPr/>
        </p:nvSpPr>
        <p:spPr>
          <a:xfrm>
            <a:off x="8763000" y="6400800"/>
            <a:ext cx="381000" cy="276999"/>
          </a:xfrm>
          <a:prstGeom prst="rect">
            <a:avLst/>
          </a:prstGeom>
          <a:noFill/>
        </p:spPr>
        <p:txBody>
          <a:bodyPr wrap="square" rtlCol="0">
            <a:spAutoFit/>
          </a:bodyPr>
          <a:lstStyle/>
          <a:p>
            <a:r>
              <a:rPr lang="en-US" sz="1200" dirty="0"/>
              <a:t>12</a:t>
            </a:r>
          </a:p>
        </p:txBody>
      </p:sp>
    </p:spTree>
    <p:extLst>
      <p:ext uri="{BB962C8B-B14F-4D97-AF65-F5344CB8AC3E}">
        <p14:creationId xmlns:p14="http://schemas.microsoft.com/office/powerpoint/2010/main" val="3668528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2FD1B-FE75-4560-A217-85CE357E0DE4}"/>
              </a:ext>
            </a:extLst>
          </p:cNvPr>
          <p:cNvSpPr>
            <a:spLocks noGrp="1"/>
          </p:cNvSpPr>
          <p:nvPr>
            <p:ph type="title"/>
          </p:nvPr>
        </p:nvSpPr>
        <p:spPr/>
        <p:txBody>
          <a:bodyPr>
            <a:noAutofit/>
          </a:bodyPr>
          <a:lstStyle/>
          <a:p>
            <a:r>
              <a:rPr lang="en-US" sz="2000" dirty="0">
                <a:latin typeface="+mn-lt"/>
              </a:rPr>
              <a:t>Generating Reports from ODS Table-Based SAS Data Set  with PROC SURVEMEANS   (Part 1)</a:t>
            </a:r>
            <a:br>
              <a:rPr lang="en-US" sz="2000" b="0" dirty="0">
                <a:latin typeface="+mn-lt"/>
              </a:rPr>
            </a:br>
            <a:endParaRPr lang="en-US" sz="2000" dirty="0">
              <a:latin typeface="+mn-lt"/>
            </a:endParaRPr>
          </a:p>
        </p:txBody>
      </p:sp>
      <p:sp>
        <p:nvSpPr>
          <p:cNvPr id="3" name="Content Placeholder 2">
            <a:extLst>
              <a:ext uri="{FF2B5EF4-FFF2-40B4-BE49-F238E27FC236}">
                <a16:creationId xmlns:a16="http://schemas.microsoft.com/office/drawing/2014/main" id="{58D62E87-D6C7-4F9A-96B8-439AD5E0583A}"/>
              </a:ext>
            </a:extLst>
          </p:cNvPr>
          <p:cNvSpPr>
            <a:spLocks noGrp="1"/>
          </p:cNvSpPr>
          <p:nvPr>
            <p:ph idx="1"/>
          </p:nvPr>
        </p:nvSpPr>
        <p:spPr>
          <a:xfrm>
            <a:off x="342900" y="1600200"/>
            <a:ext cx="8458200" cy="4525963"/>
          </a:xfrm>
        </p:spPr>
        <p:txBody>
          <a:bodyPr>
            <a:normAutofit/>
          </a:bodyPr>
          <a:lstStyle/>
          <a:p>
            <a:pPr marL="0" indent="0">
              <a:lnSpc>
                <a:spcPct val="110000"/>
              </a:lnSpc>
              <a:spcBef>
                <a:spcPts val="0"/>
              </a:spcBef>
              <a:buNone/>
            </a:pPr>
            <a:r>
              <a:rPr lang="en-US" sz="1400" b="1" dirty="0">
                <a:latin typeface="Courier New" panose="02070309020205020404" pitchFamily="49" charset="0"/>
                <a:cs typeface="Courier New" panose="02070309020205020404" pitchFamily="49" charset="0"/>
              </a:rPr>
              <a:t>ODS SELECT DOMAINQUANTILES;</a:t>
            </a:r>
          </a:p>
          <a:p>
            <a:pPr marL="0" indent="0">
              <a:lnSpc>
                <a:spcPct val="110000"/>
              </a:lnSpc>
              <a:spcBef>
                <a:spcPts val="0"/>
              </a:spcBef>
              <a:buNone/>
            </a:pPr>
            <a:r>
              <a:rPr lang="en-US" sz="1400" b="1" dirty="0">
                <a:latin typeface="Courier New" panose="02070309020205020404" pitchFamily="49" charset="0"/>
                <a:cs typeface="Courier New" panose="02070309020205020404" pitchFamily="49" charset="0"/>
              </a:rPr>
              <a:t>PROC SURVEYMEANS DATA=PUFMEPS.H209 NOBS Q1 MEDIAN Q3;</a:t>
            </a:r>
          </a:p>
          <a:p>
            <a:pPr marL="0" indent="0">
              <a:lnSpc>
                <a:spcPct val="110000"/>
              </a:lnSpc>
              <a:spcBef>
                <a:spcPts val="0"/>
              </a:spcBef>
              <a:buNone/>
            </a:pPr>
            <a:r>
              <a:rPr lang="en-US" sz="1400" b="1" dirty="0">
                <a:latin typeface="Courier New" panose="02070309020205020404" pitchFamily="49" charset="0"/>
                <a:cs typeface="Courier New" panose="02070309020205020404" pitchFamily="49" charset="0"/>
              </a:rPr>
              <a:t>VAR TOTEXP18;</a:t>
            </a:r>
          </a:p>
          <a:p>
            <a:pPr marL="0" indent="0">
              <a:lnSpc>
                <a:spcPct val="110000"/>
              </a:lnSpc>
              <a:spcBef>
                <a:spcPts val="0"/>
              </a:spcBef>
              <a:buNone/>
            </a:pPr>
            <a:r>
              <a:rPr lang="en-US" sz="1400" b="1" dirty="0">
                <a:latin typeface="Courier New" panose="02070309020205020404" pitchFamily="49" charset="0"/>
                <a:cs typeface="Courier New" panose="02070309020205020404" pitchFamily="49" charset="0"/>
              </a:rPr>
              <a:t>STRATUM VARSTR;</a:t>
            </a:r>
          </a:p>
          <a:p>
            <a:pPr marL="0" indent="0">
              <a:lnSpc>
                <a:spcPct val="110000"/>
              </a:lnSpc>
              <a:spcBef>
                <a:spcPts val="0"/>
              </a:spcBef>
              <a:buNone/>
            </a:pPr>
            <a:r>
              <a:rPr lang="en-US" sz="1400" b="1" dirty="0">
                <a:latin typeface="Courier New" panose="02070309020205020404" pitchFamily="49" charset="0"/>
                <a:cs typeface="Courier New" panose="02070309020205020404" pitchFamily="49" charset="0"/>
              </a:rPr>
              <a:t>CLUSTER VARPSU;</a:t>
            </a:r>
          </a:p>
          <a:p>
            <a:pPr marL="0" indent="0">
              <a:lnSpc>
                <a:spcPct val="110000"/>
              </a:lnSpc>
              <a:spcBef>
                <a:spcPts val="0"/>
              </a:spcBef>
              <a:buNone/>
            </a:pPr>
            <a:r>
              <a:rPr lang="en-US" sz="1400" b="1" dirty="0">
                <a:latin typeface="Courier New" panose="02070309020205020404" pitchFamily="49" charset="0"/>
                <a:cs typeface="Courier New" panose="02070309020205020404" pitchFamily="49" charset="0"/>
              </a:rPr>
              <a:t>WEIGHT PERWT18F;</a:t>
            </a:r>
          </a:p>
          <a:p>
            <a:pPr marL="0" indent="0">
              <a:lnSpc>
                <a:spcPct val="110000"/>
              </a:lnSpc>
              <a:spcBef>
                <a:spcPts val="0"/>
              </a:spcBef>
              <a:buNone/>
            </a:pPr>
            <a:r>
              <a:rPr lang="en-US" sz="1400" b="1" dirty="0">
                <a:latin typeface="Courier New" panose="02070309020205020404" pitchFamily="49" charset="0"/>
                <a:cs typeface="Courier New" panose="02070309020205020404" pitchFamily="49" charset="0"/>
              </a:rPr>
              <a:t>DOMAIN POVCAT18;</a:t>
            </a:r>
          </a:p>
          <a:p>
            <a:pPr marL="0" indent="0">
              <a:lnSpc>
                <a:spcPct val="110000"/>
              </a:lnSpc>
              <a:spcBef>
                <a:spcPts val="0"/>
              </a:spcBef>
              <a:buNone/>
            </a:pPr>
            <a:r>
              <a:rPr lang="en-US" sz="1400" b="1" dirty="0">
                <a:latin typeface="Courier New" panose="02070309020205020404" pitchFamily="49" charset="0"/>
                <a:cs typeface="Courier New" panose="02070309020205020404" pitchFamily="49" charset="0"/>
              </a:rPr>
              <a:t>FORMAT POVCAT18 POVCAT_FMT.;</a:t>
            </a:r>
          </a:p>
          <a:p>
            <a:pPr marL="0" indent="0">
              <a:lnSpc>
                <a:spcPct val="110000"/>
              </a:lnSpc>
              <a:spcBef>
                <a:spcPts val="0"/>
              </a:spcBef>
              <a:buNone/>
            </a:pPr>
            <a:r>
              <a:rPr lang="en-US" sz="1400" b="1" dirty="0">
                <a:latin typeface="Courier New" panose="02070309020205020404" pitchFamily="49" charset="0"/>
                <a:cs typeface="Courier New" panose="02070309020205020404" pitchFamily="49" charset="0"/>
              </a:rPr>
              <a:t>RUN;</a:t>
            </a:r>
          </a:p>
          <a:p>
            <a:pPr marL="0" indent="0">
              <a:lnSpc>
                <a:spcPct val="110000"/>
              </a:lnSpc>
              <a:spcBef>
                <a:spcPts val="0"/>
              </a:spcBef>
              <a:buNone/>
            </a:pPr>
            <a:r>
              <a:rPr lang="en-US" sz="1400" b="1" dirty="0">
                <a:latin typeface="Courier New" panose="02070309020205020404" pitchFamily="49" charset="0"/>
                <a:cs typeface="Courier New" panose="02070309020205020404" pitchFamily="49" charset="0"/>
              </a:rPr>
              <a:t>ODS SELECT ALL;</a:t>
            </a:r>
          </a:p>
          <a:p>
            <a:pPr marL="0" indent="0">
              <a:lnSpc>
                <a:spcPct val="110000"/>
              </a:lnSpc>
              <a:spcBef>
                <a:spcPts val="0"/>
              </a:spcBef>
              <a:buNone/>
            </a:pPr>
            <a:endParaRPr lang="en-US" sz="1400" b="1" dirty="0">
              <a:latin typeface="Courier New" panose="02070309020205020404" pitchFamily="49" charset="0"/>
              <a:cs typeface="Courier New" panose="02070309020205020404" pitchFamily="49" charset="0"/>
            </a:endParaRPr>
          </a:p>
          <a:p>
            <a:pPr marL="0" indent="0">
              <a:spcBef>
                <a:spcPts val="0"/>
              </a:spcBef>
              <a:buNone/>
            </a:pPr>
            <a:endParaRPr lang="en-US" sz="1400" b="1" dirty="0">
              <a:latin typeface="Courier New" panose="02070309020205020404" pitchFamily="49" charset="0"/>
              <a:cs typeface="Courier New" panose="02070309020205020404" pitchFamily="49" charset="0"/>
            </a:endParaRPr>
          </a:p>
          <a:p>
            <a:pPr marL="0" indent="0">
              <a:spcBef>
                <a:spcPts val="0"/>
              </a:spcBef>
              <a:buNone/>
            </a:pPr>
            <a:endParaRPr lang="en-US" sz="1400" b="1" dirty="0">
              <a:latin typeface="Courier New" panose="02070309020205020404" pitchFamily="49" charset="0"/>
              <a:cs typeface="Courier New" panose="02070309020205020404" pitchFamily="49" charset="0"/>
            </a:endParaRPr>
          </a:p>
          <a:p>
            <a:pPr marL="0" indent="0">
              <a:spcBef>
                <a:spcPts val="0"/>
              </a:spcBef>
              <a:buNone/>
            </a:pPr>
            <a:r>
              <a:rPr lang="en-US" sz="1400" b="1" dirty="0">
                <a:latin typeface="Courier New" panose="02070309020205020404" pitchFamily="49" charset="0"/>
                <a:cs typeface="Courier New" panose="02070309020205020404" pitchFamily="49" charset="0"/>
              </a:rPr>
              <a:t>The above code block is part of the SAS program (referenced below), which includes the LIBNAME statement, global statements (e.g., OPTIONS and ODS GRAPHICS OFF statements), and PROC FORMAT (not shown in this slide). See the SAS output in the next slide.</a:t>
            </a:r>
          </a:p>
          <a:p>
            <a:pPr marL="0" indent="0">
              <a:spcBef>
                <a:spcPts val="0"/>
              </a:spcBef>
              <a:buNone/>
            </a:pPr>
            <a:endParaRPr lang="en-US" sz="1400" b="1" dirty="0">
              <a:latin typeface="Courier New" panose="02070309020205020404" pitchFamily="49" charset="0"/>
              <a:cs typeface="Courier New" panose="02070309020205020404" pitchFamily="49" charset="0"/>
            </a:endParaRPr>
          </a:p>
          <a:p>
            <a:pPr marL="0" indent="0">
              <a:spcBef>
                <a:spcPts val="0"/>
              </a:spcBef>
              <a:buNone/>
            </a:pPr>
            <a:r>
              <a:rPr lang="en-US" sz="1400" b="1" dirty="0">
                <a:latin typeface="Courier New" panose="02070309020205020404" pitchFamily="49" charset="0"/>
                <a:cs typeface="Courier New" panose="02070309020205020404" pitchFamily="49" charset="0"/>
              </a:rPr>
              <a:t>Source: </a:t>
            </a:r>
            <a:r>
              <a:rPr lang="en-US" sz="1200" b="1" dirty="0" err="1">
                <a:latin typeface="Courier New" panose="02070309020205020404" pitchFamily="49" charset="0"/>
                <a:cs typeface="Courier New" panose="02070309020205020404" pitchFamily="49" charset="0"/>
              </a:rPr>
              <a:t>ProcSurveyMeansPercentiles.SAS</a:t>
            </a:r>
            <a:r>
              <a:rPr lang="en-US" sz="1200" b="1"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a:t>
            </a:r>
            <a:r>
              <a:rPr lang="en-US" sz="1400" b="1" dirty="0">
                <a:solidFill>
                  <a:srgbClr val="0000FF"/>
                </a:solidFill>
                <a:latin typeface="Courier New" panose="02070309020205020404" pitchFamily="49" charset="0"/>
                <a:cs typeface="Courier New" panose="02070309020205020404" pitchFamily="49" charset="0"/>
                <a:hlinkClick r:id="rId2">
                  <a:extLst>
                    <a:ext uri="{A12FA001-AC4F-418D-AE19-62706E023703}">
                      <ahyp:hlinkClr xmlns:ahyp="http://schemas.microsoft.com/office/drawing/2018/hyperlinkcolor" val="tx"/>
                    </a:ext>
                  </a:extLst>
                </a:hlinkClick>
              </a:rPr>
              <a:t>https://github.com/pkmedu/AnalyzeMEPS</a:t>
            </a:r>
            <a:r>
              <a:rPr lang="en-US" sz="1400" b="1" dirty="0">
                <a:latin typeface="Courier New" panose="02070309020205020404" pitchFamily="49" charset="0"/>
                <a:cs typeface="Courier New" panose="02070309020205020404" pitchFamily="49" charset="0"/>
              </a:rPr>
              <a:t>).</a:t>
            </a:r>
          </a:p>
          <a:p>
            <a:pPr marL="0" indent="0">
              <a:spcBef>
                <a:spcPts val="0"/>
              </a:spcBef>
              <a:buNone/>
            </a:pPr>
            <a:endParaRPr lang="en-US" sz="1600" dirty="0">
              <a:latin typeface="Courier New" panose="02070309020205020404" pitchFamily="49" charset="0"/>
              <a:cs typeface="Courier New" panose="02070309020205020404" pitchFamily="49" charset="0"/>
            </a:endParaRPr>
          </a:p>
          <a:p>
            <a:pPr marL="0" indent="0">
              <a:spcBef>
                <a:spcPts val="0"/>
              </a:spcBef>
              <a:buNone/>
            </a:pPr>
            <a:endParaRPr lang="en-US" sz="1400" dirty="0">
              <a:latin typeface="Courier New" panose="02070309020205020404" pitchFamily="49" charset="0"/>
              <a:cs typeface="Courier New" panose="02070309020205020404" pitchFamily="49" charset="0"/>
            </a:endParaRPr>
          </a:p>
          <a:p>
            <a:pPr marL="0" indent="0">
              <a:lnSpc>
                <a:spcPct val="110000"/>
              </a:lnSpc>
              <a:spcBef>
                <a:spcPts val="0"/>
              </a:spcBef>
              <a:buNone/>
            </a:pPr>
            <a:endParaRPr lang="en-US" sz="1500" dirty="0">
              <a:latin typeface="Courier New" panose="02070309020205020404" pitchFamily="49" charset="0"/>
              <a:cs typeface="Courier New" panose="02070309020205020404" pitchFamily="49" charset="0"/>
            </a:endParaRPr>
          </a:p>
          <a:p>
            <a:pPr marL="0" indent="0">
              <a:buNone/>
            </a:pPr>
            <a:endParaRPr lang="en-US" dirty="0"/>
          </a:p>
        </p:txBody>
      </p:sp>
      <p:sp>
        <p:nvSpPr>
          <p:cNvPr id="4" name="TextBox 3">
            <a:extLst>
              <a:ext uri="{FF2B5EF4-FFF2-40B4-BE49-F238E27FC236}">
                <a16:creationId xmlns:a16="http://schemas.microsoft.com/office/drawing/2014/main" id="{0DFA6AFD-CE13-42C1-BA8D-A14D293BCDE9}"/>
              </a:ext>
            </a:extLst>
          </p:cNvPr>
          <p:cNvSpPr txBox="1"/>
          <p:nvPr/>
        </p:nvSpPr>
        <p:spPr>
          <a:xfrm>
            <a:off x="5334000" y="2133600"/>
            <a:ext cx="3124200" cy="2246769"/>
          </a:xfrm>
          <a:prstGeom prst="rect">
            <a:avLst/>
          </a:prstGeom>
          <a:noFill/>
        </p:spPr>
        <p:txBody>
          <a:bodyPr wrap="square" rtlCol="0">
            <a:spAutoFit/>
          </a:bodyPr>
          <a:lstStyle/>
          <a:p>
            <a:r>
              <a:rPr lang="en-US" sz="1400" dirty="0">
                <a:solidFill>
                  <a:srgbClr val="FF0000"/>
                </a:solidFill>
              </a:rPr>
              <a:t>Here you request 25</a:t>
            </a:r>
            <a:r>
              <a:rPr lang="en-US" sz="1400" baseline="30000" dirty="0">
                <a:solidFill>
                  <a:srgbClr val="FF0000"/>
                </a:solidFill>
              </a:rPr>
              <a:t>th </a:t>
            </a:r>
            <a:r>
              <a:rPr lang="en-US" sz="1400" dirty="0">
                <a:solidFill>
                  <a:srgbClr val="FF0000"/>
                </a:solidFill>
              </a:rPr>
              <a:t>, 50</a:t>
            </a:r>
            <a:r>
              <a:rPr lang="en-US" sz="1400" baseline="30000" dirty="0">
                <a:solidFill>
                  <a:srgbClr val="FF0000"/>
                </a:solidFill>
              </a:rPr>
              <a:t>th</a:t>
            </a:r>
            <a:r>
              <a:rPr lang="en-US" sz="1400" dirty="0">
                <a:solidFill>
                  <a:srgbClr val="FF0000"/>
                </a:solidFill>
              </a:rPr>
              <a:t>, and 75</a:t>
            </a:r>
            <a:r>
              <a:rPr lang="en-US" sz="1400" baseline="30000" dirty="0">
                <a:solidFill>
                  <a:srgbClr val="FF0000"/>
                </a:solidFill>
              </a:rPr>
              <a:t>th</a:t>
            </a:r>
            <a:r>
              <a:rPr lang="en-US" sz="1400" dirty="0">
                <a:solidFill>
                  <a:srgbClr val="FF0000"/>
                </a:solidFill>
              </a:rPr>
              <a:t> percentiles of total annual health care spending by income levels  (domain analysis) from PROC SURVEYMEANS.  This code block does not generate estimates over the entire population!  Why? Because the </a:t>
            </a:r>
            <a:r>
              <a:rPr lang="en-US" sz="1400" dirty="0">
                <a:solidFill>
                  <a:srgbClr val="FF0000"/>
                </a:solidFill>
                <a:cs typeface="Courier New" panose="02070309020205020404" pitchFamily="49" charset="0"/>
              </a:rPr>
              <a:t>ODS SELECT statement restricts the output to the "DOMAINQUANTILES" table.</a:t>
            </a:r>
            <a:endParaRPr lang="en-US" sz="1400" dirty="0">
              <a:solidFill>
                <a:srgbClr val="FF0000"/>
              </a:solidFill>
              <a:highlight>
                <a:srgbClr val="FFFF00"/>
              </a:highlight>
            </a:endParaRPr>
          </a:p>
        </p:txBody>
      </p:sp>
      <p:sp>
        <p:nvSpPr>
          <p:cNvPr id="6" name="TextBox 5"/>
          <p:cNvSpPr txBox="1"/>
          <p:nvPr/>
        </p:nvSpPr>
        <p:spPr>
          <a:xfrm>
            <a:off x="8763000" y="6400800"/>
            <a:ext cx="381000" cy="276999"/>
          </a:xfrm>
          <a:prstGeom prst="rect">
            <a:avLst/>
          </a:prstGeom>
          <a:noFill/>
        </p:spPr>
        <p:txBody>
          <a:bodyPr wrap="square" rtlCol="0">
            <a:spAutoFit/>
          </a:bodyPr>
          <a:lstStyle/>
          <a:p>
            <a:r>
              <a:rPr lang="en-US" sz="1200" dirty="0"/>
              <a:t>13</a:t>
            </a:r>
          </a:p>
        </p:txBody>
      </p:sp>
    </p:spTree>
    <p:extLst>
      <p:ext uri="{BB962C8B-B14F-4D97-AF65-F5344CB8AC3E}">
        <p14:creationId xmlns:p14="http://schemas.microsoft.com/office/powerpoint/2010/main" val="610050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AB4D8-9DCC-4690-9C08-555CDA34AFAD}"/>
              </a:ext>
            </a:extLst>
          </p:cNvPr>
          <p:cNvSpPr>
            <a:spLocks noGrp="1"/>
          </p:cNvSpPr>
          <p:nvPr>
            <p:ph type="title"/>
          </p:nvPr>
        </p:nvSpPr>
        <p:spPr>
          <a:xfrm>
            <a:off x="838200" y="228600"/>
            <a:ext cx="7048500" cy="838200"/>
          </a:xfrm>
        </p:spPr>
        <p:txBody>
          <a:bodyPr>
            <a:noAutofit/>
          </a:bodyPr>
          <a:lstStyle/>
          <a:p>
            <a:r>
              <a:rPr lang="en-US" sz="2000" dirty="0"/>
              <a:t>Generating Reports from ODS Table-Based SAS Data Set  with PROC SURVEMEANS   (Part 1) - </a:t>
            </a:r>
            <a:r>
              <a:rPr lang="en-US" sz="2000" b="0" dirty="0"/>
              <a:t> Output</a:t>
            </a:r>
            <a:endParaRPr lang="en-US" sz="2000" dirty="0"/>
          </a:p>
        </p:txBody>
      </p:sp>
      <p:sp>
        <p:nvSpPr>
          <p:cNvPr id="3" name="Content Placeholder 2">
            <a:extLst>
              <a:ext uri="{FF2B5EF4-FFF2-40B4-BE49-F238E27FC236}">
                <a16:creationId xmlns:a16="http://schemas.microsoft.com/office/drawing/2014/main" id="{8737D228-CCAC-4DD8-8F7B-31EB89BA055E}"/>
              </a:ext>
            </a:extLst>
          </p:cNvPr>
          <p:cNvSpPr>
            <a:spLocks noGrp="1"/>
          </p:cNvSpPr>
          <p:nvPr>
            <p:ph idx="1"/>
          </p:nvPr>
        </p:nvSpPr>
        <p:spPr>
          <a:xfrm>
            <a:off x="0" y="1676400"/>
            <a:ext cx="9144000" cy="4525963"/>
          </a:xfrm>
        </p:spPr>
        <p:txBody>
          <a:bodyPr>
            <a:normAutofit fontScale="25000" lnSpcReduction="20000"/>
          </a:bodyPr>
          <a:lstStyle/>
          <a:p>
            <a:pPr marL="0" indent="0">
              <a:buNone/>
            </a:pPr>
            <a:r>
              <a:rPr lang="en-US" sz="4200" b="1" dirty="0">
                <a:latin typeface="SAS Monospace" panose="020B0609020202020204" pitchFamily="49" charset="0"/>
              </a:rPr>
              <a:t>The SURVEYMEANS Procedure</a:t>
            </a:r>
          </a:p>
          <a:p>
            <a:pPr marL="0" indent="0">
              <a:buNone/>
            </a:pPr>
            <a:endParaRPr lang="en-US" sz="4200" b="1" dirty="0">
              <a:latin typeface="SAS Monospace" panose="020B0609020202020204" pitchFamily="49" charset="0"/>
            </a:endParaRPr>
          </a:p>
          <a:p>
            <a:pPr marL="0" indent="0">
              <a:buNone/>
            </a:pPr>
            <a:r>
              <a:rPr lang="en-US" sz="4200" b="1" dirty="0">
                <a:latin typeface="SAS Monospace" panose="020B0609020202020204" pitchFamily="49" charset="0"/>
              </a:rPr>
              <a:t>                                     Quantiles for POVCAT18 Domains</a:t>
            </a:r>
          </a:p>
          <a:p>
            <a:endParaRPr lang="en-US" sz="4200" b="1" dirty="0">
              <a:latin typeface="SAS Monospace" panose="020B0609020202020204" pitchFamily="49" charset="0"/>
            </a:endParaRPr>
          </a:p>
          <a:p>
            <a:pPr marL="0" indent="0">
              <a:buNone/>
            </a:pPr>
            <a:r>
              <a:rPr lang="en-US" sz="4200" b="1" dirty="0">
                <a:latin typeface="SAS Monospace" panose="020B0609020202020204" pitchFamily="49" charset="0"/>
              </a:rPr>
              <a:t>                                                                           Std</a:t>
            </a:r>
          </a:p>
          <a:p>
            <a:pPr marL="0" indent="0">
              <a:buNone/>
            </a:pPr>
            <a:r>
              <a:rPr lang="en-US" sz="4200" b="1" u="sng" dirty="0">
                <a:latin typeface="SAS Monospace" panose="020B0609020202020204" pitchFamily="49" charset="0"/>
              </a:rPr>
              <a:t>POVCAT18                Variable       Percentile       Estimate           Error    95% Confidence Limits</a:t>
            </a:r>
          </a:p>
          <a:p>
            <a:pPr marL="0" indent="0">
              <a:buNone/>
            </a:pPr>
            <a:endParaRPr lang="en-US" sz="4200" b="1" dirty="0">
              <a:latin typeface="SAS Monospace" panose="020B0609020202020204" pitchFamily="49" charset="0"/>
            </a:endParaRPr>
          </a:p>
          <a:p>
            <a:pPr marL="0" indent="0">
              <a:buNone/>
            </a:pPr>
            <a:r>
              <a:rPr lang="en-US" sz="4200" b="1" dirty="0">
                <a:latin typeface="SAS Monospace" panose="020B0609020202020204" pitchFamily="49" charset="0"/>
              </a:rPr>
              <a:t>Poor                    TOTEXP18          25 Q1       113.411301       13.291096      87.13409  139.68851</a:t>
            </a:r>
          </a:p>
          <a:p>
            <a:pPr marL="0" indent="0">
              <a:buNone/>
            </a:pPr>
            <a:r>
              <a:rPr lang="en-US" sz="4200" b="1" dirty="0">
                <a:latin typeface="SAS Monospace" panose="020B0609020202020204" pitchFamily="49" charset="0"/>
              </a:rPr>
              <a:t>                                          50 Median   792.584635       63.304044     667.42914  917.74013</a:t>
            </a:r>
          </a:p>
          <a:p>
            <a:pPr marL="0" indent="0">
              <a:buNone/>
            </a:pPr>
            <a:r>
              <a:rPr lang="fr-FR" sz="4200" b="1" dirty="0">
                <a:latin typeface="SAS Monospace" panose="020B0609020202020204" pitchFamily="49" charset="0"/>
              </a:rPr>
              <a:t>                                          75 Q3      4641.089476      371.107961    3907.38910 5374.78985</a:t>
            </a:r>
          </a:p>
          <a:p>
            <a:pPr marL="0" indent="0">
              <a:buNone/>
            </a:pPr>
            <a:r>
              <a:rPr lang="en-US" sz="4200" b="1" dirty="0">
                <a:latin typeface="SAS Monospace" panose="020B0609020202020204" pitchFamily="49" charset="0"/>
              </a:rPr>
              <a:t>Near Poor/Low Income    TOTEXP18          25 Q1       158.365316       13.634919     131.40835  185.32228</a:t>
            </a:r>
          </a:p>
          <a:p>
            <a:pPr marL="0" indent="0">
              <a:buNone/>
            </a:pPr>
            <a:r>
              <a:rPr lang="en-US" sz="4200" b="1" dirty="0">
                <a:latin typeface="SAS Monospace" panose="020B0609020202020204" pitchFamily="49" charset="0"/>
              </a:rPr>
              <a:t>                                          50 Median   893.057345       50.119031     793.96933  992.14536</a:t>
            </a:r>
          </a:p>
          <a:p>
            <a:pPr marL="0" indent="0">
              <a:buNone/>
            </a:pPr>
            <a:r>
              <a:rPr lang="fr-FR" sz="4200" b="1" dirty="0">
                <a:latin typeface="SAS Monospace" panose="020B0609020202020204" pitchFamily="49" charset="0"/>
              </a:rPr>
              <a:t>                                          75 Q3      4238.327426      211.254428    3820.66607 4655.98878</a:t>
            </a:r>
          </a:p>
          <a:p>
            <a:pPr marL="0" indent="0">
              <a:buNone/>
            </a:pPr>
            <a:r>
              <a:rPr lang="en-US" sz="4200" b="1" dirty="0">
                <a:latin typeface="SAS Monospace" panose="020B0609020202020204" pitchFamily="49" charset="0"/>
              </a:rPr>
              <a:t>Middle Income           TOTEXP18          25 Q1       228.505336       18.096932     192.72673  264.28394</a:t>
            </a:r>
          </a:p>
          <a:p>
            <a:pPr marL="0" indent="0">
              <a:buNone/>
            </a:pPr>
            <a:r>
              <a:rPr lang="en-US" sz="4200" b="1" dirty="0">
                <a:latin typeface="SAS Monospace" panose="020B0609020202020204" pitchFamily="49" charset="0"/>
              </a:rPr>
              <a:t>                                          50 Median  1120.760529       57.196205    1007.68056 1233.84050</a:t>
            </a:r>
          </a:p>
          <a:p>
            <a:pPr marL="0" indent="0">
              <a:buNone/>
            </a:pPr>
            <a:r>
              <a:rPr lang="fr-FR" sz="4200" b="1" dirty="0">
                <a:latin typeface="SAS Monospace" panose="020B0609020202020204" pitchFamily="49" charset="0"/>
              </a:rPr>
              <a:t>                                          75 Q3      4285.295502      173.772478    3941.73798 4628.85303</a:t>
            </a:r>
          </a:p>
          <a:p>
            <a:pPr marL="0" indent="0">
              <a:buNone/>
            </a:pPr>
            <a:r>
              <a:rPr lang="en-US" sz="4200" b="1" dirty="0">
                <a:latin typeface="SAS Monospace" panose="020B0609020202020204" pitchFamily="49" charset="0"/>
              </a:rPr>
              <a:t>High Income             TOTEXP18          25 Q1       476.705475       18.503398     440.12326  513.28769</a:t>
            </a:r>
          </a:p>
          <a:p>
            <a:pPr marL="0" indent="0">
              <a:buNone/>
            </a:pPr>
            <a:r>
              <a:rPr lang="en-US" sz="4200" b="1" dirty="0">
                <a:latin typeface="SAS Monospace" panose="020B0609020202020204" pitchFamily="49" charset="0"/>
              </a:rPr>
              <a:t>                                          50 Median  1751.713707       56.789438    1639.43794 1863.98948</a:t>
            </a:r>
          </a:p>
          <a:p>
            <a:pPr marL="0" indent="0">
              <a:buNone/>
            </a:pPr>
            <a:r>
              <a:rPr lang="fr-FR" sz="4200" b="1" u="sng" dirty="0">
                <a:latin typeface="SAS Monospace" panose="020B0609020202020204" pitchFamily="49" charset="0"/>
              </a:rPr>
              <a:t>                                          75 Q3      5809.573428      163.337074    5486.64726 6132.49960</a:t>
            </a:r>
          </a:p>
          <a:p>
            <a:endParaRPr lang="en-US" sz="4200" b="1" u="sng" dirty="0"/>
          </a:p>
          <a:p>
            <a:pPr marL="0" indent="0">
              <a:buNone/>
            </a:pPr>
            <a:endParaRPr lang="en-US" sz="4200" b="1" dirty="0"/>
          </a:p>
          <a:p>
            <a:pPr marL="0" indent="0">
              <a:buNone/>
            </a:pPr>
            <a:r>
              <a:rPr lang="en-US" sz="4200" b="1" dirty="0">
                <a:latin typeface="Courier New" panose="02070309020205020404" pitchFamily="49" charset="0"/>
                <a:cs typeface="Courier New" panose="02070309020205020404" pitchFamily="49" charset="0"/>
              </a:rPr>
              <a:t>Note: Due to the ODS SELECT DOMAINQUANTILES; statement, the output is limited to DOMAINQUANTILES, and there is no output for SUMMARY and STATISTICS here.</a:t>
            </a:r>
          </a:p>
          <a:p>
            <a:pPr marL="0" indent="0">
              <a:buNone/>
            </a:pPr>
            <a:endParaRPr lang="en-US" dirty="0"/>
          </a:p>
        </p:txBody>
      </p:sp>
      <p:sp>
        <p:nvSpPr>
          <p:cNvPr id="4" name="TextBox 3"/>
          <p:cNvSpPr txBox="1"/>
          <p:nvPr/>
        </p:nvSpPr>
        <p:spPr>
          <a:xfrm>
            <a:off x="8763000" y="6400800"/>
            <a:ext cx="381000" cy="276999"/>
          </a:xfrm>
          <a:prstGeom prst="rect">
            <a:avLst/>
          </a:prstGeom>
          <a:noFill/>
        </p:spPr>
        <p:txBody>
          <a:bodyPr wrap="square" rtlCol="0">
            <a:spAutoFit/>
          </a:bodyPr>
          <a:lstStyle/>
          <a:p>
            <a:r>
              <a:rPr lang="en-US" sz="1200" dirty="0"/>
              <a:t>14</a:t>
            </a:r>
          </a:p>
        </p:txBody>
      </p:sp>
    </p:spTree>
    <p:extLst>
      <p:ext uri="{BB962C8B-B14F-4D97-AF65-F5344CB8AC3E}">
        <p14:creationId xmlns:p14="http://schemas.microsoft.com/office/powerpoint/2010/main" val="1383403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A4BF3-3C34-4BEB-A9E7-7B9371E9AF89}"/>
              </a:ext>
            </a:extLst>
          </p:cNvPr>
          <p:cNvSpPr>
            <a:spLocks noGrp="1"/>
          </p:cNvSpPr>
          <p:nvPr>
            <p:ph type="title"/>
          </p:nvPr>
        </p:nvSpPr>
        <p:spPr/>
        <p:txBody>
          <a:bodyPr>
            <a:noAutofit/>
          </a:bodyPr>
          <a:lstStyle/>
          <a:p>
            <a:r>
              <a:rPr lang="en-US" sz="2000" dirty="0"/>
              <a:t>PROC SURVEYMEANS</a:t>
            </a:r>
            <a:br>
              <a:rPr lang="en-US" sz="2000" dirty="0"/>
            </a:br>
            <a:r>
              <a:rPr lang="en-US" sz="2000" dirty="0"/>
              <a:t>(Subpopulation Analysis)</a:t>
            </a:r>
          </a:p>
        </p:txBody>
      </p:sp>
      <p:sp>
        <p:nvSpPr>
          <p:cNvPr id="3" name="Content Placeholder 2">
            <a:extLst>
              <a:ext uri="{FF2B5EF4-FFF2-40B4-BE49-F238E27FC236}">
                <a16:creationId xmlns:a16="http://schemas.microsoft.com/office/drawing/2014/main" id="{E62C1184-F7A3-4866-B5DE-9A471731CAB6}"/>
              </a:ext>
            </a:extLst>
          </p:cNvPr>
          <p:cNvSpPr>
            <a:spLocks noGrp="1"/>
          </p:cNvSpPr>
          <p:nvPr>
            <p:ph idx="1"/>
          </p:nvPr>
        </p:nvSpPr>
        <p:spPr/>
        <p:txBody>
          <a:bodyPr>
            <a:normAutofit/>
          </a:bodyPr>
          <a:lstStyle/>
          <a:p>
            <a:pPr marL="0" indent="0">
              <a:buNone/>
            </a:pPr>
            <a:r>
              <a:rPr lang="en-US" sz="1400" b="1" dirty="0">
                <a:latin typeface="SAS Monospace" panose="020B0609020202020204" pitchFamily="49" charset="0"/>
              </a:rPr>
              <a:t>ODS SELECT DOMAIN;</a:t>
            </a:r>
          </a:p>
          <a:p>
            <a:pPr marL="0" indent="0">
              <a:buNone/>
            </a:pPr>
            <a:r>
              <a:rPr lang="en-US" sz="1400" b="1" dirty="0">
                <a:latin typeface="SAS Monospace" panose="020B0609020202020204" pitchFamily="49" charset="0"/>
              </a:rPr>
              <a:t>PROC SURVEYMEANS DATA=pufmeps.h209 ;</a:t>
            </a:r>
          </a:p>
          <a:p>
            <a:pPr marL="0" indent="0">
              <a:buNone/>
            </a:pPr>
            <a:r>
              <a:rPr lang="en-US" sz="1400" b="1" dirty="0">
                <a:latin typeface="SAS Monospace" panose="020B0609020202020204" pitchFamily="49" charset="0"/>
              </a:rPr>
              <a:t>    VAR totexp18;</a:t>
            </a:r>
          </a:p>
          <a:p>
            <a:pPr marL="0" indent="0">
              <a:buNone/>
            </a:pPr>
            <a:r>
              <a:rPr lang="en-US" sz="1400" b="1" dirty="0">
                <a:latin typeface="SAS Monospace" panose="020B0609020202020204" pitchFamily="49" charset="0"/>
              </a:rPr>
              <a:t>    STRATUM VARSTR;</a:t>
            </a:r>
          </a:p>
          <a:p>
            <a:pPr marL="0" indent="0">
              <a:buNone/>
            </a:pPr>
            <a:r>
              <a:rPr lang="en-US" sz="1400" b="1" dirty="0">
                <a:latin typeface="SAS Monospace" panose="020B0609020202020204" pitchFamily="49" charset="0"/>
              </a:rPr>
              <a:t>    CLUSTER VARPSU;</a:t>
            </a:r>
          </a:p>
          <a:p>
            <a:pPr marL="0" indent="0">
              <a:buNone/>
            </a:pPr>
            <a:r>
              <a:rPr lang="en-US" sz="1400" b="1" dirty="0">
                <a:latin typeface="SAS Monospace" panose="020B0609020202020204" pitchFamily="49" charset="0"/>
              </a:rPr>
              <a:t>    WEIGHT PERWT18F;</a:t>
            </a:r>
          </a:p>
          <a:p>
            <a:pPr marL="0" indent="0">
              <a:buNone/>
            </a:pPr>
            <a:r>
              <a:rPr lang="en-US" sz="1400" b="1" dirty="0">
                <a:latin typeface="SAS Monospace" panose="020B0609020202020204" pitchFamily="49" charset="0"/>
              </a:rPr>
              <a:t>DOMAIN POVCAT18('High Income')*INSCOV18('ANY PRIVATE');    </a:t>
            </a:r>
          </a:p>
          <a:p>
            <a:pPr marL="0" indent="0">
              <a:buNone/>
            </a:pPr>
            <a:r>
              <a:rPr lang="en-US" sz="1400" b="1" dirty="0">
                <a:latin typeface="SAS Monospace" panose="020B0609020202020204" pitchFamily="49" charset="0"/>
              </a:rPr>
              <a:t>FORMAT POVCAT18 povcat_fmt.INSCOV18 </a:t>
            </a:r>
            <a:r>
              <a:rPr lang="en-US" sz="1400" b="1" dirty="0" err="1">
                <a:latin typeface="SAS Monospace" panose="020B0609020202020204" pitchFamily="49" charset="0"/>
              </a:rPr>
              <a:t>inscov_fmt</a:t>
            </a:r>
            <a:r>
              <a:rPr lang="en-US" sz="1400" b="1" dirty="0">
                <a:latin typeface="SAS Monospace" panose="020B0609020202020204" pitchFamily="49" charset="0"/>
              </a:rPr>
              <a:t>.;</a:t>
            </a:r>
          </a:p>
          <a:p>
            <a:pPr marL="0" indent="0">
              <a:buNone/>
            </a:pPr>
            <a:r>
              <a:rPr lang="en-US" sz="1400" b="1" dirty="0">
                <a:latin typeface="SAS Monospace" panose="020B0609020202020204" pitchFamily="49" charset="0"/>
              </a:rPr>
              <a:t>RUN;</a:t>
            </a:r>
          </a:p>
          <a:p>
            <a:pPr marL="0" indent="0">
              <a:buNone/>
            </a:pPr>
            <a:r>
              <a:rPr lang="en-US" sz="1400" b="1" dirty="0">
                <a:latin typeface="SAS Monospace" panose="020B0609020202020204" pitchFamily="49" charset="0"/>
              </a:rPr>
              <a:t>ODS SELECT ALL;  </a:t>
            </a:r>
          </a:p>
        </p:txBody>
      </p:sp>
      <p:sp>
        <p:nvSpPr>
          <p:cNvPr id="4" name="TextBox 3">
            <a:extLst>
              <a:ext uri="{FF2B5EF4-FFF2-40B4-BE49-F238E27FC236}">
                <a16:creationId xmlns:a16="http://schemas.microsoft.com/office/drawing/2014/main" id="{36D1ECD0-2511-42B8-8368-2CB2B2006A5C}"/>
              </a:ext>
            </a:extLst>
          </p:cNvPr>
          <p:cNvSpPr txBox="1"/>
          <p:nvPr/>
        </p:nvSpPr>
        <p:spPr>
          <a:xfrm>
            <a:off x="3810000" y="2133600"/>
            <a:ext cx="4648200" cy="830997"/>
          </a:xfrm>
          <a:prstGeom prst="rect">
            <a:avLst/>
          </a:prstGeom>
          <a:noFill/>
        </p:spPr>
        <p:txBody>
          <a:bodyPr wrap="square" rtlCol="0">
            <a:spAutoFit/>
          </a:bodyPr>
          <a:lstStyle/>
          <a:p>
            <a:r>
              <a:rPr lang="en-US" sz="1200" dirty="0">
                <a:solidFill>
                  <a:srgbClr val="FF0000"/>
                </a:solidFill>
              </a:rPr>
              <a:t>This quoted formatted value syntax in the DOMAIN statement controls only the display of domain analysis results; it does not subset the data set, change the degrees of freedom, or otherwise affect the variance.</a:t>
            </a:r>
          </a:p>
        </p:txBody>
      </p:sp>
      <p:sp>
        <p:nvSpPr>
          <p:cNvPr id="5" name="TextBox 4">
            <a:extLst>
              <a:ext uri="{FF2B5EF4-FFF2-40B4-BE49-F238E27FC236}">
                <a16:creationId xmlns:a16="http://schemas.microsoft.com/office/drawing/2014/main" id="{373295B4-973B-4277-AB8D-565DC12728D7}"/>
              </a:ext>
            </a:extLst>
          </p:cNvPr>
          <p:cNvSpPr txBox="1"/>
          <p:nvPr/>
        </p:nvSpPr>
        <p:spPr>
          <a:xfrm>
            <a:off x="3962400" y="1628309"/>
            <a:ext cx="4495800" cy="261610"/>
          </a:xfrm>
          <a:prstGeom prst="rect">
            <a:avLst/>
          </a:prstGeom>
          <a:noFill/>
        </p:spPr>
        <p:txBody>
          <a:bodyPr wrap="square" rtlCol="0">
            <a:spAutoFit/>
          </a:bodyPr>
          <a:lstStyle/>
          <a:p>
            <a:r>
              <a:rPr lang="en-US" sz="1100" dirty="0">
                <a:solidFill>
                  <a:srgbClr val="FF0000"/>
                </a:solidFill>
              </a:rPr>
              <a:t>The ODS SELECT statement restricts the output to “DOMAIN”.</a:t>
            </a:r>
          </a:p>
        </p:txBody>
      </p:sp>
      <p:sp>
        <p:nvSpPr>
          <p:cNvPr id="6" name="TextBox 5">
            <a:extLst>
              <a:ext uri="{FF2B5EF4-FFF2-40B4-BE49-F238E27FC236}">
                <a16:creationId xmlns:a16="http://schemas.microsoft.com/office/drawing/2014/main" id="{CCA04190-9858-4897-BF63-DC3F4D6028F5}"/>
              </a:ext>
            </a:extLst>
          </p:cNvPr>
          <p:cNvSpPr txBox="1"/>
          <p:nvPr/>
        </p:nvSpPr>
        <p:spPr>
          <a:xfrm>
            <a:off x="3810000" y="3920030"/>
            <a:ext cx="5638800" cy="307777"/>
          </a:xfrm>
          <a:prstGeom prst="rect">
            <a:avLst/>
          </a:prstGeom>
          <a:noFill/>
        </p:spPr>
        <p:txBody>
          <a:bodyPr wrap="square" rtlCol="0">
            <a:spAutoFit/>
          </a:bodyPr>
          <a:lstStyle/>
          <a:p>
            <a:r>
              <a:rPr lang="en-US" sz="1400" dirty="0">
                <a:solidFill>
                  <a:srgbClr val="FF0000"/>
                </a:solidFill>
              </a:rPr>
              <a:t>This statement resets to all output.</a:t>
            </a:r>
          </a:p>
        </p:txBody>
      </p:sp>
      <p:sp>
        <p:nvSpPr>
          <p:cNvPr id="7" name="Rectangle 6">
            <a:extLst>
              <a:ext uri="{FF2B5EF4-FFF2-40B4-BE49-F238E27FC236}">
                <a16:creationId xmlns:a16="http://schemas.microsoft.com/office/drawing/2014/main" id="{AF4299C7-49C8-4ECF-B01E-29D757FE5056}"/>
              </a:ext>
            </a:extLst>
          </p:cNvPr>
          <p:cNvSpPr/>
          <p:nvPr/>
        </p:nvSpPr>
        <p:spPr>
          <a:xfrm>
            <a:off x="685800" y="4401545"/>
            <a:ext cx="7772400" cy="1600438"/>
          </a:xfrm>
          <a:prstGeom prst="rect">
            <a:avLst/>
          </a:prstGeom>
        </p:spPr>
        <p:txBody>
          <a:bodyPr wrap="square">
            <a:spAutoFit/>
          </a:bodyPr>
          <a:lstStyle/>
          <a:p>
            <a:r>
              <a:rPr lang="en-US" sz="1400" b="1" dirty="0">
                <a:latin typeface="Courier New" panose="02070309020205020404" pitchFamily="49" charset="0"/>
                <a:cs typeface="Courier New" panose="02070309020205020404" pitchFamily="49" charset="0"/>
              </a:rPr>
              <a:t>The above code block is part of the SAS program (referenced below), which includes the LIBNAME statement, global statements (e.g., OPTIONS and ODS GRAPHICS OFF statements), and PROC FORMAT (not shown in this slide). See the SAS output in the next slide.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Source: </a:t>
            </a:r>
            <a:r>
              <a:rPr lang="en-US" sz="1400" b="1" dirty="0" err="1">
                <a:latin typeface="Courier New" panose="02070309020205020404" pitchFamily="49" charset="0"/>
                <a:cs typeface="Courier New" panose="02070309020205020404" pitchFamily="49" charset="0"/>
              </a:rPr>
              <a:t>ProcSurveyMeansPercentiles.SAS</a:t>
            </a:r>
            <a:r>
              <a:rPr lang="en-US" sz="1400" b="1" dirty="0">
                <a:latin typeface="Courier New" panose="02070309020205020404" pitchFamily="49" charset="0"/>
                <a:cs typeface="Courier New" panose="02070309020205020404" pitchFamily="49" charset="0"/>
              </a:rPr>
              <a:t> (</a:t>
            </a:r>
            <a:r>
              <a:rPr lang="en-US" sz="1400" b="1" dirty="0">
                <a:solidFill>
                  <a:srgbClr val="0000FF"/>
                </a:solidFill>
                <a:latin typeface="Courier New" panose="02070309020205020404" pitchFamily="49" charset="0"/>
                <a:cs typeface="Courier New" panose="02070309020205020404" pitchFamily="49" charset="0"/>
                <a:hlinkClick r:id="rId2">
                  <a:extLst>
                    <a:ext uri="{A12FA001-AC4F-418D-AE19-62706E023703}">
                      <ahyp:hlinkClr xmlns:ahyp="http://schemas.microsoft.com/office/drawing/2018/hyperlinkcolor" val="tx"/>
                    </a:ext>
                  </a:extLst>
                </a:hlinkClick>
              </a:rPr>
              <a:t>https://github.com/pkmedu/AnalyzeMEPS</a:t>
            </a:r>
            <a:r>
              <a:rPr lang="en-US" sz="1400" b="1" dirty="0">
                <a:latin typeface="Courier New" panose="02070309020205020404" pitchFamily="49" charset="0"/>
                <a:cs typeface="Courier New" panose="02070309020205020404" pitchFamily="49" charset="0"/>
              </a:rPr>
              <a:t>).</a:t>
            </a:r>
          </a:p>
        </p:txBody>
      </p:sp>
      <p:sp>
        <p:nvSpPr>
          <p:cNvPr id="8" name="TextBox 7"/>
          <p:cNvSpPr txBox="1"/>
          <p:nvPr/>
        </p:nvSpPr>
        <p:spPr>
          <a:xfrm>
            <a:off x="8686800" y="6363100"/>
            <a:ext cx="381000" cy="276999"/>
          </a:xfrm>
          <a:prstGeom prst="rect">
            <a:avLst/>
          </a:prstGeom>
          <a:noFill/>
        </p:spPr>
        <p:txBody>
          <a:bodyPr wrap="square" rtlCol="0">
            <a:spAutoFit/>
          </a:bodyPr>
          <a:lstStyle/>
          <a:p>
            <a:r>
              <a:rPr lang="en-US" sz="1200" dirty="0"/>
              <a:t>15</a:t>
            </a:r>
          </a:p>
        </p:txBody>
      </p:sp>
    </p:spTree>
    <p:extLst>
      <p:ext uri="{BB962C8B-B14F-4D97-AF65-F5344CB8AC3E}">
        <p14:creationId xmlns:p14="http://schemas.microsoft.com/office/powerpoint/2010/main" val="2048598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80FE5-A2E9-4994-8E07-A0F6129F19A4}"/>
              </a:ext>
            </a:extLst>
          </p:cNvPr>
          <p:cNvSpPr>
            <a:spLocks noGrp="1"/>
          </p:cNvSpPr>
          <p:nvPr>
            <p:ph type="title"/>
          </p:nvPr>
        </p:nvSpPr>
        <p:spPr/>
        <p:txBody>
          <a:bodyPr>
            <a:noAutofit/>
          </a:bodyPr>
          <a:lstStyle/>
          <a:p>
            <a:r>
              <a:rPr lang="en-US" sz="2000" dirty="0"/>
              <a:t>PROC SURVEYMEANS</a:t>
            </a:r>
            <a:br>
              <a:rPr lang="en-US" sz="2000" dirty="0"/>
            </a:br>
            <a:r>
              <a:rPr lang="en-US" sz="2000" dirty="0"/>
              <a:t>(Subpopulation Analysis) - </a:t>
            </a:r>
            <a:r>
              <a:rPr lang="en-US" sz="2000" dirty="0" err="1"/>
              <a:t>Ourput</a:t>
            </a:r>
            <a:endParaRPr lang="en-US" sz="2000" dirty="0"/>
          </a:p>
        </p:txBody>
      </p:sp>
      <p:sp>
        <p:nvSpPr>
          <p:cNvPr id="3" name="Content Placeholder 2">
            <a:extLst>
              <a:ext uri="{FF2B5EF4-FFF2-40B4-BE49-F238E27FC236}">
                <a16:creationId xmlns:a16="http://schemas.microsoft.com/office/drawing/2014/main" id="{AB4E26B5-0954-459F-9F2B-96028D6848D1}"/>
              </a:ext>
            </a:extLst>
          </p:cNvPr>
          <p:cNvSpPr>
            <a:spLocks noGrp="1"/>
          </p:cNvSpPr>
          <p:nvPr>
            <p:ph idx="1"/>
          </p:nvPr>
        </p:nvSpPr>
        <p:spPr>
          <a:xfrm>
            <a:off x="0" y="1676400"/>
            <a:ext cx="9144000" cy="4525963"/>
          </a:xfrm>
        </p:spPr>
        <p:txBody>
          <a:bodyPr>
            <a:normAutofit/>
          </a:bodyPr>
          <a:lstStyle/>
          <a:p>
            <a:pPr marL="0" indent="0">
              <a:buNone/>
            </a:pPr>
            <a:r>
              <a:rPr lang="en-US" sz="1200" b="1" dirty="0">
                <a:latin typeface="Courier New" panose="02070309020205020404" pitchFamily="49" charset="0"/>
                <a:cs typeface="Courier New" panose="02070309020205020404" pitchFamily="49" charset="0"/>
              </a:rPr>
              <a:t>The SURVEYMEANS Procedure</a:t>
            </a:r>
          </a:p>
          <a:p>
            <a:pPr marL="0" indent="0">
              <a:buNone/>
            </a:pPr>
            <a:endParaRPr lang="en-US" sz="1200" b="1" dirty="0">
              <a:latin typeface="Courier New" panose="02070309020205020404" pitchFamily="49" charset="0"/>
              <a:cs typeface="Courier New" panose="02070309020205020404" pitchFamily="49" charset="0"/>
            </a:endParaRPr>
          </a:p>
          <a:p>
            <a:pPr marL="0" indent="0">
              <a:buNone/>
            </a:pPr>
            <a:r>
              <a:rPr lang="en-US" sz="1200" b="1" dirty="0">
                <a:latin typeface="Courier New" panose="02070309020205020404" pitchFamily="49" charset="0"/>
                <a:cs typeface="Courier New" panose="02070309020205020404" pitchFamily="49" charset="0"/>
              </a:rPr>
              <a:t>                               Statistics for POVCAT18*INSCOV18 Domains</a:t>
            </a:r>
          </a:p>
          <a:p>
            <a:pPr marL="0" indent="0">
              <a:buNone/>
            </a:pPr>
            <a:endParaRPr lang="en-US" sz="1000" b="1" dirty="0">
              <a:latin typeface="Courier New" panose="02070309020205020404" pitchFamily="49" charset="0"/>
              <a:cs typeface="Courier New" panose="02070309020205020404" pitchFamily="49" charset="0"/>
            </a:endParaRPr>
          </a:p>
          <a:p>
            <a:pPr marL="0" indent="0">
              <a:buNone/>
            </a:pPr>
            <a:r>
              <a:rPr lang="en-US" sz="1000" b="1" dirty="0">
                <a:latin typeface="Courier New" panose="02070309020205020404" pitchFamily="49" charset="0"/>
                <a:cs typeface="Courier New" panose="02070309020205020404" pitchFamily="49" charset="0"/>
              </a:rPr>
              <a:t>                                                                                  </a:t>
            </a:r>
            <a:r>
              <a:rPr lang="en-US" sz="1000" b="1" dirty="0" err="1">
                <a:latin typeface="Courier New" panose="02070309020205020404" pitchFamily="49" charset="0"/>
                <a:cs typeface="Courier New" panose="02070309020205020404" pitchFamily="49" charset="0"/>
              </a:rPr>
              <a:t>Std</a:t>
            </a:r>
            <a:r>
              <a:rPr lang="en-US" sz="1000" b="1" dirty="0">
                <a:latin typeface="Courier New" panose="02070309020205020404" pitchFamily="49" charset="0"/>
                <a:cs typeface="Courier New" panose="02070309020205020404" pitchFamily="49" charset="0"/>
              </a:rPr>
              <a:t> Error</a:t>
            </a:r>
          </a:p>
          <a:p>
            <a:pPr marL="0" indent="0">
              <a:buNone/>
            </a:pPr>
            <a:r>
              <a:rPr lang="en-US" sz="1000" b="1" dirty="0">
                <a:latin typeface="Courier New" panose="02070309020205020404" pitchFamily="49" charset="0"/>
                <a:cs typeface="Courier New" panose="02070309020205020404" pitchFamily="49" charset="0"/>
              </a:rPr>
              <a:t>POVCAT18        INSCOV18     Variable  Label                N          Mean       of Mean     95% CL for Mean</a:t>
            </a:r>
          </a:p>
          <a:p>
            <a:pPr marL="0" indent="0">
              <a:buNone/>
            </a:pPr>
            <a:r>
              <a:rPr lang="en-US" sz="1000" b="1" dirty="0">
                <a:latin typeface="Courier New" panose="02070309020205020404" pitchFamily="49" charset="0"/>
                <a:cs typeface="Courier New" panose="02070309020205020404" pitchFamily="49" charset="0"/>
              </a:rPr>
              <a:t>---------------------------------------------------------------------------------------------------------------------</a:t>
            </a:r>
          </a:p>
          <a:p>
            <a:pPr marL="0" indent="0">
              <a:buNone/>
            </a:pPr>
            <a:r>
              <a:rPr lang="en-US" sz="1000" b="1" dirty="0">
                <a:latin typeface="Courier New" panose="02070309020205020404" pitchFamily="49" charset="0"/>
                <a:cs typeface="Courier New" panose="02070309020205020404" pitchFamily="49" charset="0"/>
              </a:rPr>
              <a:t>High Income     ANY PRIVATE  TOTEXP18  TOTAL HEALTH CARE    8612   6303.286899    218.611344  5871.08053 6735.49327</a:t>
            </a:r>
          </a:p>
          <a:p>
            <a:pPr marL="0" indent="0">
              <a:buNone/>
            </a:pPr>
            <a:r>
              <a:rPr lang="en-US" sz="1000" b="1" dirty="0">
                <a:latin typeface="Courier New" panose="02070309020205020404" pitchFamily="49" charset="0"/>
                <a:cs typeface="Courier New" panose="02070309020205020404" pitchFamily="49" charset="0"/>
              </a:rPr>
              <a:t>                                       EXP 18</a:t>
            </a:r>
          </a:p>
          <a:p>
            <a:pPr marL="0" indent="0">
              <a:buNone/>
            </a:pPr>
            <a:r>
              <a:rPr lang="en-US" sz="1000" b="1" dirty="0">
                <a:latin typeface="Courier New" panose="02070309020205020404" pitchFamily="49" charset="0"/>
                <a:cs typeface="Courier New" panose="02070309020205020404" pitchFamily="49" charset="0"/>
              </a:rPr>
              <a:t>---------------------------------------------------------------------------------------------------------------------</a:t>
            </a:r>
          </a:p>
          <a:p>
            <a:pPr marL="0" indent="0">
              <a:buNone/>
            </a:pPr>
            <a:endParaRPr lang="en-US" sz="1000" dirty="0"/>
          </a:p>
        </p:txBody>
      </p:sp>
      <p:sp>
        <p:nvSpPr>
          <p:cNvPr id="4" name="Rectangle 3">
            <a:extLst>
              <a:ext uri="{FF2B5EF4-FFF2-40B4-BE49-F238E27FC236}">
                <a16:creationId xmlns:a16="http://schemas.microsoft.com/office/drawing/2014/main" id="{B329386E-E2FC-4867-B682-B53102FF1BE2}"/>
              </a:ext>
            </a:extLst>
          </p:cNvPr>
          <p:cNvSpPr/>
          <p:nvPr/>
        </p:nvSpPr>
        <p:spPr>
          <a:xfrm>
            <a:off x="609600" y="4214336"/>
            <a:ext cx="7848600" cy="738664"/>
          </a:xfrm>
          <a:prstGeom prst="rect">
            <a:avLst/>
          </a:prstGeom>
        </p:spPr>
        <p:txBody>
          <a:bodyPr wrap="square">
            <a:spAutoFit/>
          </a:bodyPr>
          <a:lstStyle/>
          <a:p>
            <a:r>
              <a:rPr lang="en-US" sz="1400" b="1" dirty="0">
                <a:latin typeface="Courier New" panose="02070309020205020404" pitchFamily="49" charset="0"/>
                <a:cs typeface="Courier New" panose="02070309020205020404" pitchFamily="49" charset="0"/>
              </a:rPr>
              <a:t>Note: Due to the ODS SELECT DOMAIN; statement before PROC SURVEYMEANS, the output is limited to DOMAIN, and there is no output for SUMMARY and STATISTICS here.</a:t>
            </a:r>
          </a:p>
        </p:txBody>
      </p:sp>
      <p:sp>
        <p:nvSpPr>
          <p:cNvPr id="5" name="TextBox 4"/>
          <p:cNvSpPr txBox="1"/>
          <p:nvPr/>
        </p:nvSpPr>
        <p:spPr>
          <a:xfrm>
            <a:off x="8763000" y="6400800"/>
            <a:ext cx="381000" cy="276999"/>
          </a:xfrm>
          <a:prstGeom prst="rect">
            <a:avLst/>
          </a:prstGeom>
          <a:noFill/>
        </p:spPr>
        <p:txBody>
          <a:bodyPr wrap="square" rtlCol="0">
            <a:spAutoFit/>
          </a:bodyPr>
          <a:lstStyle/>
          <a:p>
            <a:r>
              <a:rPr lang="en-US" sz="1200" dirty="0"/>
              <a:t>16</a:t>
            </a:r>
          </a:p>
        </p:txBody>
      </p:sp>
    </p:spTree>
    <p:extLst>
      <p:ext uri="{BB962C8B-B14F-4D97-AF65-F5344CB8AC3E}">
        <p14:creationId xmlns:p14="http://schemas.microsoft.com/office/powerpoint/2010/main" val="3897492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BB32-3CEC-4366-989D-833AE008128D}"/>
              </a:ext>
            </a:extLst>
          </p:cNvPr>
          <p:cNvSpPr>
            <a:spLocks noGrp="1"/>
          </p:cNvSpPr>
          <p:nvPr>
            <p:ph type="title"/>
          </p:nvPr>
        </p:nvSpPr>
        <p:spPr>
          <a:xfrm>
            <a:off x="1257300" y="300658"/>
            <a:ext cx="6629400" cy="617884"/>
          </a:xfrm>
        </p:spPr>
        <p:txBody>
          <a:bodyPr>
            <a:normAutofit fontScale="90000"/>
          </a:bodyPr>
          <a:lstStyle/>
          <a:p>
            <a:r>
              <a:rPr lang="en-US" sz="2200" dirty="0">
                <a:latin typeface="+mn-lt"/>
              </a:rPr>
              <a:t>Generating Reports from ODS Table-Based Output Data Set  in PROC SURVEMEANS </a:t>
            </a:r>
            <a:r>
              <a:rPr lang="en-US" sz="2200" dirty="0"/>
              <a:t> (Part 1)</a:t>
            </a:r>
          </a:p>
        </p:txBody>
      </p:sp>
      <p:sp>
        <p:nvSpPr>
          <p:cNvPr id="3" name="Content Placeholder 2">
            <a:extLst>
              <a:ext uri="{FF2B5EF4-FFF2-40B4-BE49-F238E27FC236}">
                <a16:creationId xmlns:a16="http://schemas.microsoft.com/office/drawing/2014/main" id="{1FA6620B-B704-49F3-AE89-9081BBC82A69}"/>
              </a:ext>
            </a:extLst>
          </p:cNvPr>
          <p:cNvSpPr>
            <a:spLocks noGrp="1"/>
          </p:cNvSpPr>
          <p:nvPr>
            <p:ph idx="1"/>
          </p:nvPr>
        </p:nvSpPr>
        <p:spPr>
          <a:xfrm>
            <a:off x="0" y="1646237"/>
            <a:ext cx="9144000" cy="4602163"/>
          </a:xfrm>
        </p:spPr>
        <p:txBody>
          <a:bodyPr>
            <a:normAutofit fontScale="25000" lnSpcReduction="20000"/>
          </a:bodyPr>
          <a:lstStyle/>
          <a:p>
            <a:pPr marL="0" indent="0">
              <a:buNone/>
            </a:pPr>
            <a:r>
              <a:rPr lang="en-US" sz="4400" b="1" dirty="0">
                <a:highlight>
                  <a:srgbClr val="FFFF00"/>
                </a:highlight>
                <a:latin typeface="Courier New" panose="02070309020205020404" pitchFamily="49" charset="0"/>
                <a:cs typeface="Courier New" panose="02070309020205020404" pitchFamily="49" charset="0"/>
              </a:rPr>
              <a:t>ODS EXCLUDE ALL</a:t>
            </a:r>
            <a:r>
              <a:rPr lang="en-US" sz="4400" b="1" dirty="0">
                <a:latin typeface="Courier New" panose="02070309020205020404" pitchFamily="49" charset="0"/>
                <a:cs typeface="Courier New" panose="02070309020205020404" pitchFamily="49" charset="0"/>
              </a:rPr>
              <a:t>; </a:t>
            </a:r>
          </a:p>
          <a:p>
            <a:pPr marL="0" indent="0">
              <a:buNone/>
            </a:pPr>
            <a:r>
              <a:rPr lang="en-US" sz="4400" b="1" dirty="0">
                <a:latin typeface="Courier New" panose="02070309020205020404" pitchFamily="49" charset="0"/>
                <a:cs typeface="Courier New" panose="02070309020205020404" pitchFamily="49" charset="0"/>
              </a:rPr>
              <a:t>PROC SURVEYMEANS DATA=PUFMEPS.H209 NOBS MEAN STDERR Q1 MEDIAN Q3;</a:t>
            </a:r>
          </a:p>
          <a:p>
            <a:pPr marL="0" indent="0">
              <a:buNone/>
            </a:pPr>
            <a:r>
              <a:rPr lang="en-US" sz="4400" b="1" dirty="0">
                <a:latin typeface="Courier New" panose="02070309020205020404" pitchFamily="49" charset="0"/>
                <a:cs typeface="Courier New" panose="02070309020205020404" pitchFamily="49" charset="0"/>
              </a:rPr>
              <a:t>    VAR TOTEXP18;</a:t>
            </a:r>
          </a:p>
          <a:p>
            <a:pPr marL="0" indent="0">
              <a:buNone/>
            </a:pPr>
            <a:r>
              <a:rPr lang="en-US" sz="4400" b="1" dirty="0">
                <a:latin typeface="Courier New" panose="02070309020205020404" pitchFamily="49" charset="0"/>
                <a:cs typeface="Courier New" panose="02070309020205020404" pitchFamily="49" charset="0"/>
              </a:rPr>
              <a:t>    STRATUM VARSTR;</a:t>
            </a:r>
            <a:r>
              <a:rPr lang="en-US" sz="4400" b="1" baseline="30000" dirty="0">
                <a:highlight>
                  <a:srgbClr val="FFFF00"/>
                </a:highlight>
              </a:rPr>
              <a:t> </a:t>
            </a:r>
          </a:p>
          <a:p>
            <a:pPr marL="0" indent="0">
              <a:buNone/>
            </a:pPr>
            <a:r>
              <a:rPr lang="en-US" sz="4400" b="1" dirty="0">
                <a:latin typeface="Courier New" panose="02070309020205020404" pitchFamily="49" charset="0"/>
                <a:cs typeface="Courier New" panose="02070309020205020404" pitchFamily="49" charset="0"/>
              </a:rPr>
              <a:t>    CLUSTER VARPSU;</a:t>
            </a:r>
          </a:p>
          <a:p>
            <a:pPr marL="0" indent="0">
              <a:buNone/>
            </a:pPr>
            <a:r>
              <a:rPr lang="en-US" sz="4400" b="1" dirty="0">
                <a:latin typeface="Courier New" panose="02070309020205020404" pitchFamily="49" charset="0"/>
                <a:cs typeface="Courier New" panose="02070309020205020404" pitchFamily="49" charset="0"/>
              </a:rPr>
              <a:t>    WEIGHT PERWT18F;</a:t>
            </a:r>
            <a:r>
              <a:rPr lang="en-US" sz="4400" b="1" baseline="30000" dirty="0"/>
              <a:t> </a:t>
            </a:r>
          </a:p>
          <a:p>
            <a:pPr marL="0" indent="0">
              <a:buNone/>
            </a:pPr>
            <a:r>
              <a:rPr lang="en-US" sz="4400" b="1" dirty="0">
                <a:latin typeface="Courier New" panose="02070309020205020404" pitchFamily="49" charset="0"/>
                <a:cs typeface="Courier New" panose="02070309020205020404" pitchFamily="49" charset="0"/>
              </a:rPr>
              <a:t>    DOMAIN POVCAT18;</a:t>
            </a:r>
          </a:p>
          <a:p>
            <a:pPr marL="0" indent="0">
              <a:buNone/>
            </a:pPr>
            <a:r>
              <a:rPr lang="en-US" sz="4400" b="1" dirty="0">
                <a:latin typeface="Courier New" panose="02070309020205020404" pitchFamily="49" charset="0"/>
                <a:cs typeface="Courier New" panose="02070309020205020404" pitchFamily="49" charset="0"/>
              </a:rPr>
              <a:t>    FORMAT POVCAT18 POVCAT_FMT.;</a:t>
            </a:r>
          </a:p>
          <a:p>
            <a:pPr marL="0" indent="0">
              <a:buNone/>
            </a:pPr>
            <a:r>
              <a:rPr lang="fr-FR" sz="4400" b="1" dirty="0">
                <a:highlight>
                  <a:srgbClr val="FFFF00"/>
                </a:highlight>
                <a:latin typeface="Courier New" panose="02070309020205020404" pitchFamily="49" charset="0"/>
                <a:cs typeface="Courier New" panose="02070309020205020404" pitchFamily="49" charset="0"/>
              </a:rPr>
              <a:t>ODS OUTPUT DOMAIN</a:t>
            </a:r>
            <a:r>
              <a:rPr lang="fr-FR" sz="4400" b="1" dirty="0">
                <a:latin typeface="Courier New" panose="02070309020205020404" pitchFamily="49" charset="0"/>
                <a:cs typeface="Courier New" panose="02070309020205020404" pitchFamily="49" charset="0"/>
              </a:rPr>
              <a:t>=MEAN_EST </a:t>
            </a:r>
            <a:r>
              <a:rPr lang="fr-FR" sz="4400" b="1" dirty="0">
                <a:highlight>
                  <a:srgbClr val="FFFF00"/>
                </a:highlight>
                <a:latin typeface="Courier New" panose="02070309020205020404" pitchFamily="49" charset="0"/>
                <a:cs typeface="Courier New" panose="02070309020205020404" pitchFamily="49" charset="0"/>
              </a:rPr>
              <a:t>DOMAINQUANTILES</a:t>
            </a:r>
            <a:r>
              <a:rPr lang="fr-FR" sz="4400" b="1" dirty="0">
                <a:latin typeface="Courier New" panose="02070309020205020404" pitchFamily="49" charset="0"/>
                <a:cs typeface="Courier New" panose="02070309020205020404" pitchFamily="49" charset="0"/>
              </a:rPr>
              <a:t>=MED_EST;</a:t>
            </a:r>
          </a:p>
          <a:p>
            <a:pPr marL="0" indent="0">
              <a:buNone/>
            </a:pPr>
            <a:r>
              <a:rPr lang="en-US" sz="4400" b="1" dirty="0">
                <a:latin typeface="Courier New" panose="02070309020205020404" pitchFamily="49" charset="0"/>
                <a:cs typeface="Courier New" panose="02070309020205020404" pitchFamily="49" charset="0"/>
              </a:rPr>
              <a:t>RUN;</a:t>
            </a:r>
          </a:p>
          <a:p>
            <a:pPr marL="0" indent="0">
              <a:buNone/>
            </a:pPr>
            <a:r>
              <a:rPr lang="en-US" sz="4400" b="1" dirty="0">
                <a:highlight>
                  <a:srgbClr val="FFFF00"/>
                </a:highlight>
                <a:latin typeface="Courier New" panose="02070309020205020404" pitchFamily="49" charset="0"/>
                <a:cs typeface="Courier New" panose="02070309020205020404" pitchFamily="49" charset="0"/>
              </a:rPr>
              <a:t>ODS SELECT ALL</a:t>
            </a:r>
            <a:r>
              <a:rPr lang="en-US" sz="4400" b="1" dirty="0">
                <a:latin typeface="Courier New" panose="02070309020205020404" pitchFamily="49" charset="0"/>
                <a:cs typeface="Courier New" panose="02070309020205020404" pitchFamily="49" charset="0"/>
              </a:rPr>
              <a:t>; *RESTORE THE DEFAULT PRINTED OUTPUT;</a:t>
            </a:r>
          </a:p>
          <a:p>
            <a:pPr marL="0" indent="0">
              <a:buNone/>
            </a:pPr>
            <a:r>
              <a:rPr lang="en-US" sz="4400" b="1" dirty="0">
                <a:latin typeface="Courier New" panose="02070309020205020404" pitchFamily="49" charset="0"/>
                <a:cs typeface="Courier New" panose="02070309020205020404" pitchFamily="49" charset="0"/>
              </a:rPr>
              <a:t>TITLE 'MEAN ESTIMATES';</a:t>
            </a:r>
          </a:p>
          <a:p>
            <a:pPr marL="0" indent="0">
              <a:buNone/>
            </a:pPr>
            <a:r>
              <a:rPr lang="en-US" sz="4400" b="1" dirty="0">
                <a:latin typeface="Courier New" panose="02070309020205020404" pitchFamily="49" charset="0"/>
                <a:cs typeface="Courier New" panose="02070309020205020404" pitchFamily="49" charset="0"/>
              </a:rPr>
              <a:t>PROC PRINT DATA=WORK.MEAN_EST; </a:t>
            </a:r>
          </a:p>
          <a:p>
            <a:pPr marL="0" indent="0">
              <a:buNone/>
            </a:pPr>
            <a:r>
              <a:rPr lang="en-US" sz="4400" b="1" dirty="0">
                <a:latin typeface="Courier New" panose="02070309020205020404" pitchFamily="49" charset="0"/>
                <a:cs typeface="Courier New" panose="02070309020205020404" pitchFamily="49" charset="0"/>
              </a:rPr>
              <a:t>  VAR POVCAT18   N  MEAN  STDERR;</a:t>
            </a:r>
          </a:p>
          <a:p>
            <a:pPr marL="0" indent="0">
              <a:buNone/>
            </a:pPr>
            <a:r>
              <a:rPr lang="en-US" sz="4400" b="1" dirty="0">
                <a:latin typeface="Courier New" panose="02070309020205020404" pitchFamily="49" charset="0"/>
                <a:cs typeface="Courier New" panose="02070309020205020404" pitchFamily="49" charset="0"/>
              </a:rPr>
              <a:t>RUN;</a:t>
            </a:r>
          </a:p>
          <a:p>
            <a:pPr marL="0" indent="0">
              <a:buNone/>
            </a:pPr>
            <a:r>
              <a:rPr lang="en-US" sz="4400" b="1" dirty="0">
                <a:latin typeface="Courier New" panose="02070309020205020404" pitchFamily="49" charset="0"/>
                <a:cs typeface="Courier New" panose="02070309020205020404" pitchFamily="49" charset="0"/>
              </a:rPr>
              <a:t>TITLE ‘PERCENTILE ESTIMATES';</a:t>
            </a:r>
          </a:p>
          <a:p>
            <a:pPr marL="0" indent="0">
              <a:buNone/>
            </a:pPr>
            <a:r>
              <a:rPr lang="en-US" sz="4400" b="1" dirty="0">
                <a:latin typeface="Courier New" panose="02070309020205020404" pitchFamily="49" charset="0"/>
                <a:cs typeface="Courier New" panose="02070309020205020404" pitchFamily="49" charset="0"/>
              </a:rPr>
              <a:t>PROC PRINT DATA=WORK.MED_EST; </a:t>
            </a:r>
          </a:p>
          <a:p>
            <a:pPr marL="0" indent="0">
              <a:buNone/>
            </a:pPr>
            <a:r>
              <a:rPr lang="en-US" sz="4400" b="1" dirty="0">
                <a:latin typeface="Courier New" panose="02070309020205020404" pitchFamily="49" charset="0"/>
                <a:cs typeface="Courier New" panose="02070309020205020404" pitchFamily="49" charset="0"/>
              </a:rPr>
              <a:t>  VAR  POVCAT18 PERCENTILE ESTIMATE STDERR  LOWERCL  UPPERCL;</a:t>
            </a:r>
          </a:p>
          <a:p>
            <a:pPr marL="0" indent="0">
              <a:buNone/>
            </a:pPr>
            <a:r>
              <a:rPr lang="en-US" sz="4400" b="1" dirty="0">
                <a:latin typeface="Courier New" panose="02070309020205020404" pitchFamily="49" charset="0"/>
                <a:cs typeface="Courier New" panose="02070309020205020404" pitchFamily="49" charset="0"/>
              </a:rPr>
              <a:t>RUN;</a:t>
            </a:r>
          </a:p>
          <a:p>
            <a:pPr marL="0" indent="0">
              <a:buNone/>
            </a:pPr>
            <a:r>
              <a:rPr lang="en-US" sz="4400" b="1" dirty="0">
                <a:latin typeface="Courier New" panose="02070309020205020404" pitchFamily="49" charset="0"/>
                <a:cs typeface="Courier New" panose="02070309020205020404" pitchFamily="49" charset="0"/>
              </a:rPr>
              <a:t>TITLE;</a:t>
            </a:r>
          </a:p>
          <a:p>
            <a:pPr marL="0" indent="0">
              <a:buNone/>
            </a:pPr>
            <a:endParaRPr lang="en-US" sz="4400" b="1" dirty="0">
              <a:latin typeface="Courier New" panose="02070309020205020404" pitchFamily="49" charset="0"/>
              <a:cs typeface="Courier New" panose="02070309020205020404" pitchFamily="49" charset="0"/>
            </a:endParaRPr>
          </a:p>
          <a:p>
            <a:pPr marL="0" indent="0">
              <a:spcBef>
                <a:spcPts val="0"/>
              </a:spcBef>
              <a:buNone/>
            </a:pPr>
            <a:r>
              <a:rPr lang="en-US" sz="4800" b="1" dirty="0">
                <a:latin typeface="Courier New" panose="02070309020205020404" pitchFamily="49" charset="0"/>
                <a:cs typeface="Courier New" panose="02070309020205020404" pitchFamily="49" charset="0"/>
              </a:rPr>
              <a:t>The above code block is part of the SAS program (referenced below), which includes the LIBNAME statement, global statements (e.g., OPTIONS and ODS GRAPHICS OFF statements), and PROC FORMAT (not shown in this slide). See the SAS output in the next slide.</a:t>
            </a:r>
          </a:p>
          <a:p>
            <a:pPr marL="0" indent="0">
              <a:spcBef>
                <a:spcPts val="0"/>
              </a:spcBef>
              <a:buNone/>
            </a:pPr>
            <a:endParaRPr lang="en-US" sz="6000" b="1" dirty="0">
              <a:latin typeface="Courier New" panose="02070309020205020404" pitchFamily="49" charset="0"/>
              <a:cs typeface="Courier New" panose="02070309020205020404" pitchFamily="49" charset="0"/>
            </a:endParaRPr>
          </a:p>
          <a:p>
            <a:pPr marL="0" indent="0">
              <a:spcBef>
                <a:spcPts val="0"/>
              </a:spcBef>
              <a:buNone/>
            </a:pPr>
            <a:r>
              <a:rPr lang="en-US" sz="6000" b="1" dirty="0">
                <a:latin typeface="Courier New" panose="02070309020205020404" pitchFamily="49" charset="0"/>
                <a:cs typeface="Courier New" panose="02070309020205020404" pitchFamily="49" charset="0"/>
              </a:rPr>
              <a:t>Source: </a:t>
            </a:r>
            <a:r>
              <a:rPr lang="en-US" sz="4800" b="1" dirty="0" err="1">
                <a:latin typeface="Courier New" panose="02070309020205020404" pitchFamily="49" charset="0"/>
                <a:cs typeface="Courier New" panose="02070309020205020404" pitchFamily="49" charset="0"/>
              </a:rPr>
              <a:t>ProcSurveymeansPercentiles.SAS</a:t>
            </a:r>
            <a:r>
              <a:rPr lang="en-US" sz="4800" b="1" dirty="0">
                <a:latin typeface="Courier New" panose="02070309020205020404" pitchFamily="49" charset="0"/>
                <a:cs typeface="Courier New" panose="02070309020205020404" pitchFamily="49" charset="0"/>
              </a:rPr>
              <a:t> </a:t>
            </a:r>
            <a:r>
              <a:rPr lang="en-US" sz="6000" b="1" dirty="0"/>
              <a:t>(</a:t>
            </a:r>
            <a:r>
              <a:rPr lang="en-US" sz="6000" b="1" dirty="0">
                <a:solidFill>
                  <a:srgbClr val="0000FF"/>
                </a:solidFill>
                <a:hlinkClick r:id="rId2">
                  <a:extLst>
                    <a:ext uri="{A12FA001-AC4F-418D-AE19-62706E023703}">
                      <ahyp:hlinkClr xmlns:ahyp="http://schemas.microsoft.com/office/drawing/2018/hyperlinkcolor" val="tx"/>
                    </a:ext>
                  </a:extLst>
                </a:hlinkClick>
              </a:rPr>
              <a:t>https://github.com/pkmedu/AnalyzeMEPS</a:t>
            </a:r>
            <a:r>
              <a:rPr lang="en-US" sz="6000" b="1" dirty="0"/>
              <a:t>).  </a:t>
            </a:r>
          </a:p>
          <a:p>
            <a:pPr marL="0" indent="0">
              <a:spcBef>
                <a:spcPts val="0"/>
              </a:spcBef>
              <a:buNone/>
            </a:pPr>
            <a:endParaRPr lang="en-US" sz="6000" b="1" dirty="0">
              <a:latin typeface="Courier New" panose="02070309020205020404" pitchFamily="49" charset="0"/>
              <a:cs typeface="Courier New" panose="02070309020205020404" pitchFamily="49" charset="0"/>
            </a:endParaRPr>
          </a:p>
          <a:p>
            <a:pPr marL="0" indent="0">
              <a:spcBef>
                <a:spcPts val="0"/>
              </a:spcBef>
              <a:buNone/>
            </a:pPr>
            <a:r>
              <a:rPr lang="en-US" sz="5600" dirty="0">
                <a:latin typeface="Courier New" panose="02070309020205020404" pitchFamily="49" charset="0"/>
                <a:cs typeface="Courier New" panose="02070309020205020404" pitchFamily="49" charset="0"/>
              </a:rPr>
              <a:t>.</a:t>
            </a:r>
          </a:p>
          <a:p>
            <a:pPr marL="0" indent="0">
              <a:buNone/>
            </a:pPr>
            <a:endParaRPr lang="en-US" sz="4400" dirty="0">
              <a:latin typeface="Courier New" panose="02070309020205020404" pitchFamily="49" charset="0"/>
              <a:cs typeface="Courier New" panose="02070309020205020404" pitchFamily="49" charset="0"/>
            </a:endParaRPr>
          </a:p>
          <a:p>
            <a:pPr marL="0" indent="0">
              <a:buNone/>
            </a:pPr>
            <a:endParaRPr lang="en-US" dirty="0"/>
          </a:p>
        </p:txBody>
      </p:sp>
      <p:sp>
        <p:nvSpPr>
          <p:cNvPr id="5" name="TextBox 4">
            <a:extLst>
              <a:ext uri="{FF2B5EF4-FFF2-40B4-BE49-F238E27FC236}">
                <a16:creationId xmlns:a16="http://schemas.microsoft.com/office/drawing/2014/main" id="{75670C67-7B17-4B53-84DB-D8674B116471}"/>
              </a:ext>
            </a:extLst>
          </p:cNvPr>
          <p:cNvSpPr txBox="1"/>
          <p:nvPr/>
        </p:nvSpPr>
        <p:spPr>
          <a:xfrm>
            <a:off x="6324600" y="1646237"/>
            <a:ext cx="2819400" cy="3323987"/>
          </a:xfrm>
          <a:prstGeom prst="rect">
            <a:avLst/>
          </a:prstGeom>
          <a:noFill/>
        </p:spPr>
        <p:txBody>
          <a:bodyPr wrap="square" rtlCol="0">
            <a:spAutoFit/>
          </a:bodyPr>
          <a:lstStyle/>
          <a:p>
            <a:r>
              <a:rPr lang="en-US" sz="1400" dirty="0">
                <a:solidFill>
                  <a:srgbClr val="FF0000"/>
                </a:solidFill>
              </a:rPr>
              <a:t>Here you request estimate of mean, 25</a:t>
            </a:r>
            <a:r>
              <a:rPr lang="en-US" sz="1400" baseline="30000" dirty="0">
                <a:solidFill>
                  <a:srgbClr val="FF0000"/>
                </a:solidFill>
              </a:rPr>
              <a:t>th </a:t>
            </a:r>
            <a:r>
              <a:rPr lang="en-US" sz="1400" dirty="0">
                <a:solidFill>
                  <a:srgbClr val="FF0000"/>
                </a:solidFill>
              </a:rPr>
              <a:t>, 50</a:t>
            </a:r>
            <a:r>
              <a:rPr lang="en-US" sz="1400" baseline="30000" dirty="0">
                <a:solidFill>
                  <a:srgbClr val="FF0000"/>
                </a:solidFill>
              </a:rPr>
              <a:t>th</a:t>
            </a:r>
            <a:r>
              <a:rPr lang="en-US" sz="1400" dirty="0">
                <a:solidFill>
                  <a:srgbClr val="FF0000"/>
                </a:solidFill>
              </a:rPr>
              <a:t>, and 75</a:t>
            </a:r>
            <a:r>
              <a:rPr lang="en-US" sz="1400" baseline="30000" dirty="0">
                <a:solidFill>
                  <a:srgbClr val="FF0000"/>
                </a:solidFill>
              </a:rPr>
              <a:t>th</a:t>
            </a:r>
            <a:r>
              <a:rPr lang="en-US" sz="1400" dirty="0">
                <a:solidFill>
                  <a:srgbClr val="FF0000"/>
                </a:solidFill>
              </a:rPr>
              <a:t> percentiles of annual total health care spending by income levels from PROC SURVEYMEANS. </a:t>
            </a:r>
          </a:p>
          <a:p>
            <a:pPr marL="285750" indent="-285750">
              <a:buFont typeface="Arial" panose="020B0604020202020204" pitchFamily="34" charset="0"/>
              <a:buChar char="•"/>
            </a:pPr>
            <a:r>
              <a:rPr lang="en-US" sz="1400" dirty="0">
                <a:solidFill>
                  <a:srgbClr val="FF0000"/>
                </a:solidFill>
              </a:rPr>
              <a:t>ODS EXCLUDE ALL suspends the SAS output.</a:t>
            </a:r>
          </a:p>
          <a:p>
            <a:pPr marL="285750" indent="-285750">
              <a:buFont typeface="Arial" panose="020B0604020202020204" pitchFamily="34" charset="0"/>
              <a:buChar char="•"/>
            </a:pPr>
            <a:r>
              <a:rPr lang="en-US" sz="1400" dirty="0">
                <a:solidFill>
                  <a:srgbClr val="FF0000"/>
                </a:solidFill>
              </a:rPr>
              <a:t>ODS OUTPUT statement creates two SAS data sets based on ODS Tables (DOMAIN and DOMAINQUANTILES).</a:t>
            </a:r>
          </a:p>
          <a:p>
            <a:pPr marL="285750" indent="-285750">
              <a:buFont typeface="Arial" panose="020B0604020202020204" pitchFamily="34" charset="0"/>
              <a:buChar char="•"/>
            </a:pPr>
            <a:r>
              <a:rPr lang="en-US" sz="1400" dirty="0">
                <a:solidFill>
                  <a:srgbClr val="FF0000"/>
                </a:solidFill>
              </a:rPr>
              <a:t>PROC PRINT provides listing of estimates from the SAS data sets.</a:t>
            </a:r>
          </a:p>
        </p:txBody>
      </p:sp>
      <p:sp>
        <p:nvSpPr>
          <p:cNvPr id="6" name="TextBox 5"/>
          <p:cNvSpPr txBox="1"/>
          <p:nvPr/>
        </p:nvSpPr>
        <p:spPr>
          <a:xfrm>
            <a:off x="8763000" y="6400800"/>
            <a:ext cx="381000" cy="276999"/>
          </a:xfrm>
          <a:prstGeom prst="rect">
            <a:avLst/>
          </a:prstGeom>
          <a:noFill/>
        </p:spPr>
        <p:txBody>
          <a:bodyPr wrap="square" rtlCol="0">
            <a:spAutoFit/>
          </a:bodyPr>
          <a:lstStyle/>
          <a:p>
            <a:r>
              <a:rPr lang="en-US" sz="1200" dirty="0"/>
              <a:t>17</a:t>
            </a:r>
          </a:p>
        </p:txBody>
      </p:sp>
    </p:spTree>
    <p:extLst>
      <p:ext uri="{BB962C8B-B14F-4D97-AF65-F5344CB8AC3E}">
        <p14:creationId xmlns:p14="http://schemas.microsoft.com/office/powerpoint/2010/main" val="4129743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50730-2BFC-4FCD-A721-44ADB0E33688}"/>
              </a:ext>
            </a:extLst>
          </p:cNvPr>
          <p:cNvSpPr>
            <a:spLocks noGrp="1"/>
          </p:cNvSpPr>
          <p:nvPr>
            <p:ph type="title"/>
          </p:nvPr>
        </p:nvSpPr>
        <p:spPr>
          <a:xfrm>
            <a:off x="1257300" y="304800"/>
            <a:ext cx="7048500" cy="617884"/>
          </a:xfrm>
        </p:spPr>
        <p:txBody>
          <a:bodyPr>
            <a:noAutofit/>
          </a:bodyPr>
          <a:lstStyle/>
          <a:p>
            <a:r>
              <a:rPr lang="en-US" sz="2000" dirty="0"/>
              <a:t>Generating Reports from ODS Table-Based SAS Data Set  in PROC SURVEMEANS – Output  (Part 1)</a:t>
            </a:r>
          </a:p>
        </p:txBody>
      </p:sp>
      <p:sp>
        <p:nvSpPr>
          <p:cNvPr id="3" name="Content Placeholder 2">
            <a:extLst>
              <a:ext uri="{FF2B5EF4-FFF2-40B4-BE49-F238E27FC236}">
                <a16:creationId xmlns:a16="http://schemas.microsoft.com/office/drawing/2014/main" id="{C54492C6-85ED-4A81-A1BB-6AE498EF31CF}"/>
              </a:ext>
            </a:extLst>
          </p:cNvPr>
          <p:cNvSpPr>
            <a:spLocks noGrp="1"/>
          </p:cNvSpPr>
          <p:nvPr>
            <p:ph idx="1"/>
          </p:nvPr>
        </p:nvSpPr>
        <p:spPr>
          <a:xfrm>
            <a:off x="0" y="1112837"/>
            <a:ext cx="9144000" cy="4525963"/>
          </a:xfrm>
        </p:spPr>
        <p:txBody>
          <a:bodyPr>
            <a:noAutofit/>
          </a:bodyPr>
          <a:lstStyle/>
          <a:p>
            <a:pPr marL="0" indent="0">
              <a:buNone/>
            </a:pPr>
            <a:r>
              <a:rPr lang="en-US" sz="1150" b="1" dirty="0">
                <a:latin typeface="SAS Monospace" panose="020B0609020202020204" pitchFamily="49" charset="0"/>
              </a:rPr>
              <a:t>Mean estimates</a:t>
            </a:r>
          </a:p>
          <a:p>
            <a:pPr marL="0" indent="0">
              <a:buNone/>
            </a:pPr>
            <a:r>
              <a:rPr lang="en-US" sz="1150" b="1" dirty="0">
                <a:latin typeface="SAS Monospace" panose="020B0609020202020204" pitchFamily="49" charset="0"/>
              </a:rPr>
              <a:t> </a:t>
            </a:r>
          </a:p>
          <a:p>
            <a:pPr marL="0" indent="0">
              <a:buNone/>
            </a:pPr>
            <a:r>
              <a:rPr lang="en-US" sz="1150" b="1" dirty="0" err="1">
                <a:latin typeface="SAS Monospace" panose="020B0609020202020204" pitchFamily="49" charset="0"/>
              </a:rPr>
              <a:t>Obs</a:t>
            </a:r>
            <a:r>
              <a:rPr lang="en-US" sz="1150" b="1" dirty="0">
                <a:latin typeface="SAS Monospace" panose="020B0609020202020204" pitchFamily="49" charset="0"/>
              </a:rPr>
              <a:t>    POVCAT18                           N            Mean          </a:t>
            </a:r>
            <a:r>
              <a:rPr lang="en-US" sz="1150" b="1" dirty="0" err="1">
                <a:latin typeface="SAS Monospace" panose="020B0609020202020204" pitchFamily="49" charset="0"/>
              </a:rPr>
              <a:t>StdErr</a:t>
            </a:r>
            <a:endParaRPr lang="en-US" sz="1150" b="1" dirty="0">
              <a:latin typeface="SAS Monospace" panose="020B0609020202020204" pitchFamily="49" charset="0"/>
            </a:endParaRPr>
          </a:p>
          <a:p>
            <a:pPr marL="0" indent="0">
              <a:buNone/>
            </a:pPr>
            <a:r>
              <a:rPr lang="en-US" sz="1150" b="1" dirty="0">
                <a:latin typeface="SAS Monospace" panose="020B0609020202020204" pitchFamily="49" charset="0"/>
              </a:rPr>
              <a:t> </a:t>
            </a:r>
          </a:p>
          <a:p>
            <a:pPr marL="0" indent="0">
              <a:buNone/>
            </a:pPr>
            <a:r>
              <a:rPr lang="en-US" sz="1150" b="1" dirty="0">
                <a:latin typeface="SAS Monospace" panose="020B0609020202020204" pitchFamily="49" charset="0"/>
              </a:rPr>
              <a:t>1     Poor                            5186     6387.431789      325.672968</a:t>
            </a:r>
          </a:p>
          <a:p>
            <a:pPr marL="0" indent="0">
              <a:buNone/>
            </a:pPr>
            <a:r>
              <a:rPr lang="en-US" sz="1150" b="1" dirty="0">
                <a:latin typeface="SAS Monospace" panose="020B0609020202020204" pitchFamily="49" charset="0"/>
              </a:rPr>
              <a:t>2     Near Poor/Low Income            5892     5749.822666      220.769022</a:t>
            </a:r>
          </a:p>
          <a:p>
            <a:pPr marL="0" indent="0">
              <a:buNone/>
            </a:pPr>
            <a:r>
              <a:rPr lang="en-US" sz="1150" b="1" dirty="0">
                <a:latin typeface="SAS Monospace" panose="020B0609020202020204" pitchFamily="49" charset="0"/>
              </a:rPr>
              <a:t>3     Middle Income                   8409     5593.408276      246.604199</a:t>
            </a:r>
          </a:p>
          <a:p>
            <a:pPr marL="0" indent="0">
              <a:buNone/>
            </a:pPr>
            <a:r>
              <a:rPr lang="en-US" sz="1150" b="1" dirty="0">
                <a:latin typeface="SAS Monospace" panose="020B0609020202020204" pitchFamily="49" charset="0"/>
              </a:rPr>
              <a:t>4     High Income                     9928     6424.070915      209.836076</a:t>
            </a:r>
          </a:p>
          <a:p>
            <a:pPr marL="514350" indent="-514350">
              <a:buAutoNum type="arabicPlain" startAt="4"/>
            </a:pPr>
            <a:endParaRPr lang="en-US" sz="1150" b="1" dirty="0">
              <a:latin typeface="SAS Monospace" panose="020B0609020202020204" pitchFamily="49" charset="0"/>
            </a:endParaRPr>
          </a:p>
          <a:p>
            <a:pPr marL="0" indent="0">
              <a:buNone/>
            </a:pPr>
            <a:r>
              <a:rPr lang="en-US" sz="1150" b="1" dirty="0">
                <a:latin typeface="SAS Monospace" panose="020B0609020202020204" pitchFamily="49" charset="0"/>
              </a:rPr>
              <a:t>Quartile estimates</a:t>
            </a:r>
          </a:p>
          <a:p>
            <a:pPr marL="0" indent="0">
              <a:buNone/>
            </a:pPr>
            <a:r>
              <a:rPr lang="en-US" sz="1150" b="1" dirty="0">
                <a:latin typeface="SAS Monospace" panose="020B0609020202020204" pitchFamily="49" charset="0"/>
              </a:rPr>
              <a:t> </a:t>
            </a:r>
          </a:p>
          <a:p>
            <a:pPr marL="0" indent="0">
              <a:buNone/>
            </a:pPr>
            <a:r>
              <a:rPr lang="en-US" sz="1150" b="1" dirty="0" err="1">
                <a:latin typeface="SAS Monospace" panose="020B0609020202020204" pitchFamily="49" charset="0"/>
              </a:rPr>
              <a:t>Obs</a:t>
            </a:r>
            <a:r>
              <a:rPr lang="en-US" sz="1150" b="1" dirty="0">
                <a:latin typeface="SAS Monospace" panose="020B0609020202020204" pitchFamily="49" charset="0"/>
              </a:rPr>
              <a:t>    POVCAT18                Percentile        Estimate          </a:t>
            </a:r>
            <a:r>
              <a:rPr lang="en-US" sz="1150" b="1" dirty="0" err="1">
                <a:latin typeface="SAS Monospace" panose="020B0609020202020204" pitchFamily="49" charset="0"/>
              </a:rPr>
              <a:t>StdErr</a:t>
            </a:r>
            <a:r>
              <a:rPr lang="en-US" sz="1150" b="1" dirty="0">
                <a:latin typeface="SAS Monospace" panose="020B0609020202020204" pitchFamily="49" charset="0"/>
              </a:rPr>
              <a:t>       </a:t>
            </a:r>
            <a:r>
              <a:rPr lang="en-US" sz="1150" b="1" dirty="0" err="1">
                <a:latin typeface="SAS Monospace" panose="020B0609020202020204" pitchFamily="49" charset="0"/>
              </a:rPr>
              <a:t>LowerCL</a:t>
            </a:r>
            <a:r>
              <a:rPr lang="en-US" sz="1150" b="1" dirty="0">
                <a:latin typeface="SAS Monospace" panose="020B0609020202020204" pitchFamily="49" charset="0"/>
              </a:rPr>
              <a:t>       </a:t>
            </a:r>
            <a:r>
              <a:rPr lang="en-US" sz="1150" b="1" dirty="0" err="1">
                <a:latin typeface="SAS Monospace" panose="020B0609020202020204" pitchFamily="49" charset="0"/>
              </a:rPr>
              <a:t>UpperCL</a:t>
            </a:r>
            <a:endParaRPr lang="en-US" sz="1150" b="1" dirty="0">
              <a:latin typeface="SAS Monospace" panose="020B0609020202020204" pitchFamily="49" charset="0"/>
            </a:endParaRPr>
          </a:p>
          <a:p>
            <a:pPr marL="0" indent="0">
              <a:buNone/>
            </a:pPr>
            <a:r>
              <a:rPr lang="en-US" sz="1150" b="1" dirty="0">
                <a:latin typeface="SAS Monospace" panose="020B0609020202020204" pitchFamily="49" charset="0"/>
              </a:rPr>
              <a:t> </a:t>
            </a:r>
          </a:p>
          <a:p>
            <a:pPr marL="0" indent="0">
              <a:buNone/>
            </a:pPr>
            <a:r>
              <a:rPr lang="en-US" sz="1150" b="1" dirty="0">
                <a:latin typeface="SAS Monospace" panose="020B0609020202020204" pitchFamily="49" charset="0"/>
              </a:rPr>
              <a:t> 1    Poor                           25       113.411301       13.291096      87.13409     139.68851</a:t>
            </a:r>
          </a:p>
          <a:p>
            <a:pPr marL="0" indent="0">
              <a:buNone/>
            </a:pPr>
            <a:r>
              <a:rPr lang="en-US" sz="1150" b="1" dirty="0">
                <a:latin typeface="SAS Monospace" panose="020B0609020202020204" pitchFamily="49" charset="0"/>
              </a:rPr>
              <a:t> 2    Poor                           50       792.584635       63.304044     667.42914     917.74013</a:t>
            </a:r>
          </a:p>
          <a:p>
            <a:pPr marL="0" indent="0">
              <a:buNone/>
            </a:pPr>
            <a:r>
              <a:rPr lang="en-US" sz="1150" b="1" dirty="0">
                <a:latin typeface="SAS Monospace" panose="020B0609020202020204" pitchFamily="49" charset="0"/>
              </a:rPr>
              <a:t> 3    Poor                           75      4641.089476      371.107961    3907.38910    5374.78985</a:t>
            </a:r>
          </a:p>
          <a:p>
            <a:pPr marL="0" indent="0">
              <a:buNone/>
            </a:pPr>
            <a:r>
              <a:rPr lang="en-US" sz="1150" b="1" dirty="0">
                <a:latin typeface="SAS Monospace" panose="020B0609020202020204" pitchFamily="49" charset="0"/>
              </a:rPr>
              <a:t> 4    Near Poor/Low Income           25       158.365316       13.634919     131.40835     185.32228</a:t>
            </a:r>
          </a:p>
          <a:p>
            <a:pPr marL="0" indent="0">
              <a:buNone/>
            </a:pPr>
            <a:r>
              <a:rPr lang="en-US" sz="1150" b="1" dirty="0">
                <a:latin typeface="SAS Monospace" panose="020B0609020202020204" pitchFamily="49" charset="0"/>
              </a:rPr>
              <a:t> 5    Near Poor/Low Income           50       893.057345       50.119031     793.96933     992.14536</a:t>
            </a:r>
          </a:p>
          <a:p>
            <a:pPr marL="0" indent="0">
              <a:buNone/>
            </a:pPr>
            <a:r>
              <a:rPr lang="en-US" sz="1150" b="1" dirty="0">
                <a:latin typeface="SAS Monospace" panose="020B0609020202020204" pitchFamily="49" charset="0"/>
              </a:rPr>
              <a:t> 6    Near Poor/Low Income           75      4238.327426      211.254428    3820.66607    4655.98878</a:t>
            </a:r>
          </a:p>
          <a:p>
            <a:pPr marL="0" indent="0">
              <a:buNone/>
            </a:pPr>
            <a:r>
              <a:rPr lang="en-US" sz="1150" b="1" dirty="0">
                <a:latin typeface="SAS Monospace" panose="020B0609020202020204" pitchFamily="49" charset="0"/>
              </a:rPr>
              <a:t> 7    Middle Income                  25       228.505336       18.096932     192.72673     264.28394</a:t>
            </a:r>
          </a:p>
          <a:p>
            <a:pPr marL="0" indent="0">
              <a:buNone/>
            </a:pPr>
            <a:r>
              <a:rPr lang="en-US" sz="1150" b="1" dirty="0">
                <a:latin typeface="SAS Monospace" panose="020B0609020202020204" pitchFamily="49" charset="0"/>
              </a:rPr>
              <a:t> 8    Middle Income                  50      1120.760529       57.196205    1007.68056    1233.84050</a:t>
            </a:r>
          </a:p>
          <a:p>
            <a:pPr marL="0" indent="0">
              <a:buNone/>
            </a:pPr>
            <a:r>
              <a:rPr lang="en-US" sz="1150" b="1" dirty="0">
                <a:latin typeface="SAS Monospace" panose="020B0609020202020204" pitchFamily="49" charset="0"/>
              </a:rPr>
              <a:t> 9    Middle Income                  75      4285.295502      173.772478    3941.73798    4628.85303</a:t>
            </a:r>
          </a:p>
          <a:p>
            <a:pPr marL="0" indent="0">
              <a:buNone/>
            </a:pPr>
            <a:r>
              <a:rPr lang="en-US" sz="1150" b="1" dirty="0">
                <a:latin typeface="SAS Monospace" panose="020B0609020202020204" pitchFamily="49" charset="0"/>
              </a:rPr>
              <a:t>10    High Income                    25       476.705475       18.503398     440.12326     513.28769</a:t>
            </a:r>
          </a:p>
          <a:p>
            <a:pPr marL="0" indent="0">
              <a:buNone/>
            </a:pPr>
            <a:r>
              <a:rPr lang="en-US" sz="1150" b="1" dirty="0">
                <a:latin typeface="SAS Monospace" panose="020B0609020202020204" pitchFamily="49" charset="0"/>
              </a:rPr>
              <a:t>11    High Income                    50      1751.713707       56.789438    1639.43794    1863.98948</a:t>
            </a:r>
          </a:p>
          <a:p>
            <a:pPr marL="0" indent="0">
              <a:buNone/>
            </a:pPr>
            <a:r>
              <a:rPr lang="en-US" sz="1150" b="1" dirty="0">
                <a:latin typeface="SAS Monospace" panose="020B0609020202020204" pitchFamily="49" charset="0"/>
              </a:rPr>
              <a:t>12    High Income                    75      5809.573428      163.337074    5486.64726    6132.49960</a:t>
            </a:r>
          </a:p>
          <a:p>
            <a:pPr marL="0" indent="0">
              <a:buNone/>
            </a:pPr>
            <a:endParaRPr lang="en-US" sz="1150" dirty="0"/>
          </a:p>
        </p:txBody>
      </p:sp>
      <p:sp>
        <p:nvSpPr>
          <p:cNvPr id="4" name="TextBox 3"/>
          <p:cNvSpPr txBox="1"/>
          <p:nvPr/>
        </p:nvSpPr>
        <p:spPr>
          <a:xfrm>
            <a:off x="8763000" y="6400800"/>
            <a:ext cx="381000" cy="276999"/>
          </a:xfrm>
          <a:prstGeom prst="rect">
            <a:avLst/>
          </a:prstGeom>
          <a:noFill/>
        </p:spPr>
        <p:txBody>
          <a:bodyPr wrap="square" rtlCol="0">
            <a:spAutoFit/>
          </a:bodyPr>
          <a:lstStyle/>
          <a:p>
            <a:r>
              <a:rPr lang="en-US" sz="1200" dirty="0"/>
              <a:t>18</a:t>
            </a:r>
          </a:p>
        </p:txBody>
      </p:sp>
    </p:spTree>
    <p:extLst>
      <p:ext uri="{BB962C8B-B14F-4D97-AF65-F5344CB8AC3E}">
        <p14:creationId xmlns:p14="http://schemas.microsoft.com/office/powerpoint/2010/main" val="1835798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5DE2F-F097-4477-8C8C-4D715E11EC9F}"/>
              </a:ext>
            </a:extLst>
          </p:cNvPr>
          <p:cNvSpPr>
            <a:spLocks noGrp="1"/>
          </p:cNvSpPr>
          <p:nvPr>
            <p:ph type="title"/>
          </p:nvPr>
        </p:nvSpPr>
        <p:spPr/>
        <p:txBody>
          <a:bodyPr>
            <a:noAutofit/>
          </a:bodyPr>
          <a:lstStyle/>
          <a:p>
            <a:r>
              <a:rPr lang="en-US" sz="2000" dirty="0"/>
              <a:t>Generating Reports from ODS Table-Based SAS Data Set  in PROC SURVEMEANS (Part 2)</a:t>
            </a:r>
          </a:p>
        </p:txBody>
      </p:sp>
      <p:sp>
        <p:nvSpPr>
          <p:cNvPr id="3" name="Content Placeholder 2">
            <a:extLst>
              <a:ext uri="{FF2B5EF4-FFF2-40B4-BE49-F238E27FC236}">
                <a16:creationId xmlns:a16="http://schemas.microsoft.com/office/drawing/2014/main" id="{C327E407-5EDB-40A0-907D-6BAFA78F5661}"/>
              </a:ext>
            </a:extLst>
          </p:cNvPr>
          <p:cNvSpPr>
            <a:spLocks noGrp="1"/>
          </p:cNvSpPr>
          <p:nvPr>
            <p:ph idx="1"/>
          </p:nvPr>
        </p:nvSpPr>
        <p:spPr>
          <a:xfrm>
            <a:off x="0" y="1548348"/>
            <a:ext cx="8686800" cy="4776252"/>
          </a:xfrm>
        </p:spPr>
        <p:txBody>
          <a:bodyPr>
            <a:normAutofit fontScale="25000" lnSpcReduction="20000"/>
          </a:bodyPr>
          <a:lstStyle/>
          <a:p>
            <a:pPr marL="0" indent="0">
              <a:buNone/>
            </a:pPr>
            <a:r>
              <a:rPr lang="en-US" sz="4800" b="1" dirty="0">
                <a:latin typeface="Courier New" panose="02070309020205020404" pitchFamily="49" charset="0"/>
                <a:cs typeface="Courier New" panose="02070309020205020404" pitchFamily="49" charset="0"/>
              </a:rPr>
              <a:t>ODS EXCLUDE ALL;</a:t>
            </a:r>
          </a:p>
          <a:p>
            <a:pPr marL="0" indent="0">
              <a:buNone/>
            </a:pPr>
            <a:r>
              <a:rPr lang="en-US" sz="4800" b="1" dirty="0">
                <a:latin typeface="Courier New" panose="02070309020205020404" pitchFamily="49" charset="0"/>
                <a:cs typeface="Courier New" panose="02070309020205020404" pitchFamily="49" charset="0"/>
              </a:rPr>
              <a:t>PROC SURVEYMEANS DATA=PUFMEPS.H209 NOBS SUMWGT SUM MEAN STDERR;</a:t>
            </a:r>
          </a:p>
          <a:p>
            <a:pPr marL="0" indent="0">
              <a:buNone/>
            </a:pPr>
            <a:r>
              <a:rPr lang="en-US" sz="4800" b="1" dirty="0">
                <a:latin typeface="Courier New" panose="02070309020205020404" pitchFamily="49" charset="0"/>
                <a:cs typeface="Courier New" panose="02070309020205020404" pitchFamily="49" charset="0"/>
              </a:rPr>
              <a:t>    VAR TOTEXP18 TOTSLF18 OBTOTV18;</a:t>
            </a:r>
          </a:p>
          <a:p>
            <a:pPr marL="0" indent="0">
              <a:buNone/>
            </a:pPr>
            <a:r>
              <a:rPr lang="en-US" sz="4800" b="1" dirty="0">
                <a:latin typeface="Courier New" panose="02070309020205020404" pitchFamily="49" charset="0"/>
                <a:cs typeface="Courier New" panose="02070309020205020404" pitchFamily="49" charset="0"/>
              </a:rPr>
              <a:t>    STRATUM VARSTR;</a:t>
            </a:r>
          </a:p>
          <a:p>
            <a:pPr marL="0" indent="0">
              <a:buNone/>
            </a:pPr>
            <a:r>
              <a:rPr lang="en-US" sz="4800" b="1" dirty="0">
                <a:latin typeface="Courier New" panose="02070309020205020404" pitchFamily="49" charset="0"/>
                <a:cs typeface="Courier New" panose="02070309020205020404" pitchFamily="49" charset="0"/>
              </a:rPr>
              <a:t>    CLUSTER VARPSU;</a:t>
            </a:r>
          </a:p>
          <a:p>
            <a:pPr marL="0" indent="0">
              <a:buNone/>
            </a:pPr>
            <a:r>
              <a:rPr lang="en-US" sz="4800" b="1" dirty="0">
                <a:latin typeface="Courier New" panose="02070309020205020404" pitchFamily="49" charset="0"/>
                <a:cs typeface="Courier New" panose="02070309020205020404" pitchFamily="49" charset="0"/>
              </a:rPr>
              <a:t>    WEIGHT PERWT18F;</a:t>
            </a:r>
          </a:p>
          <a:p>
            <a:pPr marL="0" indent="0">
              <a:buNone/>
            </a:pPr>
            <a:r>
              <a:rPr lang="en-US" sz="4800" b="1" dirty="0">
                <a:latin typeface="Courier New" panose="02070309020205020404" pitchFamily="49" charset="0"/>
                <a:cs typeface="Courier New" panose="02070309020205020404" pitchFamily="49" charset="0"/>
              </a:rPr>
              <a:t>    DOMAIN POVCAT18;                                        </a:t>
            </a:r>
          </a:p>
          <a:p>
            <a:pPr marL="0" indent="0">
              <a:buNone/>
            </a:pPr>
            <a:r>
              <a:rPr lang="en-US" sz="4800" b="1" dirty="0">
                <a:latin typeface="Courier New" panose="02070309020205020404" pitchFamily="49" charset="0"/>
                <a:cs typeface="Courier New" panose="02070309020205020404" pitchFamily="49" charset="0"/>
              </a:rPr>
              <a:t>    FORMAT POVCAT18 POVCAT_FMT.;</a:t>
            </a:r>
          </a:p>
          <a:p>
            <a:pPr marL="0" indent="0">
              <a:buNone/>
            </a:pPr>
            <a:r>
              <a:rPr lang="en-US" sz="4800" b="1" dirty="0">
                <a:latin typeface="Courier New" panose="02070309020205020404" pitchFamily="49" charset="0"/>
                <a:cs typeface="Courier New" panose="02070309020205020404" pitchFamily="49" charset="0"/>
              </a:rPr>
              <a:t>    ODS OUTPUT DOMAIN=WORK.DOMAIN_RESULTS;</a:t>
            </a:r>
          </a:p>
          <a:p>
            <a:pPr marL="0" indent="0">
              <a:buNone/>
            </a:pPr>
            <a:r>
              <a:rPr lang="en-US" sz="4800" b="1" dirty="0">
                <a:latin typeface="Courier New" panose="02070309020205020404" pitchFamily="49" charset="0"/>
                <a:cs typeface="Courier New" panose="02070309020205020404" pitchFamily="49" charset="0"/>
              </a:rPr>
              <a:t>RUN;</a:t>
            </a:r>
          </a:p>
          <a:p>
            <a:pPr marL="0" indent="0">
              <a:buNone/>
            </a:pPr>
            <a:r>
              <a:rPr lang="en-US" sz="4800" b="1" dirty="0">
                <a:latin typeface="Courier New" panose="02070309020205020404" pitchFamily="49" charset="0"/>
                <a:cs typeface="Courier New" panose="02070309020205020404" pitchFamily="49" charset="0"/>
              </a:rPr>
              <a:t>ODS SELECT ALL;</a:t>
            </a:r>
          </a:p>
          <a:p>
            <a:pPr marL="0" indent="0">
              <a:buNone/>
            </a:pPr>
            <a:r>
              <a:rPr lang="en-US" sz="4800" b="1" dirty="0">
                <a:latin typeface="Courier New" panose="02070309020205020404" pitchFamily="49" charset="0"/>
                <a:cs typeface="Courier New" panose="02070309020205020404" pitchFamily="49" charset="0"/>
              </a:rPr>
              <a:t>PROC PRINT DATA=WORK.DOMAIN_RESULTS (DROP=DOMAINLABEL)  </a:t>
            </a:r>
          </a:p>
          <a:p>
            <a:pPr marL="0" indent="0">
              <a:buNone/>
            </a:pPr>
            <a:r>
              <a:rPr lang="en-US" sz="4800" b="1" dirty="0">
                <a:latin typeface="Courier New" panose="02070309020205020404" pitchFamily="49" charset="0"/>
                <a:cs typeface="Courier New" panose="02070309020205020404" pitchFamily="49" charset="0"/>
              </a:rPr>
              <a:t>               NOOBS LABEL BLANKLINE=3 SPLIT='*';</a:t>
            </a:r>
          </a:p>
          <a:p>
            <a:pPr marL="0" indent="0">
              <a:buNone/>
            </a:pPr>
            <a:r>
              <a:rPr lang="en-US" sz="4800" b="1" dirty="0">
                <a:latin typeface="Courier New" panose="02070309020205020404" pitchFamily="49" charset="0"/>
                <a:cs typeface="Courier New" panose="02070309020205020404" pitchFamily="49" charset="0"/>
              </a:rPr>
              <a:t>LABEL POVCAT18 = 'FAMILY INCOME'</a:t>
            </a:r>
          </a:p>
          <a:p>
            <a:pPr marL="0" indent="0">
              <a:buNone/>
            </a:pPr>
            <a:r>
              <a:rPr lang="en-US" sz="4800" b="1" dirty="0">
                <a:latin typeface="Courier New" panose="02070309020205020404" pitchFamily="49" charset="0"/>
                <a:cs typeface="Courier New" panose="02070309020205020404" pitchFamily="49" charset="0"/>
              </a:rPr>
              <a:t>      SUMWGT = 'SUM OF*THE WEIGHTS'</a:t>
            </a:r>
          </a:p>
          <a:p>
            <a:pPr marL="0" indent="0">
              <a:buNone/>
            </a:pPr>
            <a:r>
              <a:rPr lang="en-US" sz="4800" b="1" dirty="0">
                <a:latin typeface="Courier New" panose="02070309020205020404" pitchFamily="49" charset="0"/>
                <a:cs typeface="Courier New" panose="02070309020205020404" pitchFamily="49" charset="0"/>
              </a:rPr>
              <a:t>      SUM = 'ESTIMATED*POPULATION*TOTAL*VARIABLE*Y';</a:t>
            </a:r>
          </a:p>
          <a:p>
            <a:pPr marL="0" indent="0">
              <a:buNone/>
            </a:pPr>
            <a:r>
              <a:rPr lang="en-US" sz="4800" b="1" dirty="0">
                <a:latin typeface="Courier New" panose="02070309020205020404" pitchFamily="49" charset="0"/>
                <a:cs typeface="Courier New" panose="02070309020205020404" pitchFamily="49" charset="0"/>
              </a:rPr>
              <a:t>VAR POVCAT18 VARNAME N SUMWGT SUM STDDEV MEAN STDERR;</a:t>
            </a:r>
          </a:p>
          <a:p>
            <a:pPr marL="0" indent="0">
              <a:buNone/>
            </a:pPr>
            <a:r>
              <a:rPr lang="en-US" sz="4800" b="1" dirty="0">
                <a:highlight>
                  <a:srgbClr val="FFFF00"/>
                </a:highlight>
                <a:latin typeface="Courier New" panose="02070309020205020404" pitchFamily="49" charset="0"/>
                <a:cs typeface="Courier New" panose="02070309020205020404" pitchFamily="49" charset="0"/>
              </a:rPr>
              <a:t>FORMAT N                      COMMA6.0</a:t>
            </a:r>
          </a:p>
          <a:p>
            <a:pPr marL="0" indent="0">
              <a:buNone/>
            </a:pPr>
            <a:r>
              <a:rPr lang="en-US" sz="4800" b="1" dirty="0">
                <a:highlight>
                  <a:srgbClr val="FFFF00"/>
                </a:highlight>
                <a:latin typeface="Courier New" panose="02070309020205020404" pitchFamily="49" charset="0"/>
                <a:cs typeface="Courier New" panose="02070309020205020404" pitchFamily="49" charset="0"/>
              </a:rPr>
              <a:t>       SUMWGT   SUM    STDDEV COMMA17.0</a:t>
            </a:r>
          </a:p>
          <a:p>
            <a:pPr marL="0" indent="0">
              <a:buNone/>
            </a:pPr>
            <a:r>
              <a:rPr lang="en-US" sz="4800" b="1" dirty="0">
                <a:highlight>
                  <a:srgbClr val="FFFF00"/>
                </a:highlight>
                <a:latin typeface="Courier New" panose="02070309020205020404" pitchFamily="49" charset="0"/>
                <a:cs typeface="Courier New" panose="02070309020205020404" pitchFamily="49" charset="0"/>
              </a:rPr>
              <a:t>       MEAN     STDERR        COMMA9.2</a:t>
            </a:r>
          </a:p>
          <a:p>
            <a:pPr marL="0" indent="0">
              <a:buNone/>
            </a:pPr>
            <a:r>
              <a:rPr lang="en-US" sz="4800" b="1" dirty="0">
                <a:highlight>
                  <a:srgbClr val="FFFF00"/>
                </a:highlight>
                <a:latin typeface="Courier New" panose="02070309020205020404" pitchFamily="49" charset="0"/>
                <a:cs typeface="Courier New" panose="02070309020205020404" pitchFamily="49" charset="0"/>
              </a:rPr>
              <a:t>       POVCAT18               POVCAT_FMT. ;</a:t>
            </a:r>
          </a:p>
          <a:p>
            <a:pPr marL="0" indent="0">
              <a:buNone/>
            </a:pPr>
            <a:r>
              <a:rPr lang="en-US" sz="4800" b="1" dirty="0">
                <a:latin typeface="Courier New" panose="02070309020205020404" pitchFamily="49" charset="0"/>
                <a:cs typeface="Courier New" panose="02070309020205020404" pitchFamily="49" charset="0"/>
              </a:rPr>
              <a:t>RUN;</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spcBef>
                <a:spcPts val="0"/>
              </a:spcBef>
              <a:buNone/>
            </a:pPr>
            <a:endParaRPr lang="en-US" sz="4400" dirty="0">
              <a:latin typeface="Courier New" panose="02070309020205020404" pitchFamily="49" charset="0"/>
              <a:cs typeface="Courier New" panose="02070309020205020404" pitchFamily="49" charset="0"/>
            </a:endParaRPr>
          </a:p>
          <a:p>
            <a:pPr marL="0" indent="0">
              <a:spcBef>
                <a:spcPts val="0"/>
              </a:spcBef>
              <a:buNone/>
            </a:pPr>
            <a:r>
              <a:rPr lang="en-US" sz="4800" b="1" dirty="0">
                <a:latin typeface="Courier New" panose="02070309020205020404" pitchFamily="49" charset="0"/>
                <a:cs typeface="Courier New" panose="02070309020205020404" pitchFamily="49" charset="0"/>
              </a:rPr>
              <a:t>The above code block is part of the SAS program (referenced below), which includes the LIBNAME statement, global statements (e.g., OPTIONS and ODS GRAPHICS OFF statements), and PROC FORMAT (not shown in this slide). See the SAS output in the next slide.</a:t>
            </a:r>
          </a:p>
          <a:p>
            <a:pPr marL="0" indent="0">
              <a:spcBef>
                <a:spcPts val="0"/>
              </a:spcBef>
              <a:buNone/>
            </a:pPr>
            <a:endParaRPr lang="en-US" sz="4800" b="1" dirty="0">
              <a:latin typeface="Courier New" panose="02070309020205020404" pitchFamily="49" charset="0"/>
              <a:cs typeface="Courier New" panose="02070309020205020404" pitchFamily="49" charset="0"/>
            </a:endParaRPr>
          </a:p>
          <a:p>
            <a:pPr marL="0" indent="0">
              <a:spcBef>
                <a:spcPts val="0"/>
              </a:spcBef>
              <a:buNone/>
            </a:pPr>
            <a:r>
              <a:rPr lang="en-US" sz="4800" b="1" dirty="0">
                <a:latin typeface="Courier New" panose="02070309020205020404" pitchFamily="49" charset="0"/>
                <a:cs typeface="Courier New" panose="02070309020205020404" pitchFamily="49" charset="0"/>
              </a:rPr>
              <a:t>Source: </a:t>
            </a:r>
            <a:r>
              <a:rPr lang="en-US" sz="4800" b="1" dirty="0" err="1">
                <a:latin typeface="Courier New" panose="02070309020205020404" pitchFamily="49" charset="0"/>
                <a:cs typeface="Courier New" panose="02070309020205020404" pitchFamily="49" charset="0"/>
              </a:rPr>
              <a:t>ProcSurveymeansPercentiles.SAS</a:t>
            </a:r>
            <a:r>
              <a:rPr lang="en-US" sz="4800" b="1" dirty="0">
                <a:latin typeface="Courier New" panose="02070309020205020404" pitchFamily="49" charset="0"/>
                <a:cs typeface="Courier New" panose="02070309020205020404" pitchFamily="49" charset="0"/>
              </a:rPr>
              <a:t> </a:t>
            </a:r>
            <a:r>
              <a:rPr lang="en-US" sz="4800" b="1" dirty="0"/>
              <a:t>(</a:t>
            </a:r>
            <a:r>
              <a:rPr lang="en-US" sz="4800" b="1" dirty="0">
                <a:solidFill>
                  <a:srgbClr val="0000FF"/>
                </a:solidFill>
                <a:hlinkClick r:id="rId2">
                  <a:extLst>
                    <a:ext uri="{A12FA001-AC4F-418D-AE19-62706E023703}">
                      <ahyp:hlinkClr xmlns:ahyp="http://schemas.microsoft.com/office/drawing/2018/hyperlinkcolor" val="tx"/>
                    </a:ext>
                  </a:extLst>
                </a:hlinkClick>
              </a:rPr>
              <a:t>https://github.com/pkmedu/AnalyzeMEPS</a:t>
            </a:r>
            <a:r>
              <a:rPr lang="en-US" sz="4800" b="1" dirty="0"/>
              <a:t>).  </a:t>
            </a:r>
          </a:p>
          <a:p>
            <a:pPr marL="0" indent="0">
              <a:spcBef>
                <a:spcPts val="0"/>
              </a:spcBef>
              <a:buNone/>
            </a:pPr>
            <a:endParaRPr lang="en-US" sz="4800" b="1" dirty="0">
              <a:latin typeface="Courier New" panose="02070309020205020404" pitchFamily="49" charset="0"/>
              <a:cs typeface="Courier New" panose="02070309020205020404" pitchFamily="49" charset="0"/>
            </a:endParaRPr>
          </a:p>
          <a:p>
            <a:endParaRPr lang="en-US" sz="4800" b="1" dirty="0"/>
          </a:p>
        </p:txBody>
      </p:sp>
      <p:sp>
        <p:nvSpPr>
          <p:cNvPr id="4" name="TextBox 3">
            <a:extLst>
              <a:ext uri="{FF2B5EF4-FFF2-40B4-BE49-F238E27FC236}">
                <a16:creationId xmlns:a16="http://schemas.microsoft.com/office/drawing/2014/main" id="{81F1375A-5B0D-49DE-845D-8CF0CCE4E261}"/>
              </a:ext>
            </a:extLst>
          </p:cNvPr>
          <p:cNvSpPr txBox="1"/>
          <p:nvPr/>
        </p:nvSpPr>
        <p:spPr>
          <a:xfrm>
            <a:off x="5867401" y="1524000"/>
            <a:ext cx="3352799" cy="3970318"/>
          </a:xfrm>
          <a:prstGeom prst="rect">
            <a:avLst/>
          </a:prstGeom>
          <a:noFill/>
        </p:spPr>
        <p:txBody>
          <a:bodyPr wrap="square" rtlCol="0">
            <a:spAutoFit/>
          </a:bodyPr>
          <a:lstStyle/>
          <a:p>
            <a:r>
              <a:rPr lang="en-US" sz="1200" dirty="0">
                <a:solidFill>
                  <a:srgbClr val="FF0000"/>
                </a:solidFill>
              </a:rPr>
              <a:t>Here you request estimates of annual total health care spending (TOTEXP18), out-of-pocket expenses (TOTSLF18), and office-based expenses (OBTOTV18)  for four domains (family income) from PROC SURVEYMEANS. </a:t>
            </a:r>
          </a:p>
          <a:p>
            <a:endParaRPr lang="en-US" sz="1200" dirty="0">
              <a:solidFill>
                <a:srgbClr val="FF0000"/>
              </a:solidFill>
            </a:endParaRPr>
          </a:p>
          <a:p>
            <a:pPr marL="285750" indent="-285750">
              <a:buFont typeface="Arial" panose="020B0604020202020204" pitchFamily="34" charset="0"/>
              <a:buChar char="•"/>
            </a:pPr>
            <a:r>
              <a:rPr lang="en-US" sz="1200" dirty="0">
                <a:solidFill>
                  <a:srgbClr val="FF0000"/>
                </a:solidFill>
              </a:rPr>
              <a:t>ODS EXCLUDE ALL suspends the SAS output.</a:t>
            </a:r>
          </a:p>
          <a:p>
            <a:endParaRPr lang="en-US" sz="1200" dirty="0">
              <a:solidFill>
                <a:srgbClr val="FF0000"/>
              </a:solidFill>
            </a:endParaRPr>
          </a:p>
          <a:p>
            <a:pPr marL="285750" indent="-285750">
              <a:buFont typeface="Arial" panose="020B0604020202020204" pitchFamily="34" charset="0"/>
              <a:buChar char="•"/>
            </a:pPr>
            <a:r>
              <a:rPr lang="en-US" sz="1200" dirty="0">
                <a:solidFill>
                  <a:srgbClr val="FF0000"/>
                </a:solidFill>
              </a:rPr>
              <a:t>ODS OUTPUT statement creates a SAS data set based on ODS Table (DOMAIN)</a:t>
            </a:r>
          </a:p>
          <a:p>
            <a:pPr marL="285750" indent="-285750">
              <a:buFont typeface="Arial" panose="020B0604020202020204" pitchFamily="34" charset="0"/>
              <a:buChar char="•"/>
            </a:pPr>
            <a:r>
              <a:rPr lang="en-US" sz="1200" dirty="0">
                <a:solidFill>
                  <a:srgbClr val="FF0000"/>
                </a:solidFill>
              </a:rPr>
              <a:t>.</a:t>
            </a:r>
          </a:p>
          <a:p>
            <a:pPr marL="285750" indent="-285750">
              <a:buFont typeface="Arial" panose="020B0604020202020204" pitchFamily="34" charset="0"/>
              <a:buChar char="•"/>
            </a:pPr>
            <a:r>
              <a:rPr lang="en-US" sz="1200" dirty="0">
                <a:solidFill>
                  <a:srgbClr val="FF0000"/>
                </a:solidFill>
              </a:rPr>
              <a:t>ODS SELECT ALL resets to all output tables.</a:t>
            </a:r>
          </a:p>
          <a:p>
            <a:pPr marL="285750" indent="-285750">
              <a:buFont typeface="Arial" panose="020B0604020202020204" pitchFamily="34" charset="0"/>
              <a:buChar char="•"/>
            </a:pPr>
            <a:endParaRPr lang="en-US" sz="1200" dirty="0">
              <a:solidFill>
                <a:srgbClr val="FF0000"/>
              </a:solidFill>
            </a:endParaRPr>
          </a:p>
          <a:p>
            <a:pPr marL="285750" indent="-285750">
              <a:buFont typeface="Arial" panose="020B0604020202020204" pitchFamily="34" charset="0"/>
              <a:buChar char="•"/>
            </a:pPr>
            <a:r>
              <a:rPr lang="en-US" sz="1200" dirty="0">
                <a:solidFill>
                  <a:srgbClr val="FF0000"/>
                </a:solidFill>
              </a:rPr>
              <a:t>PROC PRINT provides listing of estimates from the SAS data set (DOMAIN_RESULTS).  FORMAT is applied to TOTEXP18, TOTSLF18, and OBTOTV18.</a:t>
            </a:r>
          </a:p>
        </p:txBody>
      </p:sp>
      <p:sp>
        <p:nvSpPr>
          <p:cNvPr id="5" name="TextBox 4"/>
          <p:cNvSpPr txBox="1"/>
          <p:nvPr/>
        </p:nvSpPr>
        <p:spPr>
          <a:xfrm>
            <a:off x="8763000" y="6400800"/>
            <a:ext cx="381000" cy="276999"/>
          </a:xfrm>
          <a:prstGeom prst="rect">
            <a:avLst/>
          </a:prstGeom>
          <a:noFill/>
        </p:spPr>
        <p:txBody>
          <a:bodyPr wrap="square" rtlCol="0">
            <a:spAutoFit/>
          </a:bodyPr>
          <a:lstStyle/>
          <a:p>
            <a:r>
              <a:rPr lang="en-US" sz="1200" dirty="0"/>
              <a:t>19</a:t>
            </a:r>
          </a:p>
        </p:txBody>
      </p:sp>
    </p:spTree>
    <p:extLst>
      <p:ext uri="{BB962C8B-B14F-4D97-AF65-F5344CB8AC3E}">
        <p14:creationId xmlns:p14="http://schemas.microsoft.com/office/powerpoint/2010/main" val="358616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SAS® Programming Basics and Complex Survey Data Analysis</a:t>
            </a:r>
          </a:p>
        </p:txBody>
      </p:sp>
      <p:sp>
        <p:nvSpPr>
          <p:cNvPr id="3" name="Content Placeholder 2"/>
          <p:cNvSpPr>
            <a:spLocks noGrp="1"/>
          </p:cNvSpPr>
          <p:nvPr>
            <p:ph idx="1"/>
          </p:nvPr>
        </p:nvSpPr>
        <p:spPr>
          <a:xfrm>
            <a:off x="457200" y="1219200"/>
            <a:ext cx="8229600" cy="5486400"/>
          </a:xfrm>
        </p:spPr>
        <p:txBody>
          <a:bodyPr>
            <a:normAutofit fontScale="25000" lnSpcReduction="20000"/>
          </a:bodyPr>
          <a:lstStyle/>
          <a:p>
            <a:r>
              <a:rPr lang="en-US" sz="6400" dirty="0"/>
              <a:t>SAS programs typically include any combination of the following:</a:t>
            </a:r>
          </a:p>
          <a:p>
            <a:pPr lvl="1"/>
            <a:r>
              <a:rPr lang="en-US" sz="6400" dirty="0"/>
              <a:t>DATA Step (</a:t>
            </a:r>
            <a:r>
              <a:rPr lang="en-US" sz="6400" dirty="0">
                <a:hlinkClick r:id="rId3"/>
              </a:rPr>
              <a:t>Reading external data files</a:t>
            </a:r>
            <a:r>
              <a:rPr lang="en-US" sz="6400" dirty="0"/>
              <a:t>, </a:t>
            </a:r>
            <a:r>
              <a:rPr lang="en-US" sz="6400" dirty="0">
                <a:hlinkClick r:id="rId4"/>
              </a:rPr>
              <a:t>Combining SAS data sets</a:t>
            </a:r>
            <a:r>
              <a:rPr lang="en-US" sz="6400" dirty="0"/>
              <a:t>, </a:t>
            </a:r>
            <a:r>
              <a:rPr lang="en-US" sz="6400" dirty="0">
                <a:hlinkClick r:id="rId5"/>
              </a:rPr>
              <a:t>Manipulating data</a:t>
            </a:r>
            <a:r>
              <a:rPr lang="en-US" sz="6400" dirty="0"/>
              <a:t>, </a:t>
            </a:r>
            <a:r>
              <a:rPr lang="en-US" sz="6400" dirty="0">
                <a:hlinkClick r:id="rId6"/>
              </a:rPr>
              <a:t>Using data set options</a:t>
            </a:r>
            <a:r>
              <a:rPr lang="en-US" sz="6400" dirty="0"/>
              <a:t>, </a:t>
            </a:r>
            <a:r>
              <a:rPr lang="en-US" sz="6400" dirty="0">
                <a:hlinkClick r:id="rId7"/>
              </a:rPr>
              <a:t>PUT Function</a:t>
            </a:r>
            <a:r>
              <a:rPr lang="en-US" sz="6400" dirty="0"/>
              <a:t>, </a:t>
            </a:r>
            <a:r>
              <a:rPr lang="en-US" sz="6400" dirty="0">
                <a:hlinkClick r:id="rId8"/>
              </a:rPr>
              <a:t>CATS Function</a:t>
            </a:r>
            <a:r>
              <a:rPr lang="en-US" sz="6400" dirty="0"/>
              <a:t>, </a:t>
            </a:r>
            <a:r>
              <a:rPr lang="en-US" sz="6400" dirty="0">
                <a:hlinkClick r:id="rId9"/>
              </a:rPr>
              <a:t>STRIP Function</a:t>
            </a:r>
            <a:r>
              <a:rPr lang="en-US" sz="6400" dirty="0"/>
              <a:t>,</a:t>
            </a:r>
          </a:p>
          <a:p>
            <a:pPr lvl="1"/>
            <a:r>
              <a:rPr lang="en-US" sz="6400" dirty="0">
                <a:hlinkClick r:id="rId10"/>
              </a:rPr>
              <a:t>LENGTH Statement</a:t>
            </a:r>
            <a:endParaRPr lang="en-US" sz="6400" dirty="0"/>
          </a:p>
          <a:p>
            <a:pPr lvl="1"/>
            <a:r>
              <a:rPr lang="en-US" sz="6400" dirty="0"/>
              <a:t>Summing Numeric Variables Using By Group </a:t>
            </a:r>
            <a:r>
              <a:rPr lang="en-US" sz="6400" dirty="0">
                <a:hlinkClick r:id="rId11"/>
              </a:rPr>
              <a:t>(PROC SUMMARY)</a:t>
            </a:r>
            <a:r>
              <a:rPr lang="en-US" sz="6400" dirty="0"/>
              <a:t> </a:t>
            </a:r>
          </a:p>
          <a:p>
            <a:pPr lvl="1"/>
            <a:r>
              <a:rPr lang="en-US" sz="6400" dirty="0"/>
              <a:t>PROC Step </a:t>
            </a:r>
            <a:r>
              <a:rPr lang="en-US" sz="6400" dirty="0">
                <a:hlinkClick r:id="rId12"/>
              </a:rPr>
              <a:t>(Base Procedures-1 including PROC PRINT and PROC FREQ</a:t>
            </a:r>
            <a:r>
              <a:rPr lang="en-US" sz="6400" dirty="0"/>
              <a:t>, </a:t>
            </a:r>
            <a:r>
              <a:rPr lang="en-US" sz="6400" dirty="0">
                <a:hlinkClick r:id="rId13"/>
              </a:rPr>
              <a:t>Base Procedures-2)</a:t>
            </a:r>
            <a:endParaRPr lang="en-US" sz="6400" dirty="0"/>
          </a:p>
          <a:p>
            <a:pPr lvl="1"/>
            <a:r>
              <a:rPr lang="en-US" sz="6400" dirty="0"/>
              <a:t>Global Statements (e.g., </a:t>
            </a:r>
            <a:r>
              <a:rPr lang="en-US" sz="6400" dirty="0">
                <a:hlinkClick r:id="rId14"/>
              </a:rPr>
              <a:t>LIBNAME</a:t>
            </a:r>
            <a:r>
              <a:rPr lang="en-US" sz="6400" dirty="0"/>
              <a:t>, </a:t>
            </a:r>
            <a:r>
              <a:rPr lang="en-US" sz="6400" dirty="0">
                <a:hlinkClick r:id="rId15"/>
              </a:rPr>
              <a:t>OPTIONS</a:t>
            </a:r>
            <a:r>
              <a:rPr lang="en-US" sz="6400" dirty="0"/>
              <a:t>, and </a:t>
            </a:r>
            <a:r>
              <a:rPr lang="en-US" sz="6400" dirty="0">
                <a:hlinkClick r:id="rId16"/>
              </a:rPr>
              <a:t> TITLE/FOOTNOTE</a:t>
            </a:r>
            <a:r>
              <a:rPr lang="en-US" sz="6400" dirty="0"/>
              <a:t>)</a:t>
            </a:r>
          </a:p>
          <a:p>
            <a:pPr lvl="1"/>
            <a:r>
              <a:rPr lang="en-US" sz="6400" dirty="0">
                <a:hlinkClick r:id="rId17"/>
              </a:rPr>
              <a:t>Macro Variables, Macros</a:t>
            </a:r>
            <a:r>
              <a:rPr lang="en-US" sz="6400" dirty="0"/>
              <a:t>, and </a:t>
            </a:r>
            <a:r>
              <a:rPr lang="en-US" sz="6400" dirty="0">
                <a:hlinkClick r:id="rId18"/>
              </a:rPr>
              <a:t>Macro Functions</a:t>
            </a:r>
            <a:endParaRPr lang="en-US" sz="6400" dirty="0"/>
          </a:p>
          <a:p>
            <a:pPr lvl="1"/>
            <a:r>
              <a:rPr lang="en-US" sz="6400" dirty="0"/>
              <a:t>Routing Log and Output to External Files using </a:t>
            </a:r>
            <a:r>
              <a:rPr lang="en-US" sz="6400" dirty="0">
                <a:hlinkClick r:id="rId19"/>
              </a:rPr>
              <a:t>PROC PRINTTO Statement</a:t>
            </a:r>
            <a:endParaRPr lang="en-US" sz="6400" dirty="0"/>
          </a:p>
          <a:p>
            <a:r>
              <a:rPr lang="en-US" sz="6400" dirty="0"/>
              <a:t>Complex Survey Procedures in SAS (Examples)</a:t>
            </a:r>
          </a:p>
          <a:p>
            <a:pPr lvl="1"/>
            <a:r>
              <a:rPr lang="en-US" sz="6400" dirty="0">
                <a:hlinkClick r:id="rId20"/>
              </a:rPr>
              <a:t>PROC SURVEYMEANS </a:t>
            </a:r>
            <a:r>
              <a:rPr lang="en-US" sz="6400" dirty="0"/>
              <a:t>, </a:t>
            </a:r>
            <a:r>
              <a:rPr lang="en-US" sz="6400" dirty="0">
                <a:hlinkClick r:id="rId21"/>
              </a:rPr>
              <a:t>PROC SURVEYFREQ </a:t>
            </a:r>
            <a:endParaRPr lang="en-US" sz="6400" dirty="0"/>
          </a:p>
          <a:p>
            <a:pPr lvl="1"/>
            <a:r>
              <a:rPr lang="en-US" sz="6400" dirty="0">
                <a:hlinkClick r:id="rId22"/>
              </a:rPr>
              <a:t>PROC SURVEYREG</a:t>
            </a:r>
            <a:r>
              <a:rPr lang="en-US" sz="6400" dirty="0"/>
              <a:t>, </a:t>
            </a:r>
            <a:r>
              <a:rPr lang="en-US" sz="6400" dirty="0">
                <a:hlinkClick r:id="rId23"/>
              </a:rPr>
              <a:t>PROC SURVEYLOGISTC</a:t>
            </a:r>
            <a:endParaRPr lang="en-US" sz="6400" dirty="0"/>
          </a:p>
          <a:p>
            <a:r>
              <a:rPr lang="en-US" sz="6400" dirty="0"/>
              <a:t>Output Delivery Systems </a:t>
            </a:r>
            <a:r>
              <a:rPr lang="en-US" sz="6400" dirty="0">
                <a:hlinkClick r:id="rId24"/>
              </a:rPr>
              <a:t>(ODS)</a:t>
            </a:r>
            <a:endParaRPr lang="en-US" sz="6400" dirty="0"/>
          </a:p>
          <a:p>
            <a:pPr lvl="1"/>
            <a:r>
              <a:rPr lang="en-US" sz="6400" dirty="0">
                <a:hlinkClick r:id="rId25"/>
              </a:rPr>
              <a:t>Controlling PROC output with ODS select/exclude</a:t>
            </a:r>
            <a:endParaRPr lang="en-US" sz="6400" dirty="0"/>
          </a:p>
          <a:p>
            <a:pPr lvl="1"/>
            <a:r>
              <a:rPr lang="en-US" sz="6400" dirty="0"/>
              <a:t>Saving results to a SAS data set</a:t>
            </a:r>
          </a:p>
          <a:p>
            <a:r>
              <a:rPr lang="en-US" sz="6400" dirty="0"/>
              <a:t>Interface</a:t>
            </a:r>
          </a:p>
          <a:p>
            <a:pPr marL="0" indent="0">
              <a:buNone/>
            </a:pPr>
            <a:r>
              <a:rPr lang="en-US" sz="6400" dirty="0"/>
              <a:t>     </a:t>
            </a:r>
            <a:r>
              <a:rPr lang="en-US" sz="6400" dirty="0">
                <a:latin typeface="Arial" panose="020B0604020202020204" pitchFamily="34" charset="0"/>
              </a:rPr>
              <a:t>►</a:t>
            </a:r>
            <a:r>
              <a:rPr lang="en-US" sz="6400" dirty="0"/>
              <a:t> SAS Windowing Environment</a:t>
            </a:r>
          </a:p>
          <a:p>
            <a:pPr marL="0" indent="0">
              <a:buNone/>
            </a:pPr>
            <a:r>
              <a:rPr lang="en-US" sz="6400" dirty="0"/>
              <a:t>     ► </a:t>
            </a:r>
            <a:r>
              <a:rPr lang="en-US" sz="6400" dirty="0" err="1">
                <a:hlinkClick r:id="rId26"/>
              </a:rPr>
              <a:t>JupyterLab</a:t>
            </a:r>
            <a:endParaRPr lang="en-US" sz="6400" dirty="0"/>
          </a:p>
          <a:p>
            <a:r>
              <a:rPr lang="en-US" sz="6400" dirty="0"/>
              <a:t>Resources for MEPS/SAS programs, code explanations, and references</a:t>
            </a:r>
          </a:p>
          <a:p>
            <a:pPr lvl="1"/>
            <a:r>
              <a:rPr lang="en-US" sz="6400" dirty="0"/>
              <a:t>(Primary): </a:t>
            </a:r>
            <a:r>
              <a:rPr lang="en-US" sz="6400" dirty="0">
                <a:hlinkClick r:id="rId27"/>
              </a:rPr>
              <a:t>https://github.com/HHS-AHRQ/MEPS-workshop/tree/master/sas_exercises</a:t>
            </a:r>
            <a:r>
              <a:rPr lang="en-US" sz="6400" dirty="0"/>
              <a:t> </a:t>
            </a:r>
          </a:p>
          <a:p>
            <a:pPr lvl="1"/>
            <a:r>
              <a:rPr lang="en-US" sz="6400" dirty="0"/>
              <a:t>(Supplementary): </a:t>
            </a:r>
            <a:r>
              <a:rPr lang="en-US" sz="6400" dirty="0">
                <a:hlinkClick r:id="rId28"/>
              </a:rPr>
              <a:t>https://github.com/pkmedu/AnalyzeMEPS</a:t>
            </a:r>
            <a:endParaRPr lang="en-US" sz="6400" dirty="0"/>
          </a:p>
          <a:p>
            <a:pPr lvl="1"/>
            <a:endParaRPr lang="en-US" sz="6200" dirty="0"/>
          </a:p>
          <a:p>
            <a:pPr marL="347662" lvl="1" indent="0">
              <a:buNone/>
            </a:pPr>
            <a:endParaRPr lang="en-US" sz="6200" dirty="0"/>
          </a:p>
          <a:p>
            <a:endParaRPr lang="en-US" sz="6200" dirty="0"/>
          </a:p>
          <a:p>
            <a:endParaRPr lang="en-US" sz="6200" dirty="0"/>
          </a:p>
          <a:p>
            <a:pPr marL="0" indent="0">
              <a:buNone/>
            </a:pPr>
            <a:r>
              <a:rPr lang="en-US" sz="6200" dirty="0"/>
              <a:t>		</a:t>
            </a:r>
          </a:p>
          <a:p>
            <a:pPr marL="0" indent="0">
              <a:buNone/>
            </a:pPr>
            <a:endParaRPr lang="en-US" sz="6200" dirty="0"/>
          </a:p>
          <a:p>
            <a:endParaRPr lang="en-US" dirty="0"/>
          </a:p>
        </p:txBody>
      </p:sp>
      <p:sp>
        <p:nvSpPr>
          <p:cNvPr id="5" name="TextBox 4"/>
          <p:cNvSpPr txBox="1"/>
          <p:nvPr/>
        </p:nvSpPr>
        <p:spPr>
          <a:xfrm>
            <a:off x="8763000" y="6400800"/>
            <a:ext cx="381000" cy="276999"/>
          </a:xfrm>
          <a:prstGeom prst="rect">
            <a:avLst/>
          </a:prstGeom>
          <a:noFill/>
        </p:spPr>
        <p:txBody>
          <a:bodyPr wrap="square" rtlCol="0">
            <a:spAutoFit/>
          </a:bodyPr>
          <a:lstStyle/>
          <a:p>
            <a:r>
              <a:rPr lang="en-US" sz="1200" dirty="0"/>
              <a:t>2</a:t>
            </a:r>
          </a:p>
        </p:txBody>
      </p:sp>
    </p:spTree>
    <p:extLst>
      <p:ext uri="{BB962C8B-B14F-4D97-AF65-F5344CB8AC3E}">
        <p14:creationId xmlns:p14="http://schemas.microsoft.com/office/powerpoint/2010/main" val="3650173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8DFD5-C2A5-4F17-B8BB-9A3D9D0E8726}"/>
              </a:ext>
            </a:extLst>
          </p:cNvPr>
          <p:cNvSpPr>
            <a:spLocks noGrp="1"/>
          </p:cNvSpPr>
          <p:nvPr>
            <p:ph type="title"/>
          </p:nvPr>
        </p:nvSpPr>
        <p:spPr/>
        <p:txBody>
          <a:bodyPr>
            <a:noAutofit/>
          </a:bodyPr>
          <a:lstStyle/>
          <a:p>
            <a:r>
              <a:rPr lang="en-US" sz="1800" dirty="0"/>
              <a:t>Generating Reports from ODS Table-Based SAS Data Set  in PROC SURVEYMEANS – Output  (Part 2)</a:t>
            </a:r>
          </a:p>
        </p:txBody>
      </p:sp>
      <p:sp>
        <p:nvSpPr>
          <p:cNvPr id="5" name="Content Placeholder 4">
            <a:extLst>
              <a:ext uri="{FF2B5EF4-FFF2-40B4-BE49-F238E27FC236}">
                <a16:creationId xmlns:a16="http://schemas.microsoft.com/office/drawing/2014/main" id="{73569605-B096-43C4-A198-2D70DA774F06}"/>
              </a:ext>
            </a:extLst>
          </p:cNvPr>
          <p:cNvSpPr>
            <a:spLocks noGrp="1"/>
          </p:cNvSpPr>
          <p:nvPr>
            <p:ph idx="1"/>
          </p:nvPr>
        </p:nvSpPr>
        <p:spPr>
          <a:xfrm>
            <a:off x="0" y="1166018"/>
            <a:ext cx="9220200" cy="4525963"/>
          </a:xfrm>
        </p:spPr>
        <p:txBody>
          <a:bodyPr>
            <a:noAutofit/>
          </a:bodyPr>
          <a:lstStyle/>
          <a:p>
            <a:pPr marL="0" indent="0">
              <a:buNone/>
            </a:pPr>
            <a:r>
              <a:rPr lang="en-US" sz="950" b="1" dirty="0">
                <a:latin typeface="SAS Monospace" panose="020B0609020202020204" pitchFamily="49" charset="0"/>
              </a:rPr>
              <a:t>                                                                      </a:t>
            </a:r>
            <a:r>
              <a:rPr lang="en-US" sz="900" b="1" dirty="0">
                <a:latin typeface="SAS Monospace" panose="020B0609020202020204" pitchFamily="49" charset="0"/>
              </a:rPr>
              <a:t>ESTIMATED</a:t>
            </a:r>
          </a:p>
          <a:p>
            <a:pPr marL="0" indent="0">
              <a:buNone/>
            </a:pPr>
            <a:r>
              <a:rPr lang="en-US" sz="900" b="1" dirty="0">
                <a:latin typeface="SAS Monospace" panose="020B0609020202020204" pitchFamily="49" charset="0"/>
              </a:rPr>
              <a:t>                                                                          POPULATION</a:t>
            </a:r>
          </a:p>
          <a:p>
            <a:pPr marL="0" indent="0">
              <a:buNone/>
            </a:pPr>
            <a:r>
              <a:rPr lang="en-US" sz="900" b="1" dirty="0">
                <a:latin typeface="SAS Monospace" panose="020B0609020202020204" pitchFamily="49" charset="0"/>
              </a:rPr>
              <a:t>                                                                               TOTAL</a:t>
            </a:r>
          </a:p>
          <a:p>
            <a:pPr marL="0" indent="0">
              <a:buNone/>
            </a:pPr>
            <a:r>
              <a:rPr lang="en-US" sz="900" b="1" dirty="0">
                <a:latin typeface="SAS Monospace" panose="020B0609020202020204" pitchFamily="49" charset="0"/>
              </a:rPr>
              <a:t>                                                                            VARIABLE                                          </a:t>
            </a:r>
            <a:r>
              <a:rPr lang="en-US" sz="900" b="1" dirty="0" err="1">
                <a:latin typeface="SAS Monospace" panose="020B0609020202020204" pitchFamily="49" charset="0"/>
              </a:rPr>
              <a:t>Std</a:t>
            </a:r>
            <a:r>
              <a:rPr lang="en-US" sz="900" b="1" dirty="0">
                <a:latin typeface="SAS Monospace" panose="020B0609020202020204" pitchFamily="49" charset="0"/>
              </a:rPr>
              <a:t> 	             Variable	            SUM OF 					     Error</a:t>
            </a:r>
          </a:p>
          <a:p>
            <a:pPr marL="0" indent="0">
              <a:buNone/>
            </a:pPr>
            <a:r>
              <a:rPr lang="en-US" sz="900" b="1" dirty="0">
                <a:latin typeface="SAS Monospace" panose="020B0609020202020204" pitchFamily="49" charset="0"/>
              </a:rPr>
              <a:t>FAMILY INCOME LEVEL       Name           N          THE WEIGHTS                    Y     Std Error of Sum         Mean        of 									     Mean</a:t>
            </a:r>
          </a:p>
          <a:p>
            <a:pPr marL="0" indent="0">
              <a:buNone/>
            </a:pPr>
            <a:endParaRPr lang="en-US" sz="900" b="1" dirty="0">
              <a:latin typeface="SAS Monospace" panose="020B0609020202020204" pitchFamily="49" charset="0"/>
            </a:endParaRPr>
          </a:p>
          <a:p>
            <a:pPr marL="0" indent="0">
              <a:buNone/>
            </a:pPr>
            <a:r>
              <a:rPr lang="en-US" sz="900" b="1" dirty="0">
                <a:latin typeface="SAS Monospace" panose="020B0609020202020204" pitchFamily="49" charset="0"/>
              </a:rPr>
              <a:t>Poor                    TOTEXP18     5,186           38,937,040      248,707,688,886       15,377,398,894     6,387.43       325.67</a:t>
            </a:r>
          </a:p>
          <a:p>
            <a:pPr marL="0" indent="0">
              <a:buNone/>
            </a:pPr>
            <a:r>
              <a:rPr lang="en-US" sz="900" b="1" dirty="0">
                <a:latin typeface="SAS Monospace" panose="020B0609020202020204" pitchFamily="49" charset="0"/>
              </a:rPr>
              <a:t>Poor                    TOTSLF18     5,186           38,937,040       13,827,564,732        1,007,528,022       355.13        23.61</a:t>
            </a:r>
          </a:p>
          <a:p>
            <a:pPr marL="0" indent="0">
              <a:buNone/>
            </a:pPr>
            <a:r>
              <a:rPr lang="en-US" sz="900" b="1" dirty="0">
                <a:latin typeface="SAS Monospace" panose="020B0609020202020204" pitchFamily="49" charset="0"/>
              </a:rPr>
              <a:t>Poor                    OBTOTV18     5,186           38,937,040          248,899,861           15,615,027         6.39         0.31</a:t>
            </a:r>
          </a:p>
          <a:p>
            <a:pPr marL="0" indent="0">
              <a:buNone/>
            </a:pPr>
            <a:endParaRPr lang="en-US" sz="900" b="1" dirty="0">
              <a:latin typeface="SAS Monospace" panose="020B0609020202020204" pitchFamily="49" charset="0"/>
            </a:endParaRPr>
          </a:p>
          <a:p>
            <a:pPr marL="0" indent="0">
              <a:buNone/>
            </a:pPr>
            <a:r>
              <a:rPr lang="en-US" sz="900" b="1" dirty="0">
                <a:latin typeface="SAS Monospace" panose="020B0609020202020204" pitchFamily="49" charset="0"/>
              </a:rPr>
              <a:t>Near Poor/Low Income    TOTEXP18     5,892           56,018,645      322,097,274,165       15,062,570,475     5,749.82       220.77</a:t>
            </a:r>
          </a:p>
          <a:p>
            <a:pPr marL="0" indent="0">
              <a:buNone/>
            </a:pPr>
            <a:r>
              <a:rPr lang="en-US" sz="900" b="1" dirty="0">
                <a:latin typeface="SAS Monospace" panose="020B0609020202020204" pitchFamily="49" charset="0"/>
              </a:rPr>
              <a:t>Near Poor/Low Income    TOTSLF18     5,892           56,018,645       27,000,931,419        1,748,703,771       482.00        29.53</a:t>
            </a:r>
          </a:p>
          <a:p>
            <a:pPr marL="0" indent="0">
              <a:buNone/>
            </a:pPr>
            <a:r>
              <a:rPr lang="en-US" sz="900" b="1" dirty="0">
                <a:latin typeface="SAS Monospace" panose="020B0609020202020204" pitchFamily="49" charset="0"/>
              </a:rPr>
              <a:t>Near Poor/Low Income    OBTOTV18     5,892           56,018,645          326,936,163           14,814,144         5.84         0.21</a:t>
            </a:r>
          </a:p>
          <a:p>
            <a:pPr marL="0" indent="0">
              <a:buNone/>
            </a:pPr>
            <a:endParaRPr lang="en-US" sz="900" b="1" dirty="0">
              <a:latin typeface="SAS Monospace" panose="020B0609020202020204" pitchFamily="49" charset="0"/>
            </a:endParaRPr>
          </a:p>
          <a:p>
            <a:pPr marL="0" indent="0">
              <a:buNone/>
            </a:pPr>
            <a:r>
              <a:rPr lang="en-US" sz="900" b="1" dirty="0">
                <a:latin typeface="SAS Monospace" panose="020B0609020202020204" pitchFamily="49" charset="0"/>
              </a:rPr>
              <a:t>Middle Income           TOTEXP18     8,409           94,607,047      529,175,839,921       29,090,820,376     5,593.41       246.60</a:t>
            </a:r>
          </a:p>
          <a:p>
            <a:pPr marL="0" indent="0">
              <a:buNone/>
            </a:pPr>
            <a:r>
              <a:rPr lang="en-US" sz="900" b="1" dirty="0">
                <a:latin typeface="SAS Monospace" panose="020B0609020202020204" pitchFamily="49" charset="0"/>
              </a:rPr>
              <a:t>Middle Income           TOTSLF18     8,409           94,607,047       72,032,658,555        3,807,172,369       761.39        34.59</a:t>
            </a:r>
          </a:p>
          <a:p>
            <a:pPr marL="0" indent="0">
              <a:buNone/>
            </a:pPr>
            <a:r>
              <a:rPr lang="en-US" sz="900" b="1" dirty="0">
                <a:latin typeface="SAS Monospace" panose="020B0609020202020204" pitchFamily="49" charset="0"/>
              </a:rPr>
              <a:t>Middle Income           OBTOTV18     8,409           94,607,047          539,527,176           20,931,085         5.70         0.16</a:t>
            </a:r>
          </a:p>
          <a:p>
            <a:pPr marL="0" indent="0">
              <a:buNone/>
            </a:pPr>
            <a:endParaRPr lang="en-US" sz="900" b="1" dirty="0">
              <a:latin typeface="SAS Monospace" panose="020B0609020202020204" pitchFamily="49" charset="0"/>
            </a:endParaRPr>
          </a:p>
          <a:p>
            <a:pPr marL="0" indent="0">
              <a:buNone/>
            </a:pPr>
            <a:r>
              <a:rPr lang="en-US" sz="900" b="1" dirty="0">
                <a:latin typeface="SAS Monospace" panose="020B0609020202020204" pitchFamily="49" charset="0"/>
              </a:rPr>
              <a:t>High Income             TOTEXP18     9,928          136,765,156      878,589,058,564       39,570,494,086     6,424.07       209.84</a:t>
            </a:r>
          </a:p>
          <a:p>
            <a:pPr marL="0" indent="0">
              <a:buNone/>
            </a:pPr>
            <a:r>
              <a:rPr lang="en-US" sz="900" b="1" dirty="0">
                <a:latin typeface="SAS Monospace" panose="020B0609020202020204" pitchFamily="49" charset="0"/>
              </a:rPr>
              <a:t>High Income             TOTSLF18     9,928          136,765,156      152,494,041,666        7,517,091,569     1,115.01        39.54</a:t>
            </a:r>
          </a:p>
          <a:p>
            <a:pPr marL="0" indent="0">
              <a:buNone/>
            </a:pPr>
            <a:r>
              <a:rPr lang="en-US" sz="900" b="1" dirty="0">
                <a:latin typeface="SAS Monospace" panose="020B0609020202020204" pitchFamily="49" charset="0"/>
              </a:rPr>
              <a:t>High Income             OBTOTV18     9,928          136,765,156          970,516,807           39,396,281         7.10         0.18</a:t>
            </a:r>
          </a:p>
          <a:p>
            <a:endParaRPr lang="en-US" sz="950" b="1" dirty="0"/>
          </a:p>
        </p:txBody>
      </p:sp>
      <p:sp>
        <p:nvSpPr>
          <p:cNvPr id="4" name="TextBox 3"/>
          <p:cNvSpPr txBox="1"/>
          <p:nvPr/>
        </p:nvSpPr>
        <p:spPr>
          <a:xfrm>
            <a:off x="8763000" y="6400800"/>
            <a:ext cx="381000" cy="276999"/>
          </a:xfrm>
          <a:prstGeom prst="rect">
            <a:avLst/>
          </a:prstGeom>
          <a:noFill/>
        </p:spPr>
        <p:txBody>
          <a:bodyPr wrap="square" rtlCol="0">
            <a:spAutoFit/>
          </a:bodyPr>
          <a:lstStyle/>
          <a:p>
            <a:r>
              <a:rPr lang="en-US" sz="1200" dirty="0"/>
              <a:t>20</a:t>
            </a:r>
          </a:p>
        </p:txBody>
      </p:sp>
    </p:spTree>
    <p:extLst>
      <p:ext uri="{BB962C8B-B14F-4D97-AF65-F5344CB8AC3E}">
        <p14:creationId xmlns:p14="http://schemas.microsoft.com/office/powerpoint/2010/main" val="151201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3B988-F094-40DE-B698-FC36FFC7B779}"/>
              </a:ext>
            </a:extLst>
          </p:cNvPr>
          <p:cNvSpPr>
            <a:spLocks noGrp="1"/>
          </p:cNvSpPr>
          <p:nvPr>
            <p:ph type="title"/>
          </p:nvPr>
        </p:nvSpPr>
        <p:spPr/>
        <p:txBody>
          <a:bodyPr>
            <a:noAutofit/>
          </a:bodyPr>
          <a:lstStyle/>
          <a:p>
            <a:r>
              <a:rPr lang="en-US" sz="2400" dirty="0"/>
              <a:t>Pairwise Comparisons of Estimates with PROC SURVEYMEANS</a:t>
            </a:r>
          </a:p>
        </p:txBody>
      </p:sp>
      <p:sp>
        <p:nvSpPr>
          <p:cNvPr id="3" name="Content Placeholder 2">
            <a:extLst>
              <a:ext uri="{FF2B5EF4-FFF2-40B4-BE49-F238E27FC236}">
                <a16:creationId xmlns:a16="http://schemas.microsoft.com/office/drawing/2014/main" id="{33094053-33F8-48CB-AD78-EA3C9262FBD5}"/>
              </a:ext>
            </a:extLst>
          </p:cNvPr>
          <p:cNvSpPr>
            <a:spLocks noGrp="1"/>
          </p:cNvSpPr>
          <p:nvPr>
            <p:ph idx="1"/>
          </p:nvPr>
        </p:nvSpPr>
        <p:spPr>
          <a:xfrm>
            <a:off x="457200" y="1646237"/>
            <a:ext cx="8229600" cy="4830763"/>
          </a:xfrm>
        </p:spPr>
        <p:txBody>
          <a:bodyPr>
            <a:normAutofit fontScale="55000" lnSpcReduction="20000"/>
          </a:bodyPr>
          <a:lstStyle/>
          <a:p>
            <a:pPr marL="0" indent="0">
              <a:lnSpc>
                <a:spcPct val="120000"/>
              </a:lnSpc>
              <a:spcBef>
                <a:spcPts val="0"/>
              </a:spcBef>
              <a:buNone/>
            </a:pPr>
            <a:r>
              <a:rPr lang="en-US" sz="2500" b="1" dirty="0">
                <a:latin typeface="Courier New" panose="02070309020205020404" pitchFamily="49" charset="0"/>
                <a:cs typeface="Courier New" panose="02070309020205020404" pitchFamily="49" charset="0"/>
              </a:rPr>
              <a:t>ODS GRAPHICS OFF; /*SUPPRESS THE GRAPHICS */</a:t>
            </a:r>
          </a:p>
          <a:p>
            <a:pPr marL="0" indent="0">
              <a:lnSpc>
                <a:spcPct val="120000"/>
              </a:lnSpc>
              <a:spcBef>
                <a:spcPts val="0"/>
              </a:spcBef>
              <a:buNone/>
            </a:pPr>
            <a:r>
              <a:rPr lang="en-US" sz="2500" b="1" dirty="0">
                <a:latin typeface="Courier New" panose="02070309020205020404" pitchFamily="49" charset="0"/>
                <a:cs typeface="Courier New" panose="02070309020205020404" pitchFamily="49" charset="0"/>
              </a:rPr>
              <a:t>PROC SURVEYMEANS DATA=WORK.H209;</a:t>
            </a:r>
          </a:p>
          <a:p>
            <a:pPr marL="0" indent="0">
              <a:lnSpc>
                <a:spcPct val="120000"/>
              </a:lnSpc>
              <a:spcBef>
                <a:spcPts val="0"/>
              </a:spcBef>
              <a:buNone/>
            </a:pPr>
            <a:r>
              <a:rPr lang="en-US" sz="2500" b="1" dirty="0">
                <a:latin typeface="Courier New" panose="02070309020205020404" pitchFamily="49" charset="0"/>
                <a:cs typeface="Courier New" panose="02070309020205020404" pitchFamily="49" charset="0"/>
              </a:rPr>
              <a:t>    VAR  TOTEXP18;</a:t>
            </a:r>
          </a:p>
          <a:p>
            <a:pPr marL="0" indent="0">
              <a:lnSpc>
                <a:spcPct val="120000"/>
              </a:lnSpc>
              <a:spcBef>
                <a:spcPts val="0"/>
              </a:spcBef>
              <a:buNone/>
            </a:pPr>
            <a:r>
              <a:rPr lang="en-US" sz="2500" b="1" dirty="0">
                <a:latin typeface="Courier New" panose="02070309020205020404" pitchFamily="49" charset="0"/>
                <a:cs typeface="Courier New" panose="02070309020205020404" pitchFamily="49" charset="0"/>
              </a:rPr>
              <a:t>    STRATUM VARSTR;</a:t>
            </a:r>
          </a:p>
          <a:p>
            <a:pPr marL="0" indent="0">
              <a:lnSpc>
                <a:spcPct val="120000"/>
              </a:lnSpc>
              <a:spcBef>
                <a:spcPts val="0"/>
              </a:spcBef>
              <a:buNone/>
            </a:pPr>
            <a:r>
              <a:rPr lang="en-US" sz="2500" b="1" dirty="0">
                <a:latin typeface="Courier New" panose="02070309020205020404" pitchFamily="49" charset="0"/>
                <a:cs typeface="Courier New" panose="02070309020205020404" pitchFamily="49" charset="0"/>
              </a:rPr>
              <a:t>    CLUSTER VARPSU;</a:t>
            </a:r>
          </a:p>
          <a:p>
            <a:pPr marL="0" indent="0">
              <a:lnSpc>
                <a:spcPct val="120000"/>
              </a:lnSpc>
              <a:spcBef>
                <a:spcPts val="0"/>
              </a:spcBef>
              <a:buNone/>
            </a:pPr>
            <a:r>
              <a:rPr lang="en-US" sz="2500" b="1" dirty="0">
                <a:latin typeface="Courier New" panose="02070309020205020404" pitchFamily="49" charset="0"/>
                <a:cs typeface="Courier New" panose="02070309020205020404" pitchFamily="49" charset="0"/>
              </a:rPr>
              <a:t>    WEIGHT PERWT18F;</a:t>
            </a:r>
          </a:p>
          <a:p>
            <a:pPr marL="0" indent="0">
              <a:lnSpc>
                <a:spcPct val="120000"/>
              </a:lnSpc>
              <a:spcBef>
                <a:spcPts val="0"/>
              </a:spcBef>
              <a:buNone/>
            </a:pPr>
            <a:r>
              <a:rPr lang="en-US" sz="2500" b="1" dirty="0">
                <a:latin typeface="Courier New" panose="02070309020205020404" pitchFamily="49" charset="0"/>
                <a:cs typeface="Courier New" panose="02070309020205020404" pitchFamily="49" charset="0"/>
              </a:rPr>
              <a:t>    DOMAIN POVCAT18 / </a:t>
            </a:r>
            <a:r>
              <a:rPr lang="en-US" sz="2500" b="1" dirty="0">
                <a:solidFill>
                  <a:srgbClr val="FF0000"/>
                </a:solidFill>
                <a:latin typeface="Courier New" panose="02070309020205020404" pitchFamily="49" charset="0"/>
                <a:cs typeface="Courier New" panose="02070309020205020404" pitchFamily="49" charset="0"/>
              </a:rPr>
              <a:t>DIFFMEANS</a:t>
            </a:r>
            <a:r>
              <a:rPr lang="en-US" sz="2500" b="1" dirty="0">
                <a:latin typeface="Courier New" panose="02070309020205020404" pitchFamily="49" charset="0"/>
                <a:cs typeface="Courier New" panose="02070309020205020404" pitchFamily="49" charset="0"/>
              </a:rPr>
              <a:t> ;</a:t>
            </a:r>
          </a:p>
          <a:p>
            <a:pPr marL="0" indent="0">
              <a:lnSpc>
                <a:spcPct val="120000"/>
              </a:lnSpc>
              <a:spcBef>
                <a:spcPts val="0"/>
              </a:spcBef>
              <a:buNone/>
            </a:pPr>
            <a:r>
              <a:rPr lang="en-US" sz="2500" b="1" dirty="0">
                <a:latin typeface="Courier New" panose="02070309020205020404" pitchFamily="49" charset="0"/>
                <a:cs typeface="Courier New" panose="02070309020205020404" pitchFamily="49" charset="0"/>
              </a:rPr>
              <a:t>    FORMAT POVCAT18 POVCAT_FMT.;</a:t>
            </a:r>
          </a:p>
          <a:p>
            <a:pPr marL="0" indent="0">
              <a:lnSpc>
                <a:spcPct val="120000"/>
              </a:lnSpc>
              <a:spcBef>
                <a:spcPts val="0"/>
              </a:spcBef>
              <a:buNone/>
            </a:pPr>
            <a:r>
              <a:rPr lang="en-US" sz="2500" b="1" dirty="0">
                <a:latin typeface="Courier New" panose="02070309020205020404" pitchFamily="49" charset="0"/>
                <a:cs typeface="Courier New" panose="02070309020205020404" pitchFamily="49" charset="0"/>
              </a:rPr>
              <a:t>RUN;</a:t>
            </a:r>
          </a:p>
          <a:p>
            <a:pPr marL="0" indent="0">
              <a:buNone/>
            </a:pPr>
            <a:endParaRPr lang="en-US" b="1" dirty="0"/>
          </a:p>
          <a:p>
            <a:pPr marL="0" indent="0">
              <a:spcBef>
                <a:spcPts val="0"/>
              </a:spcBef>
              <a:buNone/>
            </a:pPr>
            <a:r>
              <a:rPr lang="en-US" b="1" dirty="0">
                <a:latin typeface="Courier New" panose="02070309020205020404" pitchFamily="49" charset="0"/>
                <a:cs typeface="Courier New" panose="02070309020205020404" pitchFamily="49" charset="0"/>
              </a:rPr>
              <a:t>Code explanation: The </a:t>
            </a:r>
            <a:r>
              <a:rPr lang="en-US" b="1" dirty="0">
                <a:solidFill>
                  <a:srgbClr val="FF0000"/>
                </a:solidFill>
                <a:latin typeface="Courier New" panose="02070309020205020404" pitchFamily="49" charset="0"/>
                <a:cs typeface="Courier New" panose="02070309020205020404" pitchFamily="49" charset="0"/>
              </a:rPr>
              <a:t>DIFFMEANS</a:t>
            </a:r>
            <a:r>
              <a:rPr lang="en-US" b="1" dirty="0">
                <a:latin typeface="Courier New" panose="02070309020205020404" pitchFamily="49" charset="0"/>
                <a:cs typeface="Courier New" panose="02070309020205020404" pitchFamily="49" charset="0"/>
              </a:rPr>
              <a:t> option requests pairwise comparison of total health care spending (TOTEXP18)among income levels. </a:t>
            </a:r>
          </a:p>
          <a:p>
            <a:pPr marL="0" indent="0">
              <a:spcBef>
                <a:spcPts val="0"/>
              </a:spcBef>
              <a:buNone/>
            </a:pPr>
            <a:endParaRPr lang="en-US" b="1" dirty="0">
              <a:latin typeface="Courier New" panose="02070309020205020404" pitchFamily="49" charset="0"/>
              <a:cs typeface="Courier New" panose="02070309020205020404" pitchFamily="49" charset="0"/>
            </a:endParaRPr>
          </a:p>
          <a:p>
            <a:pPr marL="0" indent="0">
              <a:spcBef>
                <a:spcPts val="0"/>
              </a:spcBef>
              <a:buNone/>
            </a:pPr>
            <a:r>
              <a:rPr lang="en-US" b="1" dirty="0">
                <a:latin typeface="Courier New" panose="02070309020205020404" pitchFamily="49" charset="0"/>
                <a:cs typeface="Courier New" panose="02070309020205020404" pitchFamily="49" charset="0"/>
              </a:rPr>
              <a:t>The above code block is part of the SAS program (referenced below), which includes the LIBNAME statement, global statements (e.g., OPTIONS and ODS GRAPHICS OFF statements), and PROC FORMAT (not shown in this slide). See the SAS output in the next slide.</a:t>
            </a:r>
          </a:p>
          <a:p>
            <a:pPr marL="0" indent="0">
              <a:spcBef>
                <a:spcPts val="0"/>
              </a:spcBef>
              <a:buNone/>
            </a:pPr>
            <a:endParaRPr lang="en-US" b="1" dirty="0">
              <a:latin typeface="Courier New" panose="02070309020205020404" pitchFamily="49" charset="0"/>
              <a:cs typeface="Courier New" panose="02070309020205020404" pitchFamily="49" charset="0"/>
            </a:endParaRPr>
          </a:p>
          <a:p>
            <a:pPr marL="0" indent="0">
              <a:spcBef>
                <a:spcPts val="0"/>
              </a:spcBef>
              <a:buNone/>
            </a:pPr>
            <a:endParaRPr lang="en-US" b="1" dirty="0">
              <a:latin typeface="Courier New" panose="02070309020205020404" pitchFamily="49" charset="0"/>
              <a:cs typeface="Courier New" panose="02070309020205020404" pitchFamily="49" charset="0"/>
            </a:endParaRPr>
          </a:p>
          <a:p>
            <a:pPr marL="0" indent="0">
              <a:spcBef>
                <a:spcPts val="0"/>
              </a:spcBef>
              <a:buNone/>
            </a:pPr>
            <a:r>
              <a:rPr lang="en-US" b="1" dirty="0">
                <a:latin typeface="Courier New" panose="02070309020205020404" pitchFamily="49" charset="0"/>
                <a:cs typeface="Courier New" panose="02070309020205020404" pitchFamily="49" charset="0"/>
              </a:rPr>
              <a:t>Source: </a:t>
            </a:r>
            <a:r>
              <a:rPr lang="en-US" b="1" dirty="0" err="1">
                <a:latin typeface="Courier New" panose="02070309020205020404" pitchFamily="49" charset="0"/>
                <a:cs typeface="Courier New" panose="02070309020205020404" pitchFamily="49" charset="0"/>
              </a:rPr>
              <a:t>HowToTestSurveyMeans.SAS</a:t>
            </a:r>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hlinkClick r:id="rId2">
                  <a:extLst>
                    <a:ext uri="{A12FA001-AC4F-418D-AE19-62706E023703}">
                      <ahyp:hlinkClr xmlns:ahyp="http://schemas.microsoft.com/office/drawing/2018/hyperlinkcolor" val="tx"/>
                    </a:ext>
                  </a:extLst>
                </a:hlinkClick>
              </a:rPr>
              <a:t>https://github.com/pkmedu/AnalyzeMEPS</a:t>
            </a:r>
            <a:r>
              <a:rPr lang="en-US" b="1" dirty="0">
                <a:latin typeface="Courier New" panose="02070309020205020404" pitchFamily="49" charset="0"/>
                <a:cs typeface="Courier New" panose="02070309020205020404" pitchFamily="49" charset="0"/>
              </a:rPr>
              <a:t>).</a:t>
            </a:r>
          </a:p>
          <a:p>
            <a:pPr marL="0" indent="0">
              <a:spcBef>
                <a:spcPts val="0"/>
              </a:spcBef>
              <a:buNone/>
            </a:pPr>
            <a:endParaRPr lang="en-US" dirty="0">
              <a:latin typeface="Courier New" panose="02070309020205020404" pitchFamily="49" charset="0"/>
              <a:cs typeface="Courier New" panose="02070309020205020404" pitchFamily="49" charset="0"/>
            </a:endParaRPr>
          </a:p>
          <a:p>
            <a:pPr marL="0" indent="0">
              <a:spcBef>
                <a:spcPts val="0"/>
              </a:spcBef>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4" name="TextBox 3"/>
          <p:cNvSpPr txBox="1"/>
          <p:nvPr/>
        </p:nvSpPr>
        <p:spPr>
          <a:xfrm>
            <a:off x="8763000" y="6400800"/>
            <a:ext cx="381000" cy="276999"/>
          </a:xfrm>
          <a:prstGeom prst="rect">
            <a:avLst/>
          </a:prstGeom>
          <a:noFill/>
        </p:spPr>
        <p:txBody>
          <a:bodyPr wrap="square" rtlCol="0">
            <a:spAutoFit/>
          </a:bodyPr>
          <a:lstStyle/>
          <a:p>
            <a:r>
              <a:rPr lang="en-US" sz="1200" dirty="0"/>
              <a:t>21</a:t>
            </a:r>
          </a:p>
        </p:txBody>
      </p:sp>
    </p:spTree>
    <p:extLst>
      <p:ext uri="{BB962C8B-B14F-4D97-AF65-F5344CB8AC3E}">
        <p14:creationId xmlns:p14="http://schemas.microsoft.com/office/powerpoint/2010/main" val="4153708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D1D1E-540F-4C89-B951-16FCCA6C5CCB}"/>
              </a:ext>
            </a:extLst>
          </p:cNvPr>
          <p:cNvSpPr>
            <a:spLocks noGrp="1"/>
          </p:cNvSpPr>
          <p:nvPr>
            <p:ph type="title"/>
          </p:nvPr>
        </p:nvSpPr>
        <p:spPr/>
        <p:txBody>
          <a:bodyPr>
            <a:noAutofit/>
          </a:bodyPr>
          <a:lstStyle/>
          <a:p>
            <a:r>
              <a:rPr lang="en-US" sz="2400" dirty="0"/>
              <a:t>Pairwise Comparisons of Estimates with PROC SURVEYMEANS – Output</a:t>
            </a:r>
          </a:p>
        </p:txBody>
      </p:sp>
      <p:sp>
        <p:nvSpPr>
          <p:cNvPr id="3" name="Content Placeholder 2">
            <a:extLst>
              <a:ext uri="{FF2B5EF4-FFF2-40B4-BE49-F238E27FC236}">
                <a16:creationId xmlns:a16="http://schemas.microsoft.com/office/drawing/2014/main" id="{22FB73F3-5250-468D-AF48-1D70AF61CD8A}"/>
              </a:ext>
            </a:extLst>
          </p:cNvPr>
          <p:cNvSpPr>
            <a:spLocks noGrp="1"/>
          </p:cNvSpPr>
          <p:nvPr>
            <p:ph idx="1"/>
          </p:nvPr>
        </p:nvSpPr>
        <p:spPr>
          <a:xfrm>
            <a:off x="1859" y="1143000"/>
            <a:ext cx="8839200" cy="4876800"/>
          </a:xfrm>
        </p:spPr>
        <p:txBody>
          <a:bodyPr>
            <a:noAutofit/>
          </a:bodyPr>
          <a:lstStyle/>
          <a:p>
            <a:pPr marL="0" indent="0">
              <a:buNone/>
            </a:pPr>
            <a:r>
              <a:rPr lang="en-US" sz="700" b="1" dirty="0">
                <a:latin typeface="SAS Monospace" panose="020B0609020202020204" pitchFamily="49" charset="0"/>
              </a:rPr>
              <a:t>The SURVEYMEANS Procedure</a:t>
            </a:r>
          </a:p>
          <a:p>
            <a:pPr marL="0" indent="0">
              <a:buNone/>
            </a:pPr>
            <a:r>
              <a:rPr lang="en-US" sz="700" b="1" dirty="0">
                <a:latin typeface="SAS Monospace" panose="020B0609020202020204" pitchFamily="49" charset="0"/>
              </a:rPr>
              <a:t>                    </a:t>
            </a:r>
            <a:r>
              <a:rPr lang="en-US" sz="1100" b="1" dirty="0">
                <a:highlight>
                  <a:srgbClr val="FFFF00"/>
                </a:highlight>
                <a:latin typeface="SAS Monospace" panose="020B0609020202020204" pitchFamily="49" charset="0"/>
              </a:rPr>
              <a:t>Data Summary</a:t>
            </a:r>
          </a:p>
          <a:p>
            <a:pPr marL="0" indent="0">
              <a:buNone/>
            </a:pPr>
            <a:endParaRPr lang="en-US" sz="700" b="1" dirty="0">
              <a:latin typeface="SAS Monospace" panose="020B0609020202020204" pitchFamily="49" charset="0"/>
            </a:endParaRPr>
          </a:p>
          <a:p>
            <a:pPr marL="0" indent="0">
              <a:buNone/>
            </a:pPr>
            <a:r>
              <a:rPr lang="en-US" sz="700" b="1" dirty="0">
                <a:latin typeface="SAS Monospace" panose="020B0609020202020204" pitchFamily="49" charset="0"/>
              </a:rPr>
              <a:t>Number of Strata                                 117</a:t>
            </a:r>
          </a:p>
          <a:p>
            <a:pPr marL="0" indent="0">
              <a:buNone/>
            </a:pPr>
            <a:r>
              <a:rPr lang="en-US" sz="700" b="1" dirty="0">
                <a:latin typeface="SAS Monospace" panose="020B0609020202020204" pitchFamily="49" charset="0"/>
              </a:rPr>
              <a:t>Number of Clusters                               257</a:t>
            </a:r>
          </a:p>
          <a:p>
            <a:pPr marL="0" indent="0">
              <a:buNone/>
            </a:pPr>
            <a:r>
              <a:rPr lang="en-US" sz="700" b="1" dirty="0">
                <a:latin typeface="SAS Monospace" panose="020B0609020202020204" pitchFamily="49" charset="0"/>
              </a:rPr>
              <a:t>Number of Observations                         30461</a:t>
            </a:r>
          </a:p>
          <a:p>
            <a:pPr marL="0" indent="0">
              <a:buNone/>
            </a:pPr>
            <a:r>
              <a:rPr lang="en-US" sz="700" b="1" dirty="0">
                <a:latin typeface="SAS Monospace" panose="020B0609020202020204" pitchFamily="49" charset="0"/>
              </a:rPr>
              <a:t>Number of Observations Used                    29415</a:t>
            </a:r>
          </a:p>
          <a:p>
            <a:pPr marL="0" indent="0">
              <a:buNone/>
            </a:pPr>
            <a:r>
              <a:rPr lang="en-US" sz="700" b="1" dirty="0">
                <a:latin typeface="SAS Monospace" panose="020B0609020202020204" pitchFamily="49" charset="0"/>
              </a:rPr>
              <a:t>Number of </a:t>
            </a:r>
            <a:r>
              <a:rPr lang="en-US" sz="700" b="1" dirty="0" err="1">
                <a:latin typeface="SAS Monospace" panose="020B0609020202020204" pitchFamily="49" charset="0"/>
              </a:rPr>
              <a:t>Obs</a:t>
            </a:r>
            <a:r>
              <a:rPr lang="en-US" sz="700" b="1" dirty="0">
                <a:latin typeface="SAS Monospace" panose="020B0609020202020204" pitchFamily="49" charset="0"/>
              </a:rPr>
              <a:t> with </a:t>
            </a:r>
            <a:r>
              <a:rPr lang="en-US" sz="700" b="1" dirty="0" err="1">
                <a:latin typeface="SAS Monospace" panose="020B0609020202020204" pitchFamily="49" charset="0"/>
              </a:rPr>
              <a:t>Nonpositive</a:t>
            </a:r>
            <a:r>
              <a:rPr lang="en-US" sz="700" b="1" dirty="0">
                <a:latin typeface="SAS Monospace" panose="020B0609020202020204" pitchFamily="49" charset="0"/>
              </a:rPr>
              <a:t> Weights          1046</a:t>
            </a:r>
          </a:p>
          <a:p>
            <a:pPr marL="0" indent="0">
              <a:buNone/>
            </a:pPr>
            <a:r>
              <a:rPr lang="en-US" sz="700" b="1" dirty="0">
                <a:latin typeface="SAS Monospace" panose="020B0609020202020204" pitchFamily="49" charset="0"/>
              </a:rPr>
              <a:t>Sum of Weights                             326327888</a:t>
            </a:r>
          </a:p>
          <a:p>
            <a:pPr marL="0" indent="0">
              <a:buNone/>
            </a:pPr>
            <a:endParaRPr lang="en-US" sz="700" b="1" dirty="0">
              <a:latin typeface="SAS Monospace" panose="020B0609020202020204" pitchFamily="49" charset="0"/>
            </a:endParaRPr>
          </a:p>
          <a:p>
            <a:pPr marL="0" indent="0">
              <a:buNone/>
            </a:pPr>
            <a:r>
              <a:rPr lang="en-US" sz="700" b="1" dirty="0">
                <a:latin typeface="SAS Monospace" panose="020B0609020202020204" pitchFamily="49" charset="0"/>
              </a:rPr>
              <a:t>                                               Statistics</a:t>
            </a:r>
          </a:p>
          <a:p>
            <a:pPr marL="0" indent="0">
              <a:buNone/>
            </a:pPr>
            <a:r>
              <a:rPr lang="en-US" sz="700" b="1" dirty="0">
                <a:latin typeface="SAS Monospace" panose="020B0609020202020204" pitchFamily="49" charset="0"/>
              </a:rPr>
              <a:t>                                                                       </a:t>
            </a:r>
            <a:r>
              <a:rPr lang="en-US" sz="700" b="1" dirty="0" err="1">
                <a:latin typeface="SAS Monospace" panose="020B0609020202020204" pitchFamily="49" charset="0"/>
              </a:rPr>
              <a:t>Std</a:t>
            </a:r>
            <a:r>
              <a:rPr lang="en-US" sz="700" b="1" dirty="0">
                <a:latin typeface="SAS Monospace" panose="020B0609020202020204" pitchFamily="49" charset="0"/>
              </a:rPr>
              <a:t> Error</a:t>
            </a:r>
          </a:p>
          <a:p>
            <a:pPr marL="0" indent="0">
              <a:buNone/>
            </a:pPr>
            <a:r>
              <a:rPr lang="en-US" sz="700" b="1" u="sng" dirty="0">
                <a:latin typeface="SAS Monospace" panose="020B0609020202020204" pitchFamily="49" charset="0"/>
              </a:rPr>
              <a:t>Variable    Label                              N            Mean         of Mean       95% CL for Mean___ </a:t>
            </a:r>
          </a:p>
          <a:p>
            <a:pPr marL="0" indent="0">
              <a:buNone/>
            </a:pPr>
            <a:endParaRPr lang="en-US" sz="700" b="1" u="sng" dirty="0">
              <a:latin typeface="SAS Monospace" panose="020B0609020202020204" pitchFamily="49" charset="0"/>
            </a:endParaRPr>
          </a:p>
          <a:p>
            <a:pPr marL="0" indent="0">
              <a:buNone/>
            </a:pPr>
            <a:r>
              <a:rPr lang="en-US" sz="700" b="1" dirty="0">
                <a:latin typeface="SAS Monospace" panose="020B0609020202020204" pitchFamily="49" charset="0"/>
              </a:rPr>
              <a:t>TOTEXP18    TOTAL HEALTH CARE              29415     6063.134458      128.011022    5810.04979 6316.21912</a:t>
            </a:r>
          </a:p>
          <a:p>
            <a:pPr marL="0" indent="0">
              <a:buNone/>
            </a:pPr>
            <a:r>
              <a:rPr lang="en-US" sz="700" b="1" u="sng" dirty="0">
                <a:latin typeface="SAS Monospace" panose="020B0609020202020204" pitchFamily="49" charset="0"/>
              </a:rPr>
              <a:t>            EXP 18_______________________________________________________________________________________                                                                                     </a:t>
            </a:r>
          </a:p>
          <a:p>
            <a:pPr marL="0" indent="0">
              <a:buNone/>
            </a:pPr>
            <a:endParaRPr lang="en-US" sz="700" b="1" dirty="0">
              <a:latin typeface="SAS Monospace" panose="020B0609020202020204" pitchFamily="49" charset="0"/>
            </a:endParaRPr>
          </a:p>
          <a:p>
            <a:pPr marL="0" indent="0">
              <a:buNone/>
            </a:pPr>
            <a:r>
              <a:rPr lang="en-US" sz="700" b="1" dirty="0">
                <a:latin typeface="SAS Monospace" panose="020B0609020202020204" pitchFamily="49" charset="0"/>
              </a:rPr>
              <a:t>The SURVEYMEANS Procedure</a:t>
            </a:r>
            <a:endParaRPr lang="en-US" sz="700" b="1" dirty="0">
              <a:latin typeface="SAS Monospace" panose="020B0609020202020204" pitchFamily="49" charset="0"/>
              <a:cs typeface="Courier New" panose="02070309020205020404" pitchFamily="49" charset="0"/>
            </a:endParaRPr>
          </a:p>
          <a:p>
            <a:pPr marL="0" indent="0">
              <a:buNone/>
            </a:pPr>
            <a:r>
              <a:rPr lang="en-US" sz="1100" b="1" dirty="0">
                <a:highlight>
                  <a:srgbClr val="FFFF00"/>
                </a:highlight>
                <a:latin typeface="SAS Monospace" panose="020B0609020202020204" pitchFamily="49" charset="0"/>
                <a:cs typeface="Courier New" panose="02070309020205020404" pitchFamily="49" charset="0"/>
              </a:rPr>
              <a:t>Statistics</a:t>
            </a:r>
          </a:p>
          <a:p>
            <a:pPr marL="0" indent="0">
              <a:buNone/>
            </a:pPr>
            <a:r>
              <a:rPr lang="en-US" sz="700" b="1" dirty="0">
                <a:latin typeface="SAS Monospace" panose="020B0609020202020204" pitchFamily="49" charset="0"/>
                <a:cs typeface="Courier New" panose="02070309020205020404" pitchFamily="49" charset="0"/>
              </a:rPr>
              <a:t> </a:t>
            </a:r>
            <a:endParaRPr lang="en-US" sz="700" b="1" dirty="0">
              <a:latin typeface="SAS Monospace" panose="020B0609020202020204" pitchFamily="49" charset="0"/>
            </a:endParaRPr>
          </a:p>
          <a:p>
            <a:pPr marL="0" indent="0">
              <a:buNone/>
            </a:pPr>
            <a:r>
              <a:rPr lang="en-US" sz="700" b="1" dirty="0" err="1">
                <a:latin typeface="SAS Monospace" panose="020B0609020202020204" pitchFamily="49" charset="0"/>
                <a:cs typeface="Courier New" panose="02070309020205020404" pitchFamily="49" charset="0"/>
              </a:rPr>
              <a:t>Std</a:t>
            </a:r>
            <a:r>
              <a:rPr lang="en-US" sz="700" b="1" dirty="0">
                <a:latin typeface="SAS Monospace" panose="020B0609020202020204" pitchFamily="49" charset="0"/>
                <a:cs typeface="Courier New" panose="02070309020205020404" pitchFamily="49" charset="0"/>
              </a:rPr>
              <a:t> Error</a:t>
            </a:r>
          </a:p>
          <a:p>
            <a:pPr marL="0" indent="0">
              <a:buNone/>
            </a:pPr>
            <a:r>
              <a:rPr lang="en-US" sz="700" b="1" u="sng" dirty="0">
                <a:latin typeface="SAS Monospace" panose="020B0609020202020204" pitchFamily="49" charset="0"/>
                <a:cs typeface="Courier New" panose="02070309020205020404" pitchFamily="49" charset="0"/>
              </a:rPr>
              <a:t>Variable               N            Mean         of Mean       95% CL for Mean</a:t>
            </a:r>
          </a:p>
          <a:p>
            <a:pPr marL="0" indent="0">
              <a:buNone/>
            </a:pPr>
            <a:endParaRPr lang="fi-FI" sz="700" b="1" dirty="0">
              <a:latin typeface="SAS Monospace" panose="020B0609020202020204" pitchFamily="49" charset="0"/>
              <a:cs typeface="Courier New" panose="02070309020205020404" pitchFamily="49" charset="0"/>
            </a:endParaRPr>
          </a:p>
          <a:p>
            <a:pPr marL="0" indent="0">
              <a:buNone/>
            </a:pPr>
            <a:r>
              <a:rPr lang="fi-FI" sz="700" b="1" u="sng" dirty="0">
                <a:latin typeface="SAS Monospace" panose="020B0609020202020204" pitchFamily="49" charset="0"/>
                <a:cs typeface="Courier New" panose="02070309020205020404" pitchFamily="49" charset="0"/>
              </a:rPr>
              <a:t>TOTEXP18           29415     6063.134458      128.011022    5810.04979 6316.21912</a:t>
            </a:r>
            <a:endParaRPr lang="en-US" sz="700" b="1" dirty="0">
              <a:latin typeface="SAS Monospace" panose="020B0609020202020204" pitchFamily="49" charset="0"/>
              <a:cs typeface="Courier New" panose="02070309020205020404" pitchFamily="49" charset="0"/>
            </a:endParaRPr>
          </a:p>
          <a:p>
            <a:pPr marL="0" indent="0">
              <a:buNone/>
            </a:pPr>
            <a:endParaRPr lang="en-US" sz="700" b="1" dirty="0">
              <a:latin typeface="SAS Monospace" panose="020B0609020202020204" pitchFamily="49" charset="0"/>
              <a:cs typeface="Courier New" panose="02070309020205020404" pitchFamily="49" charset="0"/>
            </a:endParaRPr>
          </a:p>
          <a:p>
            <a:pPr marL="0" indent="0">
              <a:buNone/>
            </a:pPr>
            <a:r>
              <a:rPr lang="en-US" sz="700" b="1" u="sng" dirty="0">
                <a:latin typeface="SAS Monospace" panose="020B0609020202020204" pitchFamily="49" charset="0"/>
              </a:rPr>
              <a:t>POVCAT18                Variable               N            Mean         of Mean       95% CL for Mean___</a:t>
            </a:r>
          </a:p>
          <a:p>
            <a:pPr marL="0" indent="0">
              <a:buNone/>
            </a:pPr>
            <a:endParaRPr lang="en-US" sz="700" b="1" dirty="0">
              <a:latin typeface="SAS Monospace" panose="020B0609020202020204" pitchFamily="49" charset="0"/>
            </a:endParaRPr>
          </a:p>
          <a:p>
            <a:pPr marL="0" indent="0">
              <a:buNone/>
            </a:pPr>
            <a:r>
              <a:rPr lang="en-US" sz="700" b="1" dirty="0">
                <a:latin typeface="SAS Monospace" panose="020B0609020202020204" pitchFamily="49" charset="0"/>
              </a:rPr>
              <a:t>Poor                    TOTEXP18            5186     6387.431789      325.672968    5743.55884 7031.30474</a:t>
            </a:r>
          </a:p>
          <a:p>
            <a:pPr marL="0" indent="0">
              <a:buNone/>
            </a:pPr>
            <a:r>
              <a:rPr lang="en-US" sz="700" b="1" dirty="0">
                <a:latin typeface="SAS Monospace" panose="020B0609020202020204" pitchFamily="49" charset="0"/>
              </a:rPr>
              <a:t>Near Poor/Low Income    TOTEXP18            5892     5749.822666      220.769022    5313.35045 6186.29488</a:t>
            </a:r>
          </a:p>
          <a:p>
            <a:pPr marL="0" indent="0">
              <a:buNone/>
            </a:pPr>
            <a:r>
              <a:rPr lang="en-US" sz="700" b="1" dirty="0">
                <a:latin typeface="SAS Monospace" panose="020B0609020202020204" pitchFamily="49" charset="0"/>
              </a:rPr>
              <a:t>Middle Income           TOTEXP18            8409     5593.408276      246.604199    5105.85853 6080.95803</a:t>
            </a:r>
          </a:p>
          <a:p>
            <a:pPr marL="0" indent="0">
              <a:buNone/>
            </a:pPr>
            <a:r>
              <a:rPr lang="en-US" sz="700" b="1" u="sng" dirty="0">
                <a:latin typeface="SAS Monospace" panose="020B0609020202020204" pitchFamily="49" charset="0"/>
              </a:rPr>
              <a:t>High Income             TOTEXP18            9928     6424.070915      209.836076    6009.21372 6838.92811</a:t>
            </a:r>
          </a:p>
          <a:p>
            <a:pPr marL="0" indent="0">
              <a:buNone/>
            </a:pPr>
            <a:endParaRPr lang="en-US" sz="700" b="1" dirty="0">
              <a:latin typeface="SAS Monospace" panose="020B0609020202020204" pitchFamily="49" charset="0"/>
            </a:endParaRPr>
          </a:p>
          <a:p>
            <a:pPr marL="0" indent="0">
              <a:buNone/>
            </a:pPr>
            <a:r>
              <a:rPr lang="en-US" sz="700" b="1" dirty="0">
                <a:latin typeface="SAS Monospace" panose="020B0609020202020204" pitchFamily="49" charset="0"/>
              </a:rPr>
              <a:t>                            Differences of TOTEXP18 Means for POVCAT18 </a:t>
            </a:r>
            <a:r>
              <a:rPr lang="en-US" sz="1100" b="1" dirty="0">
                <a:highlight>
                  <a:srgbClr val="FFFF00"/>
                </a:highlight>
                <a:latin typeface="SAS Monospace" panose="020B0609020202020204" pitchFamily="49" charset="0"/>
              </a:rPr>
              <a:t>Domains</a:t>
            </a:r>
            <a:endParaRPr lang="en-US" sz="1100" b="1" dirty="0">
              <a:latin typeface="SAS Monospace" panose="020B0609020202020204" pitchFamily="49" charset="0"/>
            </a:endParaRPr>
          </a:p>
          <a:p>
            <a:pPr marL="0" indent="0">
              <a:buNone/>
            </a:pPr>
            <a:r>
              <a:rPr lang="en-US" sz="700" b="1" dirty="0">
                <a:latin typeface="SAS Monospace" panose="020B0609020202020204" pitchFamily="49" charset="0"/>
              </a:rPr>
              <a:t>                                                       Diff             </a:t>
            </a:r>
            <a:r>
              <a:rPr lang="en-US" sz="700" b="1" dirty="0" err="1">
                <a:latin typeface="SAS Monospace" panose="020B0609020202020204" pitchFamily="49" charset="0"/>
              </a:rPr>
              <a:t>Std</a:t>
            </a:r>
            <a:endParaRPr lang="en-US" sz="700" b="1" dirty="0">
              <a:latin typeface="SAS Monospace" panose="020B0609020202020204" pitchFamily="49" charset="0"/>
            </a:endParaRPr>
          </a:p>
          <a:p>
            <a:pPr marL="0" indent="0">
              <a:buNone/>
            </a:pPr>
            <a:r>
              <a:rPr lang="en-US" sz="700" b="1" dirty="0">
                <a:latin typeface="SAS Monospace" panose="020B0609020202020204" pitchFamily="49" charset="0"/>
              </a:rPr>
              <a:t>POVCAT18                -POVCAT18                   Estimate           Error        DF    t Value    </a:t>
            </a:r>
            <a:r>
              <a:rPr lang="en-US" sz="700" b="1" dirty="0" err="1">
                <a:latin typeface="SAS Monospace" panose="020B0609020202020204" pitchFamily="49" charset="0"/>
              </a:rPr>
              <a:t>Pr</a:t>
            </a:r>
            <a:r>
              <a:rPr lang="en-US" sz="700" b="1" dirty="0">
                <a:latin typeface="SAS Monospace" panose="020B0609020202020204" pitchFamily="49" charset="0"/>
              </a:rPr>
              <a:t> &gt; |t|</a:t>
            </a:r>
          </a:p>
          <a:p>
            <a:endParaRPr lang="en-US" sz="700" b="1" dirty="0">
              <a:latin typeface="SAS Monospace" panose="020B0609020202020204" pitchFamily="49" charset="0"/>
            </a:endParaRPr>
          </a:p>
          <a:p>
            <a:pPr marL="0" indent="0">
              <a:buNone/>
            </a:pPr>
            <a:r>
              <a:rPr lang="en-US" sz="700" b="1" dirty="0">
                <a:latin typeface="SAS Monospace" panose="020B0609020202020204" pitchFamily="49" charset="0"/>
              </a:rPr>
              <a:t>Poor                    Near Poor/Low Income      637.609124      385.010481       140       1.66      0.0999</a:t>
            </a:r>
          </a:p>
          <a:p>
            <a:pPr marL="0" indent="0">
              <a:buNone/>
            </a:pPr>
            <a:r>
              <a:rPr lang="en-US" sz="700" b="1" dirty="0">
                <a:latin typeface="SAS Monospace" panose="020B0609020202020204" pitchFamily="49" charset="0"/>
              </a:rPr>
              <a:t>Poor                    Middle Income             794.023513      411.909949       140       1.93      0.0559</a:t>
            </a:r>
          </a:p>
          <a:p>
            <a:pPr marL="0" indent="0">
              <a:buNone/>
            </a:pPr>
            <a:r>
              <a:rPr lang="en-US" sz="700" b="1" dirty="0">
                <a:latin typeface="SAS Monospace" panose="020B0609020202020204" pitchFamily="49" charset="0"/>
              </a:rPr>
              <a:t>Poor                    High Income               -36.639126      410.046571       140      -0.09      0.9289</a:t>
            </a:r>
          </a:p>
          <a:p>
            <a:pPr marL="0" indent="0">
              <a:buNone/>
            </a:pPr>
            <a:r>
              <a:rPr lang="en-US" sz="700" b="1" dirty="0">
                <a:latin typeface="SAS Monospace" panose="020B0609020202020204" pitchFamily="49" charset="0"/>
              </a:rPr>
              <a:t>Near Poor/Low Income    Middle Income             156.414390      329.798619       140       0.47      0.6360</a:t>
            </a:r>
          </a:p>
          <a:p>
            <a:pPr marL="0" indent="0">
              <a:buNone/>
            </a:pPr>
            <a:r>
              <a:rPr lang="en-US" sz="700" b="1" dirty="0">
                <a:latin typeface="SAS Monospace" panose="020B0609020202020204" pitchFamily="49" charset="0"/>
              </a:rPr>
              <a:t>Near Poor/Low Income    High Income              -674.248250      291.591788       140      -2.31      0.0222</a:t>
            </a:r>
          </a:p>
          <a:p>
            <a:pPr marL="0" indent="0">
              <a:buNone/>
            </a:pPr>
            <a:r>
              <a:rPr lang="en-US" sz="700" b="1" dirty="0">
                <a:latin typeface="SAS Monospace" panose="020B0609020202020204" pitchFamily="49" charset="0"/>
              </a:rPr>
              <a:t>Middle Income           High Income              -830.662639      311.350011       140      -2.67      0.0085</a:t>
            </a:r>
          </a:p>
          <a:p>
            <a:pPr marL="0" indent="0">
              <a:buNone/>
            </a:pPr>
            <a:endParaRPr lang="en-US" sz="700" dirty="0">
              <a:latin typeface="SAS Monospace" panose="020B0609020202020204" pitchFamily="49" charset="0"/>
              <a:cs typeface="Courier New" panose="02070309020205020404" pitchFamily="49" charset="0"/>
            </a:endParaRPr>
          </a:p>
        </p:txBody>
      </p:sp>
      <p:sp>
        <p:nvSpPr>
          <p:cNvPr id="4" name="TextBox 3"/>
          <p:cNvSpPr txBox="1"/>
          <p:nvPr/>
        </p:nvSpPr>
        <p:spPr>
          <a:xfrm>
            <a:off x="8763000" y="6400800"/>
            <a:ext cx="381000" cy="276999"/>
          </a:xfrm>
          <a:prstGeom prst="rect">
            <a:avLst/>
          </a:prstGeom>
          <a:noFill/>
        </p:spPr>
        <p:txBody>
          <a:bodyPr wrap="square" rtlCol="0">
            <a:spAutoFit/>
          </a:bodyPr>
          <a:lstStyle/>
          <a:p>
            <a:r>
              <a:rPr lang="en-US" sz="1200" dirty="0"/>
              <a:t>22</a:t>
            </a:r>
          </a:p>
        </p:txBody>
      </p:sp>
    </p:spTree>
    <p:extLst>
      <p:ext uri="{BB962C8B-B14F-4D97-AF65-F5344CB8AC3E}">
        <p14:creationId xmlns:p14="http://schemas.microsoft.com/office/powerpoint/2010/main" val="2945020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C5248-5AAE-43D7-814C-ED47A05C4AD1}"/>
              </a:ext>
            </a:extLst>
          </p:cNvPr>
          <p:cNvSpPr>
            <a:spLocks noGrp="1"/>
          </p:cNvSpPr>
          <p:nvPr>
            <p:ph type="title"/>
          </p:nvPr>
        </p:nvSpPr>
        <p:spPr>
          <a:xfrm>
            <a:off x="457200" y="304800"/>
            <a:ext cx="7467600" cy="617884"/>
          </a:xfrm>
        </p:spPr>
        <p:txBody>
          <a:bodyPr>
            <a:noAutofit/>
          </a:bodyPr>
          <a:lstStyle/>
          <a:p>
            <a:r>
              <a:rPr lang="en-US" sz="2000" dirty="0">
                <a:latin typeface="+mn-lt"/>
                <a:cs typeface="Courier New" panose="02070309020205020404" pitchFamily="49" charset="0"/>
              </a:rPr>
              <a:t>Bonferroni Multiple Comparison Tests of Pairwise Differences in Estimates with PROC SURVEYMEANS</a:t>
            </a:r>
            <a:endParaRPr lang="en-US" sz="2000" dirty="0">
              <a:latin typeface="+mn-lt"/>
            </a:endParaRPr>
          </a:p>
        </p:txBody>
      </p:sp>
      <p:sp>
        <p:nvSpPr>
          <p:cNvPr id="3" name="Content Placeholder 2">
            <a:extLst>
              <a:ext uri="{FF2B5EF4-FFF2-40B4-BE49-F238E27FC236}">
                <a16:creationId xmlns:a16="http://schemas.microsoft.com/office/drawing/2014/main" id="{A26BCE7B-3345-442D-98F8-AC556AE54C7D}"/>
              </a:ext>
            </a:extLst>
          </p:cNvPr>
          <p:cNvSpPr>
            <a:spLocks noGrp="1"/>
          </p:cNvSpPr>
          <p:nvPr>
            <p:ph idx="1"/>
          </p:nvPr>
        </p:nvSpPr>
        <p:spPr>
          <a:xfrm>
            <a:off x="457200" y="1646237"/>
            <a:ext cx="8229600" cy="4754563"/>
          </a:xfrm>
        </p:spPr>
        <p:txBody>
          <a:bodyPr>
            <a:normAutofit fontScale="47500" lnSpcReduction="20000"/>
          </a:bodyPr>
          <a:lstStyle/>
          <a:p>
            <a:pPr marL="0" indent="0">
              <a:buNone/>
            </a:pPr>
            <a:r>
              <a:rPr lang="en-US" sz="2900" b="1" dirty="0">
                <a:latin typeface="Courier New" panose="02070309020205020404" pitchFamily="49" charset="0"/>
                <a:cs typeface="Courier New" panose="02070309020205020404" pitchFamily="49" charset="0"/>
              </a:rPr>
              <a:t>ODS EXCLUDE SUMMARY STATISTICS;</a:t>
            </a:r>
          </a:p>
          <a:p>
            <a:pPr marL="0" indent="0">
              <a:buNone/>
            </a:pPr>
            <a:r>
              <a:rPr lang="en-US" sz="3000" b="1" dirty="0">
                <a:latin typeface="Courier New" panose="02070309020205020404" pitchFamily="49" charset="0"/>
                <a:cs typeface="Courier New" panose="02070309020205020404" pitchFamily="49" charset="0"/>
              </a:rPr>
              <a:t>PROC SURVEYMEANS DATA=pufmeps.H209 ;</a:t>
            </a:r>
          </a:p>
          <a:p>
            <a:pPr marL="0" indent="0">
              <a:buNone/>
            </a:pPr>
            <a:r>
              <a:rPr lang="en-US" sz="3000" b="1" dirty="0">
                <a:latin typeface="Courier New" panose="02070309020205020404" pitchFamily="49" charset="0"/>
                <a:cs typeface="Courier New" panose="02070309020205020404" pitchFamily="49" charset="0"/>
              </a:rPr>
              <a:t>    VAR TOTEXP18;</a:t>
            </a:r>
          </a:p>
          <a:p>
            <a:pPr marL="0" indent="0">
              <a:buNone/>
            </a:pPr>
            <a:r>
              <a:rPr lang="en-US" sz="3000" b="1" dirty="0">
                <a:latin typeface="Courier New" panose="02070309020205020404" pitchFamily="49" charset="0"/>
                <a:cs typeface="Courier New" panose="02070309020205020404" pitchFamily="49" charset="0"/>
              </a:rPr>
              <a:t>    STRATUM VARSTR;</a:t>
            </a:r>
          </a:p>
          <a:p>
            <a:pPr marL="0" indent="0">
              <a:buNone/>
            </a:pPr>
            <a:r>
              <a:rPr lang="en-US" sz="3000" b="1" dirty="0">
                <a:latin typeface="Courier New" panose="02070309020205020404" pitchFamily="49" charset="0"/>
                <a:cs typeface="Courier New" panose="02070309020205020404" pitchFamily="49" charset="0"/>
              </a:rPr>
              <a:t>    CLUSTER VARPSU;</a:t>
            </a:r>
          </a:p>
          <a:p>
            <a:pPr marL="0" indent="0">
              <a:buNone/>
            </a:pPr>
            <a:r>
              <a:rPr lang="en-US" sz="3000" b="1" dirty="0">
                <a:latin typeface="Courier New" panose="02070309020205020404" pitchFamily="49" charset="0"/>
                <a:cs typeface="Courier New" panose="02070309020205020404" pitchFamily="49" charset="0"/>
              </a:rPr>
              <a:t>    WEIGHT PERWT18F;</a:t>
            </a:r>
          </a:p>
          <a:p>
            <a:pPr marL="0" indent="0">
              <a:buNone/>
            </a:pPr>
            <a:r>
              <a:rPr lang="en-US" sz="3000" b="1" dirty="0">
                <a:latin typeface="Courier New" panose="02070309020205020404" pitchFamily="49" charset="0"/>
                <a:cs typeface="Courier New" panose="02070309020205020404" pitchFamily="49" charset="0"/>
              </a:rPr>
              <a:t>    DOMAIN POVCAT18 / </a:t>
            </a:r>
            <a:r>
              <a:rPr lang="en-US" sz="3000" b="1" dirty="0">
                <a:solidFill>
                  <a:srgbClr val="FF0000"/>
                </a:solidFill>
                <a:latin typeface="Courier New" panose="02070309020205020404" pitchFamily="49" charset="0"/>
                <a:cs typeface="Courier New" panose="02070309020205020404" pitchFamily="49" charset="0"/>
              </a:rPr>
              <a:t>ADJUST=BON </a:t>
            </a:r>
            <a:r>
              <a:rPr lang="en-US" sz="3000" b="1" dirty="0">
                <a:latin typeface="Courier New" panose="02070309020205020404" pitchFamily="49" charset="0"/>
                <a:cs typeface="Courier New" panose="02070309020205020404" pitchFamily="49" charset="0"/>
              </a:rPr>
              <a:t>;</a:t>
            </a:r>
          </a:p>
          <a:p>
            <a:pPr marL="0" indent="0">
              <a:buNone/>
            </a:pPr>
            <a:r>
              <a:rPr lang="en-US" sz="3000" b="1" dirty="0">
                <a:latin typeface="Courier New" panose="02070309020205020404" pitchFamily="49" charset="0"/>
                <a:cs typeface="Courier New" panose="02070309020205020404" pitchFamily="49" charset="0"/>
              </a:rPr>
              <a:t>   FORMAT POVCAT18 POVCAT_FMT.;</a:t>
            </a:r>
          </a:p>
          <a:p>
            <a:pPr marL="0" indent="0">
              <a:buNone/>
            </a:pPr>
            <a:r>
              <a:rPr lang="en-US" sz="3000" b="1" dirty="0">
                <a:latin typeface="Courier New" panose="02070309020205020404" pitchFamily="49" charset="0"/>
                <a:cs typeface="Courier New" panose="02070309020205020404" pitchFamily="49" charset="0"/>
              </a:rPr>
              <a:t>RUN;</a:t>
            </a:r>
          </a:p>
          <a:p>
            <a:pPr marL="0" indent="0">
              <a:buNone/>
            </a:pPr>
            <a:r>
              <a:rPr lang="en-US" b="1" dirty="0">
                <a:latin typeface="Courier New" panose="02070309020205020404" pitchFamily="49" charset="0"/>
                <a:cs typeface="Courier New" panose="02070309020205020404" pitchFamily="49" charset="0"/>
              </a:rPr>
              <a:t>Code explanation: The ODS EXCLUDE statement excludes ODS tables for SUMMARY and STATISTICS from output destinations.</a:t>
            </a:r>
            <a:r>
              <a:rPr lang="en-US" sz="2500" b="1" dirty="0">
                <a:latin typeface="Courier New" panose="02070309020205020404" pitchFamily="49" charset="0"/>
                <a:cs typeface="Courier New" panose="02070309020205020404" pitchFamily="49" charset="0"/>
              </a:rPr>
              <a:t> The </a:t>
            </a:r>
            <a:r>
              <a:rPr lang="en-US" sz="2500" b="1" dirty="0">
                <a:solidFill>
                  <a:srgbClr val="FF0000"/>
                </a:solidFill>
                <a:latin typeface="Courier New" panose="02070309020205020404" pitchFamily="49" charset="0"/>
                <a:cs typeface="Courier New" panose="02070309020205020404" pitchFamily="49" charset="0"/>
              </a:rPr>
              <a:t>ADJUST=BON </a:t>
            </a:r>
            <a:r>
              <a:rPr lang="en-US" sz="2500" b="1" dirty="0">
                <a:latin typeface="Courier New" panose="02070309020205020404" pitchFamily="49" charset="0"/>
                <a:cs typeface="Courier New" panose="02070309020205020404" pitchFamily="49" charset="0"/>
              </a:rPr>
              <a:t>option requests a Bonferroni multiple comparison adjustment for the p-values for testing the pairwise differences in total health care spending (TOTEXP18)among poverty-levels (POVCAT18). This option also invokes the DIFFMEANS option.</a:t>
            </a:r>
          </a:p>
          <a:p>
            <a:pPr marL="0" indent="0">
              <a:buNone/>
            </a:pPr>
            <a:endParaRPr lang="en-US" sz="2500" b="1" dirty="0">
              <a:latin typeface="Courier New" panose="02070309020205020404" pitchFamily="49" charset="0"/>
              <a:cs typeface="Courier New" panose="02070309020205020404" pitchFamily="49" charset="0"/>
            </a:endParaRPr>
          </a:p>
          <a:p>
            <a:pPr marL="0" indent="0">
              <a:buNone/>
            </a:pPr>
            <a:r>
              <a:rPr lang="en-US" sz="2500" b="1" dirty="0">
                <a:latin typeface="Courier New" panose="02070309020205020404" pitchFamily="49" charset="0"/>
                <a:cs typeface="Courier New" panose="02070309020205020404" pitchFamily="49" charset="0"/>
                <a:hlinkClick r:id="rId2"/>
              </a:rPr>
              <a:t>Five Reasons to use the ODS EXCLUDE statement.</a:t>
            </a:r>
            <a:endParaRPr lang="en-US" sz="2500" b="1" dirty="0">
              <a:latin typeface="Courier New" panose="02070309020205020404" pitchFamily="49" charset="0"/>
              <a:cs typeface="Courier New" panose="02070309020205020404" pitchFamily="49" charset="0"/>
            </a:endParaRPr>
          </a:p>
          <a:p>
            <a:pPr marL="0" indent="0">
              <a:spcBef>
                <a:spcPts val="0"/>
              </a:spcBef>
              <a:buNone/>
            </a:pPr>
            <a:endParaRPr lang="en-US" sz="2500" b="1" dirty="0">
              <a:latin typeface="Courier New" panose="02070309020205020404" pitchFamily="49" charset="0"/>
              <a:cs typeface="Courier New" panose="02070309020205020404" pitchFamily="49" charset="0"/>
            </a:endParaRPr>
          </a:p>
          <a:p>
            <a:pPr marL="0" indent="0">
              <a:spcBef>
                <a:spcPts val="0"/>
              </a:spcBef>
              <a:buNone/>
            </a:pPr>
            <a:r>
              <a:rPr lang="en-US" sz="2400" b="1" dirty="0">
                <a:latin typeface="Courier New" panose="02070309020205020404" pitchFamily="49" charset="0"/>
                <a:cs typeface="Courier New" panose="02070309020205020404" pitchFamily="49" charset="0"/>
              </a:rPr>
              <a:t>The above code block is part of the SAS program (referenced below), which includes the LIBNAME statement, global statements (e.g., OPTIONS and ODS GRAPHICS OFF statements), and PROC FORMAT (not shown in this slide). See the SAS output in the next slide.</a:t>
            </a:r>
          </a:p>
          <a:p>
            <a:pPr marL="0" indent="0">
              <a:spcBef>
                <a:spcPts val="0"/>
              </a:spcBef>
              <a:buNone/>
            </a:pPr>
            <a:endParaRPr lang="en-US" sz="2400" b="1" dirty="0">
              <a:latin typeface="Courier New" panose="02070309020205020404" pitchFamily="49" charset="0"/>
              <a:cs typeface="Courier New" panose="02070309020205020404" pitchFamily="49" charset="0"/>
            </a:endParaRPr>
          </a:p>
          <a:p>
            <a:pPr marL="0" indent="0">
              <a:spcBef>
                <a:spcPts val="0"/>
              </a:spcBef>
              <a:buNone/>
            </a:pPr>
            <a:endParaRPr lang="en-US" sz="2500" b="1" dirty="0">
              <a:latin typeface="Courier New" panose="02070309020205020404" pitchFamily="49" charset="0"/>
              <a:cs typeface="Courier New" panose="02070309020205020404" pitchFamily="49" charset="0"/>
            </a:endParaRPr>
          </a:p>
          <a:p>
            <a:pPr marL="0" indent="0">
              <a:spcBef>
                <a:spcPts val="0"/>
              </a:spcBef>
              <a:buNone/>
            </a:pPr>
            <a:r>
              <a:rPr lang="en-US" b="1" dirty="0">
                <a:latin typeface="Courier New" panose="02070309020205020404" pitchFamily="49" charset="0"/>
                <a:cs typeface="Courier New" panose="02070309020205020404" pitchFamily="49" charset="0"/>
              </a:rPr>
              <a:t>Source: </a:t>
            </a:r>
            <a:r>
              <a:rPr lang="en-US" b="1" dirty="0" err="1">
                <a:latin typeface="Courier New" panose="02070309020205020404" pitchFamily="49" charset="0"/>
                <a:cs typeface="Courier New" panose="02070309020205020404" pitchFamily="49" charset="0"/>
              </a:rPr>
              <a:t>HowToTestSurveyMeans.SAS</a:t>
            </a:r>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hlinkClick r:id="rId3">
                  <a:extLst>
                    <a:ext uri="{A12FA001-AC4F-418D-AE19-62706E023703}">
                      <ahyp:hlinkClr xmlns:ahyp="http://schemas.microsoft.com/office/drawing/2018/hyperlinkcolor" val="tx"/>
                    </a:ext>
                  </a:extLst>
                </a:hlinkClick>
              </a:rPr>
              <a:t>https://github.com/pkmedu/AnalyzeMEPS</a:t>
            </a:r>
            <a:r>
              <a:rPr lang="en-US" b="1" dirty="0">
                <a:latin typeface="Courier New" panose="02070309020205020404" pitchFamily="49" charset="0"/>
                <a:cs typeface="Courier New" panose="02070309020205020404" pitchFamily="49" charset="0"/>
              </a:rPr>
              <a:t>).</a:t>
            </a:r>
          </a:p>
          <a:p>
            <a:pPr marL="0" indent="0">
              <a:spcBef>
                <a:spcPts val="0"/>
              </a:spcBef>
              <a:buNone/>
            </a:pPr>
            <a:endParaRPr lang="en-US" dirty="0">
              <a:latin typeface="Courier New" panose="02070309020205020404" pitchFamily="49" charset="0"/>
              <a:cs typeface="Courier New" panose="02070309020205020404" pitchFamily="49" charset="0"/>
            </a:endParaRPr>
          </a:p>
          <a:p>
            <a:pPr marL="0" indent="0">
              <a:spcBef>
                <a:spcPts val="0"/>
              </a:spcBef>
              <a:buNone/>
            </a:pPr>
            <a:endParaRPr lang="en-US" dirty="0">
              <a:latin typeface="Courier New" panose="02070309020205020404" pitchFamily="49" charset="0"/>
              <a:cs typeface="Courier New" panose="02070309020205020404" pitchFamily="49" charset="0"/>
            </a:endParaRPr>
          </a:p>
        </p:txBody>
      </p:sp>
      <p:sp>
        <p:nvSpPr>
          <p:cNvPr id="4" name="TextBox 3"/>
          <p:cNvSpPr txBox="1"/>
          <p:nvPr/>
        </p:nvSpPr>
        <p:spPr>
          <a:xfrm>
            <a:off x="8763000" y="6400800"/>
            <a:ext cx="381000" cy="276999"/>
          </a:xfrm>
          <a:prstGeom prst="rect">
            <a:avLst/>
          </a:prstGeom>
          <a:noFill/>
        </p:spPr>
        <p:txBody>
          <a:bodyPr wrap="square" rtlCol="0">
            <a:spAutoFit/>
          </a:bodyPr>
          <a:lstStyle/>
          <a:p>
            <a:r>
              <a:rPr lang="en-US" sz="1200" dirty="0"/>
              <a:t>23</a:t>
            </a:r>
          </a:p>
        </p:txBody>
      </p:sp>
    </p:spTree>
    <p:extLst>
      <p:ext uri="{BB962C8B-B14F-4D97-AF65-F5344CB8AC3E}">
        <p14:creationId xmlns:p14="http://schemas.microsoft.com/office/powerpoint/2010/main" val="1499255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4922B-76C5-4BC3-A8CA-3317D8B29C95}"/>
              </a:ext>
            </a:extLst>
          </p:cNvPr>
          <p:cNvSpPr>
            <a:spLocks noGrp="1"/>
          </p:cNvSpPr>
          <p:nvPr>
            <p:ph type="title"/>
          </p:nvPr>
        </p:nvSpPr>
        <p:spPr>
          <a:xfrm>
            <a:off x="457200" y="304800"/>
            <a:ext cx="7429500" cy="617884"/>
          </a:xfrm>
        </p:spPr>
        <p:txBody>
          <a:bodyPr>
            <a:noAutofit/>
          </a:bodyPr>
          <a:lstStyle/>
          <a:p>
            <a:r>
              <a:rPr lang="en-US" sz="2000" dirty="0">
                <a:latin typeface="+mn-lt"/>
                <a:cs typeface="Courier New" panose="02070309020205020404" pitchFamily="49" charset="0"/>
              </a:rPr>
              <a:t>Bonferroni Multiple Comparison Tests of Pairwise Differences in Estimates with PROC SURVEYMEANS - </a:t>
            </a:r>
            <a:r>
              <a:rPr lang="en-US" sz="2000" dirty="0">
                <a:latin typeface="+mn-lt"/>
              </a:rPr>
              <a:t>Output</a:t>
            </a:r>
          </a:p>
        </p:txBody>
      </p:sp>
      <p:sp>
        <p:nvSpPr>
          <p:cNvPr id="3" name="Content Placeholder 2">
            <a:extLst>
              <a:ext uri="{FF2B5EF4-FFF2-40B4-BE49-F238E27FC236}">
                <a16:creationId xmlns:a16="http://schemas.microsoft.com/office/drawing/2014/main" id="{8A3ACCA7-8870-4560-AFE3-AA189BCEA03C}"/>
              </a:ext>
            </a:extLst>
          </p:cNvPr>
          <p:cNvSpPr>
            <a:spLocks noGrp="1"/>
          </p:cNvSpPr>
          <p:nvPr>
            <p:ph idx="1"/>
          </p:nvPr>
        </p:nvSpPr>
        <p:spPr>
          <a:xfrm>
            <a:off x="1858" y="1166018"/>
            <a:ext cx="9294541" cy="4525963"/>
          </a:xfrm>
        </p:spPr>
        <p:txBody>
          <a:bodyPr>
            <a:normAutofit fontScale="25000" lnSpcReduction="20000"/>
          </a:bodyPr>
          <a:lstStyle/>
          <a:p>
            <a:pPr marL="0" indent="0">
              <a:buNone/>
            </a:pPr>
            <a:r>
              <a:rPr lang="en-US" sz="2500" dirty="0">
                <a:latin typeface="SAS Monospace" panose="020B0609020202020204" pitchFamily="49" charset="0"/>
              </a:rPr>
              <a:t>                                            </a:t>
            </a:r>
          </a:p>
          <a:p>
            <a:pPr marL="0" indent="0">
              <a:buNone/>
            </a:pPr>
            <a:r>
              <a:rPr lang="en-US" sz="3600" b="1" dirty="0">
                <a:latin typeface="SAS Monospace" panose="020B0609020202020204" pitchFamily="49" charset="0"/>
              </a:rPr>
              <a:t>The SURVEYMEANS Procedure</a:t>
            </a:r>
          </a:p>
          <a:p>
            <a:pPr marL="0" indent="0">
              <a:buNone/>
            </a:pPr>
            <a:endParaRPr lang="en-US" sz="3600" b="1" dirty="0">
              <a:latin typeface="SAS Monospace" panose="020B0609020202020204" pitchFamily="49" charset="0"/>
            </a:endParaRPr>
          </a:p>
          <a:p>
            <a:pPr marL="0" indent="0">
              <a:buNone/>
            </a:pPr>
            <a:r>
              <a:rPr lang="en-US" sz="3600" b="1" dirty="0">
                <a:latin typeface="SAS Monospace" panose="020B0609020202020204" pitchFamily="49" charset="0"/>
              </a:rPr>
              <a:t>			          Statistics for POVCAT18 Domains</a:t>
            </a:r>
          </a:p>
          <a:p>
            <a:pPr marL="0" indent="0">
              <a:buNone/>
            </a:pPr>
            <a:r>
              <a:rPr lang="en-US" sz="3600" b="1" dirty="0">
                <a:latin typeface="SAS Monospace" panose="020B0609020202020204" pitchFamily="49" charset="0"/>
              </a:rPr>
              <a:t>                                                                                           </a:t>
            </a:r>
            <a:r>
              <a:rPr lang="en-US" sz="3600" b="1" dirty="0" err="1">
                <a:latin typeface="SAS Monospace" panose="020B0609020202020204" pitchFamily="49" charset="0"/>
              </a:rPr>
              <a:t>Std</a:t>
            </a:r>
            <a:r>
              <a:rPr lang="en-US" sz="3600" b="1" dirty="0">
                <a:latin typeface="SAS Monospace" panose="020B0609020202020204" pitchFamily="49" charset="0"/>
              </a:rPr>
              <a:t> Error</a:t>
            </a:r>
          </a:p>
          <a:p>
            <a:pPr marL="0" indent="0">
              <a:buNone/>
            </a:pPr>
            <a:r>
              <a:rPr lang="en-US" sz="3600" b="1" u="sng" dirty="0">
                <a:latin typeface="SAS Monospace" panose="020B0609020202020204" pitchFamily="49" charset="0"/>
              </a:rPr>
              <a:t>POVCAT18                Variable    Label                         N            Mean         of Mean       95% CL for Mean</a:t>
            </a:r>
            <a:endParaRPr lang="en-US" sz="3600" dirty="0">
              <a:latin typeface="SAS Monospace" panose="020B0609020202020204" pitchFamily="49" charset="0"/>
            </a:endParaRPr>
          </a:p>
          <a:p>
            <a:pPr marL="0" indent="0">
              <a:buNone/>
            </a:pPr>
            <a:endParaRPr lang="en-US" sz="3600" b="1" dirty="0">
              <a:latin typeface="SAS Monospace" panose="020B0609020202020204" pitchFamily="49" charset="0"/>
            </a:endParaRPr>
          </a:p>
          <a:p>
            <a:pPr marL="0" indent="0">
              <a:buNone/>
            </a:pPr>
            <a:r>
              <a:rPr lang="en-US" sz="3600" b="1" dirty="0">
                <a:latin typeface="SAS Monospace" panose="020B0609020202020204" pitchFamily="49" charset="0"/>
              </a:rPr>
              <a:t>Poor                    TOTEXP18    TOTAL HEALTH CARE          5186     6387.431789      325.672968    5743.55884 7031.30474</a:t>
            </a:r>
          </a:p>
          <a:p>
            <a:pPr marL="0" indent="0">
              <a:buNone/>
            </a:pPr>
            <a:r>
              <a:rPr lang="en-US" sz="3600" b="1" dirty="0">
                <a:latin typeface="SAS Monospace" panose="020B0609020202020204" pitchFamily="49" charset="0"/>
              </a:rPr>
              <a:t>                                    EXP 18</a:t>
            </a:r>
          </a:p>
          <a:p>
            <a:pPr marL="0" indent="0">
              <a:buNone/>
            </a:pPr>
            <a:r>
              <a:rPr lang="en-US" sz="3600" b="1" dirty="0">
                <a:latin typeface="SAS Monospace" panose="020B0609020202020204" pitchFamily="49" charset="0"/>
              </a:rPr>
              <a:t>Near Poor/Low Income    TOTEXP18    TOTAL HEALTH CARE          5892     5749.822666      220.769022    5313.35045 6186.29488</a:t>
            </a:r>
          </a:p>
          <a:p>
            <a:pPr marL="0" indent="0">
              <a:buNone/>
            </a:pPr>
            <a:r>
              <a:rPr lang="en-US" sz="3600" b="1" dirty="0">
                <a:latin typeface="SAS Monospace" panose="020B0609020202020204" pitchFamily="49" charset="0"/>
              </a:rPr>
              <a:t>                                    EXP 18</a:t>
            </a:r>
          </a:p>
          <a:p>
            <a:pPr marL="0" indent="0">
              <a:buNone/>
            </a:pPr>
            <a:r>
              <a:rPr lang="en-US" sz="3600" b="1" dirty="0">
                <a:latin typeface="SAS Monospace" panose="020B0609020202020204" pitchFamily="49" charset="0"/>
              </a:rPr>
              <a:t>Middle Income           TOTEXP18    TOTAL HEALTH CARE          8409     5593.408276      246.604199    5105.85853 6080.95803</a:t>
            </a:r>
          </a:p>
          <a:p>
            <a:pPr marL="0" indent="0">
              <a:buNone/>
            </a:pPr>
            <a:r>
              <a:rPr lang="en-US" sz="3600" b="1" dirty="0">
                <a:latin typeface="SAS Monospace" panose="020B0609020202020204" pitchFamily="49" charset="0"/>
              </a:rPr>
              <a:t>                                   EXP 18</a:t>
            </a:r>
          </a:p>
          <a:p>
            <a:pPr marL="0" indent="0">
              <a:buNone/>
            </a:pPr>
            <a:r>
              <a:rPr lang="en-US" sz="3600" b="1" dirty="0">
                <a:latin typeface="SAS Monospace" panose="020B0609020202020204" pitchFamily="49" charset="0"/>
              </a:rPr>
              <a:t>High Income             TOTEXP18    TOTAL HEALTH CARE          9928     6424.070915      209.836076    6009.21372 6838.92811</a:t>
            </a:r>
          </a:p>
          <a:p>
            <a:pPr marL="0" indent="0">
              <a:buNone/>
            </a:pPr>
            <a:r>
              <a:rPr lang="en-US" sz="3600" b="1" dirty="0">
                <a:latin typeface="SAS Monospace" panose="020B0609020202020204" pitchFamily="49" charset="0"/>
              </a:rPr>
              <a:t>                                    EXP 18</a:t>
            </a:r>
          </a:p>
          <a:p>
            <a:pPr marL="0" indent="0">
              <a:buNone/>
            </a:pPr>
            <a:r>
              <a:rPr lang="en-US" sz="3600" b="1" dirty="0">
                <a:latin typeface="SAS Monospace" panose="020B0609020202020204" pitchFamily="49" charset="0"/>
              </a:rPr>
              <a:t>__________________________________________________________________________________________________________________________</a:t>
            </a:r>
          </a:p>
          <a:p>
            <a:pPr marL="0" indent="0">
              <a:buNone/>
            </a:pPr>
            <a:endParaRPr lang="en-US" sz="3600" b="1" dirty="0">
              <a:latin typeface="SAS Monospace" panose="020B0609020202020204" pitchFamily="49" charset="0"/>
            </a:endParaRPr>
          </a:p>
          <a:p>
            <a:pPr marL="0" indent="0">
              <a:buNone/>
            </a:pPr>
            <a:r>
              <a:rPr lang="en-US" sz="3600" b="1" dirty="0">
                <a:latin typeface="SAS Monospace" panose="020B0609020202020204" pitchFamily="49" charset="0"/>
              </a:rPr>
              <a:t>                   </a:t>
            </a:r>
          </a:p>
          <a:p>
            <a:pPr marL="0" indent="0">
              <a:buNone/>
            </a:pPr>
            <a:endParaRPr lang="en-US" sz="3600" b="1" dirty="0">
              <a:latin typeface="SAS Monospace" panose="020B0609020202020204" pitchFamily="49" charset="0"/>
            </a:endParaRPr>
          </a:p>
          <a:p>
            <a:pPr marL="0" indent="0">
              <a:buNone/>
            </a:pPr>
            <a:endParaRPr lang="en-US" sz="3600" b="1" dirty="0">
              <a:latin typeface="SAS Monospace" panose="020B0609020202020204" pitchFamily="49" charset="0"/>
            </a:endParaRPr>
          </a:p>
          <a:p>
            <a:pPr marL="0" indent="0" algn="ctr">
              <a:buNone/>
            </a:pPr>
            <a:r>
              <a:rPr lang="en-US" sz="3600" b="1" dirty="0">
                <a:latin typeface="SAS Monospace" panose="020B0609020202020204" pitchFamily="49" charset="0"/>
              </a:rPr>
              <a:t>  Differences of TOTEXP18 (TOTAL HEALTH CARE EXP 18) Means for POVCAT18 Domains</a:t>
            </a:r>
          </a:p>
          <a:p>
            <a:pPr marL="0" indent="0" algn="ctr">
              <a:buNone/>
            </a:pPr>
            <a:endParaRPr lang="en-US" sz="3600" b="1" dirty="0">
              <a:latin typeface="SAS Monospace" panose="020B0609020202020204" pitchFamily="49" charset="0"/>
            </a:endParaRPr>
          </a:p>
          <a:p>
            <a:pPr marL="0" indent="0" algn="ctr">
              <a:buNone/>
            </a:pPr>
            <a:endParaRPr lang="en-US" sz="3600" b="1" dirty="0">
              <a:latin typeface="SAS Monospace" panose="020B0609020202020204" pitchFamily="49" charset="0"/>
            </a:endParaRPr>
          </a:p>
          <a:p>
            <a:pPr marL="0" indent="0">
              <a:buNone/>
            </a:pPr>
            <a:r>
              <a:rPr lang="en-US" sz="3600" b="1" dirty="0">
                <a:latin typeface="SAS Monospace" panose="020B0609020202020204" pitchFamily="49" charset="0"/>
              </a:rPr>
              <a:t>                                                        Diff             Std</a:t>
            </a:r>
          </a:p>
          <a:p>
            <a:pPr marL="0" indent="0">
              <a:buNone/>
            </a:pPr>
            <a:r>
              <a:rPr lang="en-US" sz="3600" b="1" dirty="0">
                <a:latin typeface="SAS Monospace" panose="020B0609020202020204" pitchFamily="49" charset="0"/>
              </a:rPr>
              <a:t>POVCAT18                -POVCAT18                   Estimate           Error        DF    t Value    </a:t>
            </a:r>
            <a:r>
              <a:rPr lang="en-US" sz="3600" b="1" dirty="0" err="1">
                <a:latin typeface="SAS Monospace" panose="020B0609020202020204" pitchFamily="49" charset="0"/>
              </a:rPr>
              <a:t>Pr</a:t>
            </a:r>
            <a:r>
              <a:rPr lang="en-US" sz="3600" b="1" dirty="0">
                <a:latin typeface="SAS Monospace" panose="020B0609020202020204" pitchFamily="49" charset="0"/>
              </a:rPr>
              <a:t> &gt; |t|     Adj P</a:t>
            </a:r>
          </a:p>
          <a:p>
            <a:endParaRPr lang="en-US" sz="3600" b="1" dirty="0">
              <a:latin typeface="SAS Monospace" panose="020B0609020202020204" pitchFamily="49" charset="0"/>
            </a:endParaRPr>
          </a:p>
          <a:p>
            <a:pPr marL="0" indent="0">
              <a:buNone/>
            </a:pPr>
            <a:r>
              <a:rPr lang="en-US" sz="3600" b="1" dirty="0">
                <a:latin typeface="SAS Monospace" panose="020B0609020202020204" pitchFamily="49" charset="0"/>
              </a:rPr>
              <a:t>Poor                    Near Poor/Low Income      637.609124      385.010481       140       1.66      0.0999    0.5997</a:t>
            </a:r>
          </a:p>
          <a:p>
            <a:pPr marL="0" indent="0">
              <a:buNone/>
            </a:pPr>
            <a:r>
              <a:rPr lang="en-US" sz="3600" b="1" dirty="0">
                <a:latin typeface="SAS Monospace" panose="020B0609020202020204" pitchFamily="49" charset="0"/>
              </a:rPr>
              <a:t>Poor                    Middle Income             794.023513      411.909949       140       1.93      0.0559    0.3355</a:t>
            </a:r>
          </a:p>
          <a:p>
            <a:pPr marL="0" indent="0">
              <a:buNone/>
            </a:pPr>
            <a:r>
              <a:rPr lang="en-US" sz="3600" b="1" dirty="0">
                <a:latin typeface="SAS Monospace" panose="020B0609020202020204" pitchFamily="49" charset="0"/>
              </a:rPr>
              <a:t>Poor                    High Income               -36.639126      410.046571       140      -0.09      0.9289    1.0000</a:t>
            </a:r>
          </a:p>
          <a:p>
            <a:pPr marL="0" indent="0">
              <a:buNone/>
            </a:pPr>
            <a:r>
              <a:rPr lang="en-US" sz="3600" b="1" dirty="0">
                <a:latin typeface="SAS Monospace" panose="020B0609020202020204" pitchFamily="49" charset="0"/>
              </a:rPr>
              <a:t>Near Poor/Low Income    Middle Income             156.414390      329.798619       140       0.47      0.6360    1.0000</a:t>
            </a:r>
          </a:p>
          <a:p>
            <a:pPr marL="0" indent="0">
              <a:buNone/>
            </a:pPr>
            <a:r>
              <a:rPr lang="en-US" sz="3600" b="1" dirty="0">
                <a:latin typeface="SAS Monospace" panose="020B0609020202020204" pitchFamily="49" charset="0"/>
              </a:rPr>
              <a:t>Near Poor/Low Income    High Income              -674.248250      291.591788       140      -2.31      0.0222    0.1333</a:t>
            </a:r>
          </a:p>
          <a:p>
            <a:pPr marL="0" indent="0">
              <a:buNone/>
            </a:pPr>
            <a:r>
              <a:rPr lang="en-US" sz="3600" b="1" dirty="0">
                <a:latin typeface="SAS Monospace" panose="020B0609020202020204" pitchFamily="49" charset="0"/>
              </a:rPr>
              <a:t>Middle Income           High Income              -830.662639      311.350011       140      -2.67      0.0085    0.0512</a:t>
            </a:r>
          </a:p>
        </p:txBody>
      </p:sp>
      <p:sp>
        <p:nvSpPr>
          <p:cNvPr id="4" name="TextBox 3"/>
          <p:cNvSpPr txBox="1"/>
          <p:nvPr/>
        </p:nvSpPr>
        <p:spPr>
          <a:xfrm>
            <a:off x="8763000" y="6400800"/>
            <a:ext cx="381000" cy="276999"/>
          </a:xfrm>
          <a:prstGeom prst="rect">
            <a:avLst/>
          </a:prstGeom>
          <a:noFill/>
        </p:spPr>
        <p:txBody>
          <a:bodyPr wrap="square" rtlCol="0">
            <a:spAutoFit/>
          </a:bodyPr>
          <a:lstStyle/>
          <a:p>
            <a:r>
              <a:rPr lang="en-US" sz="1200" dirty="0"/>
              <a:t>24</a:t>
            </a:r>
          </a:p>
        </p:txBody>
      </p:sp>
    </p:spTree>
    <p:extLst>
      <p:ext uri="{BB962C8B-B14F-4D97-AF65-F5344CB8AC3E}">
        <p14:creationId xmlns:p14="http://schemas.microsoft.com/office/powerpoint/2010/main" val="35814454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ED3C0-5785-41EC-894F-C6E42FF93466}"/>
              </a:ext>
            </a:extLst>
          </p:cNvPr>
          <p:cNvSpPr>
            <a:spLocks noGrp="1"/>
          </p:cNvSpPr>
          <p:nvPr>
            <p:ph type="title"/>
          </p:nvPr>
        </p:nvSpPr>
        <p:spPr/>
        <p:txBody>
          <a:bodyPr>
            <a:noAutofit/>
          </a:bodyPr>
          <a:lstStyle/>
          <a:p>
            <a:r>
              <a:rPr lang="en-US" sz="2400" dirty="0"/>
              <a:t>Confidence Limits for Pairwise Differences in Estimates with PROC SURVEYMEANS </a:t>
            </a:r>
          </a:p>
        </p:txBody>
      </p:sp>
      <p:sp>
        <p:nvSpPr>
          <p:cNvPr id="3" name="Content Placeholder 2">
            <a:extLst>
              <a:ext uri="{FF2B5EF4-FFF2-40B4-BE49-F238E27FC236}">
                <a16:creationId xmlns:a16="http://schemas.microsoft.com/office/drawing/2014/main" id="{F3BE053C-DE21-4FBB-8A4F-5CE845094F61}"/>
              </a:ext>
            </a:extLst>
          </p:cNvPr>
          <p:cNvSpPr>
            <a:spLocks noGrp="1"/>
          </p:cNvSpPr>
          <p:nvPr>
            <p:ph idx="1"/>
          </p:nvPr>
        </p:nvSpPr>
        <p:spPr/>
        <p:txBody>
          <a:bodyPr/>
          <a:lstStyle/>
          <a:p>
            <a:endParaRPr lang="en-US" dirty="0"/>
          </a:p>
          <a:p>
            <a:endParaRPr lang="en-US" dirty="0"/>
          </a:p>
        </p:txBody>
      </p:sp>
      <p:sp>
        <p:nvSpPr>
          <p:cNvPr id="5" name="Rectangle 4">
            <a:extLst>
              <a:ext uri="{FF2B5EF4-FFF2-40B4-BE49-F238E27FC236}">
                <a16:creationId xmlns:a16="http://schemas.microsoft.com/office/drawing/2014/main" id="{897FBE81-0FCC-435B-B2E5-54D34FDAF038}"/>
              </a:ext>
            </a:extLst>
          </p:cNvPr>
          <p:cNvSpPr/>
          <p:nvPr/>
        </p:nvSpPr>
        <p:spPr>
          <a:xfrm>
            <a:off x="762000" y="1305342"/>
            <a:ext cx="7391400" cy="6771084"/>
          </a:xfrm>
          <a:prstGeom prst="rect">
            <a:avLst/>
          </a:prstGeom>
        </p:spPr>
        <p:txBody>
          <a:bodyPr wrap="square">
            <a:spAutoFit/>
          </a:bodyPr>
          <a:lstStyle/>
          <a:p>
            <a:r>
              <a:rPr lang="en-US" sz="1400" b="1" dirty="0">
                <a:latin typeface="Courier New" panose="02070309020205020404" pitchFamily="49" charset="0"/>
                <a:cs typeface="Courier New" panose="02070309020205020404" pitchFamily="49" charset="0"/>
              </a:rPr>
              <a:t>ODS SELECT DOMAINDIFFS;</a:t>
            </a:r>
          </a:p>
          <a:p>
            <a:r>
              <a:rPr lang="en-US" sz="1400" b="1" dirty="0">
                <a:latin typeface="Courier New" panose="02070309020205020404" pitchFamily="49" charset="0"/>
              </a:rPr>
              <a:t>PROC SURVEYMEANS DATA=pufmeps.H209 ;</a:t>
            </a:r>
          </a:p>
          <a:p>
            <a:r>
              <a:rPr lang="en-US" sz="1400" b="1" dirty="0">
                <a:latin typeface="Courier New" panose="02070309020205020404" pitchFamily="49" charset="0"/>
              </a:rPr>
              <a:t>    VAR TOTEXP18;</a:t>
            </a:r>
          </a:p>
          <a:p>
            <a:r>
              <a:rPr lang="en-US" sz="1400" b="1" dirty="0">
                <a:latin typeface="Courier New" panose="02070309020205020404" pitchFamily="49" charset="0"/>
              </a:rPr>
              <a:t>    STRATUM VARSTR;</a:t>
            </a:r>
          </a:p>
          <a:p>
            <a:r>
              <a:rPr lang="en-US" sz="1400" b="1" dirty="0">
                <a:latin typeface="Courier New" panose="02070309020205020404" pitchFamily="49" charset="0"/>
              </a:rPr>
              <a:t>    CLUSTER VARPSU;</a:t>
            </a:r>
          </a:p>
          <a:p>
            <a:r>
              <a:rPr lang="en-US" sz="1400" b="1" dirty="0">
                <a:latin typeface="Courier New" panose="02070309020205020404" pitchFamily="49" charset="0"/>
              </a:rPr>
              <a:t>    WEIGHT PERWT18F;</a:t>
            </a:r>
          </a:p>
          <a:p>
            <a:r>
              <a:rPr lang="fr-FR" sz="1400" b="1" dirty="0">
                <a:latin typeface="Courier New" panose="02070309020205020404" pitchFamily="49" charset="0"/>
              </a:rPr>
              <a:t>    DOMAIN POVCAT18 / </a:t>
            </a:r>
            <a:r>
              <a:rPr lang="fr-FR" sz="1400" b="1" dirty="0">
                <a:solidFill>
                  <a:srgbClr val="FF0000"/>
                </a:solidFill>
                <a:latin typeface="Courier New" panose="02070309020205020404" pitchFamily="49" charset="0"/>
              </a:rPr>
              <a:t>CLDIFF</a:t>
            </a:r>
            <a:r>
              <a:rPr lang="fr-FR" sz="1400" b="1" dirty="0">
                <a:latin typeface="Courier New" panose="02070309020205020404" pitchFamily="49" charset="0"/>
              </a:rPr>
              <a:t>;</a:t>
            </a:r>
          </a:p>
          <a:p>
            <a:r>
              <a:rPr lang="en-US" sz="1400" b="1" dirty="0">
                <a:latin typeface="Courier New" panose="02070309020205020404" pitchFamily="49" charset="0"/>
              </a:rPr>
              <a:t>    FORMAT POVCAT18 POVCAT_FMT.;</a:t>
            </a:r>
          </a:p>
          <a:p>
            <a:r>
              <a:rPr lang="en-US" sz="1400" b="1" dirty="0">
                <a:latin typeface="Courier New" panose="02070309020205020404" pitchFamily="49" charset="0"/>
              </a:rPr>
              <a:t> RUN;</a:t>
            </a:r>
          </a:p>
          <a:p>
            <a:endParaRPr lang="en-US" b="1" dirty="0">
              <a:latin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Code explanation: The ODS SELECT restricts the output to “DOMAINDIFFS”. </a:t>
            </a:r>
            <a:r>
              <a:rPr lang="en-US" sz="1400" b="1" dirty="0">
                <a:solidFill>
                  <a:srgbClr val="FF0000"/>
                </a:solidFill>
                <a:latin typeface="Courier New" panose="02070309020205020404" pitchFamily="49" charset="0"/>
                <a:cs typeface="Courier New" panose="02070309020205020404" pitchFamily="49" charset="0"/>
              </a:rPr>
              <a:t>CLDIFF</a:t>
            </a:r>
            <a:r>
              <a:rPr lang="en-US" sz="1400" b="1" dirty="0">
                <a:latin typeface="Courier New" panose="02070309020205020404" pitchFamily="49" charset="0"/>
                <a:cs typeface="Courier New" panose="02070309020205020404" pitchFamily="49" charset="0"/>
              </a:rPr>
              <a:t> requests t type confidence limits for each difference of domain means. If you leave this option in the code, it automatically invokes the DIFFMEANS option. </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The above code block is part of the SAS program (referenced below), which includes the LIBNAME statement, global statements (e.g., OPTIONS and  ODS GRAPHICS OFF statements), and PROC FORMAT (not shown in this slide). See the SAS output in the next slide.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Source: </a:t>
            </a:r>
            <a:r>
              <a:rPr lang="en-US" sz="1400" b="1" dirty="0" err="1">
                <a:latin typeface="Courier New" panose="02070309020205020404" pitchFamily="49" charset="0"/>
                <a:cs typeface="Courier New" panose="02070309020205020404" pitchFamily="49" charset="0"/>
              </a:rPr>
              <a:t>HowToTestSurveyMeans.SAS</a:t>
            </a:r>
            <a:r>
              <a:rPr lang="en-US" sz="1400" b="1" dirty="0">
                <a:latin typeface="Courier New" panose="02070309020205020404" pitchFamily="49" charset="0"/>
                <a:cs typeface="Courier New" panose="02070309020205020404" pitchFamily="49" charset="0"/>
              </a:rPr>
              <a:t> (</a:t>
            </a:r>
            <a:r>
              <a:rPr lang="en-US" sz="1400" b="1" dirty="0">
                <a:solidFill>
                  <a:srgbClr val="0000FF"/>
                </a:solidFill>
                <a:latin typeface="Courier New" panose="02070309020205020404" pitchFamily="49" charset="0"/>
                <a:cs typeface="Courier New" panose="02070309020205020404" pitchFamily="49" charset="0"/>
                <a:hlinkClick r:id="rId2">
                  <a:extLst>
                    <a:ext uri="{A12FA001-AC4F-418D-AE19-62706E023703}">
                      <ahyp:hlinkClr xmlns:ahyp="http://schemas.microsoft.com/office/drawing/2018/hyperlinkcolor" val="tx"/>
                    </a:ext>
                  </a:extLst>
                </a:hlinkClick>
              </a:rPr>
              <a:t>https://github.com/pkmedu/AnalyzeMEPS</a:t>
            </a:r>
            <a:r>
              <a:rPr lang="en-US" sz="1400" b="1"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dirty="0">
              <a:highlight>
                <a:srgbClr val="FFFF00"/>
              </a:highlight>
            </a:endParaRPr>
          </a:p>
          <a:p>
            <a:endParaRPr lang="en-US" dirty="0"/>
          </a:p>
        </p:txBody>
      </p:sp>
      <p:sp>
        <p:nvSpPr>
          <p:cNvPr id="6" name="TextBox 5"/>
          <p:cNvSpPr txBox="1"/>
          <p:nvPr/>
        </p:nvSpPr>
        <p:spPr>
          <a:xfrm>
            <a:off x="8763000" y="6400800"/>
            <a:ext cx="381000" cy="276999"/>
          </a:xfrm>
          <a:prstGeom prst="rect">
            <a:avLst/>
          </a:prstGeom>
          <a:noFill/>
        </p:spPr>
        <p:txBody>
          <a:bodyPr wrap="square" rtlCol="0">
            <a:spAutoFit/>
          </a:bodyPr>
          <a:lstStyle/>
          <a:p>
            <a:r>
              <a:rPr lang="en-US" sz="1200" dirty="0"/>
              <a:t>25</a:t>
            </a:r>
          </a:p>
        </p:txBody>
      </p:sp>
    </p:spTree>
    <p:extLst>
      <p:ext uri="{BB962C8B-B14F-4D97-AF65-F5344CB8AC3E}">
        <p14:creationId xmlns:p14="http://schemas.microsoft.com/office/powerpoint/2010/main" val="1494002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26537-E5BE-41DD-8621-AD753F7D1795}"/>
              </a:ext>
            </a:extLst>
          </p:cNvPr>
          <p:cNvSpPr>
            <a:spLocks noGrp="1"/>
          </p:cNvSpPr>
          <p:nvPr>
            <p:ph type="title"/>
          </p:nvPr>
        </p:nvSpPr>
        <p:spPr/>
        <p:txBody>
          <a:bodyPr>
            <a:noAutofit/>
          </a:bodyPr>
          <a:lstStyle/>
          <a:p>
            <a:r>
              <a:rPr lang="en-US" sz="2000" dirty="0"/>
              <a:t>Confidence Limits for Pairwise Differences in Estimates with PROC SURVEYMEANS  - Output</a:t>
            </a:r>
          </a:p>
        </p:txBody>
      </p:sp>
      <p:sp>
        <p:nvSpPr>
          <p:cNvPr id="3" name="Content Placeholder 2">
            <a:extLst>
              <a:ext uri="{FF2B5EF4-FFF2-40B4-BE49-F238E27FC236}">
                <a16:creationId xmlns:a16="http://schemas.microsoft.com/office/drawing/2014/main" id="{4D7396EA-CA05-48BD-A74D-8B986872664D}"/>
              </a:ext>
            </a:extLst>
          </p:cNvPr>
          <p:cNvSpPr>
            <a:spLocks noGrp="1"/>
          </p:cNvSpPr>
          <p:nvPr>
            <p:ph idx="1"/>
          </p:nvPr>
        </p:nvSpPr>
        <p:spPr>
          <a:xfrm>
            <a:off x="0" y="1646237"/>
            <a:ext cx="9220200" cy="4525963"/>
          </a:xfrm>
        </p:spPr>
        <p:txBody>
          <a:bodyPr>
            <a:normAutofit/>
          </a:bodyPr>
          <a:lstStyle/>
          <a:p>
            <a:pPr marL="0" indent="0">
              <a:buNone/>
            </a:pPr>
            <a:r>
              <a:rPr lang="en-US" sz="900" b="1" dirty="0">
                <a:latin typeface="SAS Monospace" panose="020B0609020202020204" pitchFamily="49" charset="0"/>
              </a:rPr>
              <a:t>The SURVEYMEANS Procedure</a:t>
            </a:r>
          </a:p>
          <a:p>
            <a:pPr marL="0" indent="0">
              <a:buNone/>
            </a:pPr>
            <a:r>
              <a:rPr lang="en-US" sz="900" b="1" dirty="0">
                <a:latin typeface="SAS Monospace" panose="020B0609020202020204" pitchFamily="49" charset="0"/>
              </a:rPr>
              <a:t>                                          Differences of TOTEXP18 Means for POVCAT18 Domains</a:t>
            </a:r>
          </a:p>
          <a:p>
            <a:pPr marL="0" indent="0">
              <a:buNone/>
            </a:pPr>
            <a:endParaRPr lang="en-US" sz="900" b="1" dirty="0">
              <a:latin typeface="SAS Monospace" panose="020B0609020202020204" pitchFamily="49" charset="0"/>
            </a:endParaRPr>
          </a:p>
          <a:p>
            <a:pPr marL="0" indent="0">
              <a:buNone/>
            </a:pPr>
            <a:r>
              <a:rPr lang="en-US" sz="900" b="1" dirty="0">
                <a:latin typeface="SAS Monospace" panose="020B0609020202020204" pitchFamily="49" charset="0"/>
              </a:rPr>
              <a:t>                                                      Diff            </a:t>
            </a:r>
            <a:r>
              <a:rPr lang="en-US" sz="900" b="1" dirty="0" err="1">
                <a:latin typeface="SAS Monospace" panose="020B0609020202020204" pitchFamily="49" charset="0"/>
              </a:rPr>
              <a:t>Std</a:t>
            </a:r>
            <a:r>
              <a:rPr lang="en-US" sz="900" b="1" dirty="0">
                <a:latin typeface="SAS Monospace" panose="020B0609020202020204" pitchFamily="49" charset="0"/>
              </a:rPr>
              <a:t>			           95%</a:t>
            </a:r>
          </a:p>
          <a:p>
            <a:pPr marL="0" indent="0">
              <a:buNone/>
            </a:pPr>
            <a:r>
              <a:rPr lang="en-US" sz="900" b="1" dirty="0">
                <a:latin typeface="SAS Monospace" panose="020B0609020202020204" pitchFamily="49" charset="0"/>
              </a:rPr>
              <a:t>POVCAT18               -POVCAT18                  Estimate          Error       DF   t Value   </a:t>
            </a:r>
            <a:r>
              <a:rPr lang="en-US" sz="900" b="1" dirty="0" err="1">
                <a:latin typeface="SAS Monospace" panose="020B0609020202020204" pitchFamily="49" charset="0"/>
              </a:rPr>
              <a:t>Pr</a:t>
            </a:r>
            <a:r>
              <a:rPr lang="en-US" sz="900" b="1" dirty="0">
                <a:latin typeface="SAS Monospace" panose="020B0609020202020204" pitchFamily="49" charset="0"/>
              </a:rPr>
              <a:t> &gt; |t|            Confidence</a:t>
            </a:r>
          </a:p>
          <a:p>
            <a:pPr marL="0" indent="0">
              <a:buNone/>
            </a:pPr>
            <a:r>
              <a:rPr lang="en-US" sz="900" b="1" dirty="0">
                <a:latin typeface="SAS Monospace" panose="020B0609020202020204" pitchFamily="49" charset="0"/>
              </a:rPr>
              <a:t>								          Limits</a:t>
            </a:r>
          </a:p>
          <a:p>
            <a:pPr marL="0" indent="0">
              <a:buNone/>
            </a:pPr>
            <a:endParaRPr lang="en-US" sz="900" b="1" dirty="0">
              <a:latin typeface="SAS Monospace" panose="020B0609020202020204" pitchFamily="49" charset="0"/>
            </a:endParaRPr>
          </a:p>
          <a:p>
            <a:pPr marL="0" indent="0">
              <a:buNone/>
            </a:pPr>
            <a:r>
              <a:rPr lang="en-US" sz="900" b="1" dirty="0">
                <a:latin typeface="SAS Monospace" panose="020B0609020202020204" pitchFamily="49" charset="0"/>
              </a:rPr>
              <a:t>Poor                   Near Poor/Low Income     637.609124     385.010481      140      1.66     0.0999    -123.5773 1398.79553</a:t>
            </a:r>
          </a:p>
          <a:p>
            <a:pPr marL="0" indent="0">
              <a:buNone/>
            </a:pPr>
            <a:r>
              <a:rPr lang="en-US" sz="900" b="1" dirty="0">
                <a:latin typeface="SAS Monospace" panose="020B0609020202020204" pitchFamily="49" charset="0"/>
              </a:rPr>
              <a:t>Poor                   Middle Income            794.023513     411.909949      140      1.93     0.0559     -20.3446 1608.39161</a:t>
            </a:r>
          </a:p>
          <a:p>
            <a:pPr marL="0" indent="0">
              <a:buNone/>
            </a:pPr>
            <a:r>
              <a:rPr lang="en-US" sz="900" b="1" dirty="0">
                <a:latin typeface="SAS Monospace" panose="020B0609020202020204" pitchFamily="49" charset="0"/>
              </a:rPr>
              <a:t>Poor                   High Income              -36.639126     410.046571      140     -0.09     0.9289    -847.3232  774.04497</a:t>
            </a:r>
          </a:p>
          <a:p>
            <a:pPr marL="0" indent="0">
              <a:buNone/>
            </a:pPr>
            <a:r>
              <a:rPr lang="en-US" sz="900" b="1" dirty="0">
                <a:latin typeface="SAS Monospace" panose="020B0609020202020204" pitchFamily="49" charset="0"/>
              </a:rPr>
              <a:t>Near Poor/Low Income   Middle Income            156.414390     329.798619      140      0.47     0.6360    -495.6152  808.44398</a:t>
            </a:r>
          </a:p>
          <a:p>
            <a:pPr marL="0" indent="0">
              <a:buNone/>
            </a:pPr>
            <a:r>
              <a:rPr lang="en-US" sz="900" b="1" dirty="0">
                <a:latin typeface="SAS Monospace" panose="020B0609020202020204" pitchFamily="49" charset="0"/>
              </a:rPr>
              <a:t>Near Poor/Low Income   High Income             -674.248250     291.591788      140     -2.31     0.0222   -1250.7409  -97.75562</a:t>
            </a:r>
          </a:p>
          <a:p>
            <a:pPr marL="0" indent="0">
              <a:buNone/>
            </a:pPr>
            <a:r>
              <a:rPr lang="en-US" sz="900" b="1" dirty="0">
                <a:latin typeface="SAS Monospace" panose="020B0609020202020204" pitchFamily="49" charset="0"/>
              </a:rPr>
              <a:t>Middle Income          High Income             -830.662639     311.350011      140     -2.67     0.0085   -1446.2183 -215.10694</a:t>
            </a:r>
          </a:p>
          <a:p>
            <a:pPr marL="0" indent="0">
              <a:buNone/>
            </a:pPr>
            <a:endParaRPr lang="en-US" sz="900" dirty="0">
              <a:latin typeface="SAS Monospace" panose="020B0609020202020204" pitchFamily="49" charset="0"/>
            </a:endParaRPr>
          </a:p>
          <a:p>
            <a:pPr marL="0" indent="0">
              <a:buNone/>
            </a:pPr>
            <a:endParaRPr lang="en-US" sz="900" dirty="0">
              <a:latin typeface="SAS Monospace" panose="020B0609020202020204" pitchFamily="49" charset="0"/>
            </a:endParaRPr>
          </a:p>
          <a:p>
            <a:pPr marL="0" indent="0">
              <a:buNone/>
            </a:pPr>
            <a:r>
              <a:rPr lang="en-US" sz="900" b="1" dirty="0">
                <a:latin typeface="Courier New" panose="02070309020205020404" pitchFamily="49" charset="0"/>
                <a:cs typeface="Courier New" panose="02070309020205020404" pitchFamily="49" charset="0"/>
              </a:rPr>
              <a:t>Note: Due to the ODS SELECT DOMAINDIFFS; statement before PROC SURVEYMEANS, the output is limited to DOMAINDIFFS, and there is no output for SUMMARY, STATISTICS and DOMAIN here</a:t>
            </a:r>
            <a:r>
              <a:rPr lang="en-US" sz="900" dirty="0">
                <a:latin typeface="Courier New" panose="02070309020205020404" pitchFamily="49" charset="0"/>
                <a:cs typeface="Courier New" panose="02070309020205020404" pitchFamily="49" charset="0"/>
              </a:rPr>
              <a:t>.</a:t>
            </a:r>
          </a:p>
          <a:p>
            <a:pPr marL="0" indent="0">
              <a:buNone/>
            </a:pPr>
            <a:endParaRPr lang="en-US" sz="800" dirty="0">
              <a:latin typeface="SAS Monospace" panose="020B0609020202020204" pitchFamily="49" charset="0"/>
            </a:endParaRPr>
          </a:p>
        </p:txBody>
      </p:sp>
      <p:sp>
        <p:nvSpPr>
          <p:cNvPr id="4" name="TextBox 3"/>
          <p:cNvSpPr txBox="1"/>
          <p:nvPr/>
        </p:nvSpPr>
        <p:spPr>
          <a:xfrm>
            <a:off x="8763000" y="6400800"/>
            <a:ext cx="381000" cy="276999"/>
          </a:xfrm>
          <a:prstGeom prst="rect">
            <a:avLst/>
          </a:prstGeom>
          <a:noFill/>
        </p:spPr>
        <p:txBody>
          <a:bodyPr wrap="square" rtlCol="0">
            <a:spAutoFit/>
          </a:bodyPr>
          <a:lstStyle/>
          <a:p>
            <a:r>
              <a:rPr lang="en-US" sz="1200" dirty="0"/>
              <a:t>26</a:t>
            </a:r>
          </a:p>
        </p:txBody>
      </p:sp>
    </p:spTree>
    <p:extLst>
      <p:ext uri="{BB962C8B-B14F-4D97-AF65-F5344CB8AC3E}">
        <p14:creationId xmlns:p14="http://schemas.microsoft.com/office/powerpoint/2010/main" val="40786749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7857B-6F7F-42B1-A7F0-2895C888B270}"/>
              </a:ext>
            </a:extLst>
          </p:cNvPr>
          <p:cNvSpPr>
            <a:spLocks noGrp="1"/>
          </p:cNvSpPr>
          <p:nvPr>
            <p:ph type="title"/>
          </p:nvPr>
        </p:nvSpPr>
        <p:spPr/>
        <p:txBody>
          <a:bodyPr>
            <a:noAutofit/>
          </a:bodyPr>
          <a:lstStyle/>
          <a:p>
            <a:r>
              <a:rPr lang="en-US" sz="2400" dirty="0">
                <a:latin typeface="Courier New" panose="02070309020205020404" pitchFamily="49" charset="0"/>
                <a:cs typeface="Courier New" panose="02070309020205020404" pitchFamily="49" charset="0"/>
              </a:rPr>
              <a:t>Bonferroni Multiple Comparison Tests and Confidence Limits with </a:t>
            </a:r>
            <a:r>
              <a:rPr lang="en-US" sz="2400" dirty="0"/>
              <a:t>PROC SURVEYMEANS </a:t>
            </a:r>
          </a:p>
        </p:txBody>
      </p:sp>
      <p:sp>
        <p:nvSpPr>
          <p:cNvPr id="3" name="Content Placeholder 2">
            <a:extLst>
              <a:ext uri="{FF2B5EF4-FFF2-40B4-BE49-F238E27FC236}">
                <a16:creationId xmlns:a16="http://schemas.microsoft.com/office/drawing/2014/main" id="{75CCC96A-C683-4404-9054-19127AD25A1A}"/>
              </a:ext>
            </a:extLst>
          </p:cNvPr>
          <p:cNvSpPr>
            <a:spLocks noGrp="1"/>
          </p:cNvSpPr>
          <p:nvPr>
            <p:ph idx="1"/>
          </p:nvPr>
        </p:nvSpPr>
        <p:spPr>
          <a:xfrm>
            <a:off x="609600" y="1600200"/>
            <a:ext cx="8229600" cy="4525963"/>
          </a:xfrm>
        </p:spPr>
        <p:txBody>
          <a:bodyPr>
            <a:normAutofit fontScale="92500" lnSpcReduction="10000"/>
          </a:bodyPr>
          <a:lstStyle/>
          <a:p>
            <a:pPr marL="0" indent="0">
              <a:buNone/>
            </a:pPr>
            <a:r>
              <a:rPr lang="en-US" sz="1400" b="1" dirty="0">
                <a:latin typeface="Courier New" panose="02070309020205020404" pitchFamily="49" charset="0"/>
                <a:cs typeface="Courier New" panose="02070309020205020404" pitchFamily="49" charset="0"/>
              </a:rPr>
              <a:t>ODS EXCLUDE SUMMARY STATISTICS;</a:t>
            </a:r>
          </a:p>
          <a:p>
            <a:pPr marL="0" indent="0">
              <a:buNone/>
            </a:pPr>
            <a:r>
              <a:rPr lang="en-US" sz="1500" b="1" dirty="0">
                <a:latin typeface="Courier New" panose="02070309020205020404" pitchFamily="49" charset="0"/>
                <a:cs typeface="Courier New" panose="02070309020205020404" pitchFamily="49" charset="0"/>
              </a:rPr>
              <a:t>PROC SURVEYMEANS DATA=pufmeps.H209 ;</a:t>
            </a:r>
          </a:p>
          <a:p>
            <a:pPr marL="0" indent="0">
              <a:buNone/>
            </a:pPr>
            <a:r>
              <a:rPr lang="en-US" sz="1500" b="1" dirty="0">
                <a:latin typeface="Courier New" panose="02070309020205020404" pitchFamily="49" charset="0"/>
                <a:cs typeface="Courier New" panose="02070309020205020404" pitchFamily="49" charset="0"/>
              </a:rPr>
              <a:t>         VAR TOTEXP18;</a:t>
            </a:r>
          </a:p>
          <a:p>
            <a:pPr marL="0" indent="0">
              <a:buNone/>
            </a:pPr>
            <a:r>
              <a:rPr lang="en-US" sz="1500" b="1" dirty="0">
                <a:latin typeface="Courier New" panose="02070309020205020404" pitchFamily="49" charset="0"/>
                <a:cs typeface="Courier New" panose="02070309020205020404" pitchFamily="49" charset="0"/>
              </a:rPr>
              <a:t>         STRATUM VARSTR;</a:t>
            </a:r>
          </a:p>
          <a:p>
            <a:pPr marL="0" indent="0">
              <a:buNone/>
            </a:pPr>
            <a:r>
              <a:rPr lang="en-US" sz="1500" b="1" dirty="0">
                <a:latin typeface="Courier New" panose="02070309020205020404" pitchFamily="49" charset="0"/>
                <a:cs typeface="Courier New" panose="02070309020205020404" pitchFamily="49" charset="0"/>
              </a:rPr>
              <a:t>         CLUSTER VARPSU;</a:t>
            </a:r>
          </a:p>
          <a:p>
            <a:pPr marL="0" indent="0">
              <a:buNone/>
            </a:pPr>
            <a:r>
              <a:rPr lang="en-US" sz="1500" b="1" dirty="0">
                <a:latin typeface="Courier New" panose="02070309020205020404" pitchFamily="49" charset="0"/>
                <a:cs typeface="Courier New" panose="02070309020205020404" pitchFamily="49" charset="0"/>
              </a:rPr>
              <a:t>         WEIGHT PERWT18F;</a:t>
            </a:r>
          </a:p>
          <a:p>
            <a:pPr marL="0" indent="0">
              <a:buNone/>
            </a:pPr>
            <a:r>
              <a:rPr lang="en-US" sz="1500" b="1" dirty="0">
                <a:latin typeface="Courier New" panose="02070309020205020404" pitchFamily="49" charset="0"/>
                <a:cs typeface="Courier New" panose="02070309020205020404" pitchFamily="49" charset="0"/>
              </a:rPr>
              <a:t>         DOMAIN POVCAT18 / </a:t>
            </a:r>
            <a:r>
              <a:rPr lang="en-US" sz="1500" b="1" dirty="0">
                <a:solidFill>
                  <a:srgbClr val="FF0000"/>
                </a:solidFill>
                <a:latin typeface="Courier New" panose="02070309020205020404" pitchFamily="49" charset="0"/>
                <a:cs typeface="Courier New" panose="02070309020205020404" pitchFamily="49" charset="0"/>
              </a:rPr>
              <a:t>ADJUST=BON CLDIFF</a:t>
            </a:r>
            <a:r>
              <a:rPr lang="en-US" sz="1500" b="1" dirty="0">
                <a:latin typeface="Courier New" panose="02070309020205020404" pitchFamily="49" charset="0"/>
                <a:cs typeface="Courier New" panose="02070309020205020404" pitchFamily="49" charset="0"/>
              </a:rPr>
              <a:t>;</a:t>
            </a:r>
          </a:p>
          <a:p>
            <a:pPr marL="0" indent="0">
              <a:buNone/>
            </a:pPr>
            <a:r>
              <a:rPr lang="en-US" sz="1500" b="1" dirty="0">
                <a:latin typeface="Courier New" panose="02070309020205020404" pitchFamily="49" charset="0"/>
                <a:cs typeface="Courier New" panose="02070309020205020404" pitchFamily="49" charset="0"/>
              </a:rPr>
              <a:t>         FORMAT POVCAT18 POVCAT_FMT.;</a:t>
            </a:r>
          </a:p>
          <a:p>
            <a:pPr marL="0" indent="0">
              <a:buNone/>
            </a:pPr>
            <a:r>
              <a:rPr lang="en-US" sz="1500" b="1" dirty="0">
                <a:latin typeface="Courier New" panose="02070309020205020404" pitchFamily="49" charset="0"/>
                <a:cs typeface="Courier New" panose="02070309020205020404" pitchFamily="49" charset="0"/>
              </a:rPr>
              <a:t>RUN;</a:t>
            </a:r>
          </a:p>
          <a:p>
            <a:pPr marL="0" indent="0">
              <a:buNone/>
            </a:pPr>
            <a:endParaRPr lang="en-US" sz="1500" b="1" dirty="0">
              <a:latin typeface="Courier New" panose="02070309020205020404" pitchFamily="49" charset="0"/>
              <a:cs typeface="Courier New" panose="02070309020205020404" pitchFamily="49" charset="0"/>
            </a:endParaRPr>
          </a:p>
          <a:p>
            <a:pPr marL="0" indent="0">
              <a:spcBef>
                <a:spcPts val="0"/>
              </a:spcBef>
              <a:buNone/>
            </a:pPr>
            <a:r>
              <a:rPr lang="en-US" sz="1400" b="1" dirty="0">
                <a:latin typeface="Courier New" panose="02070309020205020404" pitchFamily="49" charset="0"/>
                <a:cs typeface="Courier New" panose="02070309020205020404" pitchFamily="49" charset="0"/>
              </a:rPr>
              <a:t>Code explanation: See previous slides for explanation of the ODS EXCLUDE statement and the ADJUST=BON and CLDIFF options.</a:t>
            </a:r>
          </a:p>
          <a:p>
            <a:pPr marL="0" indent="0">
              <a:buNone/>
            </a:pPr>
            <a:endParaRPr lang="en-US" sz="1400" b="1" dirty="0">
              <a:latin typeface="Courier New" panose="02070309020205020404" pitchFamily="49" charset="0"/>
              <a:cs typeface="Courier New" panose="02070309020205020404" pitchFamily="49" charset="0"/>
            </a:endParaRPr>
          </a:p>
          <a:p>
            <a:pPr marL="0" indent="0">
              <a:buNone/>
            </a:pPr>
            <a:r>
              <a:rPr lang="en-US" sz="1400" b="1" dirty="0">
                <a:latin typeface="Courier New" panose="02070309020205020404" pitchFamily="49" charset="0"/>
                <a:cs typeface="Courier New" panose="02070309020205020404" pitchFamily="49" charset="0"/>
              </a:rPr>
              <a:t>The above code block is part of the SAS program (referenced below), which includes the LIBNAME statement, global statements (e.g., OPTIONS and  ODS statements), and PROC FORMAT (not shown in this slide). See the SAS output in the next slide.</a:t>
            </a:r>
          </a:p>
          <a:p>
            <a:pPr marL="0" indent="0">
              <a:buNone/>
            </a:pPr>
            <a:endParaRPr lang="en-US" sz="1400" b="1" dirty="0">
              <a:latin typeface="Courier New" panose="02070309020205020404" pitchFamily="49" charset="0"/>
              <a:cs typeface="Courier New" panose="02070309020205020404" pitchFamily="49" charset="0"/>
            </a:endParaRPr>
          </a:p>
          <a:p>
            <a:pPr marL="0" indent="0">
              <a:buNone/>
            </a:pPr>
            <a:r>
              <a:rPr lang="en-US" sz="1400" b="1" dirty="0">
                <a:latin typeface="Courier New" panose="02070309020205020404" pitchFamily="49" charset="0"/>
                <a:cs typeface="Courier New" panose="02070309020205020404" pitchFamily="49" charset="0"/>
              </a:rPr>
              <a:t>Source: </a:t>
            </a:r>
            <a:r>
              <a:rPr lang="en-US" sz="1400" b="1" dirty="0" err="1">
                <a:latin typeface="Courier New" panose="02070309020205020404" pitchFamily="49" charset="0"/>
                <a:cs typeface="Courier New" panose="02070309020205020404" pitchFamily="49" charset="0"/>
              </a:rPr>
              <a:t>HowToTestSurveyMeans.SAS</a:t>
            </a:r>
            <a:r>
              <a:rPr lang="en-US" sz="1400" b="1" dirty="0">
                <a:latin typeface="Courier New" panose="02070309020205020404" pitchFamily="49" charset="0"/>
                <a:cs typeface="Courier New" panose="02070309020205020404" pitchFamily="49" charset="0"/>
              </a:rPr>
              <a:t> (</a:t>
            </a:r>
            <a:r>
              <a:rPr lang="en-US" sz="1400" b="1" dirty="0">
                <a:solidFill>
                  <a:srgbClr val="0000FF"/>
                </a:solidFill>
                <a:latin typeface="Courier New" panose="02070309020205020404" pitchFamily="49" charset="0"/>
                <a:cs typeface="Courier New" panose="02070309020205020404" pitchFamily="49" charset="0"/>
                <a:hlinkClick r:id="rId2">
                  <a:extLst>
                    <a:ext uri="{A12FA001-AC4F-418D-AE19-62706E023703}">
                      <ahyp:hlinkClr xmlns:ahyp="http://schemas.microsoft.com/office/drawing/2018/hyperlinkcolor" val="tx"/>
                    </a:ext>
                  </a:extLst>
                </a:hlinkClick>
              </a:rPr>
              <a:t>https://github.com/pkmedu/AnalyzeMEPS</a:t>
            </a:r>
            <a:r>
              <a:rPr lang="en-US" sz="1400" b="1" dirty="0">
                <a:latin typeface="Courier New" panose="02070309020205020404" pitchFamily="49" charset="0"/>
                <a:cs typeface="Courier New" panose="02070309020205020404" pitchFamily="49" charset="0"/>
              </a:rPr>
              <a:t>).</a:t>
            </a:r>
          </a:p>
          <a:p>
            <a:pPr marL="0" indent="0">
              <a:spcBef>
                <a:spcPts val="0"/>
              </a:spcBef>
              <a:buNone/>
            </a:pPr>
            <a:endParaRPr lang="en-US" sz="1500" dirty="0">
              <a:latin typeface="Courier New" panose="02070309020205020404" pitchFamily="49" charset="0"/>
              <a:cs typeface="Courier New" panose="02070309020205020404" pitchFamily="49" charset="0"/>
            </a:endParaRPr>
          </a:p>
          <a:p>
            <a:pPr marL="0" indent="0">
              <a:buNone/>
            </a:pPr>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pPr marL="0" indent="0">
              <a:spcBef>
                <a:spcPts val="0"/>
              </a:spcBef>
              <a:buNone/>
            </a:pPr>
            <a:endParaRPr lang="en-US" sz="1400" dirty="0">
              <a:latin typeface="Courier New" panose="02070309020205020404" pitchFamily="49" charset="0"/>
              <a:cs typeface="Courier New" panose="02070309020205020404" pitchFamily="49" charset="0"/>
            </a:endParaRPr>
          </a:p>
          <a:p>
            <a:pPr marL="0" indent="0">
              <a:spcBef>
                <a:spcPts val="0"/>
              </a:spcBef>
              <a:buNone/>
            </a:pPr>
            <a:endParaRPr lang="en-US" sz="1400" dirty="0">
              <a:latin typeface="Courier New" panose="02070309020205020404" pitchFamily="49" charset="0"/>
              <a:cs typeface="Courier New" panose="02070309020205020404" pitchFamily="49" charset="0"/>
            </a:endParaRPr>
          </a:p>
          <a:p>
            <a:pPr marL="0" indent="0">
              <a:buNone/>
            </a:pPr>
            <a:endParaRPr lang="en-US" sz="2300" dirty="0">
              <a:latin typeface="Courier New" panose="02070309020205020404" pitchFamily="49" charset="0"/>
              <a:cs typeface="Courier New" panose="02070309020205020404" pitchFamily="49" charset="0"/>
            </a:endParaRPr>
          </a:p>
          <a:p>
            <a:pPr marL="0" indent="0">
              <a:buNone/>
            </a:pPr>
            <a:endParaRPr lang="en-US" dirty="0"/>
          </a:p>
        </p:txBody>
      </p:sp>
      <p:sp>
        <p:nvSpPr>
          <p:cNvPr id="4" name="TextBox 3"/>
          <p:cNvSpPr txBox="1"/>
          <p:nvPr/>
        </p:nvSpPr>
        <p:spPr>
          <a:xfrm>
            <a:off x="8763000" y="6306913"/>
            <a:ext cx="381000" cy="276999"/>
          </a:xfrm>
          <a:prstGeom prst="rect">
            <a:avLst/>
          </a:prstGeom>
          <a:noFill/>
        </p:spPr>
        <p:txBody>
          <a:bodyPr wrap="square" rtlCol="0">
            <a:spAutoFit/>
          </a:bodyPr>
          <a:lstStyle/>
          <a:p>
            <a:r>
              <a:rPr lang="en-US" sz="1200" dirty="0"/>
              <a:t>27</a:t>
            </a:r>
          </a:p>
        </p:txBody>
      </p:sp>
    </p:spTree>
    <p:extLst>
      <p:ext uri="{BB962C8B-B14F-4D97-AF65-F5344CB8AC3E}">
        <p14:creationId xmlns:p14="http://schemas.microsoft.com/office/powerpoint/2010/main" val="1578379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63A8E-D123-46F7-9618-0E9B345CDF0E}"/>
              </a:ext>
            </a:extLst>
          </p:cNvPr>
          <p:cNvSpPr>
            <a:spLocks noGrp="1"/>
          </p:cNvSpPr>
          <p:nvPr>
            <p:ph type="title"/>
          </p:nvPr>
        </p:nvSpPr>
        <p:spPr/>
        <p:txBody>
          <a:bodyPr>
            <a:noAutofit/>
          </a:bodyPr>
          <a:lstStyle/>
          <a:p>
            <a:r>
              <a:rPr lang="en-US" sz="2400" dirty="0">
                <a:latin typeface="Courier New" panose="02070309020205020404" pitchFamily="49" charset="0"/>
                <a:cs typeface="Courier New" panose="02070309020205020404" pitchFamily="49" charset="0"/>
              </a:rPr>
              <a:t>Bonferroni Multiple Comparison Tests and Confidence Limits with </a:t>
            </a:r>
            <a:r>
              <a:rPr lang="en-US" sz="2400" dirty="0"/>
              <a:t>PROC SURVEYMEANS  - Output </a:t>
            </a:r>
          </a:p>
        </p:txBody>
      </p:sp>
      <p:sp>
        <p:nvSpPr>
          <p:cNvPr id="3" name="Content Placeholder 2">
            <a:extLst>
              <a:ext uri="{FF2B5EF4-FFF2-40B4-BE49-F238E27FC236}">
                <a16:creationId xmlns:a16="http://schemas.microsoft.com/office/drawing/2014/main" id="{EACE7F6F-BB77-4C22-B1E3-6F6B458EFC79}"/>
              </a:ext>
            </a:extLst>
          </p:cNvPr>
          <p:cNvSpPr>
            <a:spLocks noGrp="1"/>
          </p:cNvSpPr>
          <p:nvPr>
            <p:ph idx="1"/>
          </p:nvPr>
        </p:nvSpPr>
        <p:spPr>
          <a:xfrm>
            <a:off x="-76200" y="1447800"/>
            <a:ext cx="9448800" cy="4525963"/>
          </a:xfrm>
        </p:spPr>
        <p:txBody>
          <a:bodyPr>
            <a:normAutofit fontScale="25000" lnSpcReduction="20000"/>
          </a:bodyPr>
          <a:lstStyle/>
          <a:p>
            <a:pPr marL="0" indent="0">
              <a:buNone/>
            </a:pPr>
            <a:r>
              <a:rPr lang="en-US" sz="4000" b="1" dirty="0">
                <a:latin typeface="SAS Monospace" panose="020B0609020202020204" pitchFamily="49" charset="0"/>
              </a:rPr>
              <a:t>The SURVEYMEANS Procedure</a:t>
            </a:r>
          </a:p>
          <a:p>
            <a:endParaRPr lang="en-US" sz="4000" b="1" dirty="0">
              <a:latin typeface="SAS Monospace" panose="020B0609020202020204" pitchFamily="49" charset="0"/>
            </a:endParaRPr>
          </a:p>
          <a:p>
            <a:pPr marL="0" indent="0">
              <a:buNone/>
            </a:pPr>
            <a:r>
              <a:rPr lang="en-US" sz="4000" b="1" dirty="0">
                <a:latin typeface="SAS Monospace" panose="020B0609020202020204" pitchFamily="49" charset="0"/>
              </a:rPr>
              <a:t>                                Differences of TOTEXP18 Means for POVCAT18 Domains</a:t>
            </a:r>
          </a:p>
          <a:p>
            <a:pPr marL="0" indent="0">
              <a:buNone/>
            </a:pPr>
            <a:endParaRPr lang="en-US" sz="4000" b="1" dirty="0">
              <a:latin typeface="SAS Monospace" panose="020B0609020202020204" pitchFamily="49" charset="0"/>
            </a:endParaRPr>
          </a:p>
          <a:p>
            <a:pPr marL="0" indent="0">
              <a:buNone/>
            </a:pPr>
            <a:r>
              <a:rPr lang="en-US" sz="4000" b="1" dirty="0">
                <a:latin typeface="SAS Monospace" panose="020B0609020202020204" pitchFamily="49" charset="0"/>
              </a:rPr>
              <a:t>                                                        Diff             Std</a:t>
            </a:r>
          </a:p>
          <a:p>
            <a:pPr marL="0" indent="0">
              <a:buNone/>
            </a:pPr>
            <a:r>
              <a:rPr lang="en-US" sz="4000" b="1" dirty="0">
                <a:latin typeface="SAS Monospace" panose="020B0609020202020204" pitchFamily="49" charset="0"/>
              </a:rPr>
              <a:t>POVCAT18                -POVCAT18                   Estimate           Error        DF    t Value    </a:t>
            </a:r>
            <a:r>
              <a:rPr lang="en-US" sz="4000" b="1" dirty="0" err="1">
                <a:latin typeface="SAS Monospace" panose="020B0609020202020204" pitchFamily="49" charset="0"/>
              </a:rPr>
              <a:t>Pr</a:t>
            </a:r>
            <a:r>
              <a:rPr lang="en-US" sz="4000" b="1" dirty="0">
                <a:latin typeface="SAS Monospace" panose="020B0609020202020204" pitchFamily="49" charset="0"/>
              </a:rPr>
              <a:t> &gt; |t|     Adj P</a:t>
            </a:r>
          </a:p>
          <a:p>
            <a:endParaRPr lang="en-US" sz="4000" b="1" dirty="0">
              <a:latin typeface="SAS Monospace" panose="020B0609020202020204" pitchFamily="49" charset="0"/>
            </a:endParaRPr>
          </a:p>
          <a:p>
            <a:pPr marL="0" indent="0">
              <a:buNone/>
            </a:pPr>
            <a:r>
              <a:rPr lang="en-US" sz="4000" b="1" dirty="0">
                <a:latin typeface="SAS Monospace" panose="020B0609020202020204" pitchFamily="49" charset="0"/>
              </a:rPr>
              <a:t>Poor                    Near Poor/Low Income      637.609124      385.010481       140       1.66      0.0999    0.5997</a:t>
            </a:r>
          </a:p>
          <a:p>
            <a:pPr marL="0" indent="0">
              <a:buNone/>
            </a:pPr>
            <a:r>
              <a:rPr lang="en-US" sz="4000" b="1" dirty="0">
                <a:latin typeface="SAS Monospace" panose="020B0609020202020204" pitchFamily="49" charset="0"/>
              </a:rPr>
              <a:t>Poor                    Middle Income             794.023513      411.909949       140       1.93      0.0559    0.3355</a:t>
            </a:r>
          </a:p>
          <a:p>
            <a:pPr marL="0" indent="0">
              <a:buNone/>
            </a:pPr>
            <a:r>
              <a:rPr lang="en-US" sz="4000" b="1" dirty="0">
                <a:latin typeface="SAS Monospace" panose="020B0609020202020204" pitchFamily="49" charset="0"/>
              </a:rPr>
              <a:t>Poor                    High Income               -36.639126      410.046571       140      -0.09      0.9289    1.0000</a:t>
            </a:r>
          </a:p>
          <a:p>
            <a:pPr marL="0" indent="0">
              <a:buNone/>
            </a:pPr>
            <a:r>
              <a:rPr lang="en-US" sz="4000" b="1" dirty="0">
                <a:latin typeface="SAS Monospace" panose="020B0609020202020204" pitchFamily="49" charset="0"/>
              </a:rPr>
              <a:t>Near Poor/Low Income    Middle Income             156.414390      329.798619       140       0.47      0.6360    1.0000</a:t>
            </a:r>
          </a:p>
          <a:p>
            <a:pPr marL="0" indent="0">
              <a:buNone/>
            </a:pPr>
            <a:r>
              <a:rPr lang="en-US" sz="4000" b="1" dirty="0">
                <a:latin typeface="SAS Monospace" panose="020B0609020202020204" pitchFamily="49" charset="0"/>
              </a:rPr>
              <a:t>Near Poor/Low Income    High Income              -674.248250      291.591788       140      -2.31      0.0222    0.1333</a:t>
            </a:r>
          </a:p>
          <a:p>
            <a:pPr marL="0" indent="0">
              <a:buNone/>
            </a:pPr>
            <a:r>
              <a:rPr lang="en-US" sz="4000" b="1" dirty="0">
                <a:latin typeface="SAS Monospace" panose="020B0609020202020204" pitchFamily="49" charset="0"/>
              </a:rPr>
              <a:t>Middle Income           High Income              -830.662639      311.350011       140      -2.67      0.0085    0.0512</a:t>
            </a:r>
          </a:p>
          <a:p>
            <a:endParaRPr lang="en-US" sz="4000" b="1" dirty="0">
              <a:latin typeface="SAS Monospace" panose="020B0609020202020204" pitchFamily="49" charset="0"/>
            </a:endParaRPr>
          </a:p>
          <a:p>
            <a:pPr marL="0" indent="0">
              <a:buNone/>
            </a:pPr>
            <a:r>
              <a:rPr lang="en-US" sz="4000" b="1" dirty="0">
                <a:latin typeface="SAS Monospace" panose="020B0609020202020204" pitchFamily="49" charset="0"/>
              </a:rPr>
              <a:t>Differences of TOTEXP18 Means for POVCAT18 Domains</a:t>
            </a:r>
          </a:p>
          <a:p>
            <a:pPr marL="0" indent="0">
              <a:buNone/>
            </a:pPr>
            <a:endParaRPr lang="en-US" sz="4000" b="1" dirty="0">
              <a:latin typeface="SAS Monospace" panose="020B0609020202020204" pitchFamily="49" charset="0"/>
            </a:endParaRPr>
          </a:p>
          <a:p>
            <a:pPr marL="0" indent="0">
              <a:buNone/>
            </a:pPr>
            <a:r>
              <a:rPr lang="en-US" sz="4000" b="1" dirty="0">
                <a:latin typeface="SAS Monospace" panose="020B0609020202020204" pitchFamily="49" charset="0"/>
              </a:rPr>
              <a:t>                           Adjusted 95%</a:t>
            </a:r>
          </a:p>
          <a:p>
            <a:pPr marL="0" indent="0">
              <a:buNone/>
            </a:pPr>
            <a:r>
              <a:rPr lang="en-US" sz="4000" b="1" dirty="0">
                <a:latin typeface="SAS Monospace" panose="020B0609020202020204" pitchFamily="49" charset="0"/>
              </a:rPr>
              <a:t>95% Confidence Limits   Confidence Limits</a:t>
            </a:r>
          </a:p>
          <a:p>
            <a:endParaRPr lang="en-US" sz="4000" b="1" dirty="0">
              <a:latin typeface="SAS Monospace" panose="020B0609020202020204" pitchFamily="49" charset="0"/>
            </a:endParaRPr>
          </a:p>
          <a:p>
            <a:pPr marL="0" indent="0">
              <a:buNone/>
            </a:pPr>
            <a:r>
              <a:rPr lang="en-US" sz="4000" b="1" dirty="0">
                <a:latin typeface="SAS Monospace" panose="020B0609020202020204" pitchFamily="49" charset="0"/>
              </a:rPr>
              <a:t> -123.5773 1398.79553  -392.7810 1667.99929</a:t>
            </a:r>
          </a:p>
          <a:p>
            <a:pPr marL="0" indent="0">
              <a:buNone/>
            </a:pPr>
            <a:r>
              <a:rPr lang="en-US" sz="4000" b="1" dirty="0">
                <a:latin typeface="SAS Monospace" panose="020B0609020202020204" pitchFamily="49" charset="0"/>
              </a:rPr>
              <a:t>  -20.3446 1608.39161  -308.3568 1896.40380</a:t>
            </a:r>
          </a:p>
          <a:p>
            <a:pPr marL="0" indent="0">
              <a:buNone/>
            </a:pPr>
            <a:r>
              <a:rPr lang="en-US" sz="4000" b="1" dirty="0">
                <a:latin typeface="SAS Monospace" panose="020B0609020202020204" pitchFamily="49" charset="0"/>
              </a:rPr>
              <a:t> -847.3232  774.04497 -1134.0325 1060.75426</a:t>
            </a:r>
          </a:p>
          <a:p>
            <a:pPr marL="0" indent="0">
              <a:buNone/>
            </a:pPr>
            <a:r>
              <a:rPr lang="en-US" sz="4000" b="1" dirty="0">
                <a:latin typeface="SAS Monospace" panose="020B0609020202020204" pitchFamily="49" charset="0"/>
              </a:rPr>
              <a:t> -495.6152  808.44398  -726.2142 1039.04297</a:t>
            </a:r>
          </a:p>
          <a:p>
            <a:pPr marL="0" indent="0">
              <a:buNone/>
            </a:pPr>
            <a:r>
              <a:rPr lang="en-US" sz="4000" b="1" dirty="0">
                <a:latin typeface="SAS Monospace" panose="020B0609020202020204" pitchFamily="49" charset="0"/>
              </a:rPr>
              <a:t>-1250.7409  -97.75562 -1454.6252  106.12872</a:t>
            </a:r>
          </a:p>
          <a:p>
            <a:pPr marL="0" indent="0">
              <a:buNone/>
            </a:pPr>
            <a:r>
              <a:rPr lang="en-US" sz="4000" b="1" dirty="0">
                <a:latin typeface="SAS Monospace" panose="020B0609020202020204" pitchFamily="49" charset="0"/>
              </a:rPr>
              <a:t>-1446.2183 -215.10694 -1663.9179    2.59257</a:t>
            </a:r>
          </a:p>
          <a:p>
            <a:pPr marL="0" indent="0">
              <a:buNone/>
            </a:pPr>
            <a:endParaRPr lang="en-US" sz="2500" b="1" dirty="0">
              <a:latin typeface="SAS Monospace" panose="020B0609020202020204" pitchFamily="49" charset="0"/>
            </a:endParaRPr>
          </a:p>
          <a:p>
            <a:pPr marL="0" indent="0">
              <a:buNone/>
            </a:pPr>
            <a:endParaRPr lang="en-US" sz="4300" b="1" dirty="0">
              <a:latin typeface="Courier New" panose="02070309020205020404" pitchFamily="49" charset="0"/>
              <a:cs typeface="Courier New" panose="02070309020205020404" pitchFamily="49" charset="0"/>
            </a:endParaRPr>
          </a:p>
          <a:p>
            <a:pPr marL="0" indent="0">
              <a:buNone/>
            </a:pPr>
            <a:r>
              <a:rPr lang="en-US" sz="4300" b="1" dirty="0">
                <a:latin typeface="Courier New" panose="02070309020205020404" pitchFamily="49" charset="0"/>
                <a:cs typeface="Courier New" panose="02070309020205020404" pitchFamily="49" charset="0"/>
              </a:rPr>
              <a:t>Note: Due to the ODS EXCLUDE SUMMARY STATISTICS; statement, there is no output for ODS tables (SUMMARY  and STATISTICS) here.</a:t>
            </a:r>
          </a:p>
          <a:p>
            <a:pPr marL="0" indent="0">
              <a:buNone/>
            </a:pPr>
            <a:endParaRPr lang="en-US" sz="2500" dirty="0">
              <a:latin typeface="SAS Monospace" panose="020B0609020202020204" pitchFamily="49" charset="0"/>
            </a:endParaRPr>
          </a:p>
          <a:p>
            <a:pPr marL="0" indent="0">
              <a:buNone/>
            </a:pPr>
            <a:endParaRPr lang="en-US" dirty="0"/>
          </a:p>
        </p:txBody>
      </p:sp>
      <p:sp>
        <p:nvSpPr>
          <p:cNvPr id="4" name="TextBox 3"/>
          <p:cNvSpPr txBox="1"/>
          <p:nvPr/>
        </p:nvSpPr>
        <p:spPr>
          <a:xfrm>
            <a:off x="8743950" y="6248400"/>
            <a:ext cx="419100" cy="276999"/>
          </a:xfrm>
          <a:prstGeom prst="rect">
            <a:avLst/>
          </a:prstGeom>
          <a:noFill/>
        </p:spPr>
        <p:txBody>
          <a:bodyPr wrap="square" rtlCol="0">
            <a:spAutoFit/>
          </a:bodyPr>
          <a:lstStyle/>
          <a:p>
            <a:r>
              <a:rPr lang="en-US" sz="1200" dirty="0"/>
              <a:t>28</a:t>
            </a:r>
          </a:p>
        </p:txBody>
      </p:sp>
    </p:spTree>
    <p:extLst>
      <p:ext uri="{BB962C8B-B14F-4D97-AF65-F5344CB8AC3E}">
        <p14:creationId xmlns:p14="http://schemas.microsoft.com/office/powerpoint/2010/main" val="17089892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D8EE8-94DC-49AC-B63F-657A84956582}"/>
              </a:ext>
            </a:extLst>
          </p:cNvPr>
          <p:cNvSpPr>
            <a:spLocks noGrp="1"/>
          </p:cNvSpPr>
          <p:nvPr>
            <p:ph type="title"/>
          </p:nvPr>
        </p:nvSpPr>
        <p:spPr>
          <a:xfrm>
            <a:off x="1257300" y="304800"/>
            <a:ext cx="6629400" cy="838200"/>
          </a:xfrm>
        </p:spPr>
        <p:txBody>
          <a:bodyPr>
            <a:noAutofit/>
          </a:bodyPr>
          <a:lstStyle/>
          <a:p>
            <a:r>
              <a:rPr lang="en-US" sz="2400" dirty="0"/>
              <a:t>Ratio Analysis with PROC SURVEYMEANS </a:t>
            </a:r>
          </a:p>
        </p:txBody>
      </p:sp>
      <p:sp>
        <p:nvSpPr>
          <p:cNvPr id="3" name="Content Placeholder 2">
            <a:extLst>
              <a:ext uri="{FF2B5EF4-FFF2-40B4-BE49-F238E27FC236}">
                <a16:creationId xmlns:a16="http://schemas.microsoft.com/office/drawing/2014/main" id="{FDE554F8-6A9E-49EC-A04B-082D11882A0F}"/>
              </a:ext>
            </a:extLst>
          </p:cNvPr>
          <p:cNvSpPr>
            <a:spLocks noGrp="1"/>
          </p:cNvSpPr>
          <p:nvPr>
            <p:ph idx="1"/>
          </p:nvPr>
        </p:nvSpPr>
        <p:spPr/>
        <p:txBody>
          <a:bodyPr>
            <a:normAutofit lnSpcReduction="10000"/>
          </a:bodyPr>
          <a:lstStyle/>
          <a:p>
            <a:pPr marL="0" indent="0">
              <a:buNone/>
            </a:pPr>
            <a:r>
              <a:rPr lang="en-US" sz="1400" b="1" dirty="0">
                <a:latin typeface="Courier New" panose="02070309020205020404" pitchFamily="49" charset="0"/>
                <a:cs typeface="Courier New" panose="02070309020205020404" pitchFamily="49" charset="0"/>
              </a:rPr>
              <a:t>PROC SURVEYMEANS DATA=PUFMEPS.H209;</a:t>
            </a:r>
          </a:p>
          <a:p>
            <a:pPr marL="0" indent="0">
              <a:buNone/>
            </a:pPr>
            <a:r>
              <a:rPr lang="en-US" sz="1400" b="1" dirty="0">
                <a:latin typeface="Courier New" panose="02070309020205020404" pitchFamily="49" charset="0"/>
                <a:cs typeface="Courier New" panose="02070309020205020404" pitchFamily="49" charset="0"/>
              </a:rPr>
              <a:t>VAR TOTEXP18 OBVEXP18  OPTEXP18 </a:t>
            </a:r>
          </a:p>
          <a:p>
            <a:pPr marL="0" indent="0">
              <a:buNone/>
            </a:pPr>
            <a:r>
              <a:rPr lang="en-US" sz="1400" b="1" dirty="0">
                <a:latin typeface="Courier New" panose="02070309020205020404" pitchFamily="49" charset="0"/>
                <a:cs typeface="Courier New" panose="02070309020205020404" pitchFamily="49" charset="0"/>
              </a:rPr>
              <a:t>      ERTEXP18 IPTEXP18 RXEXP18 HHAEXP18;</a:t>
            </a:r>
          </a:p>
          <a:p>
            <a:pPr marL="0" indent="0">
              <a:buNone/>
            </a:pPr>
            <a:r>
              <a:rPr lang="en-US" sz="1400" b="1" dirty="0">
                <a:latin typeface="Courier New" panose="02070309020205020404" pitchFamily="49" charset="0"/>
                <a:cs typeface="Courier New" panose="02070309020205020404" pitchFamily="49" charset="0"/>
              </a:rPr>
              <a:t>      STRATUM VARSTR;</a:t>
            </a:r>
          </a:p>
          <a:p>
            <a:pPr marL="0" indent="0">
              <a:buNone/>
            </a:pPr>
            <a:r>
              <a:rPr lang="en-US" sz="1400" b="1" dirty="0">
                <a:latin typeface="Courier New" panose="02070309020205020404" pitchFamily="49" charset="0"/>
                <a:cs typeface="Courier New" panose="02070309020205020404" pitchFamily="49" charset="0"/>
              </a:rPr>
              <a:t>      CLUSTER VARPSU;</a:t>
            </a:r>
          </a:p>
          <a:p>
            <a:pPr marL="0" indent="0">
              <a:buNone/>
            </a:pPr>
            <a:r>
              <a:rPr lang="en-US" sz="1400" b="1" dirty="0">
                <a:latin typeface="Courier New" panose="02070309020205020404" pitchFamily="49" charset="0"/>
                <a:cs typeface="Courier New" panose="02070309020205020404" pitchFamily="49" charset="0"/>
              </a:rPr>
              <a:t>  WEIGHT PERWT18F;</a:t>
            </a:r>
          </a:p>
          <a:p>
            <a:pPr marL="0" indent="0">
              <a:buNone/>
            </a:pPr>
            <a:r>
              <a:rPr lang="en-US" sz="1400" b="1" dirty="0">
                <a:latin typeface="Courier New" panose="02070309020205020404" pitchFamily="49" charset="0"/>
                <a:cs typeface="Courier New" panose="02070309020205020404" pitchFamily="49" charset="0"/>
              </a:rPr>
              <a:t>  RATIO OBVEXP18 OPTEXP18 ERTEXP18 </a:t>
            </a:r>
          </a:p>
          <a:p>
            <a:pPr marL="0" indent="0">
              <a:buNone/>
            </a:pPr>
            <a:r>
              <a:rPr lang="en-US" sz="1400" b="1" dirty="0">
                <a:latin typeface="Courier New" panose="02070309020205020404" pitchFamily="49" charset="0"/>
                <a:cs typeface="Courier New" panose="02070309020205020404" pitchFamily="49" charset="0"/>
              </a:rPr>
              <a:t>        IPTEXP18 RXEXP18 HHAEXP18 / TOTEXP18;</a:t>
            </a:r>
          </a:p>
          <a:p>
            <a:pPr marL="0" indent="0">
              <a:buNone/>
            </a:pPr>
            <a:r>
              <a:rPr lang="en-US" sz="1400" b="1" dirty="0">
                <a:latin typeface="Courier New" panose="02070309020205020404" pitchFamily="49" charset="0"/>
                <a:cs typeface="Courier New" panose="02070309020205020404" pitchFamily="49" charset="0"/>
              </a:rPr>
              <a:t>run;</a:t>
            </a:r>
          </a:p>
          <a:p>
            <a:pPr marL="0" indent="0">
              <a:buNone/>
            </a:pPr>
            <a:endParaRPr lang="en-US" sz="1400" b="1" dirty="0">
              <a:latin typeface="Courier New" panose="02070309020205020404" pitchFamily="49" charset="0"/>
              <a:cs typeface="Courier New" panose="02070309020205020404" pitchFamily="49" charset="0"/>
            </a:endParaRPr>
          </a:p>
          <a:p>
            <a:pPr marL="0" indent="0">
              <a:spcBef>
                <a:spcPts val="0"/>
              </a:spcBef>
              <a:buNone/>
            </a:pPr>
            <a:r>
              <a:rPr lang="en-US" sz="1400" b="1" dirty="0">
                <a:latin typeface="Courier New" panose="02070309020205020404" pitchFamily="49" charset="0"/>
                <a:cs typeface="Courier New" panose="02070309020205020404" pitchFamily="49" charset="0"/>
              </a:rPr>
              <a:t>Code explanation: The RATIO statement requests ratio analysis for means or proportions of analysis variables. </a:t>
            </a:r>
            <a:r>
              <a:rPr lang="en-US" sz="1400" b="1" dirty="0">
                <a:latin typeface="Courier New" panose="02070309020205020404" pitchFamily="49" charset="0"/>
                <a:cs typeface="Courier New" panose="02070309020205020404" pitchFamily="49" charset="0"/>
                <a:hlinkClick r:id="rId2"/>
              </a:rPr>
              <a:t>https://support.sas.com/documentation/onlinedoc/stat/142/surveymeans.pdf</a:t>
            </a:r>
            <a:endParaRPr lang="en-US" sz="1400" b="1" dirty="0">
              <a:latin typeface="Courier New" panose="02070309020205020404" pitchFamily="49" charset="0"/>
              <a:cs typeface="Courier New" panose="02070309020205020404" pitchFamily="49" charset="0"/>
            </a:endParaRPr>
          </a:p>
          <a:p>
            <a:pPr marL="0" indent="0">
              <a:spcBef>
                <a:spcPts val="0"/>
              </a:spcBef>
              <a:buNone/>
            </a:pPr>
            <a:endParaRPr lang="en-US" sz="1400" b="1" dirty="0">
              <a:latin typeface="Courier New" panose="02070309020205020404" pitchFamily="49" charset="0"/>
              <a:cs typeface="Courier New" panose="02070309020205020404" pitchFamily="49" charset="0"/>
            </a:endParaRPr>
          </a:p>
          <a:p>
            <a:pPr marL="0" indent="0">
              <a:spcBef>
                <a:spcPts val="0"/>
              </a:spcBef>
              <a:buNone/>
            </a:pPr>
            <a:r>
              <a:rPr lang="en-US" sz="1400" b="1" dirty="0">
                <a:latin typeface="Courier New" panose="02070309020205020404" pitchFamily="49" charset="0"/>
                <a:cs typeface="Courier New" panose="02070309020205020404" pitchFamily="49" charset="0"/>
              </a:rPr>
              <a:t>The above code block is part of the SAS program (referenced below), which includes the LIBNAME statement and global statements (e.g., OPTIONS and  ODS GRAPHICS OFF statements) (not shown in this slide). See the SAS output in the next slide.</a:t>
            </a:r>
          </a:p>
          <a:p>
            <a:pPr marL="0" indent="0">
              <a:spcBef>
                <a:spcPts val="0"/>
              </a:spcBef>
              <a:buNone/>
            </a:pPr>
            <a:endParaRPr lang="en-US" sz="1400" b="1" dirty="0">
              <a:latin typeface="Courier New" panose="02070309020205020404" pitchFamily="49" charset="0"/>
              <a:cs typeface="Courier New" panose="02070309020205020404" pitchFamily="49" charset="0"/>
            </a:endParaRPr>
          </a:p>
          <a:p>
            <a:pPr marL="0" indent="0">
              <a:spcBef>
                <a:spcPts val="0"/>
              </a:spcBef>
              <a:buNone/>
            </a:pPr>
            <a:r>
              <a:rPr lang="en-US" sz="1400" b="1" dirty="0">
                <a:latin typeface="Courier New" panose="02070309020205020404" pitchFamily="49" charset="0"/>
                <a:cs typeface="Courier New" panose="02070309020205020404" pitchFamily="49" charset="0"/>
              </a:rPr>
              <a:t>Source: </a:t>
            </a:r>
            <a:r>
              <a:rPr lang="en-US" sz="1400" b="1" dirty="0" err="1">
                <a:latin typeface="Courier New" panose="02070309020205020404" pitchFamily="49" charset="0"/>
                <a:cs typeface="Courier New" panose="02070309020205020404" pitchFamily="49" charset="0"/>
              </a:rPr>
              <a:t>ProcSurveyMeansRatio.SAS</a:t>
            </a:r>
            <a:r>
              <a:rPr lang="en-US" sz="1400" b="1" dirty="0">
                <a:latin typeface="Courier New" panose="02070309020205020404" pitchFamily="49" charset="0"/>
                <a:cs typeface="Courier New" panose="02070309020205020404" pitchFamily="49" charset="0"/>
              </a:rPr>
              <a:t> (</a:t>
            </a:r>
            <a:r>
              <a:rPr lang="en-US" sz="1400" b="1" dirty="0">
                <a:solidFill>
                  <a:srgbClr val="0000FF"/>
                </a:solidFill>
                <a:latin typeface="Courier New" panose="02070309020205020404" pitchFamily="49" charset="0"/>
                <a:cs typeface="Courier New" panose="02070309020205020404" pitchFamily="49" charset="0"/>
                <a:hlinkClick r:id="rId3">
                  <a:extLst>
                    <a:ext uri="{A12FA001-AC4F-418D-AE19-62706E023703}">
                      <ahyp:hlinkClr xmlns:ahyp="http://schemas.microsoft.com/office/drawing/2018/hyperlinkcolor" val="tx"/>
                    </a:ext>
                  </a:extLst>
                </a:hlinkClick>
              </a:rPr>
              <a:t>https://github.com/pkmedu/AnalyzeMEPS</a:t>
            </a:r>
            <a:r>
              <a:rPr lang="en-US" sz="1400" b="1" dirty="0">
                <a:latin typeface="Courier New" panose="02070309020205020404" pitchFamily="49" charset="0"/>
                <a:cs typeface="Courier New" panose="02070309020205020404" pitchFamily="49" charset="0"/>
              </a:rPr>
              <a:t>).</a:t>
            </a:r>
          </a:p>
          <a:p>
            <a:pPr marL="0" indent="0">
              <a:spcBef>
                <a:spcPts val="0"/>
              </a:spcBef>
              <a:buNone/>
            </a:pPr>
            <a:endParaRPr lang="en-US" sz="1400" dirty="0">
              <a:latin typeface="Courier New" panose="02070309020205020404" pitchFamily="49" charset="0"/>
              <a:cs typeface="Courier New" panose="02070309020205020404" pitchFamily="49" charset="0"/>
            </a:endParaRPr>
          </a:p>
          <a:p>
            <a:pPr marL="0" indent="0">
              <a:spcBef>
                <a:spcPts val="0"/>
              </a:spcBef>
              <a:buNone/>
            </a:pPr>
            <a:endParaRPr lang="en-US" sz="1400" dirty="0">
              <a:latin typeface="Courier New" panose="02070309020205020404" pitchFamily="49" charset="0"/>
              <a:cs typeface="Courier New" panose="02070309020205020404" pitchFamily="49" charset="0"/>
            </a:endParaRPr>
          </a:p>
          <a:p>
            <a:pPr marL="0" indent="0">
              <a:spcBef>
                <a:spcPts val="0"/>
              </a:spcBef>
              <a:buNone/>
            </a:pPr>
            <a:endParaRPr lang="en-US" sz="1300" dirty="0">
              <a:latin typeface="Courier New" panose="02070309020205020404" pitchFamily="49" charset="0"/>
              <a:cs typeface="Courier New" panose="02070309020205020404" pitchFamily="49" charset="0"/>
            </a:endParaRPr>
          </a:p>
          <a:p>
            <a:pPr marL="0" indent="0">
              <a:spcBef>
                <a:spcPts val="0"/>
              </a:spcBef>
              <a:buNone/>
            </a:pPr>
            <a:endParaRPr lang="en-US" sz="1300" dirty="0">
              <a:latin typeface="Courier New" panose="02070309020205020404" pitchFamily="49" charset="0"/>
              <a:cs typeface="Courier New" panose="02070309020205020404" pitchFamily="49" charset="0"/>
            </a:endParaRPr>
          </a:p>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buNone/>
            </a:pPr>
            <a:endParaRPr lang="en-US" sz="1400" dirty="0">
              <a:latin typeface="Courier New" panose="02070309020205020404" pitchFamily="49" charset="0"/>
              <a:cs typeface="Courier New" panose="02070309020205020404" pitchFamily="49" charset="0"/>
            </a:endParaRPr>
          </a:p>
        </p:txBody>
      </p:sp>
      <p:sp>
        <p:nvSpPr>
          <p:cNvPr id="4" name="TextBox 3"/>
          <p:cNvSpPr txBox="1"/>
          <p:nvPr/>
        </p:nvSpPr>
        <p:spPr>
          <a:xfrm>
            <a:off x="8763000" y="6400800"/>
            <a:ext cx="381000" cy="276999"/>
          </a:xfrm>
          <a:prstGeom prst="rect">
            <a:avLst/>
          </a:prstGeom>
          <a:noFill/>
        </p:spPr>
        <p:txBody>
          <a:bodyPr wrap="square" rtlCol="0">
            <a:spAutoFit/>
          </a:bodyPr>
          <a:lstStyle/>
          <a:p>
            <a:r>
              <a:rPr lang="en-US" sz="1200" dirty="0"/>
              <a:t>29</a:t>
            </a:r>
          </a:p>
        </p:txBody>
      </p:sp>
    </p:spTree>
    <p:extLst>
      <p:ext uri="{BB962C8B-B14F-4D97-AF65-F5344CB8AC3E}">
        <p14:creationId xmlns:p14="http://schemas.microsoft.com/office/powerpoint/2010/main" val="3489194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C024-D2E3-4DEC-B7B0-BA7BF46868C1}"/>
              </a:ext>
            </a:extLst>
          </p:cNvPr>
          <p:cNvSpPr>
            <a:spLocks noGrp="1"/>
          </p:cNvSpPr>
          <p:nvPr>
            <p:ph type="title"/>
          </p:nvPr>
        </p:nvSpPr>
        <p:spPr/>
        <p:txBody>
          <a:bodyPr>
            <a:noAutofit/>
          </a:bodyPr>
          <a:lstStyle/>
          <a:p>
            <a:r>
              <a:rPr lang="en-US" sz="2400" dirty="0"/>
              <a:t>MEPS Data File Formats and Ways to Download/Extract</a:t>
            </a:r>
          </a:p>
        </p:txBody>
      </p:sp>
      <p:graphicFrame>
        <p:nvGraphicFramePr>
          <p:cNvPr id="4" name="Content Placeholder 3">
            <a:extLst>
              <a:ext uri="{FF2B5EF4-FFF2-40B4-BE49-F238E27FC236}">
                <a16:creationId xmlns:a16="http://schemas.microsoft.com/office/drawing/2014/main" id="{B9520292-26C9-484E-87CF-A4C9234B9D70}"/>
              </a:ext>
            </a:extLst>
          </p:cNvPr>
          <p:cNvGraphicFramePr>
            <a:graphicFrameLocks noGrp="1"/>
          </p:cNvGraphicFramePr>
          <p:nvPr>
            <p:ph idx="1"/>
            <p:extLst>
              <p:ext uri="{D42A27DB-BD31-4B8C-83A1-F6EECF244321}">
                <p14:modId xmlns:p14="http://schemas.microsoft.com/office/powerpoint/2010/main" val="353436802"/>
              </p:ext>
            </p:extLst>
          </p:nvPr>
        </p:nvGraphicFramePr>
        <p:xfrm>
          <a:off x="342900" y="1371600"/>
          <a:ext cx="8648700" cy="4830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69CE0C09-5F44-4F6A-9960-6A9B62B00E81}"/>
              </a:ext>
            </a:extLst>
          </p:cNvPr>
          <p:cNvSpPr txBox="1"/>
          <p:nvPr/>
        </p:nvSpPr>
        <p:spPr>
          <a:xfrm>
            <a:off x="228600" y="6354762"/>
            <a:ext cx="8763000" cy="584775"/>
          </a:xfrm>
          <a:prstGeom prst="rect">
            <a:avLst/>
          </a:prstGeom>
          <a:noFill/>
        </p:spPr>
        <p:txBody>
          <a:bodyPr wrap="square" rtlCol="0">
            <a:spAutoFit/>
          </a:bodyPr>
          <a:lstStyle/>
          <a:p>
            <a:r>
              <a:rPr lang="en-US" sz="1600" baseline="30000" dirty="0"/>
              <a:t>1</a:t>
            </a:r>
            <a:r>
              <a:rPr lang="en-US" sz="1600" dirty="0"/>
              <a:t>One exception is the Full Year Consolidated File for 2017, which is available in three additional formats (i.e., SAS V9, STATA, and XLSX).</a:t>
            </a:r>
          </a:p>
        </p:txBody>
      </p:sp>
      <p:sp>
        <p:nvSpPr>
          <p:cNvPr id="3" name="TextBox 2">
            <a:extLst>
              <a:ext uri="{FF2B5EF4-FFF2-40B4-BE49-F238E27FC236}">
                <a16:creationId xmlns:a16="http://schemas.microsoft.com/office/drawing/2014/main" id="{9EBD76FA-C7A7-4809-B1B7-D0B66E021D5F}"/>
              </a:ext>
            </a:extLst>
          </p:cNvPr>
          <p:cNvSpPr txBox="1"/>
          <p:nvPr/>
        </p:nvSpPr>
        <p:spPr>
          <a:xfrm>
            <a:off x="7315200" y="1517374"/>
            <a:ext cx="1676400" cy="3416320"/>
          </a:xfrm>
          <a:prstGeom prst="rect">
            <a:avLst/>
          </a:prstGeom>
          <a:noFill/>
        </p:spPr>
        <p:txBody>
          <a:bodyPr wrap="square" rtlCol="0">
            <a:spAutoFit/>
          </a:bodyPr>
          <a:lstStyle/>
          <a:p>
            <a:r>
              <a:rPr lang="en-US" sz="1200" u="sng" dirty="0">
                <a:solidFill>
                  <a:srgbClr val="FF0000"/>
                </a:solidFill>
              </a:rPr>
              <a:t>Some common types of MEPS data files for each data year</a:t>
            </a:r>
            <a:r>
              <a:rPr lang="en-US" sz="1200" dirty="0">
                <a:solidFill>
                  <a:srgbClr val="FF0000"/>
                </a:solidFill>
              </a:rPr>
              <a:t>: (1) full year consolidated, (2) longitudinal, (3) medical conditions, (4) prescribed medicines, (5) hospital inpatient stays, (6) emergency room visits, (7) office-based medical provider visits, (8) outpatient visits, (9) home health, (10) dental visits, and (11) Appendix to MEPS events.</a:t>
            </a:r>
          </a:p>
        </p:txBody>
      </p:sp>
      <p:sp>
        <p:nvSpPr>
          <p:cNvPr id="7" name="TextBox 6"/>
          <p:cNvSpPr txBox="1"/>
          <p:nvPr/>
        </p:nvSpPr>
        <p:spPr>
          <a:xfrm>
            <a:off x="8820150" y="6559696"/>
            <a:ext cx="381000" cy="276999"/>
          </a:xfrm>
          <a:prstGeom prst="rect">
            <a:avLst/>
          </a:prstGeom>
          <a:noFill/>
        </p:spPr>
        <p:txBody>
          <a:bodyPr wrap="square" rtlCol="0">
            <a:spAutoFit/>
          </a:bodyPr>
          <a:lstStyle/>
          <a:p>
            <a:r>
              <a:rPr lang="en-US" sz="1200" dirty="0"/>
              <a:t>3</a:t>
            </a:r>
          </a:p>
        </p:txBody>
      </p:sp>
    </p:spTree>
    <p:extLst>
      <p:ext uri="{BB962C8B-B14F-4D97-AF65-F5344CB8AC3E}">
        <p14:creationId xmlns:p14="http://schemas.microsoft.com/office/powerpoint/2010/main" val="29025433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DC027-FE8F-4CE9-BA13-E459938A1D73}"/>
              </a:ext>
            </a:extLst>
          </p:cNvPr>
          <p:cNvSpPr>
            <a:spLocks noGrp="1"/>
          </p:cNvSpPr>
          <p:nvPr>
            <p:ph type="title"/>
          </p:nvPr>
        </p:nvSpPr>
        <p:spPr/>
        <p:txBody>
          <a:bodyPr>
            <a:noAutofit/>
          </a:bodyPr>
          <a:lstStyle/>
          <a:p>
            <a:r>
              <a:rPr lang="en-US" sz="2400" dirty="0"/>
              <a:t>Ratio Analysis with PROC SURVEYMEANS  - Output</a:t>
            </a:r>
          </a:p>
        </p:txBody>
      </p:sp>
      <p:sp>
        <p:nvSpPr>
          <p:cNvPr id="3" name="Content Placeholder 2">
            <a:extLst>
              <a:ext uri="{FF2B5EF4-FFF2-40B4-BE49-F238E27FC236}">
                <a16:creationId xmlns:a16="http://schemas.microsoft.com/office/drawing/2014/main" id="{4B0227DA-B1AC-4742-BFBE-55BE10CD5DAF}"/>
              </a:ext>
            </a:extLst>
          </p:cNvPr>
          <p:cNvSpPr>
            <a:spLocks noGrp="1"/>
          </p:cNvSpPr>
          <p:nvPr>
            <p:ph idx="1"/>
          </p:nvPr>
        </p:nvSpPr>
        <p:spPr>
          <a:xfrm>
            <a:off x="0" y="1646237"/>
            <a:ext cx="8686800" cy="4525963"/>
          </a:xfrm>
        </p:spPr>
        <p:txBody>
          <a:bodyPr>
            <a:normAutofit fontScale="25000" lnSpcReduction="20000"/>
          </a:bodyPr>
          <a:lstStyle/>
          <a:p>
            <a:pPr marL="0" indent="0">
              <a:buNone/>
            </a:pPr>
            <a:r>
              <a:rPr lang="en-US" sz="4400" b="1" dirty="0">
                <a:latin typeface="SAS Monospace" panose="020B0609020202020204" pitchFamily="49" charset="0"/>
              </a:rPr>
              <a:t>Statistics</a:t>
            </a:r>
          </a:p>
          <a:p>
            <a:pPr marL="0" indent="0">
              <a:buNone/>
            </a:pPr>
            <a:r>
              <a:rPr lang="en-US" sz="4400" b="1" dirty="0">
                <a:latin typeface="SAS Monospace" panose="020B0609020202020204" pitchFamily="49" charset="0"/>
              </a:rPr>
              <a:t> </a:t>
            </a:r>
          </a:p>
          <a:p>
            <a:pPr marL="0" indent="0">
              <a:buNone/>
            </a:pPr>
            <a:r>
              <a:rPr lang="en-US" sz="4400" b="1" dirty="0">
                <a:latin typeface="SAS Monospace" panose="020B0609020202020204" pitchFamily="49" charset="0"/>
              </a:rPr>
              <a:t>                                               Std Error</a:t>
            </a:r>
          </a:p>
          <a:p>
            <a:pPr marL="0" indent="0">
              <a:buNone/>
            </a:pPr>
            <a:r>
              <a:rPr lang="en-US" sz="4400" b="1" u="sng" dirty="0">
                <a:latin typeface="SAS Monospace" panose="020B0609020202020204" pitchFamily="49" charset="0"/>
              </a:rPr>
              <a:t>Variable               N            Mean         of Mean       95% CL for Mean</a:t>
            </a:r>
          </a:p>
          <a:p>
            <a:pPr marL="0" indent="0">
              <a:buNone/>
            </a:pPr>
            <a:endParaRPr lang="en-US" sz="4400" b="1" dirty="0">
              <a:latin typeface="SAS Monospace" panose="020B0609020202020204" pitchFamily="49" charset="0"/>
            </a:endParaRPr>
          </a:p>
          <a:p>
            <a:pPr marL="0" indent="0">
              <a:buNone/>
            </a:pPr>
            <a:r>
              <a:rPr lang="en-US" sz="4400" b="1" dirty="0">
                <a:latin typeface="SAS Monospace" panose="020B0609020202020204" pitchFamily="49" charset="0"/>
              </a:rPr>
              <a:t>TOTEXP18           29415     6063.134458      128.011022    5810.04979 6316.21912</a:t>
            </a:r>
          </a:p>
          <a:p>
            <a:pPr marL="0" indent="0">
              <a:buNone/>
            </a:pPr>
            <a:r>
              <a:rPr lang="en-US" sz="4400" b="1" dirty="0">
                <a:latin typeface="SAS Monospace" panose="020B0609020202020204" pitchFamily="49" charset="0"/>
              </a:rPr>
              <a:t>OBVEXP18           29415     1574.461264       38.187243    1498.96303 1649.95950</a:t>
            </a:r>
          </a:p>
          <a:p>
            <a:pPr marL="0" indent="0">
              <a:buNone/>
            </a:pPr>
            <a:r>
              <a:rPr lang="en-US" sz="4400" b="1" dirty="0">
                <a:latin typeface="SAS Monospace" panose="020B0609020202020204" pitchFamily="49" charset="0"/>
              </a:rPr>
              <a:t>OPTEXP18           29415      547.080988       25.031525     497.59232  596.56966</a:t>
            </a:r>
          </a:p>
          <a:p>
            <a:pPr marL="0" indent="0">
              <a:buNone/>
            </a:pPr>
            <a:r>
              <a:rPr lang="en-US" sz="4400" b="1" dirty="0">
                <a:latin typeface="SAS Monospace" panose="020B0609020202020204" pitchFamily="49" charset="0"/>
              </a:rPr>
              <a:t>ERTEXP18           29415      209.552169        8.572697     192.60349  226.50085</a:t>
            </a:r>
          </a:p>
          <a:p>
            <a:pPr marL="0" indent="0">
              <a:buNone/>
            </a:pPr>
            <a:r>
              <a:rPr lang="en-US" sz="4400" b="1" dirty="0">
                <a:latin typeface="SAS Monospace" panose="020B0609020202020204" pitchFamily="49" charset="0"/>
              </a:rPr>
              <a:t>IPTEXP18           29415     1382.829611       72.633384    1239.22951 1526.42971</a:t>
            </a:r>
          </a:p>
          <a:p>
            <a:pPr marL="0" indent="0">
              <a:buNone/>
            </a:pPr>
            <a:r>
              <a:rPr lang="en-US" sz="4400" b="1" dirty="0">
                <a:latin typeface="SAS Monospace" panose="020B0609020202020204" pitchFamily="49" charset="0"/>
              </a:rPr>
              <a:t>RXEXP18            29415     1389.881379       48.271278    1294.44647 1485.31629</a:t>
            </a:r>
          </a:p>
          <a:p>
            <a:pPr marL="0" indent="0">
              <a:buNone/>
            </a:pPr>
            <a:r>
              <a:rPr lang="en-US" sz="4400" b="1" u="sng" dirty="0">
                <a:latin typeface="SAS Monospace" panose="020B0609020202020204" pitchFamily="49" charset="0"/>
              </a:rPr>
              <a:t>HHAEXP18           29415      300.834870       23.249714     254.86894  346.80080</a:t>
            </a:r>
          </a:p>
          <a:p>
            <a:pPr marL="0" indent="0">
              <a:buNone/>
            </a:pPr>
            <a:endParaRPr lang="en-US" sz="4400" b="1" dirty="0">
              <a:latin typeface="SAS Monospace" panose="020B0609020202020204" pitchFamily="49" charset="0"/>
            </a:endParaRPr>
          </a:p>
          <a:p>
            <a:pPr marL="0" indent="0">
              <a:buNone/>
            </a:pPr>
            <a:endParaRPr lang="en-US" sz="4400" b="1" dirty="0">
              <a:latin typeface="SAS Monospace" panose="020B0609020202020204" pitchFamily="49" charset="0"/>
            </a:endParaRPr>
          </a:p>
          <a:p>
            <a:pPr marL="0" indent="0" algn="ctr">
              <a:buNone/>
            </a:pPr>
            <a:r>
              <a:rPr lang="en-US" sz="4400" b="1" dirty="0">
                <a:latin typeface="SAS Monospace" panose="020B0609020202020204" pitchFamily="49" charset="0"/>
              </a:rPr>
              <a:t>Ratio Analysis</a:t>
            </a:r>
          </a:p>
          <a:p>
            <a:pPr marL="0" indent="0">
              <a:buNone/>
            </a:pPr>
            <a:r>
              <a:rPr lang="en-US" sz="4400" b="1" dirty="0">
                <a:latin typeface="SAS Monospace" panose="020B0609020202020204" pitchFamily="49" charset="0"/>
              </a:rPr>
              <a:t>                                                               Std</a:t>
            </a:r>
          </a:p>
          <a:p>
            <a:pPr marL="0" indent="0">
              <a:buNone/>
            </a:pPr>
            <a:r>
              <a:rPr lang="en-US" sz="4400" b="1" u="sng" dirty="0">
                <a:latin typeface="SAS Monospace" panose="020B0609020202020204" pitchFamily="49" charset="0"/>
              </a:rPr>
              <a:t>Numerator Denominator            N           Ratio           Error        95% CL for Ratio</a:t>
            </a:r>
            <a:endParaRPr lang="en-US" sz="4400" b="1" dirty="0">
              <a:latin typeface="SAS Monospace" panose="020B0609020202020204" pitchFamily="49" charset="0"/>
            </a:endParaRPr>
          </a:p>
          <a:p>
            <a:pPr marL="0" indent="0">
              <a:buNone/>
            </a:pPr>
            <a:r>
              <a:rPr lang="en-US" sz="4400" b="1" dirty="0">
                <a:latin typeface="SAS Monospace" panose="020B0609020202020204" pitchFamily="49" charset="0"/>
              </a:rPr>
              <a:t>OBVEXP18  TOTEXP18           29415        0.259678        0.005224    0.24934881    0.27000674</a:t>
            </a:r>
          </a:p>
          <a:p>
            <a:pPr marL="0" indent="0">
              <a:buNone/>
            </a:pPr>
            <a:r>
              <a:rPr lang="en-US" sz="4400" b="1" dirty="0">
                <a:latin typeface="SAS Monospace" panose="020B0609020202020204" pitchFamily="49" charset="0"/>
              </a:rPr>
              <a:t>OPTEXP18  TOTEXP18           29415        0.090231        0.003507    0.08329739    0.09716405</a:t>
            </a:r>
          </a:p>
          <a:p>
            <a:pPr marL="0" indent="0">
              <a:buNone/>
            </a:pPr>
            <a:r>
              <a:rPr lang="en-US" sz="4400" b="1" dirty="0">
                <a:latin typeface="SAS Monospace" panose="020B0609020202020204" pitchFamily="49" charset="0"/>
              </a:rPr>
              <a:t>ERTEXP18  TOTEXP18           29415        0.034562        0.001353    0.03188706    0.03723632</a:t>
            </a:r>
          </a:p>
          <a:p>
            <a:pPr marL="0" indent="0">
              <a:buNone/>
            </a:pPr>
            <a:r>
              <a:rPr lang="en-US" sz="4400" b="1" dirty="0">
                <a:latin typeface="SAS Monospace" panose="020B0609020202020204" pitchFamily="49" charset="0"/>
              </a:rPr>
              <a:t>IPTEXP18  TOTEXP18           29415        0.228072        0.009116    0.21004833    0.24609514</a:t>
            </a:r>
          </a:p>
          <a:p>
            <a:pPr marL="0" indent="0">
              <a:buNone/>
            </a:pPr>
            <a:r>
              <a:rPr lang="en-US" sz="4400" b="1" dirty="0">
                <a:latin typeface="SAS Monospace" panose="020B0609020202020204" pitchFamily="49" charset="0"/>
              </a:rPr>
              <a:t>HHAEXP18  TOTEXP18           29415        0.049617        0.003949    0.04180876    0.05742535</a:t>
            </a:r>
          </a:p>
          <a:p>
            <a:pPr marL="0" indent="0">
              <a:buNone/>
            </a:pPr>
            <a:r>
              <a:rPr lang="en-US" sz="4400" b="1" u="sng" dirty="0">
                <a:latin typeface="SAS Monospace" panose="020B0609020202020204" pitchFamily="49" charset="0"/>
              </a:rPr>
              <a:t>RXEXP18   TOTEXP18           29415        0.229235        0.006553    0.21627889    0.24219070</a:t>
            </a:r>
          </a:p>
          <a:p>
            <a:pPr marL="0" indent="0">
              <a:buNone/>
            </a:pPr>
            <a:endParaRPr lang="en-US" sz="3100" b="1" dirty="0">
              <a:latin typeface="SAS Monospace" panose="020B0609020202020204" pitchFamily="49" charset="0"/>
            </a:endParaRPr>
          </a:p>
          <a:p>
            <a:pPr marL="0" indent="0">
              <a:buNone/>
            </a:pPr>
            <a:endParaRPr lang="en-US" sz="3100" dirty="0">
              <a:latin typeface="SAS Monospace" panose="020B0609020202020204" pitchFamily="49" charset="0"/>
            </a:endParaRPr>
          </a:p>
          <a:p>
            <a:pPr marL="0" indent="0">
              <a:buNone/>
            </a:pPr>
            <a:r>
              <a:rPr lang="en-US" sz="5600" dirty="0"/>
              <a:t>The proportion of total health care spending (TOTEXP18) was 26.0 percent for medical providers’ office-based care (OBEXP18), 22.9 percent for prescribed medicines (RXEXP18), and 22.8 percent for inpatient hospital care (IPTEXP18). The remaining distribution of total health care spending was 9.0 percent for outpatient hospital care (OPTEXP18), 5.0 percent for home health care (HHAEXP18), and 3.5 percent for emergency department care (ERTEXP18). </a:t>
            </a:r>
            <a:endParaRPr lang="en-US" sz="5600" dirty="0">
              <a:latin typeface="SAS Monospace" panose="020B0609020202020204" pitchFamily="49" charset="0"/>
            </a:endParaRPr>
          </a:p>
        </p:txBody>
      </p:sp>
      <p:sp>
        <p:nvSpPr>
          <p:cNvPr id="4" name="TextBox 3"/>
          <p:cNvSpPr txBox="1"/>
          <p:nvPr/>
        </p:nvSpPr>
        <p:spPr>
          <a:xfrm>
            <a:off x="8763000" y="6400800"/>
            <a:ext cx="381000" cy="276999"/>
          </a:xfrm>
          <a:prstGeom prst="rect">
            <a:avLst/>
          </a:prstGeom>
          <a:noFill/>
        </p:spPr>
        <p:txBody>
          <a:bodyPr wrap="square" rtlCol="0">
            <a:spAutoFit/>
          </a:bodyPr>
          <a:lstStyle/>
          <a:p>
            <a:r>
              <a:rPr lang="en-US" sz="1200" dirty="0"/>
              <a:t>30</a:t>
            </a:r>
          </a:p>
        </p:txBody>
      </p:sp>
    </p:spTree>
    <p:extLst>
      <p:ext uri="{BB962C8B-B14F-4D97-AF65-F5344CB8AC3E}">
        <p14:creationId xmlns:p14="http://schemas.microsoft.com/office/powerpoint/2010/main" val="27791859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Questions?</a:t>
            </a:r>
          </a:p>
        </p:txBody>
      </p:sp>
      <p:sp>
        <p:nvSpPr>
          <p:cNvPr id="3" name="Content Placeholder 2"/>
          <p:cNvSpPr>
            <a:spLocks noGrp="1"/>
          </p:cNvSpPr>
          <p:nvPr>
            <p:ph idx="1"/>
          </p:nvPr>
        </p:nvSpPr>
        <p:spPr/>
        <p:txBody>
          <a:bodyPr/>
          <a:lstStyle/>
          <a:p>
            <a:pPr marL="0" indent="0">
              <a:buNone/>
            </a:pPr>
            <a:endParaRPr lang="en-US" dirty="0"/>
          </a:p>
          <a:p>
            <a:pPr marL="0" indent="0" algn="ctr">
              <a:buNone/>
            </a:pPr>
            <a:r>
              <a:rPr lang="en-US" dirty="0">
                <a:solidFill>
                  <a:srgbClr val="0070C0"/>
                </a:solidFill>
              </a:rPr>
              <a:t>Pradip.Muhuri@ahrq.hhs.gov</a:t>
            </a:r>
          </a:p>
        </p:txBody>
      </p:sp>
      <p:sp>
        <p:nvSpPr>
          <p:cNvPr id="4" name="TextBox 3"/>
          <p:cNvSpPr txBox="1"/>
          <p:nvPr/>
        </p:nvSpPr>
        <p:spPr>
          <a:xfrm>
            <a:off x="8610600" y="6400800"/>
            <a:ext cx="533400" cy="276999"/>
          </a:xfrm>
          <a:prstGeom prst="rect">
            <a:avLst/>
          </a:prstGeom>
          <a:noFill/>
        </p:spPr>
        <p:txBody>
          <a:bodyPr wrap="square" rtlCol="0">
            <a:spAutoFit/>
          </a:bodyPr>
          <a:lstStyle/>
          <a:p>
            <a:r>
              <a:rPr lang="en-US" sz="1200" dirty="0"/>
              <a:t>31</a:t>
            </a:r>
          </a:p>
        </p:txBody>
      </p:sp>
    </p:spTree>
    <p:extLst>
      <p:ext uri="{BB962C8B-B14F-4D97-AF65-F5344CB8AC3E}">
        <p14:creationId xmlns:p14="http://schemas.microsoft.com/office/powerpoint/2010/main" val="3563252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2BAA0-E11F-471A-BEC3-4AB17F782E6A}"/>
              </a:ext>
            </a:extLst>
          </p:cNvPr>
          <p:cNvSpPr>
            <a:spLocks noGrp="1"/>
          </p:cNvSpPr>
          <p:nvPr>
            <p:ph type="title"/>
          </p:nvPr>
        </p:nvSpPr>
        <p:spPr>
          <a:xfrm>
            <a:off x="931795" y="300752"/>
            <a:ext cx="7619998" cy="617884"/>
          </a:xfrm>
        </p:spPr>
        <p:txBody>
          <a:bodyPr>
            <a:noAutofit/>
          </a:bodyPr>
          <a:lstStyle/>
          <a:p>
            <a:r>
              <a:rPr lang="en-US" sz="2400" dirty="0"/>
              <a:t>Download/Extract Files Manually </a:t>
            </a:r>
            <a:br>
              <a:rPr lang="en-US" sz="2400" dirty="0"/>
            </a:br>
            <a:r>
              <a:rPr lang="en-US" sz="2400" dirty="0"/>
              <a:t>(</a:t>
            </a:r>
            <a:r>
              <a:rPr lang="en-US" sz="2400" dirty="0">
                <a:solidFill>
                  <a:schemeClr val="tx1"/>
                </a:solidFill>
                <a:highlight>
                  <a:srgbClr val="FFFF00"/>
                </a:highlight>
              </a:rPr>
              <a:t>Example:</a:t>
            </a:r>
            <a:r>
              <a:rPr lang="en-US" sz="2400" dirty="0">
                <a:highlight>
                  <a:srgbClr val="FFFF00"/>
                </a:highlight>
              </a:rPr>
              <a:t> </a:t>
            </a:r>
            <a:r>
              <a:rPr lang="en-US" sz="2400" dirty="0">
                <a:solidFill>
                  <a:schemeClr val="tx1"/>
                </a:solidFill>
                <a:highlight>
                  <a:srgbClr val="FFFF00"/>
                </a:highlight>
              </a:rPr>
              <a:t>MEPS HC-216 SAS V9 Files</a:t>
            </a:r>
            <a:r>
              <a:rPr lang="en-US" sz="2400" dirty="0"/>
              <a:t>)</a:t>
            </a:r>
          </a:p>
        </p:txBody>
      </p:sp>
      <p:sp>
        <p:nvSpPr>
          <p:cNvPr id="3" name="Content Placeholder 2">
            <a:extLst>
              <a:ext uri="{FF2B5EF4-FFF2-40B4-BE49-F238E27FC236}">
                <a16:creationId xmlns:a16="http://schemas.microsoft.com/office/drawing/2014/main" id="{59199A51-A258-4E51-BA31-CAADE95867D6}"/>
              </a:ext>
            </a:extLst>
          </p:cNvPr>
          <p:cNvSpPr>
            <a:spLocks noGrp="1"/>
          </p:cNvSpPr>
          <p:nvPr>
            <p:ph idx="1"/>
          </p:nvPr>
        </p:nvSpPr>
        <p:spPr>
          <a:xfrm>
            <a:off x="471281" y="1295400"/>
            <a:ext cx="8229600" cy="4786523"/>
          </a:xfrm>
        </p:spPr>
        <p:txBody>
          <a:bodyPr/>
          <a:lstStyle/>
          <a:p>
            <a:pPr marL="0" indent="0">
              <a:buNone/>
            </a:pPr>
            <a:r>
              <a:rPr lang="en-US" sz="1400" b="1" i="0" dirty="0">
                <a:solidFill>
                  <a:srgbClr val="0640A1"/>
                </a:solidFill>
                <a:effectLst/>
                <a:latin typeface="+mj-lt"/>
              </a:rPr>
              <a:t>MEPS HC-216: 2019 Full Year Consolidated Data File</a:t>
            </a:r>
            <a:endParaRPr lang="en-US" sz="1400" dirty="0">
              <a:latin typeface="+mj-lt"/>
            </a:endParaRPr>
          </a:p>
          <a:p>
            <a:pPr marL="0" indent="0">
              <a:buNone/>
            </a:pPr>
            <a:r>
              <a:rPr lang="en-US" sz="1400" dirty="0">
                <a:latin typeface="+mj-lt"/>
                <a:hlinkClick r:id="rId2"/>
              </a:rPr>
              <a:t>https://meps.ahrq.gov/data_stats/download_data_files_detail.jsp?cboPufNumber=HC-216</a:t>
            </a:r>
            <a:r>
              <a:rPr lang="en-US" sz="1400" dirty="0">
                <a:highlight>
                  <a:srgbClr val="FFFFFF"/>
                </a:highlight>
              </a:rPr>
              <a:t>. (1) Go to the bottom of the above URL page and see data files of multiple formats. (2) Click on </a:t>
            </a:r>
            <a:r>
              <a:rPr lang="en-US" sz="1400" dirty="0">
                <a:solidFill>
                  <a:srgbClr val="FF0000"/>
                </a:solidFill>
                <a:highlight>
                  <a:srgbClr val="FFFFFF"/>
                </a:highlight>
              </a:rPr>
              <a:t>ZIP </a:t>
            </a:r>
            <a:r>
              <a:rPr lang="en-US" sz="1400" dirty="0">
                <a:highlight>
                  <a:srgbClr val="FFFFFF"/>
                </a:highlight>
              </a:rPr>
              <a:t>for the third Data File, SAS V9 format</a:t>
            </a:r>
            <a:r>
              <a:rPr lang="en-US" sz="1600" dirty="0">
                <a:highlight>
                  <a:srgbClr val="FFFFFF"/>
                </a:highlight>
              </a:rPr>
              <a:t>.</a:t>
            </a:r>
          </a:p>
          <a:p>
            <a:pPr marL="0" indent="0">
              <a:buNone/>
            </a:pPr>
            <a:endParaRPr lang="en-US" dirty="0">
              <a:highlight>
                <a:srgbClr val="FFFFFF"/>
              </a:highlight>
            </a:endParaRPr>
          </a:p>
        </p:txBody>
      </p:sp>
      <p:graphicFrame>
        <p:nvGraphicFramePr>
          <p:cNvPr id="5" name="Table 4">
            <a:extLst>
              <a:ext uri="{FF2B5EF4-FFF2-40B4-BE49-F238E27FC236}">
                <a16:creationId xmlns:a16="http://schemas.microsoft.com/office/drawing/2014/main" id="{842A4666-943E-428B-9E7D-ADBDF6C28F04}"/>
              </a:ext>
            </a:extLst>
          </p:cNvPr>
          <p:cNvGraphicFramePr>
            <a:graphicFrameLocks noGrp="1"/>
          </p:cNvGraphicFramePr>
          <p:nvPr>
            <p:extLst>
              <p:ext uri="{D42A27DB-BD31-4B8C-83A1-F6EECF244321}">
                <p14:modId xmlns:p14="http://schemas.microsoft.com/office/powerpoint/2010/main" val="339065740"/>
              </p:ext>
            </p:extLst>
          </p:nvPr>
        </p:nvGraphicFramePr>
        <p:xfrm>
          <a:off x="491159" y="2511244"/>
          <a:ext cx="8501270" cy="1752600"/>
        </p:xfrm>
        <a:graphic>
          <a:graphicData uri="http://schemas.openxmlformats.org/drawingml/2006/table">
            <a:tbl>
              <a:tblPr/>
              <a:tblGrid>
                <a:gridCol w="4404644">
                  <a:extLst>
                    <a:ext uri="{9D8B030D-6E8A-4147-A177-3AD203B41FA5}">
                      <a16:colId xmlns:a16="http://schemas.microsoft.com/office/drawing/2014/main" val="1029710184"/>
                    </a:ext>
                  </a:extLst>
                </a:gridCol>
                <a:gridCol w="4096626">
                  <a:extLst>
                    <a:ext uri="{9D8B030D-6E8A-4147-A177-3AD203B41FA5}">
                      <a16:colId xmlns:a16="http://schemas.microsoft.com/office/drawing/2014/main" val="1641883920"/>
                    </a:ext>
                  </a:extLst>
                </a:gridCol>
              </a:tblGrid>
              <a:tr h="0">
                <a:tc>
                  <a:txBody>
                    <a:bodyPr/>
                    <a:lstStyle/>
                    <a:p>
                      <a:r>
                        <a:rPr lang="en-US" dirty="0">
                          <a:effectLst/>
                        </a:rPr>
                        <a:t>Data File, ASCII format</a:t>
                      </a:r>
                    </a:p>
                  </a:txBody>
                  <a:tcPr marL="38100" marR="38100" marT="38100" marB="38100" anchor="ctr">
                    <a:lnL>
                      <a:noFill/>
                    </a:lnL>
                    <a:lnR w="9525" cap="flat" cmpd="sng" algn="ctr">
                      <a:solidFill>
                        <a:srgbClr val="CCCCCC"/>
                      </a:solidFill>
                      <a:prstDash val="solid"/>
                      <a:round/>
                      <a:headEnd type="none" w="med" len="med"/>
                      <a:tailEnd type="none" w="med" len="med"/>
                    </a:lnR>
                    <a:lnT>
                      <a:noFill/>
                    </a:lnT>
                    <a:lnB w="9525" cap="flat" cmpd="sng" algn="ctr">
                      <a:solidFill>
                        <a:srgbClr val="CCCCCC"/>
                      </a:solidFill>
                      <a:prstDash val="solid"/>
                      <a:round/>
                      <a:headEnd type="none" w="med" len="med"/>
                      <a:tailEnd type="none" w="med" len="med"/>
                    </a:lnB>
                    <a:solidFill>
                      <a:srgbClr val="FFFFFF"/>
                    </a:solidFill>
                  </a:tcPr>
                </a:tc>
                <a:tc>
                  <a:txBody>
                    <a:bodyPr/>
                    <a:lstStyle/>
                    <a:p>
                      <a:r>
                        <a:rPr lang="en-US" u="sng">
                          <a:solidFill>
                            <a:srgbClr val="0741A2"/>
                          </a:solidFill>
                          <a:effectLst/>
                          <a:hlinkClick r:id="rId3"/>
                        </a:rPr>
                        <a:t>ZIP</a:t>
                      </a:r>
                      <a:r>
                        <a:rPr lang="en-US">
                          <a:effectLst/>
                        </a:rPr>
                        <a:t> </a:t>
                      </a:r>
                      <a:r>
                        <a:rPr lang="en-US">
                          <a:solidFill>
                            <a:srgbClr val="000000"/>
                          </a:solidFill>
                          <a:effectLst/>
                          <a:latin typeface="Verdana" panose="020B0604030504040204" pitchFamily="34" charset="0"/>
                        </a:rPr>
                        <a:t>(11 MB)</a:t>
                      </a:r>
                      <a:r>
                        <a:rPr lang="en-US">
                          <a:effectLst/>
                        </a:rPr>
                        <a:t> / </a:t>
                      </a:r>
                      <a:r>
                        <a:rPr lang="en-US" u="sng">
                          <a:solidFill>
                            <a:srgbClr val="0741A2"/>
                          </a:solidFill>
                          <a:effectLst/>
                          <a:hlinkClick r:id="rId4"/>
                        </a:rPr>
                        <a:t>EXE</a:t>
                      </a:r>
                      <a:r>
                        <a:rPr lang="en-US">
                          <a:effectLst/>
                        </a:rPr>
                        <a:t> </a:t>
                      </a:r>
                      <a:r>
                        <a:rPr lang="en-US">
                          <a:solidFill>
                            <a:srgbClr val="000000"/>
                          </a:solidFill>
                          <a:effectLst/>
                          <a:latin typeface="Verdana" panose="020B0604030504040204" pitchFamily="34" charset="0"/>
                        </a:rPr>
                        <a:t>(12 MB)</a:t>
                      </a:r>
                      <a:endParaRPr lang="en-US">
                        <a:effectLst/>
                      </a:endParaRPr>
                    </a:p>
                  </a:txBody>
                  <a:tcPr marL="38100" marR="38100" marT="38100" marB="38100" anchor="ctr">
                    <a:lnL w="9525" cap="flat" cmpd="sng" algn="ctr">
                      <a:solidFill>
                        <a:srgbClr val="CCCCCC"/>
                      </a:solidFill>
                      <a:prstDash val="solid"/>
                      <a:round/>
                      <a:headEnd type="none" w="med" len="med"/>
                      <a:tailEnd type="none" w="med" len="med"/>
                    </a:lnL>
                    <a:lnR>
                      <a:noFill/>
                    </a:lnR>
                    <a:lnT>
                      <a:noFill/>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827176368"/>
                  </a:ext>
                </a:extLst>
              </a:tr>
              <a:tr h="0">
                <a:tc>
                  <a:txBody>
                    <a:bodyPr/>
                    <a:lstStyle/>
                    <a:p>
                      <a:r>
                        <a:rPr lang="en-US" dirty="0">
                          <a:effectLst/>
                        </a:rPr>
                        <a:t>Data File, SAS transport format</a:t>
                      </a:r>
                    </a:p>
                  </a:txBody>
                  <a:tcPr marL="38100" marR="38100" marT="38100" marB="38100" anchor="ctr">
                    <a:lnL>
                      <a:noFill/>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u="sng" dirty="0">
                          <a:solidFill>
                            <a:srgbClr val="0741A2"/>
                          </a:solidFill>
                          <a:effectLst/>
                          <a:hlinkClick r:id="rId5"/>
                        </a:rPr>
                        <a:t>ZIP</a:t>
                      </a:r>
                      <a:r>
                        <a:rPr lang="en-US" dirty="0">
                          <a:effectLst/>
                        </a:rPr>
                        <a:t> </a:t>
                      </a:r>
                      <a:r>
                        <a:rPr lang="en-US" dirty="0">
                          <a:solidFill>
                            <a:srgbClr val="000000"/>
                          </a:solidFill>
                          <a:effectLst/>
                          <a:latin typeface="Verdana" panose="020B0604030504040204" pitchFamily="34" charset="0"/>
                        </a:rPr>
                        <a:t>(11 MB)</a:t>
                      </a:r>
                      <a:r>
                        <a:rPr lang="en-US" dirty="0">
                          <a:effectLst/>
                        </a:rPr>
                        <a:t> / </a:t>
                      </a:r>
                      <a:r>
                        <a:rPr lang="en-US" u="sng" dirty="0">
                          <a:solidFill>
                            <a:srgbClr val="0741A2"/>
                          </a:solidFill>
                          <a:effectLst/>
                          <a:hlinkClick r:id="rId6"/>
                        </a:rPr>
                        <a:t>EXE</a:t>
                      </a:r>
                      <a:r>
                        <a:rPr lang="en-US" dirty="0">
                          <a:effectLst/>
                        </a:rPr>
                        <a:t> </a:t>
                      </a:r>
                      <a:r>
                        <a:rPr lang="en-US" dirty="0">
                          <a:solidFill>
                            <a:srgbClr val="000000"/>
                          </a:solidFill>
                          <a:effectLst/>
                          <a:latin typeface="Verdana" panose="020B0604030504040204" pitchFamily="34" charset="0"/>
                        </a:rPr>
                        <a:t>(12 MB)</a:t>
                      </a:r>
                      <a:endParaRPr lang="en-US" dirty="0">
                        <a:effectLst/>
                      </a:endParaRPr>
                    </a:p>
                  </a:txBody>
                  <a:tcPr marL="38100" marR="38100" marT="38100" marB="38100" anchor="ctr">
                    <a:lnL w="9525" cap="flat" cmpd="sng" algn="ctr">
                      <a:solidFill>
                        <a:srgbClr val="CCCCCC"/>
                      </a:solidFill>
                      <a:prstDash val="solid"/>
                      <a:round/>
                      <a:headEnd type="none" w="med" len="med"/>
                      <a:tailEnd type="none" w="med" len="med"/>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64582183"/>
                  </a:ext>
                </a:extLst>
              </a:tr>
              <a:tr h="0">
                <a:tc>
                  <a:txBody>
                    <a:bodyPr/>
                    <a:lstStyle/>
                    <a:p>
                      <a:r>
                        <a:rPr lang="en-US" dirty="0">
                          <a:effectLst/>
                        </a:rPr>
                        <a:t>Data File, SAS V9 format</a:t>
                      </a:r>
                    </a:p>
                  </a:txBody>
                  <a:tcPr marL="38100" marR="38100" marT="38100" marB="38100" anchor="ctr">
                    <a:lnL>
                      <a:noFill/>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BFBFB"/>
                    </a:solidFill>
                  </a:tcPr>
                </a:tc>
                <a:tc>
                  <a:txBody>
                    <a:bodyPr/>
                    <a:lstStyle/>
                    <a:p>
                      <a:r>
                        <a:rPr lang="en-US" u="sng" dirty="0">
                          <a:solidFill>
                            <a:srgbClr val="FF0000"/>
                          </a:solidFill>
                          <a:effectLst/>
                          <a:hlinkClick r:id="rId7">
                            <a:extLst>
                              <a:ext uri="{A12FA001-AC4F-418D-AE19-62706E023703}">
                                <ahyp:hlinkClr xmlns:ahyp="http://schemas.microsoft.com/office/drawing/2018/hyperlinkcolor" val="tx"/>
                              </a:ext>
                            </a:extLst>
                          </a:hlinkClick>
                        </a:rPr>
                        <a:t>ZIP</a:t>
                      </a:r>
                      <a:r>
                        <a:rPr lang="en-US" dirty="0">
                          <a:solidFill>
                            <a:srgbClr val="FF0000"/>
                          </a:solidFill>
                          <a:effectLst/>
                        </a:rPr>
                        <a:t> </a:t>
                      </a:r>
                      <a:r>
                        <a:rPr lang="en-US" dirty="0">
                          <a:solidFill>
                            <a:srgbClr val="000000"/>
                          </a:solidFill>
                          <a:effectLst/>
                          <a:latin typeface="Verdana" panose="020B0604030504040204" pitchFamily="34" charset="0"/>
                        </a:rPr>
                        <a:t>(13 MB)</a:t>
                      </a:r>
                      <a:endParaRPr lang="en-US" dirty="0">
                        <a:effectLst/>
                      </a:endParaRPr>
                    </a:p>
                  </a:txBody>
                  <a:tcPr marL="38100" marR="38100" marT="38100" marB="38100" anchor="ctr">
                    <a:lnL w="9525" cap="flat" cmpd="sng" algn="ctr">
                      <a:solidFill>
                        <a:srgbClr val="CCCCCC"/>
                      </a:solidFill>
                      <a:prstDash val="solid"/>
                      <a:round/>
                      <a:headEnd type="none" w="med" len="med"/>
                      <a:tailEnd type="none" w="med" len="med"/>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BFBFB"/>
                    </a:solidFill>
                  </a:tcPr>
                </a:tc>
                <a:extLst>
                  <a:ext uri="{0D108BD9-81ED-4DB2-BD59-A6C34878D82A}">
                    <a16:rowId xmlns:a16="http://schemas.microsoft.com/office/drawing/2014/main" val="2289517513"/>
                  </a:ext>
                </a:extLst>
              </a:tr>
              <a:tr h="0">
                <a:tc>
                  <a:txBody>
                    <a:bodyPr/>
                    <a:lstStyle/>
                    <a:p>
                      <a:r>
                        <a:rPr lang="en-US" dirty="0">
                          <a:effectLst/>
                        </a:rPr>
                        <a:t>Data File, Stata format</a:t>
                      </a:r>
                    </a:p>
                  </a:txBody>
                  <a:tcPr marL="38100" marR="38100" marT="38100" marB="38100" anchor="ctr">
                    <a:lnL>
                      <a:noFill/>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u="sng">
                          <a:solidFill>
                            <a:srgbClr val="0741A2"/>
                          </a:solidFill>
                          <a:effectLst/>
                          <a:hlinkClick r:id="rId8"/>
                        </a:rPr>
                        <a:t>ZIP</a:t>
                      </a:r>
                      <a:r>
                        <a:rPr lang="en-US">
                          <a:effectLst/>
                        </a:rPr>
                        <a:t> </a:t>
                      </a:r>
                      <a:r>
                        <a:rPr lang="en-US">
                          <a:solidFill>
                            <a:srgbClr val="000000"/>
                          </a:solidFill>
                          <a:effectLst/>
                          <a:latin typeface="Verdana" panose="020B0604030504040204" pitchFamily="34" charset="0"/>
                        </a:rPr>
                        <a:t>(13 MB)</a:t>
                      </a:r>
                      <a:endParaRPr lang="en-US">
                        <a:effectLst/>
                      </a:endParaRPr>
                    </a:p>
                  </a:txBody>
                  <a:tcPr marL="38100" marR="38100" marT="38100" marB="38100" anchor="ctr">
                    <a:lnL w="9525" cap="flat" cmpd="sng" algn="ctr">
                      <a:solidFill>
                        <a:srgbClr val="CCCCCC"/>
                      </a:solidFill>
                      <a:prstDash val="solid"/>
                      <a:round/>
                      <a:headEnd type="none" w="med" len="med"/>
                      <a:tailEnd type="none" w="med" len="med"/>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077045016"/>
                  </a:ext>
                </a:extLst>
              </a:tr>
              <a:tr h="0">
                <a:tc>
                  <a:txBody>
                    <a:bodyPr/>
                    <a:lstStyle/>
                    <a:p>
                      <a:r>
                        <a:rPr lang="en-US" dirty="0">
                          <a:effectLst/>
                        </a:rPr>
                        <a:t>Data File, XLSX format</a:t>
                      </a:r>
                    </a:p>
                  </a:txBody>
                  <a:tcPr marL="38100" marR="38100" marT="38100" marB="38100" anchor="ctr">
                    <a:lnL>
                      <a:noFill/>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u="sng" dirty="0">
                          <a:solidFill>
                            <a:srgbClr val="0741A2"/>
                          </a:solidFill>
                          <a:effectLst/>
                          <a:hlinkClick r:id="rId9"/>
                        </a:rPr>
                        <a:t>ZIP</a:t>
                      </a:r>
                      <a:r>
                        <a:rPr lang="en-US" dirty="0">
                          <a:effectLst/>
                        </a:rPr>
                        <a:t> </a:t>
                      </a:r>
                      <a:r>
                        <a:rPr lang="en-US" dirty="0">
                          <a:solidFill>
                            <a:srgbClr val="000000"/>
                          </a:solidFill>
                          <a:effectLst/>
                          <a:latin typeface="Verdana" panose="020B0604030504040204" pitchFamily="34" charset="0"/>
                        </a:rPr>
                        <a:t>(84 MB)</a:t>
                      </a:r>
                      <a:endParaRPr lang="en-US" dirty="0">
                        <a:effectLst/>
                      </a:endParaRPr>
                    </a:p>
                  </a:txBody>
                  <a:tcPr marL="38100" marR="38100" marT="38100" marB="38100" anchor="ctr">
                    <a:lnL w="9525" cap="flat" cmpd="sng" algn="ctr">
                      <a:solidFill>
                        <a:srgbClr val="CCCCCC"/>
                      </a:solidFill>
                      <a:prstDash val="solid"/>
                      <a:round/>
                      <a:headEnd type="none" w="med" len="med"/>
                      <a:tailEnd type="none" w="med" len="med"/>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790134633"/>
                  </a:ext>
                </a:extLst>
              </a:tr>
            </a:tbl>
          </a:graphicData>
        </a:graphic>
      </p:graphicFrame>
      <p:graphicFrame>
        <p:nvGraphicFramePr>
          <p:cNvPr id="8" name="Table 7">
            <a:extLst>
              <a:ext uri="{FF2B5EF4-FFF2-40B4-BE49-F238E27FC236}">
                <a16:creationId xmlns:a16="http://schemas.microsoft.com/office/drawing/2014/main" id="{261F4BA5-7BB1-4F49-958A-8216D7FC340D}"/>
              </a:ext>
            </a:extLst>
          </p:cNvPr>
          <p:cNvGraphicFramePr>
            <a:graphicFrameLocks noGrp="1"/>
          </p:cNvGraphicFramePr>
          <p:nvPr>
            <p:extLst>
              <p:ext uri="{D42A27DB-BD31-4B8C-83A1-F6EECF244321}">
                <p14:modId xmlns:p14="http://schemas.microsoft.com/office/powerpoint/2010/main" val="1194606492"/>
              </p:ext>
            </p:extLst>
          </p:nvPr>
        </p:nvGraphicFramePr>
        <p:xfrm>
          <a:off x="533400" y="2266915"/>
          <a:ext cx="8234989" cy="331470"/>
        </p:xfrm>
        <a:graphic>
          <a:graphicData uri="http://schemas.openxmlformats.org/drawingml/2006/table">
            <a:tbl>
              <a:tblPr/>
              <a:tblGrid>
                <a:gridCol w="4120189">
                  <a:extLst>
                    <a:ext uri="{9D8B030D-6E8A-4147-A177-3AD203B41FA5}">
                      <a16:colId xmlns:a16="http://schemas.microsoft.com/office/drawing/2014/main" val="248838968"/>
                    </a:ext>
                  </a:extLst>
                </a:gridCol>
                <a:gridCol w="4114800">
                  <a:extLst>
                    <a:ext uri="{9D8B030D-6E8A-4147-A177-3AD203B41FA5}">
                      <a16:colId xmlns:a16="http://schemas.microsoft.com/office/drawing/2014/main" val="153273885"/>
                    </a:ext>
                  </a:extLst>
                </a:gridCol>
              </a:tblGrid>
              <a:tr h="0">
                <a:tc>
                  <a:txBody>
                    <a:bodyPr/>
                    <a:lstStyle/>
                    <a:p>
                      <a:pPr algn="l"/>
                      <a:r>
                        <a:rPr lang="en-US" b="1" dirty="0">
                          <a:solidFill>
                            <a:srgbClr val="33379B"/>
                          </a:solidFill>
                          <a:effectLst/>
                          <a:latin typeface="Verdana" panose="020B0604030504040204" pitchFamily="34" charset="0"/>
                        </a:rPr>
                        <a:t>Data</a:t>
                      </a:r>
                    </a:p>
                  </a:txBody>
                  <a:tcPr marL="28575" marR="28575" marT="28575" marB="28575" anchor="ctr">
                    <a:lnL>
                      <a:noFill/>
                    </a:lnL>
                    <a:lnR>
                      <a:noFill/>
                    </a:lnR>
                    <a:lnT>
                      <a:noFill/>
                    </a:lnT>
                    <a:lnB w="9525" cap="flat" cmpd="sng" algn="ctr">
                      <a:solidFill>
                        <a:srgbClr val="333699"/>
                      </a:solidFill>
                      <a:prstDash val="solid"/>
                      <a:round/>
                      <a:headEnd type="none" w="med" len="med"/>
                      <a:tailEnd type="none" w="med" len="med"/>
                    </a:lnB>
                    <a:solidFill>
                      <a:srgbClr val="F2F5FC"/>
                    </a:solidFill>
                  </a:tcPr>
                </a:tc>
                <a:tc>
                  <a:txBody>
                    <a:bodyPr/>
                    <a:lstStyle/>
                    <a:p>
                      <a:pPr algn="l"/>
                      <a:r>
                        <a:rPr lang="en-US" b="1" dirty="0">
                          <a:solidFill>
                            <a:srgbClr val="33379B"/>
                          </a:solidFill>
                          <a:effectLst/>
                          <a:latin typeface="Verdana" panose="020B0604030504040204" pitchFamily="34" charset="0"/>
                        </a:rPr>
                        <a:t>   File type</a:t>
                      </a:r>
                    </a:p>
                  </a:txBody>
                  <a:tcPr marL="28575" marR="28575" marT="28575" marB="28575" anchor="ctr">
                    <a:lnL>
                      <a:noFill/>
                    </a:lnL>
                    <a:lnR>
                      <a:noFill/>
                    </a:lnR>
                    <a:lnT>
                      <a:noFill/>
                    </a:lnT>
                    <a:lnB w="9525" cap="flat" cmpd="sng" algn="ctr">
                      <a:solidFill>
                        <a:srgbClr val="333699"/>
                      </a:solidFill>
                      <a:prstDash val="solid"/>
                      <a:round/>
                      <a:headEnd type="none" w="med" len="med"/>
                      <a:tailEnd type="none" w="med" len="med"/>
                    </a:lnB>
                    <a:solidFill>
                      <a:srgbClr val="F2F5FC"/>
                    </a:solidFill>
                  </a:tcPr>
                </a:tc>
                <a:extLst>
                  <a:ext uri="{0D108BD9-81ED-4DB2-BD59-A6C34878D82A}">
                    <a16:rowId xmlns:a16="http://schemas.microsoft.com/office/drawing/2014/main" val="3968722569"/>
                  </a:ext>
                </a:extLst>
              </a:tr>
            </a:tbl>
          </a:graphicData>
        </a:graphic>
      </p:graphicFrame>
      <p:sp>
        <p:nvSpPr>
          <p:cNvPr id="13" name="Arrow: Right 12">
            <a:extLst>
              <a:ext uri="{FF2B5EF4-FFF2-40B4-BE49-F238E27FC236}">
                <a16:creationId xmlns:a16="http://schemas.microsoft.com/office/drawing/2014/main" id="{E1D838FE-753C-4C05-B9C8-05ED2436C098}"/>
              </a:ext>
            </a:extLst>
          </p:cNvPr>
          <p:cNvSpPr/>
          <p:nvPr/>
        </p:nvSpPr>
        <p:spPr>
          <a:xfrm>
            <a:off x="3907204" y="314522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solidFill>
                <a:srgbClr val="FF0000"/>
              </a:solidFill>
            </a:endParaRPr>
          </a:p>
        </p:txBody>
      </p:sp>
      <p:sp>
        <p:nvSpPr>
          <p:cNvPr id="6" name="Rectangle 5">
            <a:extLst>
              <a:ext uri="{FF2B5EF4-FFF2-40B4-BE49-F238E27FC236}">
                <a16:creationId xmlns:a16="http://schemas.microsoft.com/office/drawing/2014/main" id="{427252FD-1767-4311-8786-6266516C0A4B}"/>
              </a:ext>
            </a:extLst>
          </p:cNvPr>
          <p:cNvSpPr/>
          <p:nvPr/>
        </p:nvSpPr>
        <p:spPr>
          <a:xfrm>
            <a:off x="388454" y="4399488"/>
            <a:ext cx="8107017" cy="923330"/>
          </a:xfrm>
          <a:prstGeom prst="rect">
            <a:avLst/>
          </a:prstGeom>
        </p:spPr>
        <p:txBody>
          <a:bodyPr wrap="square">
            <a:spAutoFit/>
          </a:bodyPr>
          <a:lstStyle/>
          <a:p>
            <a:r>
              <a:rPr lang="en-US" dirty="0">
                <a:highlight>
                  <a:srgbClr val="FFFF00"/>
                </a:highlight>
              </a:rPr>
              <a:t>(3)</a:t>
            </a:r>
            <a:r>
              <a:rPr lang="en-US" dirty="0"/>
              <a:t> Wait until the file-download is completed and </a:t>
            </a:r>
            <a:r>
              <a:rPr lang="en-US" dirty="0" err="1"/>
              <a:t>SecureZip</a:t>
            </a:r>
            <a:r>
              <a:rPr lang="en-US" dirty="0"/>
              <a:t> menu items are available (screenshot below). </a:t>
            </a:r>
            <a:r>
              <a:rPr lang="en-US" dirty="0">
                <a:highlight>
                  <a:srgbClr val="FFFF00"/>
                </a:highlight>
              </a:rPr>
              <a:t>(4)</a:t>
            </a:r>
            <a:r>
              <a:rPr lang="en-US" dirty="0"/>
              <a:t> Click on </a:t>
            </a:r>
            <a:r>
              <a:rPr lang="en-US" dirty="0">
                <a:solidFill>
                  <a:srgbClr val="FF0000"/>
                </a:solidFill>
              </a:rPr>
              <a:t>Extract Files </a:t>
            </a:r>
            <a:r>
              <a:rPr lang="en-US" dirty="0"/>
              <a:t>and follow the instruction to extract/save the single .sas7bdat file to C:\MEPS_Data. </a:t>
            </a:r>
          </a:p>
        </p:txBody>
      </p:sp>
      <p:sp>
        <p:nvSpPr>
          <p:cNvPr id="11" name="TextBox 10"/>
          <p:cNvSpPr txBox="1"/>
          <p:nvPr/>
        </p:nvSpPr>
        <p:spPr>
          <a:xfrm>
            <a:off x="8763000" y="6400800"/>
            <a:ext cx="381000" cy="461665"/>
          </a:xfrm>
          <a:prstGeom prst="rect">
            <a:avLst/>
          </a:prstGeom>
          <a:noFill/>
        </p:spPr>
        <p:txBody>
          <a:bodyPr wrap="square" rtlCol="0">
            <a:spAutoFit/>
          </a:bodyPr>
          <a:lstStyle/>
          <a:p>
            <a:r>
              <a:rPr lang="en-US" sz="1200" dirty="0"/>
              <a:t>4</a:t>
            </a:r>
          </a:p>
          <a:p>
            <a:endParaRPr lang="en-US" sz="1200" dirty="0"/>
          </a:p>
        </p:txBody>
      </p:sp>
      <p:pic>
        <p:nvPicPr>
          <p:cNvPr id="7" name="Picture 6">
            <a:extLst>
              <a:ext uri="{FF2B5EF4-FFF2-40B4-BE49-F238E27FC236}">
                <a16:creationId xmlns:a16="http://schemas.microsoft.com/office/drawing/2014/main" id="{E99AD71C-1369-4443-9801-9616DF28A78E}"/>
              </a:ext>
            </a:extLst>
          </p:cNvPr>
          <p:cNvPicPr>
            <a:picLocks noChangeAspect="1"/>
          </p:cNvPicPr>
          <p:nvPr/>
        </p:nvPicPr>
        <p:blipFill>
          <a:blip r:embed="rId10"/>
          <a:stretch>
            <a:fillRect/>
          </a:stretch>
        </p:blipFill>
        <p:spPr>
          <a:xfrm>
            <a:off x="403773" y="5241459"/>
            <a:ext cx="8105775" cy="1590675"/>
          </a:xfrm>
          <a:prstGeom prst="rect">
            <a:avLst/>
          </a:prstGeom>
        </p:spPr>
      </p:pic>
    </p:spTree>
    <p:extLst>
      <p:ext uri="{BB962C8B-B14F-4D97-AF65-F5344CB8AC3E}">
        <p14:creationId xmlns:p14="http://schemas.microsoft.com/office/powerpoint/2010/main" val="4090016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466BE-C2FF-41A2-988A-FFD4046086A7}"/>
              </a:ext>
            </a:extLst>
          </p:cNvPr>
          <p:cNvSpPr>
            <a:spLocks noGrp="1"/>
          </p:cNvSpPr>
          <p:nvPr>
            <p:ph type="title"/>
          </p:nvPr>
        </p:nvSpPr>
        <p:spPr>
          <a:xfrm>
            <a:off x="1257300" y="304800"/>
            <a:ext cx="7124700" cy="617884"/>
          </a:xfrm>
        </p:spPr>
        <p:txBody>
          <a:bodyPr>
            <a:noAutofit/>
          </a:bodyPr>
          <a:lstStyle/>
          <a:p>
            <a:r>
              <a:rPr lang="en-US" sz="2400" dirty="0"/>
              <a:t>SAS PROCs for Complex Survey Data Analysis</a:t>
            </a:r>
          </a:p>
        </p:txBody>
      </p:sp>
      <p:sp>
        <p:nvSpPr>
          <p:cNvPr id="3" name="Content Placeholder 2">
            <a:extLst>
              <a:ext uri="{FF2B5EF4-FFF2-40B4-BE49-F238E27FC236}">
                <a16:creationId xmlns:a16="http://schemas.microsoft.com/office/drawing/2014/main" id="{F68D2E2A-B929-414A-B00C-A159BE4720B0}"/>
              </a:ext>
            </a:extLst>
          </p:cNvPr>
          <p:cNvSpPr>
            <a:spLocks noGrp="1"/>
          </p:cNvSpPr>
          <p:nvPr>
            <p:ph idx="1"/>
          </p:nvPr>
        </p:nvSpPr>
        <p:spPr/>
        <p:txBody>
          <a:bodyPr>
            <a:normAutofit fontScale="85000" lnSpcReduction="10000"/>
          </a:bodyPr>
          <a:lstStyle/>
          <a:p>
            <a:r>
              <a:rPr lang="en-US" sz="1800" dirty="0"/>
              <a:t>Use PROC SURVEYMEANS to obtain weighted descriptive statistics (e.g., means, medians, proportions) and produce graphs.</a:t>
            </a:r>
          </a:p>
          <a:p>
            <a:r>
              <a:rPr lang="en-US" sz="1800" dirty="0"/>
              <a:t>Use PROC SURVEYFREQ to obtain weighted one-way or multi-way crosstabulations (e.g., percentages) and produce graphs.</a:t>
            </a:r>
          </a:p>
          <a:p>
            <a:r>
              <a:rPr lang="en-US" sz="1800" dirty="0"/>
              <a:t>Use PROC SURVEYREG to run weighted OLS regressions (not covered in this session)</a:t>
            </a:r>
          </a:p>
          <a:p>
            <a:r>
              <a:rPr lang="en-US" sz="1800" dirty="0"/>
              <a:t>Use PROC SURVEYLOGISTIC to run weighted logistic, </a:t>
            </a:r>
            <a:r>
              <a:rPr lang="en-US" sz="1600" dirty="0"/>
              <a:t>ordinal, multinomial and </a:t>
            </a:r>
            <a:r>
              <a:rPr lang="en-US" sz="1600" dirty="0" err="1"/>
              <a:t>probit</a:t>
            </a:r>
            <a:r>
              <a:rPr lang="en-US" sz="1600" dirty="0"/>
              <a:t> regressions.</a:t>
            </a:r>
          </a:p>
          <a:p>
            <a:r>
              <a:rPr lang="en-US" sz="1800" dirty="0"/>
              <a:t>Use STRATA, CLUSTER, and WEIGHT statements (</a:t>
            </a:r>
            <a:r>
              <a:rPr lang="en-US" sz="1800" dirty="0">
                <a:highlight>
                  <a:srgbClr val="FFFF00"/>
                </a:highlight>
              </a:rPr>
              <a:t>required</a:t>
            </a:r>
            <a:r>
              <a:rPr lang="en-US" sz="1800" dirty="0"/>
              <a:t>) for variance estimation when running the above complex survey procs.</a:t>
            </a:r>
          </a:p>
          <a:p>
            <a:r>
              <a:rPr lang="en-US" sz="1800">
                <a:hlinkClick r:id="rId2"/>
              </a:rPr>
              <a:t>Use </a:t>
            </a:r>
            <a:r>
              <a:rPr lang="en-US" sz="1800" dirty="0">
                <a:hlinkClick r:id="rId2"/>
              </a:rPr>
              <a:t>the proper variance structure</a:t>
            </a:r>
            <a:r>
              <a:rPr lang="en-US" sz="1800" dirty="0"/>
              <a:t> when making estimates from MEPS data pooled over multiple years. </a:t>
            </a:r>
            <a:r>
              <a:rPr lang="en-US" sz="1800" dirty="0">
                <a:hlinkClick r:id="rId3"/>
              </a:rPr>
              <a:t>Read</a:t>
            </a:r>
            <a:r>
              <a:rPr lang="en-US" sz="1800" dirty="0"/>
              <a:t> MEPS guidelines on pooling data.</a:t>
            </a:r>
          </a:p>
          <a:p>
            <a:r>
              <a:rPr lang="en-US" sz="1800" dirty="0"/>
              <a:t>Use the DOMAIN statement to define domains of interest for all complex survey PROCs.  Especially for domain analyses via PROC SURVEYMEANS (with SAS 9.4 M5 or later versions), you can write a DOMAIN statement based on a single domain level from one or more domain variables as follows:</a:t>
            </a:r>
          </a:p>
          <a:p>
            <a:pPr lvl="1">
              <a:buFont typeface="Arial" panose="020B0604020202020204" pitchFamily="34" charset="0"/>
              <a:buChar char="•"/>
            </a:pPr>
            <a:r>
              <a:rPr lang="en-US" sz="1900" dirty="0">
                <a:highlight>
                  <a:srgbClr val="FFFF00"/>
                </a:highlight>
              </a:rPr>
              <a:t>DOMAIN </a:t>
            </a:r>
            <a:r>
              <a:rPr lang="en-US" sz="1900" dirty="0" err="1">
                <a:highlight>
                  <a:srgbClr val="FFFF00"/>
                </a:highlight>
              </a:rPr>
              <a:t>agelast</a:t>
            </a:r>
            <a:r>
              <a:rPr lang="en-US" sz="1900" dirty="0">
                <a:highlight>
                  <a:srgbClr val="FFFF00"/>
                </a:highlight>
              </a:rPr>
              <a:t>('65+’)*</a:t>
            </a:r>
            <a:r>
              <a:rPr lang="en-US" sz="1900" dirty="0" err="1">
                <a:highlight>
                  <a:srgbClr val="FFFF00"/>
                </a:highlight>
              </a:rPr>
              <a:t>Mental_disorders</a:t>
            </a:r>
            <a:r>
              <a:rPr lang="en-US" sz="1900" dirty="0">
                <a:highlight>
                  <a:srgbClr val="FFFF00"/>
                </a:highlight>
              </a:rPr>
              <a:t>('1’); </a:t>
            </a:r>
          </a:p>
          <a:p>
            <a:r>
              <a:rPr lang="en-US" sz="1800" dirty="0"/>
              <a:t>Do not filter your data set to estimate domain statistics. Variance estimates for domain statistics estimated via the WHERE or the BY statement might not be valid.  (SAS® Documentation)</a:t>
            </a:r>
          </a:p>
          <a:p>
            <a:pPr marL="0" indent="0">
              <a:buNone/>
            </a:pPr>
            <a:endParaRPr lang="en-US" dirty="0"/>
          </a:p>
        </p:txBody>
      </p:sp>
      <p:sp>
        <p:nvSpPr>
          <p:cNvPr id="7" name="TextBox 6">
            <a:extLst>
              <a:ext uri="{FF2B5EF4-FFF2-40B4-BE49-F238E27FC236}">
                <a16:creationId xmlns:a16="http://schemas.microsoft.com/office/drawing/2014/main" id="{F99EADED-728C-413F-8769-AD0A24393740}"/>
              </a:ext>
            </a:extLst>
          </p:cNvPr>
          <p:cNvSpPr txBox="1"/>
          <p:nvPr/>
        </p:nvSpPr>
        <p:spPr>
          <a:xfrm>
            <a:off x="8305800" y="6211669"/>
            <a:ext cx="609600" cy="646331"/>
          </a:xfrm>
          <a:prstGeom prst="rect">
            <a:avLst/>
          </a:prstGeom>
          <a:noFill/>
        </p:spPr>
        <p:txBody>
          <a:bodyPr wrap="square" rtlCol="0">
            <a:spAutoFit/>
          </a:bodyPr>
          <a:lstStyle/>
          <a:p>
            <a:r>
              <a:rPr lang="en-US" dirty="0"/>
              <a:t>5</a:t>
            </a:r>
          </a:p>
          <a:p>
            <a:endParaRPr lang="en-US" dirty="0"/>
          </a:p>
        </p:txBody>
      </p:sp>
    </p:spTree>
    <p:extLst>
      <p:ext uri="{BB962C8B-B14F-4D97-AF65-F5344CB8AC3E}">
        <p14:creationId xmlns:p14="http://schemas.microsoft.com/office/powerpoint/2010/main" val="233498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6E91-9465-4462-8D43-0309FCAB0B6C}"/>
              </a:ext>
            </a:extLst>
          </p:cNvPr>
          <p:cNvSpPr>
            <a:spLocks noGrp="1"/>
          </p:cNvSpPr>
          <p:nvPr>
            <p:ph type="title"/>
          </p:nvPr>
        </p:nvSpPr>
        <p:spPr/>
        <p:txBody>
          <a:bodyPr>
            <a:normAutofit fontScale="90000"/>
          </a:bodyPr>
          <a:lstStyle/>
          <a:p>
            <a:r>
              <a:rPr lang="en-US" sz="2000" dirty="0"/>
              <a:t>PROC SURVEYMEANS </a:t>
            </a:r>
            <a:br>
              <a:rPr lang="en-US" sz="2000" dirty="0"/>
            </a:br>
            <a:r>
              <a:rPr lang="en-US" sz="2000" dirty="0"/>
              <a:t>(Means and Proportions)</a:t>
            </a:r>
          </a:p>
        </p:txBody>
      </p:sp>
      <p:sp>
        <p:nvSpPr>
          <p:cNvPr id="3" name="Content Placeholder 2">
            <a:extLst>
              <a:ext uri="{FF2B5EF4-FFF2-40B4-BE49-F238E27FC236}">
                <a16:creationId xmlns:a16="http://schemas.microsoft.com/office/drawing/2014/main" id="{A67B443A-CC1B-4D2B-A0DB-FF45CABF1435}"/>
              </a:ext>
            </a:extLst>
          </p:cNvPr>
          <p:cNvSpPr>
            <a:spLocks noGrp="1"/>
          </p:cNvSpPr>
          <p:nvPr>
            <p:ph idx="1"/>
          </p:nvPr>
        </p:nvSpPr>
        <p:spPr/>
        <p:txBody>
          <a:bodyPr>
            <a:normAutofit fontScale="47500" lnSpcReduction="20000"/>
          </a:bodyPr>
          <a:lstStyle/>
          <a:p>
            <a:pPr marL="0" indent="0">
              <a:buNone/>
            </a:pPr>
            <a:r>
              <a:rPr lang="en-US" b="1" dirty="0"/>
              <a:t>Data</a:t>
            </a:r>
            <a:r>
              <a:rPr lang="en-US" dirty="0"/>
              <a:t> work.h209;</a:t>
            </a:r>
          </a:p>
          <a:p>
            <a:pPr marL="0" indent="0">
              <a:buNone/>
            </a:pPr>
            <a:r>
              <a:rPr lang="en-US" dirty="0"/>
              <a:t>  set pufmeps.h209;</a:t>
            </a:r>
          </a:p>
          <a:p>
            <a:pPr marL="0" indent="0">
              <a:buNone/>
            </a:pPr>
            <a:r>
              <a:rPr lang="en-US" dirty="0"/>
              <a:t>  if INSCOV18=</a:t>
            </a:r>
            <a:r>
              <a:rPr lang="en-US" b="1" dirty="0"/>
              <a:t>3</a:t>
            </a:r>
            <a:r>
              <a:rPr lang="en-US" dirty="0"/>
              <a:t> then </a:t>
            </a:r>
            <a:r>
              <a:rPr lang="en-US" dirty="0" err="1"/>
              <a:t>Unsinsured_d</a:t>
            </a:r>
            <a:r>
              <a:rPr lang="en-US" dirty="0"/>
              <a:t>=</a:t>
            </a:r>
            <a:r>
              <a:rPr lang="en-US" b="1" dirty="0"/>
              <a:t>1</a:t>
            </a:r>
            <a:r>
              <a:rPr lang="en-US" dirty="0"/>
              <a:t>; else </a:t>
            </a:r>
            <a:r>
              <a:rPr lang="en-US" dirty="0" err="1"/>
              <a:t>Unsinsured_d</a:t>
            </a:r>
            <a:r>
              <a:rPr lang="en-US" dirty="0"/>
              <a:t>=</a:t>
            </a:r>
            <a:r>
              <a:rPr lang="en-US" b="1" dirty="0"/>
              <a:t>0</a:t>
            </a:r>
            <a:r>
              <a:rPr lang="en-US" dirty="0"/>
              <a:t>;</a:t>
            </a:r>
          </a:p>
          <a:p>
            <a:pPr marL="0" indent="0">
              <a:buNone/>
            </a:pPr>
            <a:r>
              <a:rPr lang="en-US" dirty="0"/>
              <a:t>  if INSCOV18=</a:t>
            </a:r>
            <a:r>
              <a:rPr lang="en-US" b="1" dirty="0"/>
              <a:t>3</a:t>
            </a:r>
            <a:r>
              <a:rPr lang="en-US" dirty="0"/>
              <a:t> then </a:t>
            </a:r>
            <a:r>
              <a:rPr lang="en-US" dirty="0" err="1"/>
              <a:t>Unsinsured_s</a:t>
            </a:r>
            <a:r>
              <a:rPr lang="en-US" dirty="0"/>
              <a:t>='Uninsured'; else </a:t>
            </a:r>
            <a:r>
              <a:rPr lang="en-US" dirty="0" err="1"/>
              <a:t>Unsinsured_s</a:t>
            </a:r>
            <a:r>
              <a:rPr lang="en-US" dirty="0"/>
              <a:t>='Insured';</a:t>
            </a:r>
          </a:p>
          <a:p>
            <a:pPr marL="0" indent="0">
              <a:buNone/>
            </a:pPr>
            <a:r>
              <a:rPr lang="en-US" dirty="0"/>
              <a:t>  Label </a:t>
            </a:r>
            <a:r>
              <a:rPr lang="en-US" dirty="0" err="1"/>
              <a:t>Unsinsured_d</a:t>
            </a:r>
            <a:r>
              <a:rPr lang="en-US" dirty="0"/>
              <a:t> = 'Whether uninsured (1/0 variable)'</a:t>
            </a:r>
          </a:p>
          <a:p>
            <a:pPr marL="0" indent="0">
              <a:buNone/>
            </a:pPr>
            <a:r>
              <a:rPr lang="en-US" dirty="0"/>
              <a:t>        </a:t>
            </a:r>
            <a:r>
              <a:rPr lang="en-US" dirty="0" err="1"/>
              <a:t>Unsinsured_s</a:t>
            </a:r>
            <a:r>
              <a:rPr lang="en-US" dirty="0"/>
              <a:t> = 'Whether uninsured (String variable)';</a:t>
            </a:r>
          </a:p>
          <a:p>
            <a:pPr marL="0" indent="0">
              <a:buNone/>
            </a:pPr>
            <a:r>
              <a:rPr lang="en-US" b="1" dirty="0"/>
              <a:t>run</a:t>
            </a:r>
            <a:r>
              <a:rPr lang="en-US" dirty="0"/>
              <a:t>;                                                                                                 </a:t>
            </a:r>
          </a:p>
          <a:p>
            <a:pPr marL="0" indent="0">
              <a:buNone/>
            </a:pPr>
            <a:r>
              <a:rPr lang="en-US" dirty="0" err="1"/>
              <a:t>ods</a:t>
            </a:r>
            <a:r>
              <a:rPr lang="en-US" dirty="0"/>
              <a:t> graphics off;</a:t>
            </a:r>
          </a:p>
          <a:p>
            <a:pPr marL="0" indent="0">
              <a:buNone/>
            </a:pPr>
            <a:r>
              <a:rPr lang="en-US" b="1" dirty="0"/>
              <a:t>PROC</a:t>
            </a:r>
            <a:r>
              <a:rPr lang="en-US" dirty="0"/>
              <a:t> </a:t>
            </a:r>
            <a:r>
              <a:rPr lang="en-US" b="1" dirty="0"/>
              <a:t>SURVEYMEANS</a:t>
            </a:r>
            <a:r>
              <a:rPr lang="en-US" dirty="0"/>
              <a:t> DATA=work.h209 ;</a:t>
            </a:r>
          </a:p>
          <a:p>
            <a:pPr marL="0" indent="0">
              <a:buNone/>
            </a:pPr>
            <a:r>
              <a:rPr lang="en-US" dirty="0"/>
              <a:t>    VAR totexp18  </a:t>
            </a:r>
            <a:r>
              <a:rPr lang="en-US" dirty="0" err="1"/>
              <a:t>Unsinsured_d</a:t>
            </a:r>
            <a:r>
              <a:rPr lang="en-US" dirty="0"/>
              <a:t> </a:t>
            </a:r>
            <a:r>
              <a:rPr lang="en-US" dirty="0" err="1"/>
              <a:t>Unsinsured_s</a:t>
            </a:r>
            <a:r>
              <a:rPr lang="en-US" dirty="0"/>
              <a:t> INSCOV18;</a:t>
            </a:r>
          </a:p>
          <a:p>
            <a:pPr marL="0" indent="0">
              <a:buNone/>
            </a:pPr>
            <a:r>
              <a:rPr lang="en-US" dirty="0"/>
              <a:t>    STRATUM VARSTR;</a:t>
            </a:r>
          </a:p>
          <a:p>
            <a:pPr marL="0" indent="0">
              <a:buNone/>
            </a:pPr>
            <a:r>
              <a:rPr lang="en-US" dirty="0"/>
              <a:t>    CLUSTER VARPSU;</a:t>
            </a:r>
          </a:p>
          <a:p>
            <a:pPr marL="0" indent="0">
              <a:buNone/>
            </a:pPr>
            <a:r>
              <a:rPr lang="en-US" dirty="0"/>
              <a:t>    WEIGHT PERWT18F;</a:t>
            </a:r>
          </a:p>
          <a:p>
            <a:pPr marL="0" indent="0">
              <a:buNone/>
            </a:pPr>
            <a:r>
              <a:rPr lang="en-US" dirty="0"/>
              <a:t>    CLASS INSCOV18;</a:t>
            </a:r>
          </a:p>
          <a:p>
            <a:pPr marL="0" indent="0">
              <a:buNone/>
            </a:pPr>
            <a:r>
              <a:rPr lang="en-US" dirty="0"/>
              <a:t>    FORMAT INSCOV18 INSCOV18_fmt.;</a:t>
            </a:r>
          </a:p>
          <a:p>
            <a:pPr marL="0" indent="0">
              <a:buNone/>
            </a:pPr>
            <a:r>
              <a:rPr lang="en-US" b="1" dirty="0"/>
              <a:t>RUN</a:t>
            </a:r>
            <a:r>
              <a:rPr lang="en-US" dirty="0"/>
              <a:t>;</a:t>
            </a:r>
          </a:p>
          <a:p>
            <a:endParaRPr lang="en-US" dirty="0"/>
          </a:p>
          <a:p>
            <a:pPr marL="0" indent="0">
              <a:spcBef>
                <a:spcPts val="0"/>
              </a:spcBef>
              <a:buNone/>
            </a:pPr>
            <a:r>
              <a:rPr lang="en-US" dirty="0">
                <a:latin typeface="Courier New" panose="02070309020205020404" pitchFamily="49" charset="0"/>
                <a:cs typeface="Courier New" panose="02070309020205020404" pitchFamily="49" charset="0"/>
              </a:rPr>
              <a:t>The above code block is part of the SAS program (referenced below), which includes the LIBNAME statement, global statements (e.g., OPTIONS statements), and PROC FORMAT (not shown in this slide). See the SAS output in the next slide.</a:t>
            </a:r>
          </a:p>
          <a:p>
            <a:pPr marL="0" indent="0">
              <a:spcBef>
                <a:spcPts val="0"/>
              </a:spcBef>
              <a:buNone/>
            </a:pPr>
            <a:endParaRPr lang="en-US" dirty="0">
              <a:latin typeface="Courier New" panose="02070309020205020404" pitchFamily="49" charset="0"/>
              <a:cs typeface="Courier New" panose="02070309020205020404" pitchFamily="49" charset="0"/>
            </a:endParaRPr>
          </a:p>
          <a:p>
            <a:pPr marL="0" indent="0">
              <a:spcBef>
                <a:spcPts val="0"/>
              </a:spcBef>
              <a:buNone/>
            </a:pPr>
            <a:r>
              <a:rPr lang="en-US" dirty="0">
                <a:latin typeface="Courier New" panose="02070309020205020404" pitchFamily="49" charset="0"/>
                <a:cs typeface="Courier New" panose="02070309020205020404" pitchFamily="49" charset="0"/>
              </a:rPr>
              <a:t>Source: </a:t>
            </a:r>
            <a:r>
              <a:rPr lang="en-US" sz="2400" dirty="0" err="1">
                <a:latin typeface="Courier New" panose="02070309020205020404" pitchFamily="49" charset="0"/>
                <a:cs typeface="Courier New" panose="02070309020205020404" pitchFamily="49" charset="0"/>
              </a:rPr>
              <a:t>ProcSurveyMeansPercentiles.SAS</a:t>
            </a:r>
            <a:r>
              <a:rPr lang="en-US" sz="2400"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r>
              <a:rPr lang="en-US" dirty="0">
                <a:solidFill>
                  <a:srgbClr val="0000FF"/>
                </a:solidFill>
                <a:latin typeface="Courier New" panose="02070309020205020404" pitchFamily="49" charset="0"/>
                <a:cs typeface="Courier New" panose="02070309020205020404" pitchFamily="49" charset="0"/>
                <a:hlinkClick r:id="rId2">
                  <a:extLst>
                    <a:ext uri="{A12FA001-AC4F-418D-AE19-62706E023703}">
                      <ahyp:hlinkClr xmlns:ahyp="http://schemas.microsoft.com/office/drawing/2018/hyperlinkcolor" val="tx"/>
                    </a:ext>
                  </a:extLst>
                </a:hlinkClick>
              </a:rPr>
              <a:t>https://github.com/pkmedu/AnalyzeMEPS</a:t>
            </a:r>
            <a:r>
              <a:rPr lang="en-US" dirty="0">
                <a:latin typeface="Courier New" panose="02070309020205020404" pitchFamily="49" charset="0"/>
                <a:cs typeface="Courier New" panose="02070309020205020404" pitchFamily="49" charset="0"/>
              </a:rPr>
              <a:t>).</a:t>
            </a:r>
          </a:p>
          <a:p>
            <a:pPr marL="0" indent="0">
              <a:buNone/>
            </a:pPr>
            <a:endParaRPr lang="en-US" dirty="0"/>
          </a:p>
        </p:txBody>
      </p:sp>
      <p:sp>
        <p:nvSpPr>
          <p:cNvPr id="4" name="TextBox 3">
            <a:extLst>
              <a:ext uri="{FF2B5EF4-FFF2-40B4-BE49-F238E27FC236}">
                <a16:creationId xmlns:a16="http://schemas.microsoft.com/office/drawing/2014/main" id="{DE8BFAC9-9C78-4230-84CB-0B6EED36DB5D}"/>
              </a:ext>
            </a:extLst>
          </p:cNvPr>
          <p:cNvSpPr txBox="1"/>
          <p:nvPr/>
        </p:nvSpPr>
        <p:spPr>
          <a:xfrm>
            <a:off x="5257800" y="2590800"/>
            <a:ext cx="3124200" cy="2339102"/>
          </a:xfrm>
          <a:prstGeom prst="rect">
            <a:avLst/>
          </a:prstGeom>
          <a:noFill/>
        </p:spPr>
        <p:txBody>
          <a:bodyPr wrap="square" rtlCol="0">
            <a:spAutoFit/>
          </a:bodyPr>
          <a:lstStyle/>
          <a:p>
            <a:r>
              <a:rPr lang="en-US" sz="1200" dirty="0">
                <a:solidFill>
                  <a:srgbClr val="FF0000"/>
                </a:solidFill>
              </a:rPr>
              <a:t>You can request means, and proportions from PROC SURVEYMEANS. Multiple variables (mix of character, categorical, and numeric variables) are allowed in the VAR statement. </a:t>
            </a:r>
          </a:p>
          <a:p>
            <a:endParaRPr lang="en-US" sz="1200" dirty="0">
              <a:solidFill>
                <a:srgbClr val="FF0000"/>
              </a:solidFill>
            </a:endParaRPr>
          </a:p>
          <a:p>
            <a:r>
              <a:rPr lang="en-US" sz="1200" dirty="0">
                <a:solidFill>
                  <a:srgbClr val="FF0000"/>
                </a:solidFill>
              </a:rPr>
              <a:t>The CLASS statement in PROC SURVEYMEANS treats the variable (INSCOV18) in the VAR statement as categorical and estimate the proportion in each category or level.</a:t>
            </a:r>
          </a:p>
          <a:p>
            <a:endParaRPr lang="en-US" sz="1400" dirty="0">
              <a:solidFill>
                <a:srgbClr val="FF0000"/>
              </a:solidFill>
            </a:endParaRPr>
          </a:p>
        </p:txBody>
      </p:sp>
      <p:sp>
        <p:nvSpPr>
          <p:cNvPr id="6" name="TextBox 5"/>
          <p:cNvSpPr txBox="1"/>
          <p:nvPr/>
        </p:nvSpPr>
        <p:spPr>
          <a:xfrm>
            <a:off x="8763000" y="6400800"/>
            <a:ext cx="381000" cy="276999"/>
          </a:xfrm>
          <a:prstGeom prst="rect">
            <a:avLst/>
          </a:prstGeom>
          <a:noFill/>
        </p:spPr>
        <p:txBody>
          <a:bodyPr wrap="square" rtlCol="0">
            <a:spAutoFit/>
          </a:bodyPr>
          <a:lstStyle/>
          <a:p>
            <a:r>
              <a:rPr lang="en-US" sz="1200" dirty="0"/>
              <a:t>6</a:t>
            </a:r>
          </a:p>
        </p:txBody>
      </p:sp>
    </p:spTree>
    <p:extLst>
      <p:ext uri="{BB962C8B-B14F-4D97-AF65-F5344CB8AC3E}">
        <p14:creationId xmlns:p14="http://schemas.microsoft.com/office/powerpoint/2010/main" val="746846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91D1F-4A94-4D29-938F-574FE1A2B811}"/>
              </a:ext>
            </a:extLst>
          </p:cNvPr>
          <p:cNvSpPr>
            <a:spLocks noGrp="1"/>
          </p:cNvSpPr>
          <p:nvPr>
            <p:ph type="title"/>
          </p:nvPr>
        </p:nvSpPr>
        <p:spPr/>
        <p:txBody>
          <a:bodyPr>
            <a:noAutofit/>
          </a:bodyPr>
          <a:lstStyle/>
          <a:p>
            <a:r>
              <a:rPr lang="en-US" sz="2000" dirty="0"/>
              <a:t>PROC SURVEYMEANS </a:t>
            </a:r>
            <a:br>
              <a:rPr lang="en-US" sz="2000" dirty="0"/>
            </a:br>
            <a:r>
              <a:rPr lang="en-US" sz="2000" dirty="0"/>
              <a:t>(Means and Proportions) - Output</a:t>
            </a:r>
          </a:p>
        </p:txBody>
      </p:sp>
      <p:sp>
        <p:nvSpPr>
          <p:cNvPr id="3" name="Content Placeholder 2">
            <a:extLst>
              <a:ext uri="{FF2B5EF4-FFF2-40B4-BE49-F238E27FC236}">
                <a16:creationId xmlns:a16="http://schemas.microsoft.com/office/drawing/2014/main" id="{D101375E-9B05-4095-9057-7CE59A096E00}"/>
              </a:ext>
            </a:extLst>
          </p:cNvPr>
          <p:cNvSpPr>
            <a:spLocks noGrp="1"/>
          </p:cNvSpPr>
          <p:nvPr>
            <p:ph idx="1"/>
          </p:nvPr>
        </p:nvSpPr>
        <p:spPr>
          <a:xfrm>
            <a:off x="0" y="1143000"/>
            <a:ext cx="9144000" cy="5506278"/>
          </a:xfrm>
        </p:spPr>
        <p:txBody>
          <a:bodyPr>
            <a:normAutofit fontScale="25000" lnSpcReduction="20000"/>
          </a:bodyPr>
          <a:lstStyle/>
          <a:p>
            <a:pPr marL="0" indent="0">
              <a:buNone/>
            </a:pPr>
            <a:r>
              <a:rPr lang="en-US" sz="3600" b="1" dirty="0">
                <a:latin typeface="SAS Monospace" panose="020B0609020202020204" pitchFamily="49" charset="0"/>
              </a:rPr>
              <a:t>The SURVEYMEANS Procedure</a:t>
            </a:r>
          </a:p>
          <a:p>
            <a:pPr marL="0" indent="0">
              <a:buNone/>
            </a:pPr>
            <a:endParaRPr lang="en-US" sz="3600" b="1" dirty="0">
              <a:latin typeface="SAS Monospace" panose="020B0609020202020204" pitchFamily="49" charset="0"/>
            </a:endParaRPr>
          </a:p>
          <a:p>
            <a:pPr marL="0" indent="0">
              <a:buNone/>
            </a:pPr>
            <a:r>
              <a:rPr lang="en-US" sz="4800" b="1" dirty="0">
                <a:latin typeface="SAS Monospace" panose="020B0609020202020204" pitchFamily="49" charset="0"/>
              </a:rPr>
              <a:t>                    Data </a:t>
            </a:r>
            <a:r>
              <a:rPr lang="en-US" sz="4800" b="1" dirty="0">
                <a:highlight>
                  <a:srgbClr val="FFFF00"/>
                </a:highlight>
                <a:latin typeface="SAS Monospace" panose="020B0609020202020204" pitchFamily="49" charset="0"/>
              </a:rPr>
              <a:t>Summary</a:t>
            </a:r>
          </a:p>
          <a:p>
            <a:pPr marL="0" indent="0">
              <a:buNone/>
            </a:pPr>
            <a:endParaRPr lang="en-US" sz="3600" b="1" dirty="0">
              <a:latin typeface="SAS Monospace" panose="020B0609020202020204" pitchFamily="49" charset="0"/>
            </a:endParaRPr>
          </a:p>
          <a:p>
            <a:pPr marL="0" indent="0">
              <a:buNone/>
            </a:pPr>
            <a:r>
              <a:rPr lang="en-US" sz="3600" b="1" dirty="0">
                <a:latin typeface="SAS Monospace" panose="020B0609020202020204" pitchFamily="49" charset="0"/>
              </a:rPr>
              <a:t>Number of Strata                                 117</a:t>
            </a:r>
          </a:p>
          <a:p>
            <a:pPr marL="0" indent="0">
              <a:buNone/>
            </a:pPr>
            <a:r>
              <a:rPr lang="en-US" sz="3600" b="1" dirty="0">
                <a:latin typeface="SAS Monospace" panose="020B0609020202020204" pitchFamily="49" charset="0"/>
              </a:rPr>
              <a:t>Number of Clusters                               257          </a:t>
            </a:r>
          </a:p>
          <a:p>
            <a:pPr marL="0" indent="0">
              <a:buNone/>
            </a:pPr>
            <a:r>
              <a:rPr lang="en-US" sz="3600" b="1" dirty="0">
                <a:latin typeface="SAS Monospace" panose="020B0609020202020204" pitchFamily="49" charset="0"/>
              </a:rPr>
              <a:t>Number of Observations                         30461</a:t>
            </a:r>
          </a:p>
          <a:p>
            <a:pPr marL="0" indent="0">
              <a:buNone/>
            </a:pPr>
            <a:r>
              <a:rPr lang="en-US" sz="3600" b="1" dirty="0">
                <a:latin typeface="SAS Monospace" panose="020B0609020202020204" pitchFamily="49" charset="0"/>
              </a:rPr>
              <a:t>Number of Observations Used                    29415</a:t>
            </a:r>
          </a:p>
          <a:p>
            <a:pPr marL="0" indent="0">
              <a:buNone/>
            </a:pPr>
            <a:r>
              <a:rPr lang="en-US" sz="3600" b="1" dirty="0">
                <a:latin typeface="SAS Monospace" panose="020B0609020202020204" pitchFamily="49" charset="0"/>
              </a:rPr>
              <a:t>Number of </a:t>
            </a:r>
            <a:r>
              <a:rPr lang="en-US" sz="3600" b="1" dirty="0" err="1">
                <a:latin typeface="SAS Monospace" panose="020B0609020202020204" pitchFamily="49" charset="0"/>
              </a:rPr>
              <a:t>Obs</a:t>
            </a:r>
            <a:r>
              <a:rPr lang="en-US" sz="3600" b="1" dirty="0">
                <a:latin typeface="SAS Monospace" panose="020B0609020202020204" pitchFamily="49" charset="0"/>
              </a:rPr>
              <a:t> with Nonpositive Weights          1046</a:t>
            </a:r>
          </a:p>
          <a:p>
            <a:pPr marL="0" indent="0">
              <a:buNone/>
            </a:pPr>
            <a:r>
              <a:rPr lang="en-US" sz="3600" b="1" dirty="0">
                <a:latin typeface="SAS Monospace" panose="020B0609020202020204" pitchFamily="49" charset="0"/>
              </a:rPr>
              <a:t>Sum of Weights                             326327888</a:t>
            </a:r>
          </a:p>
          <a:p>
            <a:pPr marL="0" indent="0">
              <a:buNone/>
            </a:pPr>
            <a:endParaRPr lang="en-US" sz="3600" b="1" dirty="0">
              <a:latin typeface="SAS Monospace" panose="020B0609020202020204" pitchFamily="49" charset="0"/>
            </a:endParaRPr>
          </a:p>
          <a:p>
            <a:pPr marL="0" indent="0">
              <a:buNone/>
            </a:pPr>
            <a:r>
              <a:rPr lang="en-US" sz="3600" b="1" dirty="0">
                <a:latin typeface="SAS Monospace" panose="020B0609020202020204" pitchFamily="49" charset="0"/>
              </a:rPr>
              <a:t>                                Class Level Information</a:t>
            </a:r>
          </a:p>
          <a:p>
            <a:pPr marL="0" indent="0">
              <a:buNone/>
            </a:pPr>
            <a:endParaRPr lang="en-US" sz="3600" b="1" dirty="0">
              <a:latin typeface="SAS Monospace" panose="020B0609020202020204" pitchFamily="49" charset="0"/>
            </a:endParaRPr>
          </a:p>
          <a:p>
            <a:pPr marL="0" indent="0">
              <a:buNone/>
            </a:pPr>
            <a:r>
              <a:rPr lang="en-US" sz="3600" b="1" dirty="0">
                <a:latin typeface="SAS Monospace" panose="020B0609020202020204" pitchFamily="49" charset="0"/>
              </a:rPr>
              <a:t>Variable        Label                     Levels    Values</a:t>
            </a:r>
          </a:p>
          <a:p>
            <a:pPr marL="0" indent="0">
              <a:buNone/>
            </a:pPr>
            <a:endParaRPr lang="en-US" sz="3600" b="1" dirty="0">
              <a:latin typeface="SAS Monospace" panose="020B0609020202020204" pitchFamily="49" charset="0"/>
            </a:endParaRPr>
          </a:p>
          <a:p>
            <a:pPr marL="0" indent="0">
              <a:buNone/>
            </a:pPr>
            <a:r>
              <a:rPr lang="en-US" sz="3600" b="1" dirty="0" err="1">
                <a:latin typeface="SAS Monospace" panose="020B0609020202020204" pitchFamily="49" charset="0"/>
              </a:rPr>
              <a:t>Unsinsured_s</a:t>
            </a:r>
            <a:r>
              <a:rPr lang="en-US" sz="3600" b="1" dirty="0">
                <a:latin typeface="SAS Monospace" panose="020B0609020202020204" pitchFamily="49" charset="0"/>
              </a:rPr>
              <a:t>    Whether uninsured              2    Insured Uninsured</a:t>
            </a:r>
          </a:p>
          <a:p>
            <a:pPr marL="0" indent="0">
              <a:buNone/>
            </a:pPr>
            <a:r>
              <a:rPr lang="en-US" sz="3600" b="1" dirty="0">
                <a:latin typeface="SAS Monospace" panose="020B0609020202020204" pitchFamily="49" charset="0"/>
              </a:rPr>
              <a:t>                (String variable)</a:t>
            </a:r>
          </a:p>
          <a:p>
            <a:pPr marL="0" indent="0">
              <a:buNone/>
            </a:pPr>
            <a:r>
              <a:rPr lang="en-US" sz="3600" b="1" dirty="0">
                <a:latin typeface="SAS Monospace" panose="020B0609020202020204" pitchFamily="49" charset="0"/>
              </a:rPr>
              <a:t>INSCOV18        HEALTH INSURANCE               3    Any Private Public Only Uninsured</a:t>
            </a:r>
          </a:p>
          <a:p>
            <a:pPr marL="0" indent="0">
              <a:buNone/>
            </a:pPr>
            <a:r>
              <a:rPr lang="en-US" sz="3600" b="1" dirty="0">
                <a:latin typeface="SAS Monospace" panose="020B0609020202020204" pitchFamily="49" charset="0"/>
              </a:rPr>
              <a:t>                COVERAGE INDICATOR</a:t>
            </a:r>
          </a:p>
          <a:p>
            <a:pPr marL="0" indent="0">
              <a:buNone/>
            </a:pPr>
            <a:r>
              <a:rPr lang="en-US" sz="3600" b="1" dirty="0">
                <a:latin typeface="SAS Monospace" panose="020B0609020202020204" pitchFamily="49" charset="0"/>
              </a:rPr>
              <a:t>                2018</a:t>
            </a:r>
            <a:endParaRPr lang="en-US" sz="5600" b="1" dirty="0">
              <a:latin typeface="SAS Monospace" panose="020B0609020202020204" pitchFamily="49" charset="0"/>
            </a:endParaRPr>
          </a:p>
          <a:p>
            <a:pPr marL="0" indent="0" algn="ctr">
              <a:buNone/>
            </a:pPr>
            <a:r>
              <a:rPr lang="en-US" sz="4800" b="1" dirty="0">
                <a:highlight>
                  <a:srgbClr val="FFFF00"/>
                </a:highlight>
                <a:latin typeface="SAS Monospace" panose="020B0609020202020204" pitchFamily="49" charset="0"/>
              </a:rPr>
              <a:t>Statistics</a:t>
            </a:r>
          </a:p>
          <a:p>
            <a:pPr marL="0" indent="0" algn="ctr">
              <a:buNone/>
            </a:pPr>
            <a:endParaRPr lang="en-US" sz="3600" b="1" dirty="0">
              <a:latin typeface="SAS Monospace" panose="020B0609020202020204" pitchFamily="49" charset="0"/>
            </a:endParaRPr>
          </a:p>
          <a:p>
            <a:pPr marL="0" indent="0">
              <a:buNone/>
            </a:pPr>
            <a:r>
              <a:rPr lang="en-US" sz="3600" b="1" dirty="0">
                <a:latin typeface="SAS Monospace" panose="020B0609020202020204" pitchFamily="49" charset="0"/>
              </a:rPr>
              <a:t>                                                                                          Std Error</a:t>
            </a:r>
          </a:p>
          <a:p>
            <a:pPr marL="0" indent="0">
              <a:buNone/>
            </a:pPr>
            <a:r>
              <a:rPr lang="en-US" sz="3600" b="1" dirty="0">
                <a:latin typeface="SAS Monospace" panose="020B0609020202020204" pitchFamily="49" charset="0"/>
              </a:rPr>
              <a:t>Variable        Level          Label                              N            Mean         of Mean       95% CL for Mean</a:t>
            </a:r>
          </a:p>
          <a:p>
            <a:pPr marL="0" indent="0">
              <a:buNone/>
            </a:pPr>
            <a:r>
              <a:rPr lang="en-US" sz="3600" b="1" dirty="0">
                <a:latin typeface="SAS Monospace" panose="020B0609020202020204" pitchFamily="49" charset="0"/>
              </a:rPr>
              <a:t>----------------------------------------------------------------------------------------------------------------------------</a:t>
            </a:r>
          </a:p>
          <a:p>
            <a:pPr marL="0" indent="0">
              <a:buNone/>
            </a:pPr>
            <a:r>
              <a:rPr lang="en-US" sz="3600" b="1" dirty="0">
                <a:latin typeface="SAS Monospace" panose="020B0609020202020204" pitchFamily="49" charset="0"/>
              </a:rPr>
              <a:t>TOTEXP18                       TOTAL HEALTH CARE              29415     6063.134458      128.011022    5810.04979 6316.21912</a:t>
            </a:r>
          </a:p>
          <a:p>
            <a:pPr marL="0" indent="0">
              <a:buNone/>
            </a:pPr>
            <a:r>
              <a:rPr lang="en-US" sz="3600" b="1" dirty="0">
                <a:latin typeface="SAS Monospace" panose="020B0609020202020204" pitchFamily="49" charset="0"/>
              </a:rPr>
              <a:t>                               EXP 18</a:t>
            </a:r>
          </a:p>
          <a:p>
            <a:pPr marL="0" indent="0">
              <a:buNone/>
            </a:pPr>
            <a:r>
              <a:rPr lang="en-US" sz="3600" b="1" dirty="0" err="1">
                <a:latin typeface="SAS Monospace" panose="020B0609020202020204" pitchFamily="49" charset="0"/>
              </a:rPr>
              <a:t>Unsinsured_d</a:t>
            </a:r>
            <a:r>
              <a:rPr lang="en-US" sz="3600" b="1" dirty="0">
                <a:latin typeface="SAS Monospace" panose="020B0609020202020204" pitchFamily="49" charset="0"/>
              </a:rPr>
              <a:t>                   Whether uninsured              29415        0.065089        0.002930       0.05930    0.07088</a:t>
            </a:r>
          </a:p>
          <a:p>
            <a:pPr marL="0" indent="0">
              <a:buNone/>
            </a:pPr>
            <a:r>
              <a:rPr lang="en-US" sz="3600" b="1" dirty="0">
                <a:latin typeface="SAS Monospace" panose="020B0609020202020204" pitchFamily="49" charset="0"/>
              </a:rPr>
              <a:t>                               (1/0 variable)</a:t>
            </a:r>
          </a:p>
          <a:p>
            <a:pPr marL="0" indent="0">
              <a:buNone/>
            </a:pPr>
            <a:r>
              <a:rPr lang="en-US" sz="3600" b="1" dirty="0" err="1">
                <a:latin typeface="SAS Monospace" panose="020B0609020202020204" pitchFamily="49" charset="0"/>
              </a:rPr>
              <a:t>Unsinsured_s</a:t>
            </a:r>
            <a:r>
              <a:rPr lang="en-US" sz="3600" b="1" dirty="0">
                <a:latin typeface="SAS Monospace" panose="020B0609020202020204" pitchFamily="49" charset="0"/>
              </a:rPr>
              <a:t>    Insured        Whether uninsured              27248        0.934911        0.002930       0.92912    0.94070</a:t>
            </a:r>
          </a:p>
          <a:p>
            <a:pPr marL="0" indent="0">
              <a:buNone/>
            </a:pPr>
            <a:r>
              <a:rPr lang="en-US" sz="3600" b="1" dirty="0">
                <a:latin typeface="SAS Monospace" panose="020B0609020202020204" pitchFamily="49" charset="0"/>
              </a:rPr>
              <a:t>                               (String variable)</a:t>
            </a:r>
          </a:p>
          <a:p>
            <a:pPr marL="0" indent="0">
              <a:buNone/>
            </a:pPr>
            <a:r>
              <a:rPr lang="en-US" sz="3600" b="1" dirty="0">
                <a:latin typeface="SAS Monospace" panose="020B0609020202020204" pitchFamily="49" charset="0"/>
              </a:rPr>
              <a:t>                Uninsured      Whether uninsured               2167        0.065089        0.002930       0.05930    0.07088</a:t>
            </a:r>
          </a:p>
          <a:p>
            <a:pPr marL="0" indent="0">
              <a:buNone/>
            </a:pPr>
            <a:r>
              <a:rPr lang="en-US" sz="3600" b="1" dirty="0">
                <a:latin typeface="SAS Monospace" panose="020B0609020202020204" pitchFamily="49" charset="0"/>
              </a:rPr>
              <a:t>                               (String variable)</a:t>
            </a:r>
          </a:p>
          <a:p>
            <a:pPr marL="0" indent="0">
              <a:buNone/>
            </a:pPr>
            <a:r>
              <a:rPr lang="en-US" sz="3600" b="1" dirty="0">
                <a:latin typeface="SAS Monospace" panose="020B0609020202020204" pitchFamily="49" charset="0"/>
              </a:rPr>
              <a:t>INSCOV18        Any Private    HEALTH INSURANCE               17633        0.675677        0.008286       0.65929    0.69206</a:t>
            </a:r>
          </a:p>
          <a:p>
            <a:pPr marL="0" indent="0">
              <a:buNone/>
            </a:pPr>
            <a:r>
              <a:rPr lang="en-US" sz="3600" b="1" dirty="0">
                <a:latin typeface="SAS Monospace" panose="020B0609020202020204" pitchFamily="49" charset="0"/>
              </a:rPr>
              <a:t>                               COVERAGE INDICATOR</a:t>
            </a:r>
          </a:p>
          <a:p>
            <a:pPr marL="0" indent="0">
              <a:buNone/>
            </a:pPr>
            <a:r>
              <a:rPr lang="en-US" sz="3600" b="1" dirty="0">
                <a:latin typeface="SAS Monospace" panose="020B0609020202020204" pitchFamily="49" charset="0"/>
              </a:rPr>
              <a:t>                               2018</a:t>
            </a:r>
          </a:p>
          <a:p>
            <a:pPr marL="0" indent="0">
              <a:buNone/>
            </a:pPr>
            <a:r>
              <a:rPr lang="en-US" sz="3600" b="1" dirty="0">
                <a:latin typeface="SAS Monospace" panose="020B0609020202020204" pitchFamily="49" charset="0"/>
              </a:rPr>
              <a:t>                Public Only    HEALTH INSURANCE                9615        0.259234        0.006816       0.24576    0.27271</a:t>
            </a:r>
          </a:p>
          <a:p>
            <a:pPr marL="0" indent="0">
              <a:buNone/>
            </a:pPr>
            <a:r>
              <a:rPr lang="en-US" sz="3600" b="1" dirty="0">
                <a:latin typeface="SAS Monospace" panose="020B0609020202020204" pitchFamily="49" charset="0"/>
              </a:rPr>
              <a:t>                               COVERAGE INDICATOR</a:t>
            </a:r>
          </a:p>
          <a:p>
            <a:pPr marL="0" indent="0">
              <a:buNone/>
            </a:pPr>
            <a:r>
              <a:rPr lang="en-US" sz="3600" b="1" dirty="0">
                <a:latin typeface="SAS Monospace" panose="020B0609020202020204" pitchFamily="49" charset="0"/>
              </a:rPr>
              <a:t>                               2018</a:t>
            </a:r>
          </a:p>
          <a:p>
            <a:pPr marL="0" indent="0">
              <a:buNone/>
            </a:pPr>
            <a:r>
              <a:rPr lang="en-US" sz="3600" b="1" dirty="0">
                <a:latin typeface="SAS Monospace" panose="020B0609020202020204" pitchFamily="49" charset="0"/>
              </a:rPr>
              <a:t>                Uninsured      HEALTH INSURANCE                2167        0.065089        0.002930       0.05930    0.07088</a:t>
            </a:r>
          </a:p>
          <a:p>
            <a:pPr marL="0" indent="0">
              <a:buNone/>
            </a:pPr>
            <a:r>
              <a:rPr lang="en-US" sz="3600" b="1" dirty="0">
                <a:latin typeface="SAS Monospace" panose="020B0609020202020204" pitchFamily="49" charset="0"/>
              </a:rPr>
              <a:t>                               COVERAGE INDICATOR 2018</a:t>
            </a:r>
          </a:p>
        </p:txBody>
      </p:sp>
      <p:sp>
        <p:nvSpPr>
          <p:cNvPr id="4" name="TextBox 3">
            <a:extLst>
              <a:ext uri="{FF2B5EF4-FFF2-40B4-BE49-F238E27FC236}">
                <a16:creationId xmlns:a16="http://schemas.microsoft.com/office/drawing/2014/main" id="{7BE5B798-8B66-4D50-A12D-6311B2CCF611}"/>
              </a:ext>
            </a:extLst>
          </p:cNvPr>
          <p:cNvSpPr txBox="1"/>
          <p:nvPr/>
        </p:nvSpPr>
        <p:spPr>
          <a:xfrm>
            <a:off x="4724400" y="1600200"/>
            <a:ext cx="3505200" cy="1169551"/>
          </a:xfrm>
          <a:prstGeom prst="rect">
            <a:avLst/>
          </a:prstGeom>
          <a:noFill/>
        </p:spPr>
        <p:txBody>
          <a:bodyPr wrap="square" rtlCol="0">
            <a:spAutoFit/>
          </a:bodyPr>
          <a:lstStyle/>
          <a:p>
            <a:r>
              <a:rPr lang="en-US" sz="1400" dirty="0">
                <a:solidFill>
                  <a:srgbClr val="FF0000"/>
                </a:solidFill>
              </a:rPr>
              <a:t>ODS Tables produced by PROC SURVEYMEANS</a:t>
            </a:r>
          </a:p>
          <a:p>
            <a:pPr marL="285750" indent="-285750">
              <a:buFont typeface="Arial" panose="020B0604020202020204" pitchFamily="34" charset="0"/>
              <a:buChar char="•"/>
            </a:pPr>
            <a:r>
              <a:rPr lang="en-US" sz="1400" dirty="0">
                <a:solidFill>
                  <a:srgbClr val="FF0000"/>
                </a:solidFill>
              </a:rPr>
              <a:t>SUMMARY</a:t>
            </a:r>
          </a:p>
          <a:p>
            <a:pPr marL="285750" indent="-285750">
              <a:buFont typeface="Arial" panose="020B0604020202020204" pitchFamily="34" charset="0"/>
              <a:buChar char="•"/>
            </a:pPr>
            <a:r>
              <a:rPr lang="en-US" sz="1400" dirty="0">
                <a:solidFill>
                  <a:srgbClr val="FF0000"/>
                </a:solidFill>
              </a:rPr>
              <a:t>STATISTICS (estimate over the entire population)</a:t>
            </a:r>
          </a:p>
        </p:txBody>
      </p:sp>
      <p:sp>
        <p:nvSpPr>
          <p:cNvPr id="6" name="TextBox 5"/>
          <p:cNvSpPr txBox="1"/>
          <p:nvPr/>
        </p:nvSpPr>
        <p:spPr>
          <a:xfrm>
            <a:off x="8763000" y="6400800"/>
            <a:ext cx="381000" cy="276999"/>
          </a:xfrm>
          <a:prstGeom prst="rect">
            <a:avLst/>
          </a:prstGeom>
          <a:noFill/>
        </p:spPr>
        <p:txBody>
          <a:bodyPr wrap="square" rtlCol="0">
            <a:spAutoFit/>
          </a:bodyPr>
          <a:lstStyle/>
          <a:p>
            <a:r>
              <a:rPr lang="en-US" sz="1200" dirty="0"/>
              <a:t>7</a:t>
            </a:r>
          </a:p>
        </p:txBody>
      </p:sp>
    </p:spTree>
    <p:extLst>
      <p:ext uri="{BB962C8B-B14F-4D97-AF65-F5344CB8AC3E}">
        <p14:creationId xmlns:p14="http://schemas.microsoft.com/office/powerpoint/2010/main" val="2421440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913D-7162-495A-BBBD-7E4FE0F16288}"/>
              </a:ext>
            </a:extLst>
          </p:cNvPr>
          <p:cNvSpPr>
            <a:spLocks noGrp="1"/>
          </p:cNvSpPr>
          <p:nvPr>
            <p:ph type="title"/>
          </p:nvPr>
        </p:nvSpPr>
        <p:spPr/>
        <p:txBody>
          <a:bodyPr>
            <a:normAutofit/>
          </a:bodyPr>
          <a:lstStyle/>
          <a:p>
            <a:r>
              <a:rPr lang="en-US" sz="2400" dirty="0"/>
              <a:t>PROC SURVEYFREQ</a:t>
            </a:r>
          </a:p>
        </p:txBody>
      </p:sp>
      <p:sp>
        <p:nvSpPr>
          <p:cNvPr id="3" name="Content Placeholder 2">
            <a:extLst>
              <a:ext uri="{FF2B5EF4-FFF2-40B4-BE49-F238E27FC236}">
                <a16:creationId xmlns:a16="http://schemas.microsoft.com/office/drawing/2014/main" id="{667EB9B7-5DF2-4501-95C0-9B783A8B146C}"/>
              </a:ext>
            </a:extLst>
          </p:cNvPr>
          <p:cNvSpPr>
            <a:spLocks noGrp="1"/>
          </p:cNvSpPr>
          <p:nvPr>
            <p:ph idx="1"/>
          </p:nvPr>
        </p:nvSpPr>
        <p:spPr>
          <a:xfrm>
            <a:off x="457200" y="1646237"/>
            <a:ext cx="8458200" cy="4525963"/>
          </a:xfrm>
        </p:spPr>
        <p:txBody>
          <a:bodyPr>
            <a:normAutofit/>
          </a:bodyPr>
          <a:lstStyle/>
          <a:p>
            <a:pPr marL="0" indent="0">
              <a:spcBef>
                <a:spcPts val="0"/>
              </a:spcBef>
              <a:buNone/>
            </a:pPr>
            <a:r>
              <a:rPr lang="en-US" sz="2400" dirty="0">
                <a:latin typeface="SAS Monospace" panose="020B0609020202020204" pitchFamily="49" charset="0"/>
              </a:rPr>
              <a:t>PROC SURVEYFREQ DATA=pufmeps.h209;</a:t>
            </a:r>
          </a:p>
          <a:p>
            <a:pPr marL="0" indent="0">
              <a:spcBef>
                <a:spcPts val="0"/>
              </a:spcBef>
              <a:buNone/>
            </a:pPr>
            <a:r>
              <a:rPr lang="en-US" sz="2400" dirty="0">
                <a:latin typeface="SAS Monospace" panose="020B0609020202020204" pitchFamily="49" charset="0"/>
              </a:rPr>
              <a:t>    TABLES INSCOV18;</a:t>
            </a:r>
          </a:p>
          <a:p>
            <a:pPr marL="0" indent="0">
              <a:spcBef>
                <a:spcPts val="0"/>
              </a:spcBef>
              <a:buNone/>
            </a:pPr>
            <a:r>
              <a:rPr lang="en-US" sz="2400" dirty="0">
                <a:latin typeface="SAS Monospace" panose="020B0609020202020204" pitchFamily="49" charset="0"/>
              </a:rPr>
              <a:t>    STRATUM VARSTR;</a:t>
            </a:r>
          </a:p>
          <a:p>
            <a:pPr marL="0" indent="0">
              <a:spcBef>
                <a:spcPts val="0"/>
              </a:spcBef>
              <a:buNone/>
            </a:pPr>
            <a:r>
              <a:rPr lang="en-US" sz="2400" dirty="0">
                <a:latin typeface="SAS Monospace" panose="020B0609020202020204" pitchFamily="49" charset="0"/>
              </a:rPr>
              <a:t>    CLUSTER VARPSU;</a:t>
            </a:r>
          </a:p>
          <a:p>
            <a:pPr marL="0" indent="0">
              <a:spcBef>
                <a:spcPts val="0"/>
              </a:spcBef>
              <a:buNone/>
            </a:pPr>
            <a:r>
              <a:rPr lang="en-US" sz="2400" dirty="0">
                <a:latin typeface="SAS Monospace" panose="020B0609020202020204" pitchFamily="49" charset="0"/>
              </a:rPr>
              <a:t>    WEIGHT PERWT18F;</a:t>
            </a:r>
          </a:p>
          <a:p>
            <a:pPr marL="0" indent="0">
              <a:spcBef>
                <a:spcPts val="0"/>
              </a:spcBef>
              <a:buNone/>
            </a:pPr>
            <a:r>
              <a:rPr lang="en-US" sz="2400" dirty="0">
                <a:latin typeface="SAS Monospace" panose="020B0609020202020204" pitchFamily="49" charset="0"/>
              </a:rPr>
              <a:t>    FORMAT INSCOV18 INSCOV18_fmt.;</a:t>
            </a:r>
          </a:p>
          <a:p>
            <a:pPr marL="0" indent="0">
              <a:spcBef>
                <a:spcPts val="0"/>
              </a:spcBef>
              <a:buNone/>
            </a:pPr>
            <a:r>
              <a:rPr lang="en-US" sz="2400" dirty="0">
                <a:latin typeface="SAS Monospace" panose="020B0609020202020204" pitchFamily="49" charset="0"/>
              </a:rPr>
              <a:t>RUN;</a:t>
            </a:r>
          </a:p>
          <a:p>
            <a:pPr marL="0" indent="0">
              <a:buNone/>
            </a:pPr>
            <a:endParaRPr lang="en-US" sz="2000" dirty="0"/>
          </a:p>
          <a:p>
            <a:pPr marL="0" indent="0">
              <a:spcBef>
                <a:spcPts val="0"/>
              </a:spcBef>
              <a:buNone/>
            </a:pPr>
            <a:r>
              <a:rPr lang="en-US" sz="1400" dirty="0">
                <a:cs typeface="Courier New" panose="02070309020205020404" pitchFamily="49" charset="0"/>
              </a:rPr>
              <a:t>The above code block is part of the SAS program (referenced below), which includes the LIBNAME statement, global statements (e.g., OPTIONS and ODS GRAPHICS OFF statements), and PROC FORMAT (not shown in this slide). See the SAS output in the next slide.</a:t>
            </a:r>
          </a:p>
          <a:p>
            <a:pPr marL="0" indent="0">
              <a:spcBef>
                <a:spcPts val="0"/>
              </a:spcBef>
              <a:buNone/>
            </a:pPr>
            <a:endParaRPr lang="en-US" sz="1400" dirty="0">
              <a:cs typeface="Courier New" panose="02070309020205020404" pitchFamily="49" charset="0"/>
            </a:endParaRPr>
          </a:p>
          <a:p>
            <a:pPr marL="0" indent="0">
              <a:spcBef>
                <a:spcPts val="0"/>
              </a:spcBef>
              <a:buNone/>
            </a:pPr>
            <a:r>
              <a:rPr lang="en-US" sz="1400" dirty="0">
                <a:cs typeface="Courier New" panose="02070309020205020404" pitchFamily="49" charset="0"/>
              </a:rPr>
              <a:t>Source: </a:t>
            </a:r>
            <a:r>
              <a:rPr lang="en-US" sz="1400" dirty="0" err="1">
                <a:cs typeface="Courier New" panose="02070309020205020404" pitchFamily="49" charset="0"/>
              </a:rPr>
              <a:t>ProcSurvefreq.SAS</a:t>
            </a:r>
            <a:r>
              <a:rPr lang="en-US" sz="1400" dirty="0">
                <a:cs typeface="Courier New" panose="02070309020205020404" pitchFamily="49" charset="0"/>
              </a:rPr>
              <a:t> (</a:t>
            </a:r>
            <a:r>
              <a:rPr lang="en-US" sz="1400" dirty="0">
                <a:solidFill>
                  <a:srgbClr val="0000FF"/>
                </a:solidFill>
                <a:cs typeface="Courier New" panose="02070309020205020404" pitchFamily="49" charset="0"/>
                <a:hlinkClick r:id="rId2">
                  <a:extLst>
                    <a:ext uri="{A12FA001-AC4F-418D-AE19-62706E023703}">
                      <ahyp:hlinkClr xmlns:ahyp="http://schemas.microsoft.com/office/drawing/2018/hyperlinkcolor" val="tx"/>
                    </a:ext>
                  </a:extLst>
                </a:hlinkClick>
              </a:rPr>
              <a:t>https://github.com/pkmedu/AnalyzeMEPS</a:t>
            </a:r>
            <a:r>
              <a:rPr lang="en-US" sz="1400" dirty="0">
                <a:cs typeface="Courier New" panose="02070309020205020404" pitchFamily="49" charset="0"/>
              </a:rPr>
              <a:t>).</a:t>
            </a:r>
          </a:p>
          <a:p>
            <a:pPr marL="0" indent="0">
              <a:spcBef>
                <a:spcPts val="0"/>
              </a:spcBef>
              <a:buNone/>
            </a:pPr>
            <a:endParaRPr lang="en-US" sz="2000" dirty="0">
              <a:latin typeface="Courier New" panose="02070309020205020404" pitchFamily="49" charset="0"/>
              <a:cs typeface="Courier New" panose="02070309020205020404" pitchFamily="49" charset="0"/>
            </a:endParaRPr>
          </a:p>
          <a:p>
            <a:pPr marL="0" indent="0">
              <a:buNone/>
            </a:pPr>
            <a:endParaRPr lang="en-US" sz="2000" dirty="0"/>
          </a:p>
        </p:txBody>
      </p:sp>
      <p:sp>
        <p:nvSpPr>
          <p:cNvPr id="5" name="TextBox 4">
            <a:extLst>
              <a:ext uri="{FF2B5EF4-FFF2-40B4-BE49-F238E27FC236}">
                <a16:creationId xmlns:a16="http://schemas.microsoft.com/office/drawing/2014/main" id="{43116F57-8279-44F9-8205-2B1D5B4FC01E}"/>
              </a:ext>
            </a:extLst>
          </p:cNvPr>
          <p:cNvSpPr txBox="1"/>
          <p:nvPr/>
        </p:nvSpPr>
        <p:spPr>
          <a:xfrm>
            <a:off x="4572000" y="2133600"/>
            <a:ext cx="4114800" cy="1600438"/>
          </a:xfrm>
          <a:prstGeom prst="rect">
            <a:avLst/>
          </a:prstGeom>
          <a:noFill/>
        </p:spPr>
        <p:txBody>
          <a:bodyPr wrap="square" rtlCol="0">
            <a:spAutoFit/>
          </a:bodyPr>
          <a:lstStyle/>
          <a:p>
            <a:pPr>
              <a:spcBef>
                <a:spcPts val="0"/>
              </a:spcBef>
            </a:pPr>
            <a:r>
              <a:rPr lang="en-US" sz="1200" dirty="0">
                <a:solidFill>
                  <a:srgbClr val="FF0000"/>
                </a:solidFill>
              </a:rPr>
              <a:t>PROC SURVEYFREQ treats the variable in the </a:t>
            </a:r>
          </a:p>
          <a:p>
            <a:pPr>
              <a:spcBef>
                <a:spcPts val="0"/>
              </a:spcBef>
            </a:pPr>
            <a:r>
              <a:rPr lang="en-US" sz="1200" dirty="0">
                <a:solidFill>
                  <a:srgbClr val="FF0000"/>
                </a:solidFill>
              </a:rPr>
              <a:t>TABLES statement as categorical and estimate the </a:t>
            </a:r>
          </a:p>
          <a:p>
            <a:pPr>
              <a:spcBef>
                <a:spcPts val="0"/>
              </a:spcBef>
            </a:pPr>
            <a:r>
              <a:rPr lang="en-US" sz="1200" dirty="0">
                <a:solidFill>
                  <a:srgbClr val="FF0000"/>
                </a:solidFill>
              </a:rPr>
              <a:t>percentage in each category or level.</a:t>
            </a:r>
          </a:p>
          <a:p>
            <a:pPr>
              <a:spcBef>
                <a:spcPts val="0"/>
              </a:spcBef>
            </a:pPr>
            <a:endParaRPr lang="en-US" sz="1200" dirty="0">
              <a:solidFill>
                <a:srgbClr val="FF0000"/>
              </a:solidFill>
            </a:endParaRPr>
          </a:p>
          <a:p>
            <a:r>
              <a:rPr lang="en-US" sz="1200" dirty="0">
                <a:solidFill>
                  <a:srgbClr val="FF0000"/>
                </a:solidFill>
              </a:rPr>
              <a:t>For a categorical variable, PROC SURVEYFREQ produces identical results from PROC SURVEYMEANS with CLASS statement (percentage vs. proportion).</a:t>
            </a:r>
          </a:p>
          <a:p>
            <a:pPr>
              <a:spcBef>
                <a:spcPts val="0"/>
              </a:spcBef>
            </a:pPr>
            <a:endParaRPr lang="en-US" sz="1400" dirty="0">
              <a:solidFill>
                <a:srgbClr val="FF0000"/>
              </a:solidFill>
            </a:endParaRPr>
          </a:p>
        </p:txBody>
      </p:sp>
      <p:sp>
        <p:nvSpPr>
          <p:cNvPr id="7" name="TextBox 6"/>
          <p:cNvSpPr txBox="1"/>
          <p:nvPr/>
        </p:nvSpPr>
        <p:spPr>
          <a:xfrm>
            <a:off x="8763000" y="6400800"/>
            <a:ext cx="381000" cy="276999"/>
          </a:xfrm>
          <a:prstGeom prst="rect">
            <a:avLst/>
          </a:prstGeom>
          <a:noFill/>
        </p:spPr>
        <p:txBody>
          <a:bodyPr wrap="square" rtlCol="0">
            <a:spAutoFit/>
          </a:bodyPr>
          <a:lstStyle/>
          <a:p>
            <a:r>
              <a:rPr lang="en-US" sz="1200" dirty="0"/>
              <a:t>8</a:t>
            </a:r>
          </a:p>
        </p:txBody>
      </p:sp>
    </p:spTree>
    <p:extLst>
      <p:ext uri="{BB962C8B-B14F-4D97-AF65-F5344CB8AC3E}">
        <p14:creationId xmlns:p14="http://schemas.microsoft.com/office/powerpoint/2010/main" val="2622478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7EC44-0EB1-48D2-A57D-855BA394D1BC}"/>
              </a:ext>
            </a:extLst>
          </p:cNvPr>
          <p:cNvSpPr>
            <a:spLocks noGrp="1"/>
          </p:cNvSpPr>
          <p:nvPr>
            <p:ph type="title"/>
          </p:nvPr>
        </p:nvSpPr>
        <p:spPr/>
        <p:txBody>
          <a:bodyPr>
            <a:normAutofit fontScale="90000"/>
          </a:bodyPr>
          <a:lstStyle/>
          <a:p>
            <a:r>
              <a:rPr lang="en-US" dirty="0"/>
              <a:t>PROC SURVEYFREQ</a:t>
            </a:r>
          </a:p>
        </p:txBody>
      </p:sp>
      <p:sp>
        <p:nvSpPr>
          <p:cNvPr id="3" name="Content Placeholder 2">
            <a:extLst>
              <a:ext uri="{FF2B5EF4-FFF2-40B4-BE49-F238E27FC236}">
                <a16:creationId xmlns:a16="http://schemas.microsoft.com/office/drawing/2014/main" id="{120CF5E0-E8B3-483A-974F-3BBCEC4BB9B4}"/>
              </a:ext>
            </a:extLst>
          </p:cNvPr>
          <p:cNvSpPr>
            <a:spLocks noGrp="1"/>
          </p:cNvSpPr>
          <p:nvPr>
            <p:ph idx="1"/>
          </p:nvPr>
        </p:nvSpPr>
        <p:spPr>
          <a:xfrm>
            <a:off x="457200" y="1189037"/>
            <a:ext cx="8229600" cy="4525963"/>
          </a:xfrm>
        </p:spPr>
        <p:txBody>
          <a:bodyPr>
            <a:normAutofit fontScale="25000" lnSpcReduction="20000"/>
          </a:bodyPr>
          <a:lstStyle/>
          <a:p>
            <a:pPr marL="0" indent="0">
              <a:buNone/>
            </a:pPr>
            <a:r>
              <a:rPr lang="en-US" sz="4400" b="1" dirty="0">
                <a:latin typeface="SAS Monospace" panose="020B0609020202020204" pitchFamily="49" charset="0"/>
              </a:rPr>
              <a:t>The SURVEYFREQ Procedure</a:t>
            </a:r>
          </a:p>
          <a:p>
            <a:pPr marL="0" indent="0">
              <a:buNone/>
            </a:pPr>
            <a:endParaRPr lang="en-US" sz="4400" b="1" dirty="0">
              <a:latin typeface="SAS Monospace" panose="020B0609020202020204" pitchFamily="49" charset="0"/>
            </a:endParaRPr>
          </a:p>
          <a:p>
            <a:pPr marL="0" indent="0">
              <a:buNone/>
            </a:pPr>
            <a:r>
              <a:rPr lang="en-US" sz="4400" b="1" dirty="0">
                <a:latin typeface="SAS Monospace" panose="020B0609020202020204" pitchFamily="49" charset="0"/>
              </a:rPr>
              <a:t>                    Data Summary</a:t>
            </a:r>
          </a:p>
          <a:p>
            <a:pPr marL="0" indent="0">
              <a:buNone/>
            </a:pPr>
            <a:endParaRPr lang="en-US" sz="4400" b="1" dirty="0">
              <a:latin typeface="SAS Monospace" panose="020B0609020202020204" pitchFamily="49" charset="0"/>
            </a:endParaRPr>
          </a:p>
          <a:p>
            <a:pPr marL="0" indent="0">
              <a:buNone/>
            </a:pPr>
            <a:r>
              <a:rPr lang="en-US" sz="4400" b="1" dirty="0">
                <a:latin typeface="SAS Monospace" panose="020B0609020202020204" pitchFamily="49" charset="0"/>
              </a:rPr>
              <a:t>Number of Strata                                 117</a:t>
            </a:r>
          </a:p>
          <a:p>
            <a:pPr marL="0" indent="0">
              <a:buNone/>
            </a:pPr>
            <a:r>
              <a:rPr lang="en-US" sz="4400" b="1" dirty="0">
                <a:latin typeface="SAS Monospace" panose="020B0609020202020204" pitchFamily="49" charset="0"/>
              </a:rPr>
              <a:t>Number of Clusters                               257</a:t>
            </a:r>
          </a:p>
          <a:p>
            <a:pPr marL="0" indent="0">
              <a:buNone/>
            </a:pPr>
            <a:r>
              <a:rPr lang="en-US" sz="4400" b="1" dirty="0">
                <a:latin typeface="SAS Monospace" panose="020B0609020202020204" pitchFamily="49" charset="0"/>
              </a:rPr>
              <a:t>Number of Observations                         30461</a:t>
            </a:r>
          </a:p>
          <a:p>
            <a:pPr marL="0" indent="0">
              <a:buNone/>
            </a:pPr>
            <a:r>
              <a:rPr lang="en-US" sz="4400" b="1" dirty="0">
                <a:latin typeface="SAS Monospace" panose="020B0609020202020204" pitchFamily="49" charset="0"/>
              </a:rPr>
              <a:t>Number of Observations Used                    29415</a:t>
            </a:r>
          </a:p>
          <a:p>
            <a:pPr marL="0" indent="0">
              <a:buNone/>
            </a:pPr>
            <a:r>
              <a:rPr lang="en-US" sz="4400" b="1" dirty="0">
                <a:latin typeface="SAS Monospace" panose="020B0609020202020204" pitchFamily="49" charset="0"/>
              </a:rPr>
              <a:t>Number of </a:t>
            </a:r>
            <a:r>
              <a:rPr lang="en-US" sz="4400" b="1" dirty="0" err="1">
                <a:latin typeface="SAS Monospace" panose="020B0609020202020204" pitchFamily="49" charset="0"/>
              </a:rPr>
              <a:t>Obs</a:t>
            </a:r>
            <a:r>
              <a:rPr lang="en-US" sz="4400" b="1" dirty="0">
                <a:latin typeface="SAS Monospace" panose="020B0609020202020204" pitchFamily="49" charset="0"/>
              </a:rPr>
              <a:t> with Nonpositive Weights          1046</a:t>
            </a:r>
          </a:p>
          <a:p>
            <a:pPr marL="0" indent="0">
              <a:buNone/>
            </a:pPr>
            <a:r>
              <a:rPr lang="en-US" sz="4400" b="1" dirty="0">
                <a:latin typeface="SAS Monospace" panose="020B0609020202020204" pitchFamily="49" charset="0"/>
              </a:rPr>
              <a:t>Sum of Weights                             326327888</a:t>
            </a:r>
          </a:p>
          <a:p>
            <a:pPr marL="0" indent="0">
              <a:buNone/>
            </a:pPr>
            <a:endParaRPr lang="en-US" sz="4400" b="1" dirty="0">
              <a:latin typeface="SAS Monospace" panose="020B0609020202020204" pitchFamily="49" charset="0"/>
            </a:endParaRPr>
          </a:p>
          <a:p>
            <a:pPr marL="0" indent="0">
              <a:buNone/>
            </a:pPr>
            <a:r>
              <a:rPr lang="en-US" sz="4400" b="1" dirty="0">
                <a:latin typeface="SAS Monospace" panose="020B0609020202020204" pitchFamily="49" charset="0"/>
              </a:rPr>
              <a:t>                   HEALTH INSURANCE COVERAGE INDICATOR 2018</a:t>
            </a:r>
          </a:p>
          <a:p>
            <a:pPr marL="0" indent="0">
              <a:buNone/>
            </a:pPr>
            <a:endParaRPr lang="en-US" sz="4400" b="1" dirty="0">
              <a:latin typeface="SAS Monospace" panose="020B0609020202020204" pitchFamily="49" charset="0"/>
            </a:endParaRPr>
          </a:p>
          <a:p>
            <a:pPr marL="0" indent="0">
              <a:buNone/>
            </a:pPr>
            <a:r>
              <a:rPr lang="en-US" sz="4400" b="1" dirty="0">
                <a:latin typeface="SAS Monospace" panose="020B0609020202020204" pitchFamily="49" charset="0"/>
              </a:rPr>
              <a:t>                               Weighted    Std Err of                Std Err of</a:t>
            </a:r>
          </a:p>
          <a:p>
            <a:pPr marL="0" indent="0">
              <a:buNone/>
            </a:pPr>
            <a:r>
              <a:rPr lang="en-US" sz="4400" b="1" dirty="0">
                <a:latin typeface="SAS Monospace" panose="020B0609020202020204" pitchFamily="49" charset="0"/>
              </a:rPr>
              <a:t>INSCOV18        Frequency     </a:t>
            </a:r>
            <a:r>
              <a:rPr lang="en-US" sz="4400" b="1" dirty="0" err="1">
                <a:latin typeface="SAS Monospace" panose="020B0609020202020204" pitchFamily="49" charset="0"/>
              </a:rPr>
              <a:t>Frequency</a:t>
            </a:r>
            <a:r>
              <a:rPr lang="en-US" sz="4400" b="1" dirty="0">
                <a:latin typeface="SAS Monospace" panose="020B0609020202020204" pitchFamily="49" charset="0"/>
              </a:rPr>
              <a:t>      </a:t>
            </a:r>
            <a:r>
              <a:rPr lang="en-US" sz="4400" b="1" dirty="0" err="1">
                <a:latin typeface="SAS Monospace" panose="020B0609020202020204" pitchFamily="49" charset="0"/>
              </a:rPr>
              <a:t>Wgt</a:t>
            </a:r>
            <a:r>
              <a:rPr lang="en-US" sz="4400" b="1" dirty="0">
                <a:latin typeface="SAS Monospace" panose="020B0609020202020204" pitchFamily="49" charset="0"/>
              </a:rPr>
              <a:t> Freq     Percent       </a:t>
            </a:r>
            <a:r>
              <a:rPr lang="en-US" sz="4400" b="1" dirty="0" err="1">
                <a:latin typeface="SAS Monospace" panose="020B0609020202020204" pitchFamily="49" charset="0"/>
              </a:rPr>
              <a:t>Percent</a:t>
            </a:r>
            <a:endParaRPr lang="en-US" sz="4400" b="1" dirty="0">
              <a:latin typeface="SAS Monospace" panose="020B0609020202020204" pitchFamily="49" charset="0"/>
            </a:endParaRPr>
          </a:p>
          <a:p>
            <a:pPr marL="0" indent="0">
              <a:buNone/>
            </a:pPr>
            <a:r>
              <a:rPr lang="en-US" sz="4400" b="1" dirty="0">
                <a:latin typeface="SAS Monospace" panose="020B0609020202020204" pitchFamily="49" charset="0"/>
              </a:rPr>
              <a:t>---------------------------------------------------------------------------</a:t>
            </a:r>
          </a:p>
          <a:p>
            <a:pPr marL="0" indent="0">
              <a:buNone/>
            </a:pPr>
            <a:r>
              <a:rPr lang="en-US" sz="4400" b="1" dirty="0">
                <a:latin typeface="SAS Monospace" panose="020B0609020202020204" pitchFamily="49" charset="0"/>
              </a:rPr>
              <a:t>Any Private         17633     220492239       6158571     67.5677        0.8286</a:t>
            </a:r>
          </a:p>
          <a:p>
            <a:pPr marL="0" indent="0">
              <a:buNone/>
            </a:pPr>
            <a:r>
              <a:rPr lang="en-US" sz="4400" b="1" dirty="0">
                <a:latin typeface="SAS Monospace" panose="020B0609020202020204" pitchFamily="49" charset="0"/>
              </a:rPr>
              <a:t>Public Only          9615      84595319       2640781     25.9234        0.6816</a:t>
            </a:r>
          </a:p>
          <a:p>
            <a:pPr marL="0" indent="0">
              <a:buNone/>
            </a:pPr>
            <a:r>
              <a:rPr lang="en-US" sz="4400" b="1" dirty="0">
                <a:latin typeface="SAS Monospace" panose="020B0609020202020204" pitchFamily="49" charset="0"/>
              </a:rPr>
              <a:t>Uninsured            2167      21240330        959379      6.5089        0.2930</a:t>
            </a:r>
          </a:p>
          <a:p>
            <a:pPr marL="0" indent="0">
              <a:buNone/>
            </a:pPr>
            <a:endParaRPr lang="en-US" sz="4400" b="1" dirty="0">
              <a:latin typeface="SAS Monospace" panose="020B0609020202020204" pitchFamily="49" charset="0"/>
            </a:endParaRPr>
          </a:p>
          <a:p>
            <a:pPr marL="0" indent="0">
              <a:buNone/>
            </a:pPr>
            <a:r>
              <a:rPr lang="en-US" sz="4400" b="1" dirty="0">
                <a:latin typeface="SAS Monospace" panose="020B0609020202020204" pitchFamily="49" charset="0"/>
              </a:rPr>
              <a:t>Total               29415     326327888       7295775    100.0000</a:t>
            </a:r>
          </a:p>
          <a:p>
            <a:pPr marL="0" indent="0">
              <a:buNone/>
            </a:pPr>
            <a:r>
              <a:rPr lang="en-US" sz="4400" b="1" dirty="0">
                <a:latin typeface="SAS Monospace" panose="020B0609020202020204" pitchFamily="49" charset="0"/>
              </a:rPr>
              <a:t>---------------------------------------------------------------------------</a:t>
            </a:r>
          </a:p>
          <a:p>
            <a:pPr marL="0" indent="0">
              <a:buNone/>
            </a:pPr>
            <a:endParaRPr lang="en-US" dirty="0"/>
          </a:p>
        </p:txBody>
      </p:sp>
      <p:sp>
        <p:nvSpPr>
          <p:cNvPr id="4" name="TextBox 3">
            <a:extLst>
              <a:ext uri="{FF2B5EF4-FFF2-40B4-BE49-F238E27FC236}">
                <a16:creationId xmlns:a16="http://schemas.microsoft.com/office/drawing/2014/main" id="{A72FAAA6-C986-4C1D-90BE-A88D05FEE27C}"/>
              </a:ext>
            </a:extLst>
          </p:cNvPr>
          <p:cNvSpPr txBox="1"/>
          <p:nvPr/>
        </p:nvSpPr>
        <p:spPr>
          <a:xfrm>
            <a:off x="6134100" y="1634659"/>
            <a:ext cx="3505200" cy="954107"/>
          </a:xfrm>
          <a:prstGeom prst="rect">
            <a:avLst/>
          </a:prstGeom>
          <a:noFill/>
        </p:spPr>
        <p:txBody>
          <a:bodyPr wrap="square" rtlCol="0">
            <a:spAutoFit/>
          </a:bodyPr>
          <a:lstStyle/>
          <a:p>
            <a:r>
              <a:rPr lang="en-US" sz="1400" dirty="0">
                <a:solidFill>
                  <a:srgbClr val="FF0000"/>
                </a:solidFill>
              </a:rPr>
              <a:t>ODS Tables produced by PROC SURVEYFREQ</a:t>
            </a:r>
          </a:p>
          <a:p>
            <a:pPr marL="285750" indent="-285750">
              <a:buFont typeface="Arial" panose="020B0604020202020204" pitchFamily="34" charset="0"/>
              <a:buChar char="•"/>
            </a:pPr>
            <a:r>
              <a:rPr lang="en-US" sz="1400" dirty="0">
                <a:solidFill>
                  <a:srgbClr val="FF0000"/>
                </a:solidFill>
              </a:rPr>
              <a:t>SUMMARY</a:t>
            </a:r>
          </a:p>
          <a:p>
            <a:pPr marL="285750" indent="-285750">
              <a:buFont typeface="Arial" panose="020B0604020202020204" pitchFamily="34" charset="0"/>
              <a:buChar char="•"/>
            </a:pPr>
            <a:r>
              <a:rPr lang="en-US" sz="1400" dirty="0">
                <a:solidFill>
                  <a:srgbClr val="FF0000"/>
                </a:solidFill>
              </a:rPr>
              <a:t>ONEWAY</a:t>
            </a:r>
          </a:p>
        </p:txBody>
      </p:sp>
      <p:sp>
        <p:nvSpPr>
          <p:cNvPr id="7" name="TextBox 6"/>
          <p:cNvSpPr txBox="1"/>
          <p:nvPr/>
        </p:nvSpPr>
        <p:spPr>
          <a:xfrm>
            <a:off x="8763000" y="6400800"/>
            <a:ext cx="381000" cy="276999"/>
          </a:xfrm>
          <a:prstGeom prst="rect">
            <a:avLst/>
          </a:prstGeom>
          <a:noFill/>
        </p:spPr>
        <p:txBody>
          <a:bodyPr wrap="square" rtlCol="0">
            <a:spAutoFit/>
          </a:bodyPr>
          <a:lstStyle/>
          <a:p>
            <a:r>
              <a:rPr lang="en-US" sz="1200" dirty="0"/>
              <a:t>9</a:t>
            </a:r>
          </a:p>
        </p:txBody>
      </p:sp>
    </p:spTree>
    <p:extLst>
      <p:ext uri="{BB962C8B-B14F-4D97-AF65-F5344CB8AC3E}">
        <p14:creationId xmlns:p14="http://schemas.microsoft.com/office/powerpoint/2010/main" val="10647582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9920</TotalTime>
  <Words>5378</Words>
  <Application>Microsoft Office PowerPoint</Application>
  <PresentationFormat>On-screen Show (4:3)</PresentationFormat>
  <Paragraphs>738</Paragraphs>
  <Slides>31</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31</vt:i4>
      </vt:variant>
    </vt:vector>
  </HeadingPairs>
  <TitlesOfParts>
    <vt:vector size="38" baseType="lpstr">
      <vt:lpstr>Arial</vt:lpstr>
      <vt:lpstr>Calibri</vt:lpstr>
      <vt:lpstr>Courier New</vt:lpstr>
      <vt:lpstr>SAS Monospace</vt:lpstr>
      <vt:lpstr>Verdana</vt:lpstr>
      <vt:lpstr>Office Theme</vt:lpstr>
      <vt:lpstr>Custom Design</vt:lpstr>
      <vt:lpstr>Analyzing MEPS-HC Data with  SAS® 9.4 M6  </vt:lpstr>
      <vt:lpstr>SAS® Programming Basics and Complex Survey Data Analysis</vt:lpstr>
      <vt:lpstr>MEPS Data File Formats and Ways to Download/Extract</vt:lpstr>
      <vt:lpstr>Download/Extract Files Manually  (Example: MEPS HC-216 SAS V9 Files)</vt:lpstr>
      <vt:lpstr>SAS PROCs for Complex Survey Data Analysis</vt:lpstr>
      <vt:lpstr>PROC SURVEYMEANS  (Means and Proportions)</vt:lpstr>
      <vt:lpstr>PROC SURVEYMEANS  (Means and Proportions) - Output</vt:lpstr>
      <vt:lpstr>PROC SURVEYFREQ</vt:lpstr>
      <vt:lpstr>PROC SURVEYFREQ</vt:lpstr>
      <vt:lpstr>PROC SURVEYMEANS   </vt:lpstr>
      <vt:lpstr>PROC SURVEYMEANS - Output</vt:lpstr>
      <vt:lpstr>Working with ODS Tables for Selected Complex Survey PROCs </vt:lpstr>
      <vt:lpstr>Generating Reports from ODS Table-Based SAS Data Set  with PROC SURVEMEANS   (Part 1) </vt:lpstr>
      <vt:lpstr>Generating Reports from ODS Table-Based SAS Data Set  with PROC SURVEMEANS   (Part 1) -  Output</vt:lpstr>
      <vt:lpstr>PROC SURVEYMEANS (Subpopulation Analysis)</vt:lpstr>
      <vt:lpstr>PROC SURVEYMEANS (Subpopulation Analysis) - Ourput</vt:lpstr>
      <vt:lpstr>Generating Reports from ODS Table-Based Output Data Set  in PROC SURVEMEANS  (Part 1)</vt:lpstr>
      <vt:lpstr>Generating Reports from ODS Table-Based SAS Data Set  in PROC SURVEMEANS – Output  (Part 1)</vt:lpstr>
      <vt:lpstr>Generating Reports from ODS Table-Based SAS Data Set  in PROC SURVEMEANS (Part 2)</vt:lpstr>
      <vt:lpstr>Generating Reports from ODS Table-Based SAS Data Set  in PROC SURVEYMEANS – Output  (Part 2)</vt:lpstr>
      <vt:lpstr>Pairwise Comparisons of Estimates with PROC SURVEYMEANS</vt:lpstr>
      <vt:lpstr>Pairwise Comparisons of Estimates with PROC SURVEYMEANS – Output</vt:lpstr>
      <vt:lpstr>Bonferroni Multiple Comparison Tests of Pairwise Differences in Estimates with PROC SURVEYMEANS</vt:lpstr>
      <vt:lpstr>Bonferroni Multiple Comparison Tests of Pairwise Differences in Estimates with PROC SURVEYMEANS - Output</vt:lpstr>
      <vt:lpstr>Confidence Limits for Pairwise Differences in Estimates with PROC SURVEYMEANS </vt:lpstr>
      <vt:lpstr>Confidence Limits for Pairwise Differences in Estimates with PROC SURVEYMEANS  - Output</vt:lpstr>
      <vt:lpstr>Bonferroni Multiple Comparison Tests and Confidence Limits with PROC SURVEYMEANS </vt:lpstr>
      <vt:lpstr>Bonferroni Multiple Comparison Tests and Confidence Limits with PROC SURVEYMEANS  - Output </vt:lpstr>
      <vt:lpstr>Ratio Analysis with PROC SURVEYMEANS </vt:lpstr>
      <vt:lpstr>Ratio Analysis with PROC SURVEYMEANS  - Output</vt:lpstr>
      <vt:lpstr>Questions?</vt:lpstr>
    </vt:vector>
  </TitlesOfParts>
  <Company>DHHS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DHHS</dc:creator>
  <cp:lastModifiedBy>Muhuri, Pradip (AHRQ/CFACT)</cp:lastModifiedBy>
  <cp:revision>772</cp:revision>
  <cp:lastPrinted>2021-08-31T19:59:54Z</cp:lastPrinted>
  <dcterms:created xsi:type="dcterms:W3CDTF">2013-09-03T18:05:51Z</dcterms:created>
  <dcterms:modified xsi:type="dcterms:W3CDTF">2022-04-01T05:18:07Z</dcterms:modified>
</cp:coreProperties>
</file>