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veat" panose="020B0604020202020204" charset="0"/>
      <p:regular r:id="rId25"/>
      <p:bold r:id="rId26"/>
    </p:embeddedFont>
    <p:embeddedFont>
      <p:font typeface="Comfortaa" panose="020B0604020202020204" charset="0"/>
      <p:regular r:id="rId27"/>
      <p:bold r:id="rId28"/>
    </p:embeddedFont>
    <p:embeddedFont>
      <p:font typeface="Comic Sans MS" panose="030F0702030302020204" pitchFamily="66" charset="0"/>
      <p:regular r:id="rId29"/>
      <p:bold r:id="rId30"/>
      <p:italic r:id="rId31"/>
      <p:boldItalic r:id="rId32"/>
    </p:embeddedFont>
    <p:embeddedFont>
      <p:font typeface="Impact" panose="020B0806030902050204" pitchFamily="34" charset="0"/>
      <p:regular r:id="rId33"/>
    </p:embeddedFont>
    <p:embeddedFont>
      <p:font typeface="Lato" panose="020F0502020204030203"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2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89dc01626f_0_1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89dc01626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89dc01626f_0_1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89dc01626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89dc01626f_0_2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89dc01626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9dc01626f_0_1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9dc01626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89dc01626f_0_1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89dc01626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89dc01626f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89dc01626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9dc01626f_0_2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89dc01626f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9dc01626f_0_20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89dc01626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9dc01626f_0_2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9dc01626f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9dc01626f_0_2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9dc01626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9dc01626f_0_2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9dc01626f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9dc01626f_0_2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9dc01626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a3c89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89dc01626f_0_1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89dc01626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9dc01626f_0_1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89dc01626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9dc01626f_0_1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9dc0162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68950" y="562175"/>
            <a:ext cx="5191200" cy="148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solidFill>
                  <a:srgbClr val="B6D7A8"/>
                </a:solidFill>
                <a:highlight>
                  <a:schemeClr val="dk1"/>
                </a:highlight>
                <a:latin typeface="Comfortaa"/>
                <a:ea typeface="Comfortaa"/>
                <a:cs typeface="Comfortaa"/>
                <a:sym typeface="Comfortaa"/>
              </a:rPr>
              <a:t>ADVANCED</a:t>
            </a:r>
            <a:endParaRPr sz="2700" b="1">
              <a:solidFill>
                <a:srgbClr val="B6D7A8"/>
              </a:solidFill>
              <a:highlight>
                <a:schemeClr val="dk1"/>
              </a:highlight>
              <a:latin typeface="Comfortaa"/>
              <a:ea typeface="Comfortaa"/>
              <a:cs typeface="Comfortaa"/>
              <a:sym typeface="Comfortaa"/>
            </a:endParaRPr>
          </a:p>
          <a:p>
            <a:pPr marL="0" lvl="0" indent="0" algn="l" rtl="0">
              <a:spcBef>
                <a:spcPts val="0"/>
              </a:spcBef>
              <a:spcAft>
                <a:spcPts val="0"/>
              </a:spcAft>
              <a:buNone/>
            </a:pPr>
            <a:r>
              <a:rPr lang="en" sz="2700" b="1">
                <a:solidFill>
                  <a:srgbClr val="B6D7A8"/>
                </a:solidFill>
                <a:highlight>
                  <a:schemeClr val="dk1"/>
                </a:highlight>
                <a:latin typeface="Comfortaa"/>
                <a:ea typeface="Comfortaa"/>
                <a:cs typeface="Comfortaa"/>
                <a:sym typeface="Comfortaa"/>
              </a:rPr>
              <a:t>PROGRAMMING</a:t>
            </a:r>
            <a:endParaRPr sz="2700" b="1">
              <a:solidFill>
                <a:srgbClr val="B6D7A8"/>
              </a:solidFill>
              <a:highlight>
                <a:schemeClr val="dk1"/>
              </a:highlight>
              <a:latin typeface="Comfortaa"/>
              <a:ea typeface="Comfortaa"/>
              <a:cs typeface="Comfortaa"/>
              <a:sym typeface="Comfortaa"/>
            </a:endParaRPr>
          </a:p>
          <a:p>
            <a:pPr marL="0" lvl="0" indent="0" algn="l" rtl="0">
              <a:spcBef>
                <a:spcPts val="0"/>
              </a:spcBef>
              <a:spcAft>
                <a:spcPts val="0"/>
              </a:spcAft>
              <a:buNone/>
            </a:pPr>
            <a:r>
              <a:rPr lang="en" sz="2700" b="1">
                <a:solidFill>
                  <a:srgbClr val="B6D7A8"/>
                </a:solidFill>
                <a:highlight>
                  <a:schemeClr val="dk1"/>
                </a:highlight>
                <a:latin typeface="Comfortaa"/>
                <a:ea typeface="Comfortaa"/>
                <a:cs typeface="Comfortaa"/>
                <a:sym typeface="Comfortaa"/>
              </a:rPr>
              <a:t>PRACTICE(APP)-21CSC203P</a:t>
            </a:r>
            <a:endParaRPr sz="2700" b="1">
              <a:solidFill>
                <a:srgbClr val="B6D7A8"/>
              </a:solidFill>
              <a:highlight>
                <a:schemeClr val="dk1"/>
              </a:highlight>
              <a:latin typeface="Comfortaa"/>
              <a:ea typeface="Comfortaa"/>
              <a:cs typeface="Comfortaa"/>
              <a:sym typeface="Comfortaa"/>
            </a:endParaRPr>
          </a:p>
          <a:p>
            <a:pPr marL="0" lvl="0" indent="0" algn="l" rtl="0">
              <a:spcBef>
                <a:spcPts val="0"/>
              </a:spcBef>
              <a:spcAft>
                <a:spcPts val="0"/>
              </a:spcAft>
              <a:buNone/>
            </a:pPr>
            <a:endParaRPr sz="2700" b="1">
              <a:solidFill>
                <a:srgbClr val="B6D7A8"/>
              </a:solidFill>
              <a:highlight>
                <a:schemeClr val="dk1"/>
              </a:highlight>
              <a:latin typeface="Comfortaa"/>
              <a:ea typeface="Comfortaa"/>
              <a:cs typeface="Comfortaa"/>
              <a:sym typeface="Comfortaa"/>
            </a:endParaRPr>
          </a:p>
          <a:p>
            <a:pPr marL="0" lvl="0" indent="0" algn="l" rtl="0">
              <a:spcBef>
                <a:spcPts val="0"/>
              </a:spcBef>
              <a:spcAft>
                <a:spcPts val="0"/>
              </a:spcAft>
              <a:buNone/>
            </a:pPr>
            <a:endParaRPr sz="2700"/>
          </a:p>
        </p:txBody>
      </p:sp>
      <p:sp>
        <p:nvSpPr>
          <p:cNvPr id="135" name="Google Shape;135;p13"/>
          <p:cNvSpPr txBox="1"/>
          <p:nvPr/>
        </p:nvSpPr>
        <p:spPr>
          <a:xfrm>
            <a:off x="4299675" y="3487200"/>
            <a:ext cx="4532400" cy="13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Caveat"/>
                <a:ea typeface="Caveat"/>
                <a:cs typeface="Caveat"/>
                <a:sym typeface="Caveat"/>
              </a:rPr>
              <a:t>BY : </a:t>
            </a:r>
            <a:endParaRPr sz="1800" b="1">
              <a:solidFill>
                <a:schemeClr val="lt1"/>
              </a:solidFill>
              <a:latin typeface="Caveat"/>
              <a:ea typeface="Caveat"/>
              <a:cs typeface="Caveat"/>
              <a:sym typeface="Caveat"/>
            </a:endParaRPr>
          </a:p>
          <a:p>
            <a:pPr marL="0" lvl="0" indent="0" algn="l" rtl="0">
              <a:spcBef>
                <a:spcPts val="0"/>
              </a:spcBef>
              <a:spcAft>
                <a:spcPts val="0"/>
              </a:spcAft>
              <a:buNone/>
            </a:pPr>
            <a:r>
              <a:rPr lang="en" sz="1800" b="1">
                <a:solidFill>
                  <a:schemeClr val="lt1"/>
                </a:solidFill>
                <a:latin typeface="Caveat"/>
                <a:ea typeface="Caveat"/>
                <a:cs typeface="Caveat"/>
                <a:sym typeface="Caveat"/>
              </a:rPr>
              <a:t>    P.K.NAVEEN (RA2211030050009)</a:t>
            </a:r>
            <a:endParaRPr sz="1800" b="1">
              <a:solidFill>
                <a:schemeClr val="lt1"/>
              </a:solidFill>
              <a:latin typeface="Caveat"/>
              <a:ea typeface="Caveat"/>
              <a:cs typeface="Caveat"/>
              <a:sym typeface="Caveat"/>
            </a:endParaRPr>
          </a:p>
          <a:p>
            <a:pPr marL="0" lvl="0" indent="0" algn="l" rtl="0">
              <a:spcBef>
                <a:spcPts val="0"/>
              </a:spcBef>
              <a:spcAft>
                <a:spcPts val="0"/>
              </a:spcAft>
              <a:buNone/>
            </a:pPr>
            <a:r>
              <a:rPr lang="en" sz="1800" b="1">
                <a:solidFill>
                  <a:schemeClr val="lt1"/>
                </a:solidFill>
                <a:latin typeface="Caveat"/>
                <a:ea typeface="Caveat"/>
                <a:cs typeface="Caveat"/>
                <a:sym typeface="Caveat"/>
              </a:rPr>
              <a:t>    S.PRASANNA VENKATESH(RA2211030050023)</a:t>
            </a:r>
            <a:endParaRPr sz="1800" b="1">
              <a:solidFill>
                <a:schemeClr val="lt1"/>
              </a:solidFill>
              <a:latin typeface="Caveat"/>
              <a:ea typeface="Caveat"/>
              <a:cs typeface="Caveat"/>
              <a:sym typeface="Caveat"/>
            </a:endParaRPr>
          </a:p>
          <a:p>
            <a:pPr marL="0" lvl="0" indent="0" algn="l" rtl="0">
              <a:spcBef>
                <a:spcPts val="0"/>
              </a:spcBef>
              <a:spcAft>
                <a:spcPts val="0"/>
              </a:spcAft>
              <a:buNone/>
            </a:pPr>
            <a:r>
              <a:rPr lang="en" sz="1800" b="1">
                <a:solidFill>
                  <a:schemeClr val="lt1"/>
                </a:solidFill>
                <a:latin typeface="Caveat"/>
                <a:ea typeface="Caveat"/>
                <a:cs typeface="Caveat"/>
                <a:sym typeface="Caveat"/>
              </a:rPr>
              <a:t>    SHUBHAM (RA2211030050041)</a:t>
            </a:r>
            <a:endParaRPr sz="1800" b="1">
              <a:solidFill>
                <a:schemeClr val="lt1"/>
              </a:solidFill>
              <a:latin typeface="Caveat"/>
              <a:ea typeface="Caveat"/>
              <a:cs typeface="Caveat"/>
              <a:sym typeface="Caveat"/>
            </a:endParaRPr>
          </a:p>
        </p:txBody>
      </p:sp>
      <p:sp>
        <p:nvSpPr>
          <p:cNvPr id="136" name="Google Shape;136;p13"/>
          <p:cNvSpPr txBox="1"/>
          <p:nvPr/>
        </p:nvSpPr>
        <p:spPr>
          <a:xfrm>
            <a:off x="3252926" y="2143250"/>
            <a:ext cx="4638000" cy="5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rgbClr val="00FF00"/>
                </a:solidFill>
                <a:latin typeface="Lato"/>
                <a:ea typeface="Lato"/>
                <a:cs typeface="Lato"/>
                <a:sym typeface="Lato"/>
              </a:rPr>
              <a:t> PROJECT FIRST REVIEW</a:t>
            </a:r>
            <a:endParaRPr sz="2500" dirty="0">
              <a:solidFill>
                <a:srgbClr val="00FF00"/>
              </a:solidFill>
              <a:latin typeface="Lato"/>
              <a:ea typeface="Lato"/>
              <a:cs typeface="Lato"/>
              <a:sym typeface="Lato"/>
            </a:endParaRPr>
          </a:p>
        </p:txBody>
      </p:sp>
      <p:pic>
        <p:nvPicPr>
          <p:cNvPr id="3" name="Picture 2">
            <a:extLst>
              <a:ext uri="{FF2B5EF4-FFF2-40B4-BE49-F238E27FC236}">
                <a16:creationId xmlns:a16="http://schemas.microsoft.com/office/drawing/2014/main" id="{18BB464D-751A-5CD7-804A-4BE040AE0CEA}"/>
              </a:ext>
            </a:extLst>
          </p:cNvPr>
          <p:cNvPicPr>
            <a:picLocks noChangeAspect="1"/>
          </p:cNvPicPr>
          <p:nvPr/>
        </p:nvPicPr>
        <p:blipFill>
          <a:blip r:embed="rId3"/>
          <a:stretch>
            <a:fillRect/>
          </a:stretch>
        </p:blipFill>
        <p:spPr>
          <a:xfrm>
            <a:off x="6973761" y="449270"/>
            <a:ext cx="1657350" cy="809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195" name="Google Shape;195;p22"/>
          <p:cNvSpPr txBox="1"/>
          <p:nvPr/>
        </p:nvSpPr>
        <p:spPr>
          <a:xfrm>
            <a:off x="1748550" y="707525"/>
            <a:ext cx="2717100" cy="24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print("%.3f" %precision)</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print("racall")</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print("%.3f" %recall)</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print("f1score")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print("%.3f" %f1)</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pic>
        <p:nvPicPr>
          <p:cNvPr id="196" name="Google Shape;196;p22"/>
          <p:cNvPicPr preferRelativeResize="0"/>
          <p:nvPr/>
        </p:nvPicPr>
        <p:blipFill>
          <a:blip r:embed="rId3">
            <a:alphaModFix/>
          </a:blip>
          <a:stretch>
            <a:fillRect/>
          </a:stretch>
        </p:blipFill>
        <p:spPr>
          <a:xfrm>
            <a:off x="3981850" y="965025"/>
            <a:ext cx="5009752" cy="2585725"/>
          </a:xfrm>
          <a:prstGeom prst="rect">
            <a:avLst/>
          </a:prstGeom>
          <a:noFill/>
          <a:ln>
            <a:noFill/>
          </a:ln>
        </p:spPr>
      </p:pic>
      <p:sp>
        <p:nvSpPr>
          <p:cNvPr id="197" name="Google Shape;197;p22"/>
          <p:cNvSpPr txBox="1"/>
          <p:nvPr/>
        </p:nvSpPr>
        <p:spPr>
          <a:xfrm>
            <a:off x="1859300" y="3797575"/>
            <a:ext cx="55482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GITHUB LINK: </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OUTCOME:</a:t>
            </a:r>
            <a:endParaRPr sz="2100">
              <a:solidFill>
                <a:schemeClr val="accent4"/>
              </a:solidFill>
              <a:latin typeface="Lato"/>
              <a:ea typeface="Lato"/>
              <a:cs typeface="Lato"/>
              <a:sym typeface="Lato"/>
            </a:endParaRPr>
          </a:p>
        </p:txBody>
      </p:sp>
      <p:sp>
        <p:nvSpPr>
          <p:cNvPr id="203" name="Google Shape;203;p23"/>
          <p:cNvSpPr txBox="1"/>
          <p:nvPr/>
        </p:nvSpPr>
        <p:spPr>
          <a:xfrm>
            <a:off x="1819800" y="697650"/>
            <a:ext cx="5646900" cy="4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RESULT &amp; DISCUSSION:</a:t>
            </a:r>
            <a:endParaRPr sz="2100">
              <a:solidFill>
                <a:schemeClr val="accent4"/>
              </a:solidFill>
              <a:latin typeface="Lato"/>
              <a:ea typeface="Lato"/>
              <a:cs typeface="Lato"/>
              <a:sym typeface="Lato"/>
            </a:endParaRPr>
          </a:p>
        </p:txBody>
      </p:sp>
      <p:sp>
        <p:nvSpPr>
          <p:cNvPr id="209" name="Google Shape;209;p24"/>
          <p:cNvSpPr txBox="1"/>
          <p:nvPr/>
        </p:nvSpPr>
        <p:spPr>
          <a:xfrm>
            <a:off x="1780175" y="697650"/>
            <a:ext cx="6880800" cy="18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10" name="Google Shape;210;p24"/>
          <p:cNvSpPr txBox="1"/>
          <p:nvPr/>
        </p:nvSpPr>
        <p:spPr>
          <a:xfrm>
            <a:off x="1750700" y="2632625"/>
            <a:ext cx="30801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Lato"/>
                <a:ea typeface="Lato"/>
                <a:cs typeface="Lato"/>
                <a:sym typeface="Lato"/>
              </a:rPr>
              <a:t>REFERENCES:</a:t>
            </a:r>
            <a:endParaRPr>
              <a:solidFill>
                <a:schemeClr val="accent4"/>
              </a:solidFill>
              <a:latin typeface="Lato"/>
              <a:ea typeface="Lato"/>
              <a:cs typeface="Lato"/>
              <a:sym typeface="Lato"/>
            </a:endParaRPr>
          </a:p>
        </p:txBody>
      </p:sp>
      <p:sp>
        <p:nvSpPr>
          <p:cNvPr id="211" name="Google Shape;211;p24"/>
          <p:cNvSpPr txBox="1"/>
          <p:nvPr/>
        </p:nvSpPr>
        <p:spPr>
          <a:xfrm>
            <a:off x="2135725" y="3027525"/>
            <a:ext cx="6525300" cy="16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JAVA PROJECT</a:t>
            </a:r>
            <a:endParaRPr/>
          </a:p>
        </p:txBody>
      </p:sp>
      <p:pic>
        <p:nvPicPr>
          <p:cNvPr id="217" name="Google Shape;217;p25"/>
          <p:cNvPicPr preferRelativeResize="0"/>
          <p:nvPr/>
        </p:nvPicPr>
        <p:blipFill>
          <a:blip r:embed="rId3">
            <a:alphaModFix/>
          </a:blip>
          <a:stretch>
            <a:fillRect/>
          </a:stretch>
        </p:blipFill>
        <p:spPr>
          <a:xfrm>
            <a:off x="823850" y="596650"/>
            <a:ext cx="3028950" cy="151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88850" y="1728200"/>
            <a:ext cx="3623400" cy="1318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00FFFF"/>
                </a:solidFill>
                <a:latin typeface="Impact"/>
                <a:ea typeface="Impact"/>
                <a:cs typeface="Impact"/>
                <a:sym typeface="Impact"/>
              </a:rPr>
              <a:t>Problem  statement</a:t>
            </a:r>
            <a:endParaRPr>
              <a:solidFill>
                <a:srgbClr val="00FFFF"/>
              </a:solidFill>
              <a:latin typeface="Impact"/>
              <a:ea typeface="Impact"/>
              <a:cs typeface="Impact"/>
              <a:sym typeface="Impact"/>
            </a:endParaRPr>
          </a:p>
        </p:txBody>
      </p:sp>
      <p:sp>
        <p:nvSpPr>
          <p:cNvPr id="223" name="Google Shape;223;p26"/>
          <p:cNvSpPr txBox="1">
            <a:spLocks noGrp="1"/>
          </p:cNvSpPr>
          <p:nvPr>
            <p:ph type="body" idx="2"/>
          </p:nvPr>
        </p:nvSpPr>
        <p:spPr>
          <a:xfrm>
            <a:off x="3812225" y="1087475"/>
            <a:ext cx="4967100" cy="1318200"/>
          </a:xfrm>
          <a:prstGeom prst="rect">
            <a:avLst/>
          </a:prstGeom>
        </p:spPr>
        <p:txBody>
          <a:bodyPr spcFirstLastPara="1" wrap="square" lIns="91425" tIns="91425" rIns="91425" bIns="91425" anchor="t" anchorCtr="0">
            <a:normAutofit/>
          </a:bodyPr>
          <a:lstStyle/>
          <a:p>
            <a:pPr marL="457200" lvl="0" indent="-292417" algn="l" rtl="0">
              <a:lnSpc>
                <a:spcPct val="95000"/>
              </a:lnSpc>
              <a:spcBef>
                <a:spcPts val="0"/>
              </a:spcBef>
              <a:spcAft>
                <a:spcPts val="0"/>
              </a:spcAft>
              <a:buSzPts val="1005"/>
              <a:buChar char="●"/>
            </a:pPr>
            <a:r>
              <a:rPr lang="en" sz="1723"/>
              <a:t>Manual outpass and leave request and approval processes are inefficient, time-consuming, and error-prone.so to overcome this problem we came with an idea</a:t>
            </a:r>
            <a:endParaRPr sz="1260"/>
          </a:p>
        </p:txBody>
      </p:sp>
      <p:sp>
        <p:nvSpPr>
          <p:cNvPr id="224" name="Google Shape;224;p26"/>
          <p:cNvSpPr txBox="1"/>
          <p:nvPr/>
        </p:nvSpPr>
        <p:spPr>
          <a:xfrm>
            <a:off x="3812225" y="2571750"/>
            <a:ext cx="4967100" cy="1629000"/>
          </a:xfrm>
          <a:prstGeom prst="rect">
            <a:avLst/>
          </a:prstGeom>
          <a:noFill/>
          <a:ln>
            <a:noFill/>
          </a:ln>
        </p:spPr>
        <p:txBody>
          <a:bodyPr spcFirstLastPara="1" wrap="square" lIns="91425" tIns="91425" rIns="91425" bIns="91425" anchor="t" anchorCtr="0">
            <a:noAutofit/>
          </a:bodyPr>
          <a:lstStyle/>
          <a:p>
            <a:pPr marL="457200" lvl="0" indent="-292417" algn="l" rtl="0">
              <a:lnSpc>
                <a:spcPct val="95000"/>
              </a:lnSpc>
              <a:spcBef>
                <a:spcPts val="0"/>
              </a:spcBef>
              <a:spcAft>
                <a:spcPts val="0"/>
              </a:spcAft>
              <a:buClr>
                <a:schemeClr val="lt1"/>
              </a:buClr>
              <a:buSzPts val="1005"/>
              <a:buFont typeface="Lato"/>
              <a:buChar char="●"/>
            </a:pPr>
            <a:r>
              <a:rPr lang="en" sz="1723">
                <a:solidFill>
                  <a:schemeClr val="lt1"/>
                </a:solidFill>
                <a:latin typeface="Lato"/>
                <a:ea typeface="Lato"/>
                <a:cs typeface="Lato"/>
                <a:sym typeface="Lato"/>
              </a:rPr>
              <a:t>To design and implement a new outpass or leave request and approval application using Java programming language in the Android Studio development environment.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297500" y="478150"/>
            <a:ext cx="7038900" cy="7032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00FF"/>
                </a:solidFill>
                <a:latin typeface="Comic Sans MS"/>
                <a:ea typeface="Comic Sans MS"/>
                <a:cs typeface="Comic Sans MS"/>
                <a:sym typeface="Comic Sans MS"/>
              </a:rPr>
              <a:t>ALGORITHMS USED:</a:t>
            </a:r>
            <a:endParaRPr>
              <a:solidFill>
                <a:srgbClr val="FF00FF"/>
              </a:solidFill>
              <a:latin typeface="Comic Sans MS"/>
              <a:ea typeface="Comic Sans MS"/>
              <a:cs typeface="Comic Sans MS"/>
              <a:sym typeface="Comic Sans MS"/>
            </a:endParaRPr>
          </a:p>
        </p:txBody>
      </p:sp>
      <p:sp>
        <p:nvSpPr>
          <p:cNvPr id="230" name="Google Shape;230;p27"/>
          <p:cNvSpPr txBox="1">
            <a:spLocks noGrp="1"/>
          </p:cNvSpPr>
          <p:nvPr>
            <p:ph type="body" idx="1"/>
          </p:nvPr>
        </p:nvSpPr>
        <p:spPr>
          <a:xfrm>
            <a:off x="1297500" y="1181350"/>
            <a:ext cx="7587300" cy="3297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Get the user's input from the registration form.</a:t>
            </a:r>
            <a:endParaRPr sz="1600"/>
          </a:p>
          <a:p>
            <a:pPr marL="457200" lvl="0" indent="-330200" algn="l" rtl="0">
              <a:spcBef>
                <a:spcPts val="0"/>
              </a:spcBef>
              <a:spcAft>
                <a:spcPts val="0"/>
              </a:spcAft>
              <a:buSzPts val="1600"/>
              <a:buChar char="●"/>
            </a:pPr>
            <a:r>
              <a:rPr lang="en" sz="1600"/>
              <a:t>Validate the user's input.</a:t>
            </a:r>
            <a:endParaRPr sz="1600"/>
          </a:p>
          <a:p>
            <a:pPr marL="457200" lvl="0" indent="-330200" algn="l" rtl="0">
              <a:spcBef>
                <a:spcPts val="0"/>
              </a:spcBef>
              <a:spcAft>
                <a:spcPts val="0"/>
              </a:spcAft>
              <a:buSzPts val="1600"/>
              <a:buChar char="●"/>
            </a:pPr>
            <a:r>
              <a:rPr lang="en" sz="1600"/>
              <a:t>If the input is valid, register the user in the system.</a:t>
            </a:r>
            <a:endParaRPr sz="1600"/>
          </a:p>
          <a:p>
            <a:pPr marL="457200" lvl="0" indent="-330200" algn="l" rtl="0">
              <a:spcBef>
                <a:spcPts val="0"/>
              </a:spcBef>
              <a:spcAft>
                <a:spcPts val="0"/>
              </a:spcAft>
              <a:buSzPts val="1600"/>
              <a:buChar char="●"/>
            </a:pPr>
            <a:r>
              <a:rPr lang="en" sz="1600"/>
              <a:t>If the registration is successful, navigate to the next screen.</a:t>
            </a:r>
            <a:endParaRPr sz="1600"/>
          </a:p>
          <a:p>
            <a:pPr marL="457200" lvl="0" indent="-330200" algn="l" rtl="0">
              <a:spcBef>
                <a:spcPts val="0"/>
              </a:spcBef>
              <a:spcAft>
                <a:spcPts val="0"/>
              </a:spcAft>
              <a:buSzPts val="1600"/>
              <a:buChar char="●"/>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793400" y="117075"/>
            <a:ext cx="7038900" cy="57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solidFill>
                  <a:srgbClr val="FFFF00"/>
                </a:solidFill>
                <a:latin typeface="Comfortaa"/>
                <a:ea typeface="Comfortaa"/>
                <a:cs typeface="Comfortaa"/>
                <a:sym typeface="Comfortaa"/>
              </a:rPr>
              <a:t>USE CASES:</a:t>
            </a:r>
            <a:endParaRPr b="1">
              <a:solidFill>
                <a:srgbClr val="FFFF00"/>
              </a:solidFill>
              <a:latin typeface="Comfortaa"/>
              <a:ea typeface="Comfortaa"/>
              <a:cs typeface="Comfortaa"/>
              <a:sym typeface="Comfortaa"/>
            </a:endParaRPr>
          </a:p>
        </p:txBody>
      </p:sp>
      <p:sp>
        <p:nvSpPr>
          <p:cNvPr id="236" name="Google Shape;236;p28"/>
          <p:cNvSpPr txBox="1">
            <a:spLocks noGrp="1"/>
          </p:cNvSpPr>
          <p:nvPr>
            <p:ph type="body" idx="1"/>
          </p:nvPr>
        </p:nvSpPr>
        <p:spPr>
          <a:xfrm>
            <a:off x="1297500" y="1044350"/>
            <a:ext cx="7534800" cy="3773700"/>
          </a:xfrm>
          <a:prstGeom prst="rect">
            <a:avLst/>
          </a:prstGeom>
        </p:spPr>
        <p:txBody>
          <a:bodyPr spcFirstLastPara="1" wrap="square" lIns="91425" tIns="91425" rIns="91425" bIns="91425" anchor="t" anchorCtr="0">
            <a:normAutofit fontScale="70000" lnSpcReduction="10000"/>
          </a:bodyPr>
          <a:lstStyle/>
          <a:p>
            <a:pPr marL="457200" lvl="0" indent="-311943" algn="l" rtl="0">
              <a:spcBef>
                <a:spcPts val="0"/>
              </a:spcBef>
              <a:spcAft>
                <a:spcPts val="0"/>
              </a:spcAft>
              <a:buSzPct val="100000"/>
              <a:buChar char="●"/>
            </a:pPr>
            <a:r>
              <a:rPr lang="en" sz="2100" b="1"/>
              <a:t>Employee submits a leave request for a medical appointment. The request is automatically routed to the employee's supervisor for approval and the leave is recorded in the system.</a:t>
            </a:r>
            <a:endParaRPr sz="2100" b="1"/>
          </a:p>
          <a:p>
            <a:pPr marL="457200" lvl="0" indent="-311943" algn="l" rtl="0">
              <a:spcBef>
                <a:spcPts val="0"/>
              </a:spcBef>
              <a:spcAft>
                <a:spcPts val="0"/>
              </a:spcAft>
              <a:buSzPct val="100000"/>
              <a:buChar char="●"/>
            </a:pPr>
            <a:r>
              <a:rPr lang="en" sz="2100" b="1"/>
              <a:t>Student submits an outpass request to leave campus early for a family event. The request is automatically routed to the student's academic advisor for approval. The advisor can review the request and approve it if they have no concerns. The student receives a notification that their request has been approved, and they are able to leave campus early.</a:t>
            </a:r>
            <a:endParaRPr sz="2100" b="1"/>
          </a:p>
          <a:p>
            <a:pPr marL="457200" lvl="0" indent="-311943" algn="l" rtl="0">
              <a:spcBef>
                <a:spcPts val="0"/>
              </a:spcBef>
              <a:spcAft>
                <a:spcPts val="0"/>
              </a:spcAft>
              <a:buSzPct val="100000"/>
              <a:buChar char="●"/>
            </a:pPr>
            <a:r>
              <a:rPr lang="en" sz="2100" b="1"/>
              <a:t>Non-profit employee submits an outpass request to attend a training conference. The request is automatically routed to the employee's director for approval. The director can review the request and approve it if the training is relevant to the employee's job and there is no budget constraint. The employee receives a notification that their request has been approved, and they are able to attend the conference.</a:t>
            </a:r>
            <a:endParaRPr sz="2100" b="1"/>
          </a:p>
          <a:p>
            <a:pPr marL="457200" lvl="0" indent="-311943" algn="l" rtl="0">
              <a:spcBef>
                <a:spcPts val="0"/>
              </a:spcBef>
              <a:spcAft>
                <a:spcPts val="0"/>
              </a:spcAft>
              <a:buSzPct val="100000"/>
              <a:buChar char="●"/>
            </a:pPr>
            <a:r>
              <a:rPr lang="en" sz="2100" b="1"/>
              <a:t>Overall, the application could be used for any situation where an employee needs to request permission from a supervisor or manager. It could be used to streamline a variety of manual processes and make it easier for employees to get the time off they need.</a:t>
            </a:r>
            <a:endParaRPr sz="21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body" idx="2"/>
          </p:nvPr>
        </p:nvSpPr>
        <p:spPr>
          <a:xfrm>
            <a:off x="1864075" y="997075"/>
            <a:ext cx="4332300" cy="249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t>SOFTWARE USED:  </a:t>
            </a:r>
            <a:endParaRPr sz="2100" b="1"/>
          </a:p>
          <a:p>
            <a:pPr marL="457200" lvl="0" indent="-311150" algn="l" rtl="0">
              <a:spcBef>
                <a:spcPts val="1200"/>
              </a:spcBef>
              <a:spcAft>
                <a:spcPts val="0"/>
              </a:spcAft>
              <a:buSzPts val="1300"/>
              <a:buChar char="●"/>
            </a:pPr>
            <a:r>
              <a:rPr lang="en" sz="1723"/>
              <a:t>Android </a:t>
            </a:r>
            <a:r>
              <a:rPr lang="en" b="1"/>
              <a:t> STUDIO </a:t>
            </a:r>
            <a:endParaRPr b="1"/>
          </a:p>
          <a:p>
            <a:pPr marL="0" lvl="0" indent="0" algn="l" rtl="0">
              <a:spcBef>
                <a:spcPts val="1200"/>
              </a:spcBef>
              <a:spcAft>
                <a:spcPts val="0"/>
              </a:spcAft>
              <a:buNone/>
            </a:pPr>
            <a:r>
              <a:rPr lang="en" sz="2100" b="1"/>
              <a:t>MODULUS USED:</a:t>
            </a:r>
            <a:endParaRPr sz="2100" b="1"/>
          </a:p>
          <a:p>
            <a:pPr marL="457200" lvl="0" indent="-311150" algn="l" rtl="0">
              <a:spcBef>
                <a:spcPts val="1200"/>
              </a:spcBef>
              <a:spcAft>
                <a:spcPts val="0"/>
              </a:spcAft>
              <a:buSzPts val="1300"/>
              <a:buAutoNum type="arabicPeriod"/>
            </a:pPr>
            <a:endParaRPr b="1"/>
          </a:p>
        </p:txBody>
      </p:sp>
      <p:pic>
        <p:nvPicPr>
          <p:cNvPr id="242" name="Google Shape;242;p29"/>
          <p:cNvPicPr preferRelativeResize="0"/>
          <p:nvPr/>
        </p:nvPicPr>
        <p:blipFill>
          <a:blip r:embed="rId3">
            <a:alphaModFix/>
          </a:blip>
          <a:stretch>
            <a:fillRect/>
          </a:stretch>
        </p:blipFill>
        <p:spPr>
          <a:xfrm>
            <a:off x="6196275" y="2331050"/>
            <a:ext cx="2158025" cy="1079013"/>
          </a:xfrm>
          <a:prstGeom prst="rect">
            <a:avLst/>
          </a:prstGeom>
          <a:noFill/>
          <a:ln>
            <a:noFill/>
          </a:ln>
        </p:spPr>
      </p:pic>
      <p:pic>
        <p:nvPicPr>
          <p:cNvPr id="243" name="Google Shape;243;p29"/>
          <p:cNvPicPr preferRelativeResize="0"/>
          <p:nvPr/>
        </p:nvPicPr>
        <p:blipFill>
          <a:blip r:embed="rId4">
            <a:alphaModFix/>
          </a:blip>
          <a:stretch>
            <a:fillRect/>
          </a:stretch>
        </p:blipFill>
        <p:spPr>
          <a:xfrm>
            <a:off x="6196275" y="864475"/>
            <a:ext cx="2158027" cy="1208500"/>
          </a:xfrm>
          <a:prstGeom prst="rect">
            <a:avLst/>
          </a:prstGeom>
          <a:noFill/>
          <a:ln>
            <a:noFill/>
          </a:ln>
        </p:spPr>
      </p:pic>
      <p:pic>
        <p:nvPicPr>
          <p:cNvPr id="244" name="Google Shape;244;p29"/>
          <p:cNvPicPr preferRelativeResize="0"/>
          <p:nvPr/>
        </p:nvPicPr>
        <p:blipFill>
          <a:blip r:embed="rId5">
            <a:alphaModFix/>
          </a:blip>
          <a:stretch>
            <a:fillRect/>
          </a:stretch>
        </p:blipFill>
        <p:spPr>
          <a:xfrm>
            <a:off x="3281950" y="3496075"/>
            <a:ext cx="2158025" cy="1212537"/>
          </a:xfrm>
          <a:prstGeom prst="rect">
            <a:avLst/>
          </a:prstGeom>
          <a:noFill/>
          <a:ln>
            <a:noFill/>
          </a:ln>
        </p:spPr>
      </p:pic>
      <p:pic>
        <p:nvPicPr>
          <p:cNvPr id="245" name="Google Shape;245;p29"/>
          <p:cNvPicPr preferRelativeResize="0"/>
          <p:nvPr/>
        </p:nvPicPr>
        <p:blipFill>
          <a:blip r:embed="rId6">
            <a:alphaModFix/>
          </a:blip>
          <a:stretch>
            <a:fillRect/>
          </a:stretch>
        </p:blipFill>
        <p:spPr>
          <a:xfrm>
            <a:off x="458725" y="3496075"/>
            <a:ext cx="2277200" cy="121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251" name="Google Shape;251;p30"/>
          <p:cNvSpPr txBox="1"/>
          <p:nvPr/>
        </p:nvSpPr>
        <p:spPr>
          <a:xfrm>
            <a:off x="1748550" y="618700"/>
            <a:ext cx="5646900" cy="4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import android.content.Intent</a:t>
            </a:r>
            <a:endParaRPr>
              <a:solidFill>
                <a:schemeClr val="lt1"/>
              </a:solidFill>
            </a:endParaRPr>
          </a:p>
          <a:p>
            <a:pPr marL="0" lvl="0" indent="0" algn="l" rtl="0">
              <a:spcBef>
                <a:spcPts val="0"/>
              </a:spcBef>
              <a:spcAft>
                <a:spcPts val="0"/>
              </a:spcAft>
              <a:buNone/>
            </a:pPr>
            <a:r>
              <a:rPr lang="en">
                <a:solidFill>
                  <a:schemeClr val="lt1"/>
                </a:solidFill>
              </a:rPr>
              <a:t>import android.os.Bundle</a:t>
            </a:r>
            <a:endParaRPr>
              <a:solidFill>
                <a:schemeClr val="lt1"/>
              </a:solidFill>
            </a:endParaRPr>
          </a:p>
          <a:p>
            <a:pPr marL="0" lvl="0" indent="0" algn="l" rtl="0">
              <a:spcBef>
                <a:spcPts val="0"/>
              </a:spcBef>
              <a:spcAft>
                <a:spcPts val="0"/>
              </a:spcAft>
              <a:buNone/>
            </a:pPr>
            <a:r>
              <a:rPr lang="en">
                <a:solidFill>
                  <a:schemeClr val="lt1"/>
                </a:solidFill>
              </a:rPr>
              <a:t>import android.view.View</a:t>
            </a:r>
            <a:endParaRPr>
              <a:solidFill>
                <a:schemeClr val="lt1"/>
              </a:solidFill>
            </a:endParaRPr>
          </a:p>
          <a:p>
            <a:pPr marL="0" lvl="0" indent="0" algn="l" rtl="0">
              <a:spcBef>
                <a:spcPts val="0"/>
              </a:spcBef>
              <a:spcAft>
                <a:spcPts val="0"/>
              </a:spcAft>
              <a:buNone/>
            </a:pPr>
            <a:r>
              <a:rPr lang="en">
                <a:solidFill>
                  <a:schemeClr val="lt1"/>
                </a:solidFill>
              </a:rPr>
              <a:t>import android.widget.Button</a:t>
            </a:r>
            <a:endParaRPr>
              <a:solidFill>
                <a:schemeClr val="lt1"/>
              </a:solidFill>
            </a:endParaRPr>
          </a:p>
          <a:p>
            <a:pPr marL="0" lvl="0" indent="0" algn="l" rtl="0">
              <a:spcBef>
                <a:spcPts val="0"/>
              </a:spcBef>
              <a:spcAft>
                <a:spcPts val="0"/>
              </a:spcAft>
              <a:buNone/>
            </a:pPr>
            <a:r>
              <a:rPr lang="en">
                <a:solidFill>
                  <a:schemeClr val="lt1"/>
                </a:solidFill>
              </a:rPr>
              <a:t>import androidx.appcompat.app.AppCompatActivity</a:t>
            </a:r>
            <a:endParaRPr>
              <a:solidFill>
                <a:schemeClr val="lt1"/>
              </a:solidFill>
            </a:endParaRPr>
          </a:p>
          <a:p>
            <a:pPr marL="0" lvl="0" indent="0" algn="l" rtl="0">
              <a:spcBef>
                <a:spcPts val="0"/>
              </a:spcBef>
              <a:spcAft>
                <a:spcPts val="0"/>
              </a:spcAft>
              <a:buNone/>
            </a:pPr>
            <a:r>
              <a:rPr lang="en">
                <a:solidFill>
                  <a:schemeClr val="lt1"/>
                </a:solidFill>
              </a:rPr>
              <a:t>class RegistrationActivity : AppCompatActivity() {</a:t>
            </a:r>
            <a:endParaRPr>
              <a:solidFill>
                <a:schemeClr val="lt1"/>
              </a:solidFill>
            </a:endParaRPr>
          </a:p>
          <a:p>
            <a:pPr marL="0" lvl="0" indent="0" algn="l" rtl="0">
              <a:spcBef>
                <a:spcPts val="0"/>
              </a:spcBef>
              <a:spcAft>
                <a:spcPts val="0"/>
              </a:spcAft>
              <a:buNone/>
            </a:pPr>
            <a:r>
              <a:rPr lang="en">
                <a:solidFill>
                  <a:schemeClr val="lt1"/>
                </a:solidFill>
              </a:rPr>
              <a:t>    override fun onCreate(savedInstanceState: Bundle?) {</a:t>
            </a:r>
            <a:endParaRPr>
              <a:solidFill>
                <a:schemeClr val="lt1"/>
              </a:solidFill>
            </a:endParaRPr>
          </a:p>
          <a:p>
            <a:pPr marL="0" lvl="0" indent="0" algn="l" rtl="0">
              <a:spcBef>
                <a:spcPts val="0"/>
              </a:spcBef>
              <a:spcAft>
                <a:spcPts val="0"/>
              </a:spcAft>
              <a:buNone/>
            </a:pPr>
            <a:r>
              <a:rPr lang="en">
                <a:solidFill>
                  <a:schemeClr val="lt1"/>
                </a:solidFill>
              </a:rPr>
              <a:t>        super.onCreate(savedInstanceState)</a:t>
            </a:r>
            <a:endParaRPr>
              <a:solidFill>
                <a:schemeClr val="lt1"/>
              </a:solidFill>
            </a:endParaRPr>
          </a:p>
          <a:p>
            <a:pPr marL="0" lvl="0" indent="0" algn="l" rtl="0">
              <a:spcBef>
                <a:spcPts val="0"/>
              </a:spcBef>
              <a:spcAft>
                <a:spcPts val="0"/>
              </a:spcAft>
              <a:buNone/>
            </a:pPr>
            <a:r>
              <a:rPr lang="en">
                <a:solidFill>
                  <a:schemeClr val="lt1"/>
                </a:solidFill>
              </a:rPr>
              <a:t>        setContentView(R.layout.activity_registration)</a:t>
            </a:r>
            <a:endParaRPr>
              <a:solidFill>
                <a:schemeClr val="lt1"/>
              </a:solidFill>
            </a:endParaRPr>
          </a:p>
          <a:p>
            <a:pPr marL="0" lvl="0" indent="0" algn="l" rtl="0">
              <a:spcBef>
                <a:spcPts val="0"/>
              </a:spcBef>
              <a:spcAft>
                <a:spcPts val="0"/>
              </a:spcAft>
              <a:buNone/>
            </a:pPr>
            <a:r>
              <a:rPr lang="en">
                <a:solidFill>
                  <a:schemeClr val="lt1"/>
                </a:solidFill>
              </a:rPr>
              <a:t>        val registerButton: Button = findViewById(R.id.registerButton)</a:t>
            </a:r>
            <a:endParaRPr>
              <a:solidFill>
                <a:schemeClr val="lt1"/>
              </a:solidFill>
            </a:endParaRPr>
          </a:p>
          <a:p>
            <a:pPr marL="0" lvl="0" indent="0" algn="l" rtl="0">
              <a:spcBef>
                <a:spcPts val="0"/>
              </a:spcBef>
              <a:spcAft>
                <a:spcPts val="0"/>
              </a:spcAft>
              <a:buNone/>
            </a:pPr>
            <a:r>
              <a:rPr lang="en">
                <a:solidFill>
                  <a:schemeClr val="lt1"/>
                </a:solidFill>
              </a:rPr>
              <a:t>         registerButton.setOnClickListener {</a:t>
            </a:r>
            <a:endParaRPr>
              <a:solidFill>
                <a:schemeClr val="lt1"/>
              </a:solidFill>
            </a:endParaRPr>
          </a:p>
          <a:p>
            <a:pPr marL="0" lvl="0" indent="0" algn="l" rtl="0">
              <a:spcBef>
                <a:spcPts val="0"/>
              </a:spcBef>
              <a:spcAft>
                <a:spcPts val="0"/>
              </a:spcAft>
              <a:buNone/>
            </a:pPr>
            <a:r>
              <a:rPr lang="en">
                <a:solidFill>
                  <a:schemeClr val="lt1"/>
                </a:solidFill>
              </a:rPr>
              <a:t>            // Handle registration logic here</a:t>
            </a:r>
            <a:endParaRPr>
              <a:solidFill>
                <a:schemeClr val="lt1"/>
              </a:solidFill>
            </a:endParaRPr>
          </a:p>
          <a:p>
            <a:pPr marL="0" lvl="0" indent="0" algn="l" rtl="0">
              <a:spcBef>
                <a:spcPts val="0"/>
              </a:spcBef>
              <a:spcAft>
                <a:spcPts val="0"/>
              </a:spcAft>
              <a:buNone/>
            </a:pPr>
            <a:r>
              <a:rPr lang="en">
                <a:solidFill>
                  <a:schemeClr val="lt1"/>
                </a:solidFill>
              </a:rPr>
              <a:t>            // You can add your registration code here</a:t>
            </a:r>
            <a:endParaRPr>
              <a:solidFill>
                <a:schemeClr val="lt1"/>
              </a:solidFill>
            </a:endParaRPr>
          </a:p>
          <a:p>
            <a:pPr marL="0" lvl="0" indent="0" algn="l" rtl="0">
              <a:spcBef>
                <a:spcPts val="0"/>
              </a:spcBef>
              <a:spcAft>
                <a:spcPts val="0"/>
              </a:spcAft>
              <a:buNone/>
            </a:pPr>
            <a:r>
              <a:rPr lang="en">
                <a:solidFill>
                  <a:schemeClr val="lt1"/>
                </a:solidFill>
              </a:rPr>
              <a:t>           // If registration is successful, navigate to the next screen</a:t>
            </a:r>
            <a:endParaRPr>
              <a:solidFill>
                <a:schemeClr val="lt1"/>
              </a:solidFill>
            </a:endParaRPr>
          </a:p>
          <a:p>
            <a:pPr marL="0" lvl="0" indent="0" algn="l" rtl="0">
              <a:spcBef>
                <a:spcPts val="0"/>
              </a:spcBef>
              <a:spcAft>
                <a:spcPts val="0"/>
              </a:spcAft>
              <a:buNone/>
            </a:pPr>
            <a:r>
              <a:rPr lang="en">
                <a:solidFill>
                  <a:schemeClr val="lt1"/>
                </a:solidFill>
              </a:rPr>
              <a:t>            val intent = Intent(this, NextActivity::class.java)</a:t>
            </a:r>
            <a:endParaRPr>
              <a:solidFill>
                <a:schemeClr val="lt1"/>
              </a:solidFill>
            </a:endParaRPr>
          </a:p>
          <a:p>
            <a:pPr marL="0" lvl="0" indent="0" algn="l" rtl="0">
              <a:spcBef>
                <a:spcPts val="0"/>
              </a:spcBef>
              <a:spcAft>
                <a:spcPts val="0"/>
              </a:spcAft>
              <a:buNone/>
            </a:pPr>
            <a:r>
              <a:rPr lang="en">
                <a:solidFill>
                  <a:schemeClr val="lt1"/>
                </a:solidFill>
              </a:rPr>
              <a:t>            startActivity(intent)</a:t>
            </a:r>
            <a:endParaRPr>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    }</a:t>
            </a:r>
            <a:endParaRPr>
              <a:solidFill>
                <a:schemeClr val="lt1"/>
              </a:solidFill>
            </a:endParaRPr>
          </a:p>
          <a:p>
            <a:pPr marL="0" lvl="0" indent="0" algn="l" rtl="0">
              <a:spcBef>
                <a:spcPts val="0"/>
              </a:spcBef>
              <a:spcAft>
                <a:spcPts val="0"/>
              </a:spcAft>
              <a:buNone/>
            </a:pPr>
            <a:r>
              <a:rPr lang="en">
                <a:solidFill>
                  <a:schemeClr val="lt1"/>
                </a:solidFill>
              </a:rPr>
              <a:t>}</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257" name="Google Shape;257;p31"/>
          <p:cNvSpPr txBox="1"/>
          <p:nvPr/>
        </p:nvSpPr>
        <p:spPr>
          <a:xfrm>
            <a:off x="1748550" y="707525"/>
            <a:ext cx="2717100" cy="24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58" name="Google Shape;258;p31"/>
          <p:cNvSpPr txBox="1"/>
          <p:nvPr/>
        </p:nvSpPr>
        <p:spPr>
          <a:xfrm>
            <a:off x="1859300" y="3797575"/>
            <a:ext cx="5548200" cy="6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GITHUB LINK: </a:t>
            </a:r>
            <a:endParaRPr>
              <a:solidFill>
                <a:schemeClr val="lt1"/>
              </a:solidFill>
              <a:latin typeface="Lato"/>
              <a:ea typeface="Lato"/>
              <a:cs typeface="Lato"/>
              <a:sym typeface="Lato"/>
            </a:endParaRPr>
          </a:p>
        </p:txBody>
      </p:sp>
      <p:pic>
        <p:nvPicPr>
          <p:cNvPr id="259" name="Google Shape;259;p31"/>
          <p:cNvPicPr preferRelativeResize="0"/>
          <p:nvPr/>
        </p:nvPicPr>
        <p:blipFill>
          <a:blip r:embed="rId3">
            <a:alphaModFix/>
          </a:blip>
          <a:stretch>
            <a:fillRect/>
          </a:stretch>
        </p:blipFill>
        <p:spPr>
          <a:xfrm>
            <a:off x="4861050" y="812625"/>
            <a:ext cx="3029881" cy="2680150"/>
          </a:xfrm>
          <a:prstGeom prst="rect">
            <a:avLst/>
          </a:prstGeom>
          <a:noFill/>
          <a:ln>
            <a:noFill/>
          </a:ln>
        </p:spPr>
      </p:pic>
      <p:pic>
        <p:nvPicPr>
          <p:cNvPr id="260" name="Google Shape;260;p31"/>
          <p:cNvPicPr preferRelativeResize="0"/>
          <p:nvPr/>
        </p:nvPicPr>
        <p:blipFill>
          <a:blip r:embed="rId4">
            <a:alphaModFix/>
          </a:blip>
          <a:stretch>
            <a:fillRect/>
          </a:stretch>
        </p:blipFill>
        <p:spPr>
          <a:xfrm>
            <a:off x="1395375" y="859000"/>
            <a:ext cx="2939825" cy="26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94225"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i="1" u="sng">
                <a:solidFill>
                  <a:schemeClr val="accent5"/>
                </a:solidFill>
              </a:rPr>
              <a:t>PYTHON PROJECT</a:t>
            </a:r>
            <a:endParaRPr b="1" i="1" u="sng">
              <a:solidFill>
                <a:schemeClr val="accent5"/>
              </a:solidFill>
            </a:endParaRPr>
          </a:p>
        </p:txBody>
      </p:sp>
      <p:pic>
        <p:nvPicPr>
          <p:cNvPr id="142" name="Google Shape;142;p14"/>
          <p:cNvPicPr preferRelativeResize="0"/>
          <p:nvPr/>
        </p:nvPicPr>
        <p:blipFill>
          <a:blip r:embed="rId3">
            <a:alphaModFix/>
          </a:blip>
          <a:stretch>
            <a:fillRect/>
          </a:stretch>
        </p:blipFill>
        <p:spPr>
          <a:xfrm>
            <a:off x="893625" y="901350"/>
            <a:ext cx="3428350" cy="11516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OUTCOME:</a:t>
            </a:r>
            <a:endParaRPr sz="2100">
              <a:solidFill>
                <a:schemeClr val="accent4"/>
              </a:solidFill>
              <a:latin typeface="Lato"/>
              <a:ea typeface="Lato"/>
              <a:cs typeface="Lato"/>
              <a:sym typeface="Lato"/>
            </a:endParaRPr>
          </a:p>
        </p:txBody>
      </p:sp>
      <p:sp>
        <p:nvSpPr>
          <p:cNvPr id="266" name="Google Shape;266;p32"/>
          <p:cNvSpPr txBox="1"/>
          <p:nvPr/>
        </p:nvSpPr>
        <p:spPr>
          <a:xfrm>
            <a:off x="1819800" y="697650"/>
            <a:ext cx="5646900" cy="4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RESULT &amp; DISCUSSION:</a:t>
            </a:r>
            <a:endParaRPr sz="2100">
              <a:solidFill>
                <a:schemeClr val="accent4"/>
              </a:solidFill>
              <a:latin typeface="Lato"/>
              <a:ea typeface="Lato"/>
              <a:cs typeface="Lato"/>
              <a:sym typeface="Lato"/>
            </a:endParaRPr>
          </a:p>
        </p:txBody>
      </p:sp>
      <p:sp>
        <p:nvSpPr>
          <p:cNvPr id="272" name="Google Shape;272;p33"/>
          <p:cNvSpPr txBox="1"/>
          <p:nvPr/>
        </p:nvSpPr>
        <p:spPr>
          <a:xfrm>
            <a:off x="1780175" y="697650"/>
            <a:ext cx="6880800" cy="18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273" name="Google Shape;273;p33"/>
          <p:cNvSpPr txBox="1"/>
          <p:nvPr/>
        </p:nvSpPr>
        <p:spPr>
          <a:xfrm>
            <a:off x="1750700" y="2632625"/>
            <a:ext cx="30801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Lato"/>
                <a:ea typeface="Lato"/>
                <a:cs typeface="Lato"/>
                <a:sym typeface="Lato"/>
              </a:rPr>
              <a:t>REFERENCES:</a:t>
            </a:r>
            <a:endParaRPr>
              <a:solidFill>
                <a:schemeClr val="accent4"/>
              </a:solidFill>
              <a:latin typeface="Lato"/>
              <a:ea typeface="Lato"/>
              <a:cs typeface="Lato"/>
              <a:sym typeface="Lato"/>
            </a:endParaRPr>
          </a:p>
        </p:txBody>
      </p:sp>
      <p:sp>
        <p:nvSpPr>
          <p:cNvPr id="274" name="Google Shape;274;p33"/>
          <p:cNvSpPr txBox="1"/>
          <p:nvPr/>
        </p:nvSpPr>
        <p:spPr>
          <a:xfrm>
            <a:off x="2135725" y="3027525"/>
            <a:ext cx="6525300" cy="16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
        <p:nvSpPr>
          <p:cNvPr id="280" name="Google Shape;280;p34"/>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FULL PROJECT REPORT FOR PYTHON:</a:t>
            </a:r>
            <a:endParaRPr/>
          </a:p>
          <a:p>
            <a:pPr marL="0" lvl="0" indent="0" algn="l" rtl="0">
              <a:spcBef>
                <a:spcPts val="1200"/>
              </a:spcBef>
              <a:spcAft>
                <a:spcPts val="0"/>
              </a:spcAft>
              <a:buNone/>
            </a:pPr>
            <a:endParaRPr/>
          </a:p>
          <a:p>
            <a:pPr marL="0" lvl="0" indent="0" algn="l" rtl="0">
              <a:spcBef>
                <a:spcPts val="1200"/>
              </a:spcBef>
              <a:spcAft>
                <a:spcPts val="0"/>
              </a:spcAft>
              <a:buNone/>
            </a:pPr>
            <a:r>
              <a:rPr lang="en"/>
              <a:t>FULL PROJECT REPORT FOR JAVA:</a:t>
            </a:r>
            <a:endParaRPr/>
          </a:p>
          <a:p>
            <a:pPr marL="0" lvl="0" indent="0" algn="l" rtl="0">
              <a:spcBef>
                <a:spcPts val="1200"/>
              </a:spcBef>
              <a:spcAft>
                <a:spcPts val="0"/>
              </a:spcAft>
              <a:buNone/>
            </a:pPr>
            <a:endParaRPr/>
          </a:p>
          <a:p>
            <a:pPr marL="0" lvl="0" indent="0" algn="l" rtl="0">
              <a:spcBef>
                <a:spcPts val="1200"/>
              </a:spcBef>
              <a:spcAft>
                <a:spcPts val="0"/>
              </a:spcAft>
              <a:buNone/>
            </a:pPr>
            <a:r>
              <a:rPr lang="en"/>
              <a:t>QUESTIONS??</a:t>
            </a:r>
            <a:endParaRPr/>
          </a:p>
          <a:p>
            <a:pPr marL="0" lvl="0" indent="0" algn="l" rtl="0">
              <a:spcBef>
                <a:spcPts val="1200"/>
              </a:spcBef>
              <a:spcAft>
                <a:spcPts val="120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88850" y="1728200"/>
            <a:ext cx="3623400" cy="1318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00FFFF"/>
                </a:solidFill>
                <a:latin typeface="Impact"/>
                <a:ea typeface="Impact"/>
                <a:cs typeface="Impact"/>
                <a:sym typeface="Impact"/>
              </a:rPr>
              <a:t>Problem  statement</a:t>
            </a:r>
            <a:endParaRPr>
              <a:solidFill>
                <a:srgbClr val="00FFFF"/>
              </a:solidFill>
              <a:latin typeface="Impact"/>
              <a:ea typeface="Impact"/>
              <a:cs typeface="Impact"/>
              <a:sym typeface="Impact"/>
            </a:endParaRPr>
          </a:p>
        </p:txBody>
      </p:sp>
      <p:sp>
        <p:nvSpPr>
          <p:cNvPr id="148" name="Google Shape;148;p15"/>
          <p:cNvSpPr txBox="1">
            <a:spLocks noGrp="1"/>
          </p:cNvSpPr>
          <p:nvPr>
            <p:ph type="body" idx="2"/>
          </p:nvPr>
        </p:nvSpPr>
        <p:spPr>
          <a:xfrm>
            <a:off x="3812225" y="562175"/>
            <a:ext cx="4967100" cy="126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2145"/>
              <a:t>      </a:t>
            </a:r>
            <a:r>
              <a:rPr lang="en" sz="1600"/>
              <a:t>To predict the attacks on Network Intrusion Detection System (N-IDS) using Deep Neural Networks (DNNs).</a:t>
            </a:r>
            <a:endParaRPr sz="1600"/>
          </a:p>
        </p:txBody>
      </p:sp>
      <p:sp>
        <p:nvSpPr>
          <p:cNvPr id="149" name="Google Shape;149;p15"/>
          <p:cNvSpPr txBox="1"/>
          <p:nvPr/>
        </p:nvSpPr>
        <p:spPr>
          <a:xfrm>
            <a:off x="3812200" y="1827050"/>
            <a:ext cx="4967100" cy="284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a:t>
            </a:r>
            <a:r>
              <a:rPr lang="en" sz="1600">
                <a:solidFill>
                  <a:schemeClr val="lt1"/>
                </a:solidFill>
                <a:latin typeface="Lato"/>
                <a:ea typeface="Lato"/>
                <a:cs typeface="Lato"/>
                <a:sym typeface="Lato"/>
              </a:rPr>
              <a:t>      In other words, the goal is to develop a DNN-based IDS that can accurately detect a wide range of attacks, including both known and zero-day attacks. The model will be trained on a dataset of network traffic data, including both normal and malicious traffic. Once trained, the model can be used to monitor live network traffic and generate alerts when it detects malicious activity.    </a:t>
            </a:r>
            <a:r>
              <a:rPr lang="en">
                <a:solidFill>
                  <a:schemeClr val="lt1"/>
                </a:solidFill>
                <a:latin typeface="Lato"/>
                <a:ea typeface="Lato"/>
                <a:cs typeface="Lato"/>
                <a:sym typeface="Lato"/>
              </a:rPr>
              <a:t>           </a:t>
            </a:r>
            <a:endParaRPr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478150"/>
            <a:ext cx="7038900" cy="703200"/>
          </a:xfrm>
          <a:prstGeom prst="rect">
            <a:avLst/>
          </a:prstGeom>
          <a:gradFill>
            <a:gsLst>
              <a:gs pos="0">
                <a:srgbClr val="DBD4EB"/>
              </a:gs>
              <a:gs pos="100000">
                <a:srgbClr val="9180BB"/>
              </a:gs>
            </a:gsLst>
            <a:path path="circle">
              <a:fillToRect l="50000" t="50000" r="50000" b="50000"/>
            </a:path>
            <a:tileRect/>
          </a:gradFill>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00FF"/>
                </a:solidFill>
                <a:latin typeface="Comic Sans MS"/>
                <a:ea typeface="Comic Sans MS"/>
                <a:cs typeface="Comic Sans MS"/>
                <a:sym typeface="Comic Sans MS"/>
              </a:rPr>
              <a:t>ALGORITHMS USED:</a:t>
            </a:r>
            <a:endParaRPr>
              <a:solidFill>
                <a:srgbClr val="FF00FF"/>
              </a:solidFill>
              <a:latin typeface="Comic Sans MS"/>
              <a:ea typeface="Comic Sans MS"/>
              <a:cs typeface="Comic Sans MS"/>
              <a:sym typeface="Comic Sans MS"/>
            </a:endParaRPr>
          </a:p>
        </p:txBody>
      </p:sp>
      <p:sp>
        <p:nvSpPr>
          <p:cNvPr id="155" name="Google Shape;155;p16"/>
          <p:cNvSpPr txBox="1">
            <a:spLocks noGrp="1"/>
          </p:cNvSpPr>
          <p:nvPr>
            <p:ph type="body" idx="1"/>
          </p:nvPr>
        </p:nvSpPr>
        <p:spPr>
          <a:xfrm>
            <a:off x="1297500" y="1181350"/>
            <a:ext cx="7587300" cy="3297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Deep Neural Network (DNN):DNNs are a type of machine learning algorithm that are inspired by the structure and function of the human brain. DNNs are made up of layers of interconnected nodes, and they are able to learn complex patterns from data.</a:t>
            </a:r>
            <a:endParaRPr sz="1600"/>
          </a:p>
          <a:p>
            <a:pPr marL="457200" lvl="0" indent="-330200" algn="l" rtl="0">
              <a:spcBef>
                <a:spcPts val="0"/>
              </a:spcBef>
              <a:spcAft>
                <a:spcPts val="0"/>
              </a:spcAft>
              <a:buSzPts val="1600"/>
              <a:buChar char="●"/>
            </a:pPr>
            <a:r>
              <a:rPr lang="en" sz="1600"/>
              <a:t>K-nearest neighbors(KNN): Is a classification algorithm that works by finding the K most similar data points to a new data point and then assigning the new data point to the class that is most common among the K nearest neighbors.</a:t>
            </a:r>
            <a:endParaRPr sz="1600"/>
          </a:p>
          <a:p>
            <a:pPr marL="457200" lvl="0" indent="-330200" algn="l" rtl="0">
              <a:spcBef>
                <a:spcPts val="0"/>
              </a:spcBef>
              <a:spcAft>
                <a:spcPts val="0"/>
              </a:spcAft>
              <a:buSzPts val="1600"/>
              <a:buChar char="●"/>
            </a:pPr>
            <a:r>
              <a:rPr lang="en" sz="1600"/>
              <a:t>Support vector machines(SVM):Are a type of algorithm that can be used for both classification and regression tasks. SVMs work by finding a hyperplane in the feature space that separates the data into two classes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793400" y="117075"/>
            <a:ext cx="7038900" cy="57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b="1">
                <a:solidFill>
                  <a:srgbClr val="FFFF00"/>
                </a:solidFill>
                <a:latin typeface="Comfortaa"/>
                <a:ea typeface="Comfortaa"/>
                <a:cs typeface="Comfortaa"/>
                <a:sym typeface="Comfortaa"/>
              </a:rPr>
              <a:t>USE CASES:</a:t>
            </a:r>
            <a:endParaRPr b="1">
              <a:solidFill>
                <a:srgbClr val="FFFF00"/>
              </a:solidFill>
              <a:latin typeface="Comfortaa"/>
              <a:ea typeface="Comfortaa"/>
              <a:cs typeface="Comfortaa"/>
              <a:sym typeface="Comfortaa"/>
            </a:endParaRPr>
          </a:p>
        </p:txBody>
      </p:sp>
      <p:sp>
        <p:nvSpPr>
          <p:cNvPr id="161" name="Google Shape;161;p17"/>
          <p:cNvSpPr txBox="1">
            <a:spLocks noGrp="1"/>
          </p:cNvSpPr>
          <p:nvPr>
            <p:ph type="body" idx="1"/>
          </p:nvPr>
        </p:nvSpPr>
        <p:spPr>
          <a:xfrm>
            <a:off x="1297500" y="1044350"/>
            <a:ext cx="7534800" cy="3773700"/>
          </a:xfrm>
          <a:prstGeom prst="rect">
            <a:avLst/>
          </a:prstGeom>
        </p:spPr>
        <p:txBody>
          <a:bodyPr spcFirstLastPara="1" wrap="square" lIns="91425" tIns="91425" rIns="91425" bIns="91425" anchor="t" anchorCtr="0">
            <a:normAutofit fontScale="70000" lnSpcReduction="20000"/>
          </a:bodyPr>
          <a:lstStyle/>
          <a:p>
            <a:pPr marL="457200" lvl="0" indent="-299720" algn="l" rtl="0">
              <a:spcBef>
                <a:spcPts val="0"/>
              </a:spcBef>
              <a:spcAft>
                <a:spcPts val="0"/>
              </a:spcAft>
              <a:buSzPct val="76190"/>
              <a:buChar char="●"/>
            </a:pPr>
            <a:r>
              <a:rPr lang="en" sz="2100" b="1"/>
              <a:t>Real-time network monitoring: DNN-based IDS models can be used to monitor network traffic in real time and generate alerts when malicious activity is detected. This can help to prevent attacks from succeeding and mitigate their impact.</a:t>
            </a:r>
            <a:endParaRPr sz="2100" b="1"/>
          </a:p>
          <a:p>
            <a:pPr marL="457200" lvl="0" indent="-299720" algn="l" rtl="0">
              <a:spcBef>
                <a:spcPts val="0"/>
              </a:spcBef>
              <a:spcAft>
                <a:spcPts val="0"/>
              </a:spcAft>
              <a:buSzPct val="76190"/>
              <a:buChar char="●"/>
            </a:pPr>
            <a:r>
              <a:rPr lang="en" sz="2100" b="1"/>
              <a:t>Proactive threat detection: DNN-based IDS models can be used to detect threats before they launch. This can be done by analyzing historical data or by monitoring network traffic for patterns that are indicative of an impending attack.</a:t>
            </a:r>
            <a:endParaRPr sz="2100" b="1"/>
          </a:p>
          <a:p>
            <a:pPr marL="457200" lvl="0" indent="-299720" algn="l" rtl="0">
              <a:spcBef>
                <a:spcPts val="0"/>
              </a:spcBef>
              <a:spcAft>
                <a:spcPts val="0"/>
              </a:spcAft>
              <a:buSzPct val="76190"/>
              <a:buChar char="●"/>
            </a:pPr>
            <a:r>
              <a:rPr lang="en" sz="2100" b="1"/>
              <a:t>Security incident response: DNN-based IDS models can be used to support security incident response by providing insights into the nature of an attack and its impact. This information can be used to develop and implement effective mitigation strategies.</a:t>
            </a:r>
            <a:endParaRPr sz="2100" b="1"/>
          </a:p>
          <a:p>
            <a:pPr marL="457200" lvl="0" indent="-299720" algn="l" rtl="0">
              <a:spcBef>
                <a:spcPts val="0"/>
              </a:spcBef>
              <a:spcAft>
                <a:spcPts val="0"/>
              </a:spcAft>
              <a:buSzPct val="76190"/>
              <a:buChar char="●"/>
            </a:pPr>
            <a:r>
              <a:rPr lang="en" sz="2100" b="1"/>
              <a:t>Security research: DNN-based IDS models can be used to conduct security research and develop new methods for detecting and preventing cyber attacks.</a:t>
            </a:r>
            <a:endParaRPr sz="2100" b="1"/>
          </a:p>
          <a:p>
            <a:pPr marL="457200" lvl="0" indent="-321945" algn="l" rtl="0">
              <a:spcBef>
                <a:spcPts val="0"/>
              </a:spcBef>
              <a:spcAft>
                <a:spcPts val="0"/>
              </a:spcAft>
              <a:buSzPct val="100000"/>
              <a:buChar char="●"/>
            </a:pPr>
            <a:r>
              <a:rPr lang="en" sz="2100" b="1"/>
              <a:t>Overall, DNN-based IDS models can be used in a variety of ways to improve the security of networks and systems.</a:t>
            </a:r>
            <a:endParaRPr sz="21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body" idx="2"/>
          </p:nvPr>
        </p:nvSpPr>
        <p:spPr>
          <a:xfrm>
            <a:off x="1864075" y="997075"/>
            <a:ext cx="6310200" cy="31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t>SOFTWARE USED:  </a:t>
            </a:r>
            <a:endParaRPr sz="2100" b="1"/>
          </a:p>
          <a:p>
            <a:pPr marL="457200" lvl="0" indent="-311150" algn="l" rtl="0">
              <a:spcBef>
                <a:spcPts val="1200"/>
              </a:spcBef>
              <a:spcAft>
                <a:spcPts val="0"/>
              </a:spcAft>
              <a:buSzPts val="1300"/>
              <a:buChar char="●"/>
            </a:pPr>
            <a:r>
              <a:rPr lang="en" b="1"/>
              <a:t>VS-CODE</a:t>
            </a:r>
            <a:endParaRPr b="1"/>
          </a:p>
          <a:p>
            <a:pPr marL="0" lvl="0" indent="0" algn="l" rtl="0">
              <a:spcBef>
                <a:spcPts val="1200"/>
              </a:spcBef>
              <a:spcAft>
                <a:spcPts val="0"/>
              </a:spcAft>
              <a:buNone/>
            </a:pPr>
            <a:r>
              <a:rPr lang="en" sz="2100" b="1"/>
              <a:t>MODULUS USED:</a:t>
            </a:r>
            <a:endParaRPr sz="2100" b="1"/>
          </a:p>
          <a:p>
            <a:pPr marL="457200" lvl="0" indent="-311150" algn="l" rtl="0">
              <a:spcBef>
                <a:spcPts val="1200"/>
              </a:spcBef>
              <a:spcAft>
                <a:spcPts val="0"/>
              </a:spcAft>
              <a:buSzPts val="1300"/>
              <a:buAutoNum type="arabicPeriod"/>
            </a:pPr>
            <a:r>
              <a:rPr lang="en" b="1"/>
              <a:t>NUMPY</a:t>
            </a:r>
            <a:endParaRPr b="1"/>
          </a:p>
          <a:p>
            <a:pPr marL="457200" lvl="0" indent="-311150" algn="l" rtl="0">
              <a:spcBef>
                <a:spcPts val="0"/>
              </a:spcBef>
              <a:spcAft>
                <a:spcPts val="0"/>
              </a:spcAft>
              <a:buSzPts val="1300"/>
              <a:buAutoNum type="arabicPeriod"/>
            </a:pPr>
            <a:r>
              <a:rPr lang="en" b="1"/>
              <a:t>PANDAS</a:t>
            </a:r>
            <a:endParaRPr b="1"/>
          </a:p>
          <a:p>
            <a:pPr marL="457200" lvl="0" indent="-311150" algn="l" rtl="0">
              <a:spcBef>
                <a:spcPts val="0"/>
              </a:spcBef>
              <a:spcAft>
                <a:spcPts val="0"/>
              </a:spcAft>
              <a:buSzPts val="1300"/>
              <a:buAutoNum type="arabicPeriod"/>
            </a:pPr>
            <a:r>
              <a:rPr lang="en" b="1"/>
              <a:t>SKLEARN</a:t>
            </a:r>
            <a:endParaRPr b="1"/>
          </a:p>
        </p:txBody>
      </p:sp>
      <p:pic>
        <p:nvPicPr>
          <p:cNvPr id="167" name="Google Shape;167;p18"/>
          <p:cNvPicPr preferRelativeResize="0"/>
          <p:nvPr/>
        </p:nvPicPr>
        <p:blipFill>
          <a:blip r:embed="rId3">
            <a:alphaModFix/>
          </a:blip>
          <a:stretch>
            <a:fillRect/>
          </a:stretch>
        </p:blipFill>
        <p:spPr>
          <a:xfrm>
            <a:off x="6196275" y="1153450"/>
            <a:ext cx="2109675" cy="1081700"/>
          </a:xfrm>
          <a:prstGeom prst="rect">
            <a:avLst/>
          </a:prstGeom>
          <a:noFill/>
          <a:ln>
            <a:noFill/>
          </a:ln>
        </p:spPr>
      </p:pic>
      <p:pic>
        <p:nvPicPr>
          <p:cNvPr id="168" name="Google Shape;168;p18"/>
          <p:cNvPicPr preferRelativeResize="0"/>
          <p:nvPr/>
        </p:nvPicPr>
        <p:blipFill>
          <a:blip r:embed="rId4">
            <a:alphaModFix/>
          </a:blip>
          <a:stretch>
            <a:fillRect/>
          </a:stretch>
        </p:blipFill>
        <p:spPr>
          <a:xfrm>
            <a:off x="6196275" y="2408825"/>
            <a:ext cx="2065050" cy="826025"/>
          </a:xfrm>
          <a:prstGeom prst="rect">
            <a:avLst/>
          </a:prstGeom>
          <a:noFill/>
          <a:ln>
            <a:noFill/>
          </a:ln>
        </p:spPr>
      </p:pic>
      <p:pic>
        <p:nvPicPr>
          <p:cNvPr id="169" name="Google Shape;169;p18"/>
          <p:cNvPicPr preferRelativeResize="0"/>
          <p:nvPr/>
        </p:nvPicPr>
        <p:blipFill>
          <a:blip r:embed="rId5">
            <a:alphaModFix/>
          </a:blip>
          <a:stretch>
            <a:fillRect/>
          </a:stretch>
        </p:blipFill>
        <p:spPr>
          <a:xfrm>
            <a:off x="3899175" y="3495975"/>
            <a:ext cx="1877650" cy="1113525"/>
          </a:xfrm>
          <a:prstGeom prst="rect">
            <a:avLst/>
          </a:prstGeom>
          <a:noFill/>
          <a:ln>
            <a:noFill/>
          </a:ln>
        </p:spPr>
      </p:pic>
      <p:pic>
        <p:nvPicPr>
          <p:cNvPr id="170" name="Google Shape;170;p18"/>
          <p:cNvPicPr preferRelativeResize="0"/>
          <p:nvPr/>
        </p:nvPicPr>
        <p:blipFill>
          <a:blip r:embed="rId6">
            <a:alphaModFix/>
          </a:blip>
          <a:stretch>
            <a:fillRect/>
          </a:stretch>
        </p:blipFill>
        <p:spPr>
          <a:xfrm>
            <a:off x="6196275" y="3495975"/>
            <a:ext cx="2065083" cy="1113525"/>
          </a:xfrm>
          <a:prstGeom prst="rect">
            <a:avLst/>
          </a:prstGeom>
          <a:noFill/>
          <a:ln>
            <a:noFill/>
          </a:ln>
        </p:spPr>
      </p:pic>
      <p:pic>
        <p:nvPicPr>
          <p:cNvPr id="171" name="Google Shape;171;p18"/>
          <p:cNvPicPr preferRelativeResize="0"/>
          <p:nvPr/>
        </p:nvPicPr>
        <p:blipFill>
          <a:blip r:embed="rId7">
            <a:alphaModFix/>
          </a:blip>
          <a:stretch>
            <a:fillRect/>
          </a:stretch>
        </p:blipFill>
        <p:spPr>
          <a:xfrm>
            <a:off x="1435613" y="3495975"/>
            <a:ext cx="1988438" cy="111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177" name="Google Shape;177;p19"/>
          <p:cNvSpPr txBox="1"/>
          <p:nvPr/>
        </p:nvSpPr>
        <p:spPr>
          <a:xfrm>
            <a:off x="1748550" y="668050"/>
            <a:ext cx="5646900" cy="4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import numpy as np</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import pandas as pd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sklearn.kernel_approximation import RBFSampler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sklearn.linear_model import SGDClassifier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sklearn.model_selection import train_test_split</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 import svm</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sklearn.metrics import classification_report</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 import metrics</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sklearn.linear_model import LogisticRegression</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sklearn.naive_bayes import GaussianNB</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sklearn.neighbors import KNeighborsClassifier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sklearn.tree import DecisionTreeClassifier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sklearn.metrics import (precision_score, recall_score,f1_score, accuracy_score,mean_squared_error,mean_absolute_error)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sklearn.ensemble import AdaBoostClassifier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sklearn.ensemble import RandomForestClassifier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sklearn.preprocessing import Normalizer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from sklearn.model_selection import GridSearchCV</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183" name="Google Shape;183;p20"/>
          <p:cNvSpPr txBox="1"/>
          <p:nvPr/>
        </p:nvSpPr>
        <p:spPr>
          <a:xfrm>
            <a:off x="1770450" y="608800"/>
            <a:ext cx="5508900" cy="40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from sklearn.metrics import (precision_score, recall_score,f1_score, accuracy_score,mean_squared_error,mean_absolute_error, roc_curve, classification_report,auc)</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traindata = pd.read_csv('kddtrain.csv', header=None)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testdata = pd.read_csv('kddtest.csv', header=None)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X = traindata.iloc[:,1:42]</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Y = traindata.iloc[:,0]</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C = testdata.iloc[:,0]</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 = testdata.iloc[:,1:42]</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scaler = Normalizer().fit(X)</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trainX = scaler.transform(X)</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scaler = Normalizer().fit(T)</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testT = scaler.transform(T)</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traindata = np.array(trainX)</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trainlabel = np.array(Y)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testdata = np.array(testT)</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testlabel = np.array(C)</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p:nvPr/>
        </p:nvSpPr>
        <p:spPr>
          <a:xfrm>
            <a:off x="1598675" y="259125"/>
            <a:ext cx="7062300" cy="5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4"/>
                </a:solidFill>
                <a:latin typeface="Lato"/>
                <a:ea typeface="Lato"/>
                <a:cs typeface="Lato"/>
                <a:sym typeface="Lato"/>
              </a:rPr>
              <a:t>CODE:</a:t>
            </a:r>
            <a:endParaRPr sz="2100">
              <a:solidFill>
                <a:schemeClr val="accent4"/>
              </a:solidFill>
              <a:latin typeface="Lato"/>
              <a:ea typeface="Lato"/>
              <a:cs typeface="Lato"/>
              <a:sym typeface="Lato"/>
            </a:endParaRPr>
          </a:p>
        </p:txBody>
      </p:sp>
      <p:sp>
        <p:nvSpPr>
          <p:cNvPr id="189" name="Google Shape;189;p21"/>
          <p:cNvSpPr txBox="1"/>
          <p:nvPr/>
        </p:nvSpPr>
        <p:spPr>
          <a:xfrm>
            <a:off x="1819800" y="697650"/>
            <a:ext cx="5646900" cy="43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print("-----------------------------------------LR---------------------------------")</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model = LogisticRegression()</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model.fit(traindata, trainlabel)</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make predictions</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expected = testlabel</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np.savetxt('classical/expected.txt', expected, fmt='%01d')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predicted = model.predict(testdata)</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proba = model.predict_proba(testdata)</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np.savetxt('classical/predictedlabelLR.txt', predicted, fmt='%01d')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np.savetxt('classical/predictedprobaLR.txt', proba)</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y_train1 = expected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y_pred = predicted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accuracy = accuracy_score(y_train1, y_pred)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recall = recall_score(y_train1, y_pred , average="binary")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precision = precision_score(y_train1, y_pred , average="binary")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f1 = f1_score(y_train1, y_pred, average="binary")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print("accuracy")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print("%.3f" %accuracy)</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print("precision")</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On-screen Show (16:9)</PresentationFormat>
  <Paragraphs>141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Comfortaa</vt:lpstr>
      <vt:lpstr>Montserrat</vt:lpstr>
      <vt:lpstr>Lato</vt:lpstr>
      <vt:lpstr>Caveat</vt:lpstr>
      <vt:lpstr>Comic Sans MS</vt:lpstr>
      <vt:lpstr>Impact</vt:lpstr>
      <vt:lpstr>Arial</vt:lpstr>
      <vt:lpstr>Focus</vt:lpstr>
      <vt:lpstr>ADVANCED PROGRAMMING PRACTICE(APP)-21CSC203P  </vt:lpstr>
      <vt:lpstr>PYTHON PROJECT</vt:lpstr>
      <vt:lpstr>Problem  statement</vt:lpstr>
      <vt:lpstr>ALGORITHMS USED:</vt:lpstr>
      <vt:lpstr> 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PROJECT</vt:lpstr>
      <vt:lpstr>Problem  statement</vt:lpstr>
      <vt:lpstr>ALGORITHMS USED:</vt:lpstr>
      <vt:lpstr> USE CASES: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PRACTICE(APP)-21CSC203P  </dc:title>
  <cp:lastModifiedBy>naveen pk</cp:lastModifiedBy>
  <cp:revision>1</cp:revision>
  <dcterms:modified xsi:type="dcterms:W3CDTF">2023-10-09T16:53:17Z</dcterms:modified>
</cp:coreProperties>
</file>