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7" r:id="rId2"/>
    <p:sldId id="260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302" r:id="rId13"/>
    <p:sldId id="296" r:id="rId14"/>
    <p:sldId id="297" r:id="rId15"/>
    <p:sldId id="298" r:id="rId16"/>
    <p:sldId id="303" r:id="rId17"/>
    <p:sldId id="304" r:id="rId18"/>
    <p:sldId id="305" r:id="rId19"/>
    <p:sldId id="259" r:id="rId20"/>
    <p:sldId id="306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0066FF"/>
    <a:srgbClr val="C7C4FC"/>
    <a:srgbClr val="E8EA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4" autoAdjust="0"/>
    <p:restoredTop sz="94660"/>
  </p:normalViewPr>
  <p:slideViewPr>
    <p:cSldViewPr>
      <p:cViewPr varScale="1">
        <p:scale>
          <a:sx n="72" d="100"/>
          <a:sy n="72" d="100"/>
        </p:scale>
        <p:origin x="174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74285AA-1A7E-4560-A242-EF9EF18981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5DF60B-58BB-4766-8E85-FBB96F3C2B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C599F-A731-44EE-AB93-F0FF81EDC9BE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51D0AD-4E90-4040-AD18-314608794A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AE0AFA-45AC-40A8-BA12-2B1A8CFDF62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C2224-50D4-469B-9749-1BE42A11A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9056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2874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121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753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6035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1500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0442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1740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9715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2315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220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043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558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688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611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513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519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E679E-AEEC-4DFF-815E-14FAE00340EE}" type="datetime1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BDCFF-DA65-46ED-97BF-CC5BF12F4F59}" type="datetime1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52B1F-169C-453B-BE84-7936AE78E60D}" type="datetime1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E03D-424E-4753-A688-0CE863297070}" type="datetime1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21A39-8803-46A9-AE2E-35FBEECB3345}" type="datetime1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0FC7-090E-48BD-9DF0-2314DE54B486}" type="datetime1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9E6A-F7AD-4933-A612-BEDC8BC1EF64}" type="datetime1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C4B3-7E75-4430-B4B2-F74BC1006070}" type="datetime1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F31D-573D-4A98-A58B-229DDC6D917A}" type="datetime1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1F8A7-D0D0-4C2B-B3E5-6F02F368A9D1}" type="datetime1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0DDD-C2F7-41DB-B4AA-92A3B3931D1E}" type="datetime1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DEF8E-48CC-4363-90D4-54CE974B4698}" type="datetime1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3044279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chemeClr val="bg1"/>
                </a:solidFill>
              </a:rPr>
              <a:t>지금 뭐 먹지</a:t>
            </a:r>
            <a:r>
              <a:rPr lang="en-US" altLang="ko-KR" sz="4400" b="1" spc="-150" dirty="0">
                <a:solidFill>
                  <a:schemeClr val="bg1"/>
                </a:solidFill>
              </a:rPr>
              <a:t>?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WAP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project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5816" y="6381328"/>
            <a:ext cx="3600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  <a:latin typeface="+mj-lt"/>
              </a:rPr>
              <a:t>6</a:t>
            </a:r>
            <a:r>
              <a:rPr lang="ko-KR" altLang="en-US" sz="1050" b="1" dirty="0">
                <a:solidFill>
                  <a:schemeClr val="bg1"/>
                </a:solidFill>
                <a:latin typeface="+mj-lt"/>
              </a:rPr>
              <a:t>팀 </a:t>
            </a:r>
            <a:r>
              <a:rPr lang="en-US" altLang="ko-KR" sz="105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1050" b="1" dirty="0" err="1">
                <a:solidFill>
                  <a:schemeClr val="bg1"/>
                </a:solidFill>
                <a:latin typeface="+mj-lt"/>
              </a:rPr>
              <a:t>김법엽</a:t>
            </a:r>
            <a:r>
              <a:rPr lang="en-US" altLang="ko-KR" sz="1050" b="1" dirty="0">
                <a:solidFill>
                  <a:schemeClr val="bg1"/>
                </a:solidFill>
                <a:latin typeface="+mj-lt"/>
              </a:rPr>
              <a:t>, </a:t>
            </a:r>
            <a:r>
              <a:rPr lang="ko-KR" altLang="en-US" sz="1050" b="1" dirty="0">
                <a:solidFill>
                  <a:schemeClr val="bg1"/>
                </a:solidFill>
                <a:latin typeface="+mj-lt"/>
              </a:rPr>
              <a:t>김성영</a:t>
            </a:r>
            <a:r>
              <a:rPr lang="en-US" altLang="ko-KR" sz="1050" b="1" dirty="0">
                <a:solidFill>
                  <a:schemeClr val="bg1"/>
                </a:solidFill>
                <a:latin typeface="+mj-lt"/>
              </a:rPr>
              <a:t>, </a:t>
            </a:r>
            <a:r>
              <a:rPr lang="ko-KR" altLang="en-US" sz="1050" b="1" dirty="0">
                <a:solidFill>
                  <a:schemeClr val="bg1"/>
                </a:solidFill>
                <a:latin typeface="+mj-lt"/>
              </a:rPr>
              <a:t>정현지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007ED4-2618-4CFE-B62F-2E7D49A5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1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B90EB62-561C-442A-B9D2-6D3CEB98CF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012" y="3813720"/>
            <a:ext cx="1357975" cy="13579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2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3995936" y="142183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8957" y="240941"/>
            <a:ext cx="7954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spc="-150">
                <a:solidFill>
                  <a:schemeClr val="bg1"/>
                </a:solidFill>
              </a:rPr>
              <a:t>웹 소개</a:t>
            </a:r>
            <a:endParaRPr lang="ko-KR" altLang="en-US" sz="16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23928" y="49656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688889-3292-453C-92F1-D3E55D071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30C2F6-8D08-401E-BC39-9B36DCC9859A}"/>
              </a:ext>
            </a:extLst>
          </p:cNvPr>
          <p:cNvSpPr/>
          <p:nvPr/>
        </p:nvSpPr>
        <p:spPr>
          <a:xfrm>
            <a:off x="3419872" y="1197787"/>
            <a:ext cx="2088232" cy="576064"/>
          </a:xfrm>
          <a:prstGeom prst="rect">
            <a:avLst/>
          </a:prstGeom>
          <a:solidFill>
            <a:srgbClr val="DDDDDD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</a:rPr>
              <a:t>음식 메뉴 랜덤 선택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7F1AB6-6B10-4B77-9DCA-8F68F5F2E023}"/>
              </a:ext>
            </a:extLst>
          </p:cNvPr>
          <p:cNvSpPr/>
          <p:nvPr/>
        </p:nvSpPr>
        <p:spPr>
          <a:xfrm>
            <a:off x="2267743" y="1937443"/>
            <a:ext cx="4536504" cy="69221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err="1">
                <a:solidFill>
                  <a:schemeClr val="tx2">
                    <a:lumMod val="75000"/>
                  </a:schemeClr>
                </a:solidFill>
              </a:rPr>
              <a:t>돈까스</a:t>
            </a:r>
            <a:endParaRPr lang="ko-KR" altLang="en-U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67DD12F-4BF5-47CF-A5E8-3470A1E4E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155" y="2906551"/>
            <a:ext cx="2225337" cy="1566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7EB244-7F22-40E7-82F5-798F2DF0EF43}"/>
              </a:ext>
            </a:extLst>
          </p:cNvPr>
          <p:cNvSpPr txBox="1"/>
          <p:nvPr/>
        </p:nvSpPr>
        <p:spPr>
          <a:xfrm>
            <a:off x="2012155" y="4596848"/>
            <a:ext cx="2225337" cy="1754326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[</a:t>
            </a:r>
            <a:r>
              <a:rPr lang="ko-KR" altLang="en-US" sz="2400" b="1" dirty="0" err="1"/>
              <a:t>카츠안</a:t>
            </a:r>
            <a:r>
              <a:rPr lang="en-US" altLang="ko-KR" sz="2400" b="1" dirty="0"/>
              <a:t>]</a:t>
            </a:r>
          </a:p>
          <a:p>
            <a:pPr algn="dist"/>
            <a:endParaRPr lang="en-US" altLang="ko-KR" sz="1400" b="1" dirty="0"/>
          </a:p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/>
              <a:t>메뉴</a:t>
            </a:r>
            <a:r>
              <a:rPr lang="en-US" altLang="ko-KR" sz="1400" b="1" dirty="0"/>
              <a:t>&gt;</a:t>
            </a:r>
          </a:p>
          <a:p>
            <a:pPr algn="dist"/>
            <a:r>
              <a:rPr lang="ko-KR" altLang="en-US" sz="1400" b="1" dirty="0" err="1"/>
              <a:t>초밥카츠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– 7000</a:t>
            </a:r>
          </a:p>
          <a:p>
            <a:pPr algn="dist"/>
            <a:r>
              <a:rPr lang="ko-KR" altLang="en-US" sz="1400" b="1" dirty="0" err="1"/>
              <a:t>안십카츠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– 8000</a:t>
            </a:r>
          </a:p>
          <a:p>
            <a:pPr algn="dist"/>
            <a:r>
              <a:rPr lang="ko-KR" altLang="en-US" sz="1400" b="1" dirty="0" err="1"/>
              <a:t>치즈카츠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– 7500</a:t>
            </a:r>
          </a:p>
          <a:p>
            <a:pPr algn="dist"/>
            <a:r>
              <a:rPr lang="ko-KR" altLang="en-US" sz="1400" b="1" dirty="0" err="1"/>
              <a:t>등심카츠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- 6900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F275008-BE5A-4209-99B5-A86D51E900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906551"/>
            <a:ext cx="2988333" cy="198273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98E421F-1F7D-43C1-8845-01E1C402B9CF}"/>
              </a:ext>
            </a:extLst>
          </p:cNvPr>
          <p:cNvSpPr txBox="1"/>
          <p:nvPr/>
        </p:nvSpPr>
        <p:spPr>
          <a:xfrm>
            <a:off x="4535996" y="5013409"/>
            <a:ext cx="3024338" cy="1323439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별점</a:t>
            </a:r>
            <a:r>
              <a:rPr lang="en-US" altLang="ko-KR" sz="1600" b="1" dirty="0"/>
              <a:t>(4.5)</a:t>
            </a:r>
          </a:p>
          <a:p>
            <a:r>
              <a:rPr lang="ko-KR" altLang="en-US" sz="1600" b="1" dirty="0"/>
              <a:t>운영시간 </a:t>
            </a:r>
            <a:r>
              <a:rPr lang="en-US" altLang="ko-KR" sz="1600" b="1" dirty="0"/>
              <a:t>– 11:00~21:30</a:t>
            </a:r>
          </a:p>
          <a:p>
            <a:r>
              <a:rPr lang="ko-KR" altLang="en-US" sz="1600" b="1" dirty="0"/>
              <a:t>이용후기 </a:t>
            </a:r>
            <a:r>
              <a:rPr lang="en-US" altLang="ko-KR" sz="1600" b="1" dirty="0"/>
              <a:t>– </a:t>
            </a:r>
            <a:r>
              <a:rPr lang="ko-KR" altLang="en-US" sz="1600" b="1" dirty="0"/>
              <a:t>김</a:t>
            </a:r>
            <a:r>
              <a:rPr lang="en-US" altLang="ko-KR" sz="1600" b="1" dirty="0"/>
              <a:t>XX) </a:t>
            </a:r>
            <a:r>
              <a:rPr lang="ko-KR" altLang="en-US" sz="1600" b="1" dirty="0" err="1"/>
              <a:t>맛있어용</a:t>
            </a:r>
            <a:endParaRPr lang="en-US" altLang="ko-KR" sz="1600" b="1" dirty="0"/>
          </a:p>
          <a:p>
            <a:r>
              <a:rPr lang="en-US" altLang="ko-KR" sz="1600" b="1" dirty="0"/>
              <a:t>               </a:t>
            </a:r>
            <a:r>
              <a:rPr lang="ko-KR" altLang="en-US" sz="1600" b="1" dirty="0"/>
              <a:t>정</a:t>
            </a:r>
            <a:r>
              <a:rPr lang="en-US" altLang="ko-KR" sz="1600" b="1" dirty="0"/>
              <a:t>XX) </a:t>
            </a:r>
            <a:r>
              <a:rPr lang="ko-KR" altLang="en-US" sz="1600" b="1" dirty="0" err="1"/>
              <a:t>존맛탱</a:t>
            </a:r>
            <a:endParaRPr lang="en-US" altLang="ko-KR" sz="1600" b="1" dirty="0"/>
          </a:p>
          <a:p>
            <a:r>
              <a:rPr lang="en-US" altLang="ko-KR" sz="1600" b="1" dirty="0"/>
              <a:t>               </a:t>
            </a:r>
            <a:r>
              <a:rPr lang="ko-KR" altLang="en-US" sz="1600" b="1" dirty="0"/>
              <a:t>박</a:t>
            </a:r>
            <a:r>
              <a:rPr lang="en-US" altLang="ko-KR" sz="1600" b="1" dirty="0"/>
              <a:t>XX) </a:t>
            </a:r>
            <a:r>
              <a:rPr lang="ko-KR" altLang="en-US" sz="1600" b="1" dirty="0"/>
              <a:t>아쉬웠어요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234254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2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3995936" y="142183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8957" y="240941"/>
            <a:ext cx="7954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spc="-150">
                <a:solidFill>
                  <a:schemeClr val="bg1"/>
                </a:solidFill>
              </a:rPr>
              <a:t>웹 소개</a:t>
            </a:r>
            <a:endParaRPr lang="ko-KR" altLang="en-US" sz="16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23928" y="49656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688889-3292-453C-92F1-D3E55D071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30C2F6-8D08-401E-BC39-9B36DCC9859A}"/>
              </a:ext>
            </a:extLst>
          </p:cNvPr>
          <p:cNvSpPr/>
          <p:nvPr/>
        </p:nvSpPr>
        <p:spPr>
          <a:xfrm>
            <a:off x="3527884" y="1965611"/>
            <a:ext cx="2088232" cy="576064"/>
          </a:xfrm>
          <a:prstGeom prst="rect">
            <a:avLst/>
          </a:prstGeom>
          <a:solidFill>
            <a:srgbClr val="DDDDDD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</a:rPr>
              <a:t>Yes or No</a:t>
            </a:r>
            <a:endParaRPr lang="ko-KR" altLang="en-US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7F1AB6-6B10-4B77-9DCA-8F68F5F2E023}"/>
              </a:ext>
            </a:extLst>
          </p:cNvPr>
          <p:cNvSpPr/>
          <p:nvPr/>
        </p:nvSpPr>
        <p:spPr>
          <a:xfrm>
            <a:off x="2267744" y="3010740"/>
            <a:ext cx="4608512" cy="961655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</a:rPr>
              <a:t>어떤 종류의 음식을 선호하십니까</a:t>
            </a: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</a:rPr>
              <a:t>?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E731D4-ABB7-4E53-A51B-3FE3E8255C1E}"/>
              </a:ext>
            </a:extLst>
          </p:cNvPr>
          <p:cNvSpPr/>
          <p:nvPr/>
        </p:nvSpPr>
        <p:spPr>
          <a:xfrm>
            <a:off x="3527884" y="4265008"/>
            <a:ext cx="2088232" cy="1972304"/>
          </a:xfrm>
          <a:prstGeom prst="rect">
            <a:avLst/>
          </a:prstGeom>
          <a:solidFill>
            <a:srgbClr val="DDDDDD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</a:rPr>
              <a:t>한식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</a:rPr>
              <a:t>중식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</a:rPr>
              <a:t>일식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</a:rPr>
              <a:t>양식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</a:rPr>
              <a:t>분식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</a:rPr>
              <a:t>기타</a:t>
            </a:r>
          </a:p>
        </p:txBody>
      </p:sp>
    </p:spTree>
    <p:extLst>
      <p:ext uri="{BB962C8B-B14F-4D97-AF65-F5344CB8AC3E}">
        <p14:creationId xmlns:p14="http://schemas.microsoft.com/office/powerpoint/2010/main" val="282011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2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3995936" y="142183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8957" y="240941"/>
            <a:ext cx="7954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spc="-150">
                <a:solidFill>
                  <a:schemeClr val="bg1"/>
                </a:solidFill>
              </a:rPr>
              <a:t>웹 소개</a:t>
            </a:r>
            <a:endParaRPr lang="ko-KR" altLang="en-US" sz="16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23928" y="49656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688889-3292-453C-92F1-D3E55D071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30C2F6-8D08-401E-BC39-9B36DCC9859A}"/>
              </a:ext>
            </a:extLst>
          </p:cNvPr>
          <p:cNvSpPr/>
          <p:nvPr/>
        </p:nvSpPr>
        <p:spPr>
          <a:xfrm>
            <a:off x="3527884" y="1965611"/>
            <a:ext cx="2088232" cy="576064"/>
          </a:xfrm>
          <a:prstGeom prst="rect">
            <a:avLst/>
          </a:prstGeom>
          <a:solidFill>
            <a:srgbClr val="DDDDDD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</a:rPr>
              <a:t>Yes or No</a:t>
            </a:r>
            <a:endParaRPr lang="ko-KR" altLang="en-US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7F1AB6-6B10-4B77-9DCA-8F68F5F2E023}"/>
              </a:ext>
            </a:extLst>
          </p:cNvPr>
          <p:cNvSpPr/>
          <p:nvPr/>
        </p:nvSpPr>
        <p:spPr>
          <a:xfrm>
            <a:off x="2267744" y="3010740"/>
            <a:ext cx="4608512" cy="961655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tx2">
                    <a:lumMod val="75000"/>
                  </a:schemeClr>
                </a:solidFill>
              </a:rPr>
              <a:t>면을 좋아하십니까</a:t>
            </a:r>
            <a:r>
              <a:rPr lang="en-US" altLang="ko-KR" sz="3600" b="1" dirty="0">
                <a:solidFill>
                  <a:schemeClr val="tx2">
                    <a:lumMod val="75000"/>
                  </a:schemeClr>
                </a:solidFill>
              </a:rPr>
              <a:t>?</a:t>
            </a:r>
            <a:endParaRPr lang="ko-KR" altLang="en-U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D78D483-AD09-4CEB-AFAF-FFD3594FE3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900" y="4441460"/>
            <a:ext cx="1285967" cy="128596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5D874A8-3DA2-4436-89F9-2ACD29DD20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644549"/>
            <a:ext cx="1285967" cy="12859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4F5032F-ED4F-4BF4-8968-C19CD665DAD0}"/>
              </a:ext>
            </a:extLst>
          </p:cNvPr>
          <p:cNvSpPr txBox="1"/>
          <p:nvPr/>
        </p:nvSpPr>
        <p:spPr>
          <a:xfrm>
            <a:off x="3442438" y="5115596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YES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718FCC-A266-4D26-AE29-BC3E2EE6007B}"/>
              </a:ext>
            </a:extLst>
          </p:cNvPr>
          <p:cNvSpPr txBox="1"/>
          <p:nvPr/>
        </p:nvSpPr>
        <p:spPr>
          <a:xfrm>
            <a:off x="5580112" y="4962654"/>
            <a:ext cx="506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NO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51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2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3995936" y="142183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8957" y="240941"/>
            <a:ext cx="7954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spc="-150">
                <a:solidFill>
                  <a:schemeClr val="bg1"/>
                </a:solidFill>
              </a:rPr>
              <a:t>웹 소개</a:t>
            </a:r>
            <a:endParaRPr lang="ko-KR" altLang="en-US" sz="16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23928" y="49656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688889-3292-453C-92F1-D3E55D071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30C2F6-8D08-401E-BC39-9B36DCC9859A}"/>
              </a:ext>
            </a:extLst>
          </p:cNvPr>
          <p:cNvSpPr/>
          <p:nvPr/>
        </p:nvSpPr>
        <p:spPr>
          <a:xfrm>
            <a:off x="3527884" y="1965611"/>
            <a:ext cx="2088232" cy="576064"/>
          </a:xfrm>
          <a:prstGeom prst="rect">
            <a:avLst/>
          </a:prstGeom>
          <a:solidFill>
            <a:srgbClr val="DDDDDD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</a:rPr>
              <a:t>Yes or No</a:t>
            </a:r>
            <a:endParaRPr lang="ko-KR" altLang="en-US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7F1AB6-6B10-4B77-9DCA-8F68F5F2E023}"/>
              </a:ext>
            </a:extLst>
          </p:cNvPr>
          <p:cNvSpPr/>
          <p:nvPr/>
        </p:nvSpPr>
        <p:spPr>
          <a:xfrm>
            <a:off x="2267744" y="3010740"/>
            <a:ext cx="4608512" cy="961655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tx2">
                    <a:lumMod val="75000"/>
                  </a:schemeClr>
                </a:solidFill>
              </a:rPr>
              <a:t>밥을 좋아하십니까</a:t>
            </a:r>
            <a:r>
              <a:rPr lang="en-US" altLang="ko-KR" sz="3600" b="1" dirty="0">
                <a:solidFill>
                  <a:schemeClr val="tx2">
                    <a:lumMod val="75000"/>
                  </a:schemeClr>
                </a:solidFill>
              </a:rPr>
              <a:t>?</a:t>
            </a:r>
            <a:endParaRPr lang="ko-KR" altLang="en-U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D78D483-AD09-4CEB-AFAF-FFD3594FE3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900" y="4441460"/>
            <a:ext cx="1285967" cy="128596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5D874A8-3DA2-4436-89F9-2ACD29DD20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644549"/>
            <a:ext cx="1285967" cy="12859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4F5032F-ED4F-4BF4-8968-C19CD665DAD0}"/>
              </a:ext>
            </a:extLst>
          </p:cNvPr>
          <p:cNvSpPr txBox="1"/>
          <p:nvPr/>
        </p:nvSpPr>
        <p:spPr>
          <a:xfrm>
            <a:off x="3442438" y="5115596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YES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718FCC-A266-4D26-AE29-BC3E2EE6007B}"/>
              </a:ext>
            </a:extLst>
          </p:cNvPr>
          <p:cNvSpPr txBox="1"/>
          <p:nvPr/>
        </p:nvSpPr>
        <p:spPr>
          <a:xfrm>
            <a:off x="5580112" y="4962654"/>
            <a:ext cx="506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NO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33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2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3995936" y="142183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8957" y="240941"/>
            <a:ext cx="7954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spc="-150">
                <a:solidFill>
                  <a:schemeClr val="bg1"/>
                </a:solidFill>
              </a:rPr>
              <a:t>웹 소개</a:t>
            </a:r>
            <a:endParaRPr lang="ko-KR" altLang="en-US" sz="16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23928" y="49656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688889-3292-453C-92F1-D3E55D071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30C2F6-8D08-401E-BC39-9B36DCC9859A}"/>
              </a:ext>
            </a:extLst>
          </p:cNvPr>
          <p:cNvSpPr/>
          <p:nvPr/>
        </p:nvSpPr>
        <p:spPr>
          <a:xfrm>
            <a:off x="3419872" y="1249566"/>
            <a:ext cx="2088232" cy="576064"/>
          </a:xfrm>
          <a:prstGeom prst="rect">
            <a:avLst/>
          </a:prstGeom>
          <a:solidFill>
            <a:srgbClr val="DDDDDD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</a:rPr>
              <a:t>최종메뉴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7F1AB6-6B10-4B77-9DCA-8F68F5F2E023}"/>
              </a:ext>
            </a:extLst>
          </p:cNvPr>
          <p:cNvSpPr/>
          <p:nvPr/>
        </p:nvSpPr>
        <p:spPr>
          <a:xfrm>
            <a:off x="2267744" y="2046037"/>
            <a:ext cx="4608512" cy="961655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err="1">
                <a:solidFill>
                  <a:schemeClr val="tx2">
                    <a:lumMod val="75000"/>
                  </a:schemeClr>
                </a:solidFill>
              </a:rPr>
              <a:t>마라탕</a:t>
            </a:r>
            <a:endParaRPr lang="ko-KR" altLang="en-U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050" name="Picture 2" descr="탕화쿵푸에 대한 이미지 검색결과">
            <a:extLst>
              <a:ext uri="{FF2B5EF4-FFF2-40B4-BE49-F238E27FC236}">
                <a16:creationId xmlns:a16="http://schemas.microsoft.com/office/drawing/2014/main" id="{A7369077-0B12-4795-8647-E737A90FF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673" y="3174370"/>
            <a:ext cx="1782117" cy="174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483C2D3-2026-469E-B3D4-96BD78020630}"/>
              </a:ext>
            </a:extLst>
          </p:cNvPr>
          <p:cNvSpPr txBox="1"/>
          <p:nvPr/>
        </p:nvSpPr>
        <p:spPr>
          <a:xfrm>
            <a:off x="1991097" y="4997420"/>
            <a:ext cx="2225337" cy="1107996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[</a:t>
            </a:r>
            <a:r>
              <a:rPr lang="ko-KR" altLang="en-US" sz="2400" b="1" dirty="0" err="1"/>
              <a:t>탕화쿵푸</a:t>
            </a:r>
            <a:r>
              <a:rPr lang="en-US" altLang="ko-KR" sz="2400" b="1" dirty="0"/>
              <a:t>]</a:t>
            </a:r>
          </a:p>
          <a:p>
            <a:pPr algn="dist"/>
            <a:endParaRPr lang="en-US" altLang="ko-KR" sz="1400" b="1" dirty="0"/>
          </a:p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/>
              <a:t>메뉴</a:t>
            </a:r>
            <a:r>
              <a:rPr lang="en-US" altLang="ko-KR" sz="1400" b="1" dirty="0"/>
              <a:t>&gt;</a:t>
            </a:r>
          </a:p>
          <a:p>
            <a:pPr algn="ctr"/>
            <a:r>
              <a:rPr lang="ko-KR" altLang="en-US" sz="1400" b="1" dirty="0" err="1"/>
              <a:t>마라탕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- 1800</a:t>
            </a:r>
            <a:r>
              <a:rPr lang="ko-KR" altLang="en-US" sz="1400" b="1" dirty="0"/>
              <a:t>원</a:t>
            </a:r>
            <a:r>
              <a:rPr lang="en-US" altLang="ko-KR" sz="1400" b="1" dirty="0"/>
              <a:t>(100g)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C4E1AB-1DC0-4128-99CF-913F666729A1}"/>
              </a:ext>
            </a:extLst>
          </p:cNvPr>
          <p:cNvSpPr txBox="1"/>
          <p:nvPr/>
        </p:nvSpPr>
        <p:spPr>
          <a:xfrm>
            <a:off x="4485954" y="4997420"/>
            <a:ext cx="3024338" cy="1323439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별점</a:t>
            </a:r>
            <a:r>
              <a:rPr lang="en-US" altLang="ko-KR" sz="1600" b="1" dirty="0"/>
              <a:t>(4.0)</a:t>
            </a:r>
          </a:p>
          <a:p>
            <a:r>
              <a:rPr lang="ko-KR" altLang="en-US" sz="1600" b="1" dirty="0"/>
              <a:t>운영시간 </a:t>
            </a:r>
            <a:r>
              <a:rPr lang="en-US" altLang="ko-KR" sz="1600" b="1" dirty="0"/>
              <a:t>– 11:00~22:00</a:t>
            </a:r>
          </a:p>
          <a:p>
            <a:r>
              <a:rPr lang="ko-KR" altLang="en-US" sz="1600" b="1" dirty="0"/>
              <a:t>이용후기 </a:t>
            </a:r>
            <a:r>
              <a:rPr lang="en-US" altLang="ko-KR" sz="1600" b="1" dirty="0"/>
              <a:t>– </a:t>
            </a:r>
            <a:r>
              <a:rPr lang="ko-KR" altLang="en-US" sz="1600" b="1" dirty="0"/>
              <a:t>김</a:t>
            </a:r>
            <a:r>
              <a:rPr lang="en-US" altLang="ko-KR" sz="1600" b="1" dirty="0"/>
              <a:t>XX) </a:t>
            </a:r>
            <a:r>
              <a:rPr lang="ko-KR" altLang="en-US" sz="1600" b="1" dirty="0" err="1"/>
              <a:t>마라매워</a:t>
            </a:r>
            <a:r>
              <a:rPr lang="en-US" altLang="ko-KR" sz="1600" b="1" dirty="0"/>
              <a:t>,,,</a:t>
            </a:r>
          </a:p>
          <a:p>
            <a:r>
              <a:rPr lang="en-US" altLang="ko-KR" sz="1600" b="1" dirty="0"/>
              <a:t>               </a:t>
            </a:r>
            <a:r>
              <a:rPr lang="ko-KR" altLang="en-US" sz="1600" b="1" dirty="0"/>
              <a:t>정</a:t>
            </a:r>
            <a:r>
              <a:rPr lang="en-US" altLang="ko-KR" sz="1600" b="1" dirty="0"/>
              <a:t>XX) </a:t>
            </a:r>
            <a:r>
              <a:rPr lang="ko-KR" altLang="en-US" sz="1600" b="1" dirty="0" err="1"/>
              <a:t>존맛탱</a:t>
            </a:r>
            <a:endParaRPr lang="en-US" altLang="ko-KR" sz="1600" b="1" dirty="0"/>
          </a:p>
          <a:p>
            <a:r>
              <a:rPr lang="en-US" altLang="ko-KR" sz="1600" b="1" dirty="0"/>
              <a:t>               </a:t>
            </a:r>
            <a:r>
              <a:rPr lang="ko-KR" altLang="en-US" sz="1600" b="1" dirty="0"/>
              <a:t>박</a:t>
            </a:r>
            <a:r>
              <a:rPr lang="en-US" altLang="ko-KR" sz="1600" b="1" dirty="0"/>
              <a:t>XX) </a:t>
            </a:r>
            <a:r>
              <a:rPr lang="ko-KR" altLang="en-US" sz="1600" b="1" dirty="0"/>
              <a:t>맛있어요</a:t>
            </a:r>
            <a:endParaRPr lang="en-US" altLang="ko-KR" sz="16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A0C2C5-6431-4BD5-9325-C05FA46DA0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0622" y="3174370"/>
            <a:ext cx="2891890" cy="169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643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2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3995936" y="142183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5407" y="240941"/>
            <a:ext cx="742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spc="-150" dirty="0">
                <a:solidFill>
                  <a:schemeClr val="bg1"/>
                </a:solidFill>
              </a:rPr>
              <a:t>순서도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23928" y="49656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688889-3292-453C-92F1-D3E55D071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latin typeface="+mj-lt"/>
              </a:rPr>
              <a:pPr/>
              <a:t>15</a:t>
            </a:fld>
            <a:endParaRPr lang="ko-KR" altLang="en-US"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F46079-96AA-4993-B88A-B79F70B5DCE0}"/>
              </a:ext>
            </a:extLst>
          </p:cNvPr>
          <p:cNvSpPr/>
          <p:nvPr/>
        </p:nvSpPr>
        <p:spPr>
          <a:xfrm>
            <a:off x="7941713" y="265999"/>
            <a:ext cx="9813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spc="-150" dirty="0">
                <a:solidFill>
                  <a:schemeClr val="bg1"/>
                </a:solidFill>
              </a:rPr>
              <a:t>메인 화면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A4F5EB8-B086-4EF7-8849-B5094B2498F0}"/>
              </a:ext>
            </a:extLst>
          </p:cNvPr>
          <p:cNvSpPr/>
          <p:nvPr/>
        </p:nvSpPr>
        <p:spPr>
          <a:xfrm>
            <a:off x="3707904" y="1496728"/>
            <a:ext cx="1643783" cy="37423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/>
            </a:pPr>
            <a:r>
              <a:rPr lang="ko-KR" altLang="en-US" sz="1000" dirty="0">
                <a:ln w="9525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나눔스퀘어라운드 Bold"/>
              </a:rPr>
              <a:t>시작화면</a:t>
            </a:r>
          </a:p>
        </p:txBody>
      </p:sp>
      <p:sp>
        <p:nvSpPr>
          <p:cNvPr id="11" name="순서도: 준비 6">
            <a:extLst>
              <a:ext uri="{FF2B5EF4-FFF2-40B4-BE49-F238E27FC236}">
                <a16:creationId xmlns:a16="http://schemas.microsoft.com/office/drawing/2014/main" id="{4C7F6624-0877-4FF5-B5D5-F29256B269DB}"/>
              </a:ext>
            </a:extLst>
          </p:cNvPr>
          <p:cNvSpPr/>
          <p:nvPr/>
        </p:nvSpPr>
        <p:spPr>
          <a:xfrm>
            <a:off x="3712334" y="2105292"/>
            <a:ext cx="1674376" cy="374239"/>
          </a:xfrm>
          <a:prstGeom prst="flowChartPreparat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나눔스퀘어라운드 Bold" panose="020B0600000101010101" pitchFamily="50" charset="-127"/>
              </a:rPr>
              <a:t>메인 화면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B564ABB-4651-477C-B326-1A42C67B28BF}"/>
              </a:ext>
            </a:extLst>
          </p:cNvPr>
          <p:cNvCxnSpPr>
            <a:cxnSpLocks/>
          </p:cNvCxnSpPr>
          <p:nvPr/>
        </p:nvCxnSpPr>
        <p:spPr>
          <a:xfrm flipV="1">
            <a:off x="4520477" y="1870968"/>
            <a:ext cx="0" cy="234324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순서도: 판단 9">
            <a:extLst>
              <a:ext uri="{FF2B5EF4-FFF2-40B4-BE49-F238E27FC236}">
                <a16:creationId xmlns:a16="http://schemas.microsoft.com/office/drawing/2014/main" id="{94159895-0BA8-4514-9112-55BBB2888BFC}"/>
              </a:ext>
            </a:extLst>
          </p:cNvPr>
          <p:cNvSpPr/>
          <p:nvPr/>
        </p:nvSpPr>
        <p:spPr>
          <a:xfrm>
            <a:off x="3648002" y="2720205"/>
            <a:ext cx="1763586" cy="892911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나눔스퀘어라운드 Bold" panose="020B0600000101010101" pitchFamily="50" charset="-127"/>
              </a:rPr>
              <a:t>1. </a:t>
            </a:r>
            <a:r>
              <a:rPr lang="ko-KR" altLang="en-US" sz="1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나눔스퀘어라운드 Bold" panose="020B0600000101010101" pitchFamily="50" charset="-127"/>
              </a:rPr>
              <a:t>밥</a:t>
            </a:r>
            <a:endParaRPr lang="en-US" altLang="ko-KR" sz="10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+mj-lt"/>
              <a:ea typeface="나눔스퀘어라운드 Bold" panose="020B0600000101010101" pitchFamily="50" charset="-127"/>
            </a:endParaRPr>
          </a:p>
          <a:p>
            <a:pPr algn="ctr"/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나눔스퀘어라운드 Bold" panose="020B0600000101010101" pitchFamily="50" charset="-127"/>
              </a:rPr>
              <a:t>2. </a:t>
            </a:r>
            <a:r>
              <a:rPr lang="ko-KR" altLang="en-US" sz="1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나눔스퀘어라운드 Bold" panose="020B0600000101010101" pitchFamily="50" charset="-127"/>
              </a:rPr>
              <a:t>술</a:t>
            </a:r>
            <a:endParaRPr lang="en-US" altLang="ko-KR" sz="10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+mj-lt"/>
              <a:ea typeface="나눔스퀘어라운드 Bold" panose="020B0600000101010101" pitchFamily="50" charset="-127"/>
            </a:endParaRPr>
          </a:p>
          <a:p>
            <a:pPr algn="ctr"/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나눔스퀘어라운드 Bold" panose="020B0600000101010101" pitchFamily="50" charset="-127"/>
              </a:rPr>
              <a:t>3. </a:t>
            </a:r>
            <a:r>
              <a:rPr lang="ko-KR" altLang="en-US" sz="1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나눔스퀘어라운드 Bold" panose="020B0600000101010101" pitchFamily="50" charset="-127"/>
              </a:rPr>
              <a:t>디저트</a:t>
            </a:r>
            <a:endParaRPr lang="en-US" altLang="ko-KR" sz="10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+mj-lt"/>
              <a:ea typeface="나눔스퀘어라운드 Bold" panose="020B0600000101010101" pitchFamily="50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E5EC329-9D78-4D02-94A1-60B876654172}"/>
              </a:ext>
            </a:extLst>
          </p:cNvPr>
          <p:cNvCxnSpPr>
            <a:cxnSpLocks/>
          </p:cNvCxnSpPr>
          <p:nvPr/>
        </p:nvCxnSpPr>
        <p:spPr>
          <a:xfrm flipV="1">
            <a:off x="4520477" y="2479531"/>
            <a:ext cx="0" cy="234324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0BAE748-3423-4187-BFDA-5887AC7045F0}"/>
              </a:ext>
            </a:extLst>
          </p:cNvPr>
          <p:cNvCxnSpPr>
            <a:cxnSpLocks/>
          </p:cNvCxnSpPr>
          <p:nvPr/>
        </p:nvCxnSpPr>
        <p:spPr>
          <a:xfrm flipV="1">
            <a:off x="4520477" y="3613116"/>
            <a:ext cx="0" cy="234324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순서도: 판단 9">
            <a:extLst>
              <a:ext uri="{FF2B5EF4-FFF2-40B4-BE49-F238E27FC236}">
                <a16:creationId xmlns:a16="http://schemas.microsoft.com/office/drawing/2014/main" id="{0EE35300-F96A-4422-832C-3EB8FCF3069B}"/>
              </a:ext>
            </a:extLst>
          </p:cNvPr>
          <p:cNvSpPr/>
          <p:nvPr/>
        </p:nvSpPr>
        <p:spPr>
          <a:xfrm>
            <a:off x="3341668" y="3847440"/>
            <a:ext cx="2376254" cy="892911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AutoNum type="arabicPeriod"/>
            </a:pPr>
            <a:r>
              <a:rPr lang="ko-KR" altLang="en-US" sz="1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나눔스퀘어라운드 Bold" panose="020B0600000101010101" pitchFamily="50" charset="-127"/>
              </a:rPr>
              <a:t>메뉴 랜덤 선택</a:t>
            </a:r>
            <a:endParaRPr lang="en-US" altLang="ko-KR" sz="10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+mj-lt"/>
              <a:ea typeface="나눔스퀘어라운드 Bold" panose="020B0600000101010101" pitchFamily="50" charset="-127"/>
            </a:endParaRPr>
          </a:p>
          <a:p>
            <a:pPr marL="228600" indent="-228600" algn="ctr">
              <a:buAutoNum type="arabicPeriod"/>
            </a:pPr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나눔스퀘어라운드 Bold" panose="020B0600000101010101" pitchFamily="50" charset="-127"/>
              </a:rPr>
              <a:t>Yes or no</a:t>
            </a:r>
          </a:p>
        </p:txBody>
      </p:sp>
      <p:cxnSp>
        <p:nvCxnSpPr>
          <p:cNvPr id="31" name="연결선: 꺾임 64">
            <a:extLst>
              <a:ext uri="{FF2B5EF4-FFF2-40B4-BE49-F238E27FC236}">
                <a16:creationId xmlns:a16="http://schemas.microsoft.com/office/drawing/2014/main" id="{70081491-DDE3-499A-86D9-FAB3361EB77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06751" y="4286555"/>
            <a:ext cx="627577" cy="642257"/>
          </a:xfrm>
          <a:prstGeom prst="bentConnector2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연결선: 꺾임 64">
            <a:extLst>
              <a:ext uri="{FF2B5EF4-FFF2-40B4-BE49-F238E27FC236}">
                <a16:creationId xmlns:a16="http://schemas.microsoft.com/office/drawing/2014/main" id="{DF140F15-7EB9-4375-B055-2ACDBE10FE35}"/>
              </a:ext>
            </a:extLst>
          </p:cNvPr>
          <p:cNvCxnSpPr>
            <a:cxnSpLocks/>
          </p:cNvCxnSpPr>
          <p:nvPr/>
        </p:nvCxnSpPr>
        <p:spPr>
          <a:xfrm rot="16200000" flipV="1">
            <a:off x="5705554" y="4286554"/>
            <a:ext cx="627577" cy="642257"/>
          </a:xfrm>
          <a:prstGeom prst="bentConnector2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순서도: 처리 60">
            <a:extLst>
              <a:ext uri="{FF2B5EF4-FFF2-40B4-BE49-F238E27FC236}">
                <a16:creationId xmlns:a16="http://schemas.microsoft.com/office/drawing/2014/main" id="{E0FFD36F-C934-4171-B21D-B7E3C9D481AD}"/>
              </a:ext>
            </a:extLst>
          </p:cNvPr>
          <p:cNvSpPr/>
          <p:nvPr/>
        </p:nvSpPr>
        <p:spPr>
          <a:xfrm>
            <a:off x="2213957" y="4907911"/>
            <a:ext cx="1084802" cy="309288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나눔스퀘어라운드 Bold" panose="020B0600000101010101" pitchFamily="50" charset="-127"/>
              </a:rPr>
              <a:t>1. </a:t>
            </a:r>
            <a:r>
              <a:rPr lang="ko-KR" altLang="en-US" sz="1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나눔스퀘어라운드 Bold" panose="020B0600000101010101" pitchFamily="50" charset="-127"/>
              </a:rPr>
              <a:t>메뉴 랜덤 선택</a:t>
            </a:r>
            <a:endParaRPr lang="en-US" altLang="ko-KR" sz="10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+mj-lt"/>
              <a:ea typeface="나눔스퀘어라운드 Bold" panose="020B0600000101010101" pitchFamily="50" charset="-127"/>
            </a:endParaRPr>
          </a:p>
        </p:txBody>
      </p:sp>
      <p:sp>
        <p:nvSpPr>
          <p:cNvPr id="34" name="순서도: 처리 60">
            <a:extLst>
              <a:ext uri="{FF2B5EF4-FFF2-40B4-BE49-F238E27FC236}">
                <a16:creationId xmlns:a16="http://schemas.microsoft.com/office/drawing/2014/main" id="{22C75402-B8E7-4F97-9562-B975529978F6}"/>
              </a:ext>
            </a:extLst>
          </p:cNvPr>
          <p:cNvSpPr/>
          <p:nvPr/>
        </p:nvSpPr>
        <p:spPr>
          <a:xfrm>
            <a:off x="5798070" y="4907911"/>
            <a:ext cx="1084802" cy="309288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나눔스퀘어라운드 Bold" panose="020B0600000101010101" pitchFamily="50" charset="-127"/>
              </a:rPr>
              <a:t>2. Yes</a:t>
            </a:r>
            <a:r>
              <a:rPr lang="ko-KR" altLang="en-US" sz="1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나눔스퀘어라운드 Bold" panose="020B0600000101010101" pitchFamily="50" charset="-127"/>
              </a:rPr>
              <a:t> </a:t>
            </a:r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나눔스퀘어라운드 Bold" panose="020B0600000101010101" pitchFamily="50" charset="-127"/>
              </a:rPr>
              <a:t>or</a:t>
            </a:r>
            <a:r>
              <a:rPr lang="ko-KR" altLang="en-US" sz="1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나눔스퀘어라운드 Bold" panose="020B0600000101010101" pitchFamily="50" charset="-127"/>
              </a:rPr>
              <a:t> </a:t>
            </a:r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나눔스퀘어라운드 Bold" panose="020B0600000101010101" pitchFamily="50" charset="-127"/>
              </a:rPr>
              <a:t>No</a:t>
            </a:r>
          </a:p>
        </p:txBody>
      </p:sp>
      <p:cxnSp>
        <p:nvCxnSpPr>
          <p:cNvPr id="35" name="꺾인 연결선[E] 126">
            <a:extLst>
              <a:ext uri="{FF2B5EF4-FFF2-40B4-BE49-F238E27FC236}">
                <a16:creationId xmlns:a16="http://schemas.microsoft.com/office/drawing/2014/main" id="{BA810B73-09ED-4A03-9A21-7733DB8F6DB6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43761" y="3333620"/>
            <a:ext cx="11522" cy="3755637"/>
          </a:xfrm>
          <a:prstGeom prst="bentConnector3">
            <a:avLst>
              <a:gd name="adj1" fmla="val 1800000"/>
            </a:avLst>
          </a:prstGeom>
          <a:solidFill>
            <a:schemeClr val="bg1"/>
          </a:solidFill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51FD858-5F82-45C2-B46C-7DF5BEAE4951}"/>
              </a:ext>
            </a:extLst>
          </p:cNvPr>
          <p:cNvCxnSpPr>
            <a:cxnSpLocks/>
          </p:cNvCxnSpPr>
          <p:nvPr/>
        </p:nvCxnSpPr>
        <p:spPr>
          <a:xfrm flipV="1">
            <a:off x="4520477" y="5413316"/>
            <a:ext cx="0" cy="234324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C7AC4A6F-9DE3-461D-8EE2-4A9102EBB3B4}"/>
              </a:ext>
            </a:extLst>
          </p:cNvPr>
          <p:cNvSpPr/>
          <p:nvPr/>
        </p:nvSpPr>
        <p:spPr>
          <a:xfrm>
            <a:off x="3707904" y="5647640"/>
            <a:ext cx="1643783" cy="37423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/>
            </a:pPr>
            <a:r>
              <a:rPr lang="en-US" altLang="ko-KR" sz="1000" dirty="0">
                <a:ln w="9525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나눔스퀘어라운드 Bold"/>
              </a:rPr>
              <a:t>End</a:t>
            </a:r>
            <a:endParaRPr lang="ko-KR" altLang="en-US" sz="1000" dirty="0">
              <a:ln w="9525"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+mj-lt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1516896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5023" y="618092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2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3995936" y="142183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5407" y="240941"/>
            <a:ext cx="742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spc="-150" dirty="0">
                <a:solidFill>
                  <a:schemeClr val="bg1"/>
                </a:solidFill>
              </a:rPr>
              <a:t>순서도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23928" y="49656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688889-3292-453C-92F1-D3E55D071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latin typeface="+mj-lt"/>
              </a:rPr>
              <a:pPr/>
              <a:t>16</a:t>
            </a:fld>
            <a:endParaRPr lang="ko-KR" altLang="en-US"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F46079-96AA-4993-B88A-B79F70B5DCE0}"/>
              </a:ext>
            </a:extLst>
          </p:cNvPr>
          <p:cNvSpPr/>
          <p:nvPr/>
        </p:nvSpPr>
        <p:spPr>
          <a:xfrm>
            <a:off x="7137041" y="279538"/>
            <a:ext cx="18309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spc="-150" dirty="0">
                <a:solidFill>
                  <a:schemeClr val="bg1"/>
                </a:solidFill>
              </a:rPr>
              <a:t>음식 메뉴 랜덤 선택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A4F5EB8-B086-4EF7-8849-B5094B2498F0}"/>
              </a:ext>
            </a:extLst>
          </p:cNvPr>
          <p:cNvSpPr/>
          <p:nvPr/>
        </p:nvSpPr>
        <p:spPr>
          <a:xfrm>
            <a:off x="4038141" y="2061163"/>
            <a:ext cx="1643783" cy="37423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/>
            </a:pPr>
            <a:r>
              <a:rPr lang="ko-KR" altLang="en-US" sz="1000" dirty="0">
                <a:ln w="9525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나눔스퀘어라운드 Bold"/>
              </a:rPr>
              <a:t>시작화면</a:t>
            </a:r>
          </a:p>
        </p:txBody>
      </p:sp>
      <p:sp>
        <p:nvSpPr>
          <p:cNvPr id="11" name="순서도: 준비 6">
            <a:extLst>
              <a:ext uri="{FF2B5EF4-FFF2-40B4-BE49-F238E27FC236}">
                <a16:creationId xmlns:a16="http://schemas.microsoft.com/office/drawing/2014/main" id="{4C7F6624-0877-4FF5-B5D5-F29256B269DB}"/>
              </a:ext>
            </a:extLst>
          </p:cNvPr>
          <p:cNvSpPr/>
          <p:nvPr/>
        </p:nvSpPr>
        <p:spPr>
          <a:xfrm>
            <a:off x="4042571" y="2669727"/>
            <a:ext cx="1674376" cy="374239"/>
          </a:xfrm>
          <a:prstGeom prst="flowChartPreparat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나눔스퀘어라운드 Bold" panose="020B0600000101010101" pitchFamily="50" charset="-127"/>
              </a:rPr>
              <a:t>음식 메뉴</a:t>
            </a:r>
            <a:endParaRPr lang="en-US" altLang="ko-KR" sz="10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+mj-lt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1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나눔스퀘어라운드 Bold" panose="020B0600000101010101" pitchFamily="50" charset="-127"/>
              </a:rPr>
              <a:t>랜덤 선택 화면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B564ABB-4651-477C-B326-1A42C67B28BF}"/>
              </a:ext>
            </a:extLst>
          </p:cNvPr>
          <p:cNvCxnSpPr>
            <a:cxnSpLocks/>
          </p:cNvCxnSpPr>
          <p:nvPr/>
        </p:nvCxnSpPr>
        <p:spPr>
          <a:xfrm flipV="1">
            <a:off x="4850714" y="2435403"/>
            <a:ext cx="0" cy="234324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순서도: 판단 9">
            <a:extLst>
              <a:ext uri="{FF2B5EF4-FFF2-40B4-BE49-F238E27FC236}">
                <a16:creationId xmlns:a16="http://schemas.microsoft.com/office/drawing/2014/main" id="{94159895-0BA8-4514-9112-55BBB2888BFC}"/>
              </a:ext>
            </a:extLst>
          </p:cNvPr>
          <p:cNvSpPr/>
          <p:nvPr/>
        </p:nvSpPr>
        <p:spPr>
          <a:xfrm>
            <a:off x="3451192" y="3268327"/>
            <a:ext cx="2799043" cy="775138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AutoNum type="arabicPeriod"/>
            </a:pPr>
            <a:r>
              <a:rPr lang="ko-KR" altLang="en-US" sz="1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나눔스퀘어라운드 Bold" panose="020B0600000101010101" pitchFamily="50" charset="-127"/>
              </a:rPr>
              <a:t>랜덤 선택된 메뉴</a:t>
            </a:r>
            <a:endParaRPr lang="en-US" altLang="ko-KR" sz="10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+mj-lt"/>
              <a:ea typeface="나눔스퀘어라운드 Bold" panose="020B0600000101010101" pitchFamily="50" charset="-127"/>
            </a:endParaRPr>
          </a:p>
          <a:p>
            <a:pPr marL="228600" indent="-228600" algn="ctr">
              <a:buAutoNum type="arabicPeriod"/>
            </a:pPr>
            <a:r>
              <a:rPr lang="ko-KR" altLang="en-US" sz="1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나눔스퀘어라운드 Bold" panose="020B0600000101010101" pitchFamily="50" charset="-127"/>
              </a:rPr>
              <a:t>다시하기</a:t>
            </a:r>
            <a:endParaRPr lang="en-US" altLang="ko-KR" sz="10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+mj-lt"/>
              <a:ea typeface="나눔스퀘어라운드 Bold" panose="020B0600000101010101" pitchFamily="50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E5EC329-9D78-4D02-94A1-60B876654172}"/>
              </a:ext>
            </a:extLst>
          </p:cNvPr>
          <p:cNvCxnSpPr>
            <a:cxnSpLocks/>
          </p:cNvCxnSpPr>
          <p:nvPr/>
        </p:nvCxnSpPr>
        <p:spPr>
          <a:xfrm flipV="1">
            <a:off x="4850714" y="3043966"/>
            <a:ext cx="0" cy="234324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연결선: 꺾임 64">
            <a:extLst>
              <a:ext uri="{FF2B5EF4-FFF2-40B4-BE49-F238E27FC236}">
                <a16:creationId xmlns:a16="http://schemas.microsoft.com/office/drawing/2014/main" id="{70081491-DDE3-499A-86D9-FAB3361EB77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16275" y="3648556"/>
            <a:ext cx="627577" cy="642257"/>
          </a:xfrm>
          <a:prstGeom prst="bentConnector2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연결선: 꺾임 64">
            <a:extLst>
              <a:ext uri="{FF2B5EF4-FFF2-40B4-BE49-F238E27FC236}">
                <a16:creationId xmlns:a16="http://schemas.microsoft.com/office/drawing/2014/main" id="{DF140F15-7EB9-4375-B055-2ACDBE10FE35}"/>
              </a:ext>
            </a:extLst>
          </p:cNvPr>
          <p:cNvCxnSpPr>
            <a:cxnSpLocks/>
          </p:cNvCxnSpPr>
          <p:nvPr/>
        </p:nvCxnSpPr>
        <p:spPr>
          <a:xfrm rot="16200000" flipV="1">
            <a:off x="6264112" y="3648555"/>
            <a:ext cx="627577" cy="642257"/>
          </a:xfrm>
          <a:prstGeom prst="bentConnector2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순서도: 처리 60">
            <a:extLst>
              <a:ext uri="{FF2B5EF4-FFF2-40B4-BE49-F238E27FC236}">
                <a16:creationId xmlns:a16="http://schemas.microsoft.com/office/drawing/2014/main" id="{E0FFD36F-C934-4171-B21D-B7E3C9D481AD}"/>
              </a:ext>
            </a:extLst>
          </p:cNvPr>
          <p:cNvSpPr/>
          <p:nvPr/>
        </p:nvSpPr>
        <p:spPr>
          <a:xfrm>
            <a:off x="662417" y="4483883"/>
            <a:ext cx="865317" cy="309288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나눔스퀘어라운드 Bold" panose="020B0600000101010101" pitchFamily="50" charset="-127"/>
              </a:rPr>
              <a:t>음식이름</a:t>
            </a:r>
            <a:endParaRPr lang="en-US" altLang="ko-KR" sz="10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+mj-lt"/>
              <a:ea typeface="나눔스퀘어라운드 Bold" panose="020B0600000101010101" pitchFamily="50" charset="-127"/>
            </a:endParaRPr>
          </a:p>
        </p:txBody>
      </p:sp>
      <p:sp>
        <p:nvSpPr>
          <p:cNvPr id="34" name="순서도: 처리 60">
            <a:extLst>
              <a:ext uri="{FF2B5EF4-FFF2-40B4-BE49-F238E27FC236}">
                <a16:creationId xmlns:a16="http://schemas.microsoft.com/office/drawing/2014/main" id="{22C75402-B8E7-4F97-9562-B975529978F6}"/>
              </a:ext>
            </a:extLst>
          </p:cNvPr>
          <p:cNvSpPr/>
          <p:nvPr/>
        </p:nvSpPr>
        <p:spPr>
          <a:xfrm>
            <a:off x="6383833" y="4283472"/>
            <a:ext cx="1084802" cy="309288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나눔스퀘어라운드 Bold" panose="020B0600000101010101" pitchFamily="50" charset="-127"/>
              </a:rPr>
              <a:t>2. </a:t>
            </a:r>
            <a:r>
              <a:rPr lang="ko-KR" altLang="en-US" sz="1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나눔스퀘어라운드 Bold" panose="020B0600000101010101" pitchFamily="50" charset="-127"/>
              </a:rPr>
              <a:t>다시하기</a:t>
            </a:r>
            <a:endParaRPr lang="en-US" altLang="ko-KR" sz="10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+mj-lt"/>
              <a:ea typeface="나눔스퀘어라운드 Bold" panose="020B0600000101010101" pitchFamily="50" charset="-127"/>
            </a:endParaRPr>
          </a:p>
        </p:txBody>
      </p:sp>
      <p:cxnSp>
        <p:nvCxnSpPr>
          <p:cNvPr id="35" name="꺾인 연결선[E] 126">
            <a:extLst>
              <a:ext uri="{FF2B5EF4-FFF2-40B4-BE49-F238E27FC236}">
                <a16:creationId xmlns:a16="http://schemas.microsoft.com/office/drawing/2014/main" id="{BA810B73-09ED-4A03-9A21-7733DB8F6DB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67134" y="2592773"/>
            <a:ext cx="11522" cy="3755637"/>
          </a:xfrm>
          <a:prstGeom prst="bentConnector3">
            <a:avLst>
              <a:gd name="adj1" fmla="val 1800000"/>
            </a:avLst>
          </a:prstGeom>
          <a:solidFill>
            <a:schemeClr val="bg1"/>
          </a:solidFill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132E0B8-DB76-4D58-A405-3D017F007838}"/>
              </a:ext>
            </a:extLst>
          </p:cNvPr>
          <p:cNvCxnSpPr>
            <a:cxnSpLocks/>
          </p:cNvCxnSpPr>
          <p:nvPr/>
        </p:nvCxnSpPr>
        <p:spPr>
          <a:xfrm flipV="1">
            <a:off x="2071447" y="4287631"/>
            <a:ext cx="0" cy="200411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AAFDD86-BA14-4514-9A44-6ED878676062}"/>
              </a:ext>
            </a:extLst>
          </p:cNvPr>
          <p:cNvCxnSpPr>
            <a:cxnSpLocks/>
          </p:cNvCxnSpPr>
          <p:nvPr/>
        </p:nvCxnSpPr>
        <p:spPr>
          <a:xfrm flipV="1">
            <a:off x="3079559" y="4283472"/>
            <a:ext cx="0" cy="200411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순서도: 처리 60">
            <a:extLst>
              <a:ext uri="{FF2B5EF4-FFF2-40B4-BE49-F238E27FC236}">
                <a16:creationId xmlns:a16="http://schemas.microsoft.com/office/drawing/2014/main" id="{29C17DC7-91E0-4AA9-958E-1F48BBFC240F}"/>
              </a:ext>
            </a:extLst>
          </p:cNvPr>
          <p:cNvSpPr/>
          <p:nvPr/>
        </p:nvSpPr>
        <p:spPr>
          <a:xfrm>
            <a:off x="1674856" y="4483883"/>
            <a:ext cx="865317" cy="309288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나눔스퀘어라운드 Bold" panose="020B0600000101010101" pitchFamily="50" charset="-127"/>
              </a:rPr>
              <a:t>가게이름</a:t>
            </a:r>
            <a:endParaRPr lang="en-US" altLang="ko-KR" sz="10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+mj-lt"/>
              <a:ea typeface="나눔스퀘어라운드 Bold" panose="020B0600000101010101" pitchFamily="50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A0A44DF-0B8A-4E94-968D-7FBBD4DABC26}"/>
              </a:ext>
            </a:extLst>
          </p:cNvPr>
          <p:cNvCxnSpPr>
            <a:cxnSpLocks/>
          </p:cNvCxnSpPr>
          <p:nvPr/>
        </p:nvCxnSpPr>
        <p:spPr>
          <a:xfrm flipV="1">
            <a:off x="3943655" y="4283472"/>
            <a:ext cx="0" cy="200411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순서도: 처리 60">
            <a:extLst>
              <a:ext uri="{FF2B5EF4-FFF2-40B4-BE49-F238E27FC236}">
                <a16:creationId xmlns:a16="http://schemas.microsoft.com/office/drawing/2014/main" id="{425B1B3B-A850-472B-A227-FE339B615E97}"/>
              </a:ext>
            </a:extLst>
          </p:cNvPr>
          <p:cNvSpPr/>
          <p:nvPr/>
        </p:nvSpPr>
        <p:spPr>
          <a:xfrm>
            <a:off x="2667234" y="4483883"/>
            <a:ext cx="865317" cy="309288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나눔스퀘어라운드 Bold" panose="020B0600000101010101" pitchFamily="50" charset="-127"/>
              </a:rPr>
              <a:t>메뉴판</a:t>
            </a:r>
            <a:endParaRPr lang="en-US" altLang="ko-KR" sz="10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+mj-lt"/>
              <a:ea typeface="나눔스퀘어라운드 Bold" panose="020B0600000101010101" pitchFamily="50" charset="-127"/>
            </a:endParaRPr>
          </a:p>
        </p:txBody>
      </p:sp>
      <p:sp>
        <p:nvSpPr>
          <p:cNvPr id="28" name="순서도: 처리 60">
            <a:extLst>
              <a:ext uri="{FF2B5EF4-FFF2-40B4-BE49-F238E27FC236}">
                <a16:creationId xmlns:a16="http://schemas.microsoft.com/office/drawing/2014/main" id="{969F1B6A-B8ED-4C31-B755-1A0E9E241B07}"/>
              </a:ext>
            </a:extLst>
          </p:cNvPr>
          <p:cNvSpPr/>
          <p:nvPr/>
        </p:nvSpPr>
        <p:spPr>
          <a:xfrm>
            <a:off x="3660216" y="4476353"/>
            <a:ext cx="865317" cy="309288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나눔스퀘어라운드 Bold" panose="020B0600000101010101" pitchFamily="50" charset="-127"/>
              </a:rPr>
              <a:t>이용후기</a:t>
            </a:r>
            <a:endParaRPr lang="en-US" altLang="ko-KR" sz="10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+mj-lt"/>
              <a:ea typeface="나눔스퀘어라운드 Bold" panose="020B0600000101010101" pitchFamily="50" charset="-127"/>
            </a:endParaRPr>
          </a:p>
        </p:txBody>
      </p:sp>
      <p:sp>
        <p:nvSpPr>
          <p:cNvPr id="29" name="순서도: 처리 60">
            <a:extLst>
              <a:ext uri="{FF2B5EF4-FFF2-40B4-BE49-F238E27FC236}">
                <a16:creationId xmlns:a16="http://schemas.microsoft.com/office/drawing/2014/main" id="{20E86C75-C0AC-460A-8349-DF74C36B61A2}"/>
              </a:ext>
            </a:extLst>
          </p:cNvPr>
          <p:cNvSpPr/>
          <p:nvPr/>
        </p:nvSpPr>
        <p:spPr>
          <a:xfrm>
            <a:off x="4624291" y="4476353"/>
            <a:ext cx="865317" cy="309288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나눔스퀘어라운드 Bold" panose="020B0600000101010101" pitchFamily="50" charset="-127"/>
              </a:rPr>
              <a:t>별점</a:t>
            </a:r>
            <a:endParaRPr lang="en-US" altLang="ko-KR" sz="10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+mj-lt"/>
              <a:ea typeface="나눔스퀘어라운드 Bold" panose="020B0600000101010101" pitchFamily="50" charset="-127"/>
            </a:endParaRPr>
          </a:p>
        </p:txBody>
      </p:sp>
      <p:cxnSp>
        <p:nvCxnSpPr>
          <p:cNvPr id="36" name="연결선: 꺾임 64">
            <a:extLst>
              <a:ext uri="{FF2B5EF4-FFF2-40B4-BE49-F238E27FC236}">
                <a16:creationId xmlns:a16="http://schemas.microsoft.com/office/drawing/2014/main" id="{F67A982E-5CCE-4379-90FF-AD3BA92DCEF3}"/>
              </a:ext>
            </a:extLst>
          </p:cNvPr>
          <p:cNvCxnSpPr>
            <a:cxnSpLocks/>
          </p:cNvCxnSpPr>
          <p:nvPr/>
        </p:nvCxnSpPr>
        <p:spPr>
          <a:xfrm>
            <a:off x="4860032" y="3124642"/>
            <a:ext cx="2612829" cy="1313475"/>
          </a:xfrm>
          <a:prstGeom prst="bentConnector3">
            <a:avLst>
              <a:gd name="adj1" fmla="val 128487"/>
            </a:avLst>
          </a:prstGeom>
          <a:solidFill>
            <a:schemeClr val="bg1"/>
          </a:solidFill>
          <a:ln w="19050"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749603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1023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3995936" y="142183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5407" y="240941"/>
            <a:ext cx="742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spc="-150" dirty="0">
                <a:solidFill>
                  <a:schemeClr val="bg1"/>
                </a:solidFill>
              </a:rPr>
              <a:t>순서도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23928" y="49656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+mj-lt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688889-3292-453C-92F1-D3E55D071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latin typeface="+mj-lt"/>
              </a:rPr>
              <a:pPr/>
              <a:t>17</a:t>
            </a:fld>
            <a:endParaRPr lang="ko-KR" altLang="en-US"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F46079-96AA-4993-B88A-B79F70B5DCE0}"/>
              </a:ext>
            </a:extLst>
          </p:cNvPr>
          <p:cNvSpPr/>
          <p:nvPr/>
        </p:nvSpPr>
        <p:spPr>
          <a:xfrm>
            <a:off x="7940058" y="241962"/>
            <a:ext cx="964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spc="-150" dirty="0">
                <a:solidFill>
                  <a:schemeClr val="bg1"/>
                </a:solidFill>
              </a:rPr>
              <a:t>Yes or No</a:t>
            </a:r>
            <a:endParaRPr lang="ko-KR" altLang="en-US" sz="1600" b="1" spc="-150" dirty="0">
              <a:solidFill>
                <a:schemeClr val="bg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A4F5EB8-B086-4EF7-8849-B5094B2498F0}"/>
              </a:ext>
            </a:extLst>
          </p:cNvPr>
          <p:cNvSpPr/>
          <p:nvPr/>
        </p:nvSpPr>
        <p:spPr>
          <a:xfrm>
            <a:off x="3657143" y="1117132"/>
            <a:ext cx="1643783" cy="37423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/>
            </a:pPr>
            <a:r>
              <a:rPr lang="ko-KR" altLang="en-US" sz="1000" dirty="0">
                <a:ln w="9525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나눔스퀘어라운드 Bold"/>
              </a:rPr>
              <a:t>시작화면</a:t>
            </a:r>
          </a:p>
        </p:txBody>
      </p:sp>
      <p:sp>
        <p:nvSpPr>
          <p:cNvPr id="11" name="순서도: 준비 6">
            <a:extLst>
              <a:ext uri="{FF2B5EF4-FFF2-40B4-BE49-F238E27FC236}">
                <a16:creationId xmlns:a16="http://schemas.microsoft.com/office/drawing/2014/main" id="{4C7F6624-0877-4FF5-B5D5-F29256B269DB}"/>
              </a:ext>
            </a:extLst>
          </p:cNvPr>
          <p:cNvSpPr/>
          <p:nvPr/>
        </p:nvSpPr>
        <p:spPr>
          <a:xfrm>
            <a:off x="3661573" y="1725696"/>
            <a:ext cx="1674376" cy="374239"/>
          </a:xfrm>
          <a:prstGeom prst="flowChartPreparat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나눔스퀘어라운드 Bold" panose="020B0600000101010101" pitchFamily="50" charset="-127"/>
              </a:rPr>
              <a:t>취향</a:t>
            </a:r>
            <a:endParaRPr lang="en-US" altLang="ko-KR" sz="10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+mj-lt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1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나눔스퀘어라운드 Bold" panose="020B0600000101010101" pitchFamily="50" charset="-127"/>
              </a:rPr>
              <a:t>질문화면</a:t>
            </a:r>
            <a:endParaRPr lang="en-US" altLang="ko-KR" sz="10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+mj-lt"/>
              <a:ea typeface="나눔스퀘어라운드 Bold" panose="020B0600000101010101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B564ABB-4651-477C-B326-1A42C67B28BF}"/>
              </a:ext>
            </a:extLst>
          </p:cNvPr>
          <p:cNvCxnSpPr>
            <a:cxnSpLocks/>
          </p:cNvCxnSpPr>
          <p:nvPr/>
        </p:nvCxnSpPr>
        <p:spPr>
          <a:xfrm flipV="1">
            <a:off x="4469716" y="1491372"/>
            <a:ext cx="0" cy="234324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순서도: 판단 9">
            <a:extLst>
              <a:ext uri="{FF2B5EF4-FFF2-40B4-BE49-F238E27FC236}">
                <a16:creationId xmlns:a16="http://schemas.microsoft.com/office/drawing/2014/main" id="{94159895-0BA8-4514-9112-55BBB2888BFC}"/>
              </a:ext>
            </a:extLst>
          </p:cNvPr>
          <p:cNvSpPr/>
          <p:nvPr/>
        </p:nvSpPr>
        <p:spPr>
          <a:xfrm>
            <a:off x="3692168" y="2334259"/>
            <a:ext cx="1643781" cy="1226148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AutoNum type="arabicPeriod"/>
            </a:pPr>
            <a:r>
              <a:rPr lang="ko-KR" altLang="en-US" sz="1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나눔스퀘어라운드 Bold" panose="020B0600000101010101" pitchFamily="50" charset="-127"/>
              </a:rPr>
              <a:t>한식</a:t>
            </a:r>
            <a:endParaRPr lang="en-US" altLang="ko-KR" sz="10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+mj-lt"/>
              <a:ea typeface="나눔스퀘어라운드 Bold" panose="020B0600000101010101" pitchFamily="50" charset="-127"/>
            </a:endParaRPr>
          </a:p>
          <a:p>
            <a:pPr marL="228600" indent="-228600" algn="ctr">
              <a:buAutoNum type="arabicPeriod"/>
            </a:pPr>
            <a:r>
              <a:rPr lang="ko-KR" altLang="en-US" sz="1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나눔스퀘어라운드 Bold" panose="020B0600000101010101" pitchFamily="50" charset="-127"/>
              </a:rPr>
              <a:t>중식</a:t>
            </a:r>
            <a:endParaRPr lang="en-US" altLang="ko-KR" sz="10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+mj-lt"/>
              <a:ea typeface="나눔스퀘어라운드 Bold" panose="020B0600000101010101" pitchFamily="50" charset="-127"/>
            </a:endParaRPr>
          </a:p>
          <a:p>
            <a:pPr marL="228600" indent="-228600" algn="ctr">
              <a:buAutoNum type="arabicPeriod"/>
            </a:pPr>
            <a:r>
              <a:rPr lang="ko-KR" altLang="en-US" sz="1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나눔스퀘어라운드 Bold" panose="020B0600000101010101" pitchFamily="50" charset="-127"/>
              </a:rPr>
              <a:t>일식</a:t>
            </a:r>
            <a:endParaRPr lang="en-US" altLang="ko-KR" sz="10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+mj-lt"/>
              <a:ea typeface="나눔스퀘어라운드 Bold" panose="020B0600000101010101" pitchFamily="50" charset="-127"/>
            </a:endParaRPr>
          </a:p>
          <a:p>
            <a:pPr marL="228600" indent="-228600" algn="ctr">
              <a:buAutoNum type="arabicPeriod"/>
            </a:pPr>
            <a:r>
              <a:rPr lang="ko-KR" altLang="en-US" sz="1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나눔스퀘어라운드 Bold" panose="020B0600000101010101" pitchFamily="50" charset="-127"/>
              </a:rPr>
              <a:t>양식</a:t>
            </a:r>
            <a:endParaRPr lang="en-US" altLang="ko-KR" sz="10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+mj-lt"/>
              <a:ea typeface="나눔스퀘어라운드 Bold" panose="020B0600000101010101" pitchFamily="50" charset="-127"/>
            </a:endParaRPr>
          </a:p>
          <a:p>
            <a:pPr marL="228600" indent="-228600" algn="ctr">
              <a:buAutoNum type="arabicPeriod"/>
            </a:pPr>
            <a:r>
              <a:rPr lang="ko-KR" altLang="en-US" sz="1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나눔스퀘어라운드 Bold" panose="020B0600000101010101" pitchFamily="50" charset="-127"/>
              </a:rPr>
              <a:t>분식</a:t>
            </a:r>
            <a:endParaRPr lang="en-US" altLang="ko-KR" sz="10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+mj-lt"/>
              <a:ea typeface="나눔스퀘어라운드 Bold" panose="020B0600000101010101" pitchFamily="50" charset="-127"/>
            </a:endParaRPr>
          </a:p>
          <a:p>
            <a:pPr marL="228600" indent="-228600" algn="ctr">
              <a:buAutoNum type="arabicPeriod"/>
            </a:pPr>
            <a:r>
              <a:rPr lang="ko-KR" altLang="en-US" sz="1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나눔스퀘어라운드 Bold" panose="020B0600000101010101" pitchFamily="50" charset="-127"/>
              </a:rPr>
              <a:t>기타</a:t>
            </a:r>
            <a:endParaRPr lang="en-US" altLang="ko-KR" sz="10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+mj-lt"/>
              <a:ea typeface="나눔스퀘어라운드 Bold" panose="020B0600000101010101" pitchFamily="50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E5EC329-9D78-4D02-94A1-60B876654172}"/>
              </a:ext>
            </a:extLst>
          </p:cNvPr>
          <p:cNvCxnSpPr>
            <a:cxnSpLocks/>
          </p:cNvCxnSpPr>
          <p:nvPr/>
        </p:nvCxnSpPr>
        <p:spPr>
          <a:xfrm flipV="1">
            <a:off x="4498761" y="2099935"/>
            <a:ext cx="0" cy="234324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순서도: 처리 60">
            <a:extLst>
              <a:ext uri="{FF2B5EF4-FFF2-40B4-BE49-F238E27FC236}">
                <a16:creationId xmlns:a16="http://schemas.microsoft.com/office/drawing/2014/main" id="{E0FFD36F-C934-4171-B21D-B7E3C9D481AD}"/>
              </a:ext>
            </a:extLst>
          </p:cNvPr>
          <p:cNvSpPr/>
          <p:nvPr/>
        </p:nvSpPr>
        <p:spPr>
          <a:xfrm>
            <a:off x="2221641" y="4876090"/>
            <a:ext cx="865317" cy="21967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나눔스퀘어라운드 Bold" panose="020B0600000101010101" pitchFamily="50" charset="-127"/>
              </a:rPr>
              <a:t>1.</a:t>
            </a:r>
            <a:r>
              <a:rPr lang="ko-KR" altLang="en-US" sz="1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나눔스퀘어라운드 Bold" panose="020B0600000101010101" pitchFamily="50" charset="-127"/>
              </a:rPr>
              <a:t> </a:t>
            </a:r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나눔스퀘어라운드 Bold" panose="020B0600000101010101" pitchFamily="50" charset="-127"/>
              </a:rPr>
              <a:t>Yes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047F1FC-6DE2-46EA-8685-F07DCB0BA951}"/>
              </a:ext>
            </a:extLst>
          </p:cNvPr>
          <p:cNvCxnSpPr>
            <a:cxnSpLocks/>
          </p:cNvCxnSpPr>
          <p:nvPr/>
        </p:nvCxnSpPr>
        <p:spPr>
          <a:xfrm flipV="1">
            <a:off x="4514299" y="3560407"/>
            <a:ext cx="0" cy="171207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9D5A99-1B7B-480E-A823-72EF4729122A}"/>
              </a:ext>
            </a:extLst>
          </p:cNvPr>
          <p:cNvSpPr/>
          <p:nvPr/>
        </p:nvSpPr>
        <p:spPr>
          <a:xfrm>
            <a:off x="755576" y="3731614"/>
            <a:ext cx="7776857" cy="16991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9" name="순서도: 판단 9">
            <a:extLst>
              <a:ext uri="{FF2B5EF4-FFF2-40B4-BE49-F238E27FC236}">
                <a16:creationId xmlns:a16="http://schemas.microsoft.com/office/drawing/2014/main" id="{CCCE1C6F-C586-4A65-9C54-449CC10D621E}"/>
              </a:ext>
            </a:extLst>
          </p:cNvPr>
          <p:cNvSpPr/>
          <p:nvPr/>
        </p:nvSpPr>
        <p:spPr>
          <a:xfrm>
            <a:off x="3066272" y="4016491"/>
            <a:ext cx="2896053" cy="36143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AutoNum type="arabicPeriod"/>
            </a:pPr>
            <a:r>
              <a:rPr lang="ko-KR" altLang="en-US" sz="1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나눔스퀘어라운드 Bold" panose="020B0600000101010101" pitchFamily="50" charset="-127"/>
              </a:rPr>
              <a:t>세부 취향 질문 화면</a:t>
            </a:r>
            <a:endParaRPr lang="en-US" altLang="ko-KR" sz="10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+mj-lt"/>
              <a:ea typeface="나눔스퀘어라운드 Bold" panose="020B0600000101010101" pitchFamily="50" charset="-127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962E01E-3F19-4743-B346-37F02FA2B007}"/>
              </a:ext>
            </a:extLst>
          </p:cNvPr>
          <p:cNvCxnSpPr>
            <a:cxnSpLocks/>
          </p:cNvCxnSpPr>
          <p:nvPr/>
        </p:nvCxnSpPr>
        <p:spPr>
          <a:xfrm flipV="1">
            <a:off x="4514299" y="4377926"/>
            <a:ext cx="0" cy="171207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순서도: 판단 9">
            <a:extLst>
              <a:ext uri="{FF2B5EF4-FFF2-40B4-BE49-F238E27FC236}">
                <a16:creationId xmlns:a16="http://schemas.microsoft.com/office/drawing/2014/main" id="{2C11A24E-055E-4A91-8E64-EC784BC17A8B}"/>
              </a:ext>
            </a:extLst>
          </p:cNvPr>
          <p:cNvSpPr/>
          <p:nvPr/>
        </p:nvSpPr>
        <p:spPr>
          <a:xfrm>
            <a:off x="3066272" y="4541035"/>
            <a:ext cx="2896053" cy="34273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AutoNum type="arabicPeriod"/>
            </a:pPr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나눔스퀘어라운드 Bold" panose="020B0600000101010101" pitchFamily="50" charset="-127"/>
              </a:rPr>
              <a:t>Yes</a:t>
            </a:r>
          </a:p>
          <a:p>
            <a:pPr marL="228600" indent="-228600" algn="ctr">
              <a:buAutoNum type="arabicPeriod"/>
            </a:pPr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나눔스퀘어라운드 Bold" panose="020B0600000101010101" pitchFamily="50" charset="-127"/>
              </a:rPr>
              <a:t>No</a:t>
            </a:r>
          </a:p>
        </p:txBody>
      </p:sp>
      <p:cxnSp>
        <p:nvCxnSpPr>
          <p:cNvPr id="43" name="연결선: 꺾임 64">
            <a:extLst>
              <a:ext uri="{FF2B5EF4-FFF2-40B4-BE49-F238E27FC236}">
                <a16:creationId xmlns:a16="http://schemas.microsoft.com/office/drawing/2014/main" id="{0CEA4CF3-27B9-45C3-B881-0E47E2A38B8E}"/>
              </a:ext>
            </a:extLst>
          </p:cNvPr>
          <p:cNvCxnSpPr>
            <a:cxnSpLocks/>
          </p:cNvCxnSpPr>
          <p:nvPr/>
        </p:nvCxnSpPr>
        <p:spPr>
          <a:xfrm flipV="1">
            <a:off x="2654300" y="4713373"/>
            <a:ext cx="422950" cy="163345"/>
          </a:xfrm>
          <a:prstGeom prst="bentConnector3">
            <a:avLst>
              <a:gd name="adj1" fmla="val -376"/>
            </a:avLst>
          </a:prstGeom>
          <a:solidFill>
            <a:schemeClr val="bg1"/>
          </a:solidFill>
          <a:ln w="19050"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연결선: 꺾임 64">
            <a:extLst>
              <a:ext uri="{FF2B5EF4-FFF2-40B4-BE49-F238E27FC236}">
                <a16:creationId xmlns:a16="http://schemas.microsoft.com/office/drawing/2014/main" id="{2A419594-E8E9-4F9E-8537-A76C9432262A}"/>
              </a:ext>
            </a:extLst>
          </p:cNvPr>
          <p:cNvCxnSpPr>
            <a:cxnSpLocks/>
          </p:cNvCxnSpPr>
          <p:nvPr/>
        </p:nvCxnSpPr>
        <p:spPr>
          <a:xfrm flipH="1" flipV="1">
            <a:off x="5930874" y="4715726"/>
            <a:ext cx="422950" cy="163345"/>
          </a:xfrm>
          <a:prstGeom prst="bentConnector3">
            <a:avLst>
              <a:gd name="adj1" fmla="val -376"/>
            </a:avLst>
          </a:prstGeom>
          <a:solidFill>
            <a:schemeClr val="bg1"/>
          </a:solidFill>
          <a:ln w="19050"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순서도: 처리 60">
            <a:extLst>
              <a:ext uri="{FF2B5EF4-FFF2-40B4-BE49-F238E27FC236}">
                <a16:creationId xmlns:a16="http://schemas.microsoft.com/office/drawing/2014/main" id="{CAB64E38-CAD4-4855-A093-073BBCA06F8C}"/>
              </a:ext>
            </a:extLst>
          </p:cNvPr>
          <p:cNvSpPr/>
          <p:nvPr/>
        </p:nvSpPr>
        <p:spPr>
          <a:xfrm>
            <a:off x="5921165" y="4883774"/>
            <a:ext cx="865317" cy="211986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나눔스퀘어라운드 Bold" panose="020B0600000101010101" pitchFamily="50" charset="-127"/>
              </a:rPr>
              <a:t>2. No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EE2E77B-C5B6-4E8B-98A3-825C415E0F04}"/>
              </a:ext>
            </a:extLst>
          </p:cNvPr>
          <p:cNvCxnSpPr>
            <a:cxnSpLocks/>
          </p:cNvCxnSpPr>
          <p:nvPr/>
        </p:nvCxnSpPr>
        <p:spPr>
          <a:xfrm flipH="1" flipV="1">
            <a:off x="745725" y="3897297"/>
            <a:ext cx="7786708" cy="55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311AC25-FB5D-4F9F-8125-097E3211CC49}"/>
              </a:ext>
            </a:extLst>
          </p:cNvPr>
          <p:cNvSpPr txBox="1"/>
          <p:nvPr/>
        </p:nvSpPr>
        <p:spPr>
          <a:xfrm>
            <a:off x="8108920" y="3686835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000" b="1" dirty="0">
                <a:latin typeface="+mj-lt"/>
              </a:rPr>
              <a:t>10</a:t>
            </a:r>
            <a:r>
              <a:rPr lang="ko-KR" altLang="en-US" sz="1000" b="1" dirty="0">
                <a:latin typeface="+mj-lt"/>
              </a:rPr>
              <a:t>번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4779EEE-02B0-470F-A833-D2C8DD22A829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4514299" y="3897299"/>
            <a:ext cx="0" cy="119192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꺾인 연결선[E] 126">
            <a:extLst>
              <a:ext uri="{FF2B5EF4-FFF2-40B4-BE49-F238E27FC236}">
                <a16:creationId xmlns:a16="http://schemas.microsoft.com/office/drawing/2014/main" id="{D53BAC6B-9142-41CD-88BD-277B0D3404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26357" y="3212181"/>
            <a:ext cx="11522" cy="3755637"/>
          </a:xfrm>
          <a:prstGeom prst="bentConnector3">
            <a:avLst>
              <a:gd name="adj1" fmla="val 1491798"/>
            </a:avLst>
          </a:prstGeom>
          <a:solidFill>
            <a:schemeClr val="bg1"/>
          </a:solidFill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652479B-41B4-4461-8CD1-0ED8BFC8B167}"/>
              </a:ext>
            </a:extLst>
          </p:cNvPr>
          <p:cNvCxnSpPr>
            <a:cxnSpLocks/>
          </p:cNvCxnSpPr>
          <p:nvPr/>
        </p:nvCxnSpPr>
        <p:spPr>
          <a:xfrm flipV="1">
            <a:off x="4497774" y="5266968"/>
            <a:ext cx="0" cy="169296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순서도: 판단 9">
            <a:extLst>
              <a:ext uri="{FF2B5EF4-FFF2-40B4-BE49-F238E27FC236}">
                <a16:creationId xmlns:a16="http://schemas.microsoft.com/office/drawing/2014/main" id="{66F7478D-6CE0-4D4B-BD2D-6A5A19E41B39}"/>
              </a:ext>
            </a:extLst>
          </p:cNvPr>
          <p:cNvSpPr/>
          <p:nvPr/>
        </p:nvSpPr>
        <p:spPr>
          <a:xfrm>
            <a:off x="3049747" y="5450486"/>
            <a:ext cx="2896053" cy="399501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AutoNum type="arabicPeriod"/>
            </a:pPr>
            <a:r>
              <a:rPr lang="ko-KR" altLang="en-US" sz="1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나눔스퀘어라운드 Bold" panose="020B0600000101010101" pitchFamily="50" charset="-127"/>
              </a:rPr>
              <a:t>음식 이름</a:t>
            </a:r>
            <a:endParaRPr lang="en-US" altLang="ko-KR" sz="10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+mj-lt"/>
              <a:ea typeface="나눔스퀘어라운드 Bold" panose="020B0600000101010101" pitchFamily="50" charset="-127"/>
            </a:endParaRPr>
          </a:p>
          <a:p>
            <a:pPr marL="228600" indent="-228600" algn="ctr">
              <a:buAutoNum type="arabicPeriod"/>
            </a:pPr>
            <a:r>
              <a:rPr lang="ko-KR" altLang="en-US" sz="1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나눔스퀘어라운드 Bold" panose="020B0600000101010101" pitchFamily="50" charset="-127"/>
              </a:rPr>
              <a:t>다시 고르기</a:t>
            </a:r>
            <a:endParaRPr lang="en-US" altLang="ko-KR" sz="10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+mj-lt"/>
              <a:ea typeface="나눔스퀘어라운드 Bold" panose="020B0600000101010101" pitchFamily="50" charset="-127"/>
            </a:endParaRPr>
          </a:p>
        </p:txBody>
      </p:sp>
      <p:sp>
        <p:nvSpPr>
          <p:cNvPr id="70" name="순서도: 처리 60">
            <a:extLst>
              <a:ext uri="{FF2B5EF4-FFF2-40B4-BE49-F238E27FC236}">
                <a16:creationId xmlns:a16="http://schemas.microsoft.com/office/drawing/2014/main" id="{5AF46D2B-C6F0-4D10-AA3C-E88AEFFEADDE}"/>
              </a:ext>
            </a:extLst>
          </p:cNvPr>
          <p:cNvSpPr/>
          <p:nvPr/>
        </p:nvSpPr>
        <p:spPr>
          <a:xfrm>
            <a:off x="2221641" y="5810299"/>
            <a:ext cx="865317" cy="21967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나눔스퀘어라운드 Bold" panose="020B0600000101010101" pitchFamily="50" charset="-127"/>
              </a:rPr>
              <a:t>1.</a:t>
            </a:r>
            <a:r>
              <a:rPr lang="ko-KR" altLang="en-US" sz="1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나눔스퀘어라운드 Bold" panose="020B0600000101010101" pitchFamily="50" charset="-127"/>
              </a:rPr>
              <a:t> 음식이름</a:t>
            </a:r>
            <a:endParaRPr lang="en-US" altLang="ko-KR" sz="10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+mj-lt"/>
              <a:ea typeface="나눔스퀘어라운드 Bold" panose="020B0600000101010101" pitchFamily="50" charset="-127"/>
            </a:endParaRPr>
          </a:p>
        </p:txBody>
      </p:sp>
      <p:cxnSp>
        <p:nvCxnSpPr>
          <p:cNvPr id="71" name="연결선: 꺾임 64">
            <a:extLst>
              <a:ext uri="{FF2B5EF4-FFF2-40B4-BE49-F238E27FC236}">
                <a16:creationId xmlns:a16="http://schemas.microsoft.com/office/drawing/2014/main" id="{F49753C1-C694-4B32-92AA-89F82D1C5F5C}"/>
              </a:ext>
            </a:extLst>
          </p:cNvPr>
          <p:cNvCxnSpPr>
            <a:cxnSpLocks/>
          </p:cNvCxnSpPr>
          <p:nvPr/>
        </p:nvCxnSpPr>
        <p:spPr>
          <a:xfrm flipV="1">
            <a:off x="2654300" y="5647582"/>
            <a:ext cx="422950" cy="163345"/>
          </a:xfrm>
          <a:prstGeom prst="bentConnector3">
            <a:avLst>
              <a:gd name="adj1" fmla="val -376"/>
            </a:avLst>
          </a:prstGeom>
          <a:solidFill>
            <a:schemeClr val="bg1"/>
          </a:solidFill>
          <a:ln w="19050"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" name="연결선: 꺾임 64">
            <a:extLst>
              <a:ext uri="{FF2B5EF4-FFF2-40B4-BE49-F238E27FC236}">
                <a16:creationId xmlns:a16="http://schemas.microsoft.com/office/drawing/2014/main" id="{224ED9FB-EB08-4919-BBDC-5A3A983873C7}"/>
              </a:ext>
            </a:extLst>
          </p:cNvPr>
          <p:cNvCxnSpPr>
            <a:cxnSpLocks/>
          </p:cNvCxnSpPr>
          <p:nvPr/>
        </p:nvCxnSpPr>
        <p:spPr>
          <a:xfrm flipH="1" flipV="1">
            <a:off x="5930874" y="5649935"/>
            <a:ext cx="422950" cy="163345"/>
          </a:xfrm>
          <a:prstGeom prst="bentConnector3">
            <a:avLst>
              <a:gd name="adj1" fmla="val -376"/>
            </a:avLst>
          </a:prstGeom>
          <a:solidFill>
            <a:schemeClr val="bg1"/>
          </a:solidFill>
          <a:ln w="19050"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3" name="순서도: 처리 60">
            <a:extLst>
              <a:ext uri="{FF2B5EF4-FFF2-40B4-BE49-F238E27FC236}">
                <a16:creationId xmlns:a16="http://schemas.microsoft.com/office/drawing/2014/main" id="{847C6AA1-E603-4145-95EE-55FF281E3807}"/>
              </a:ext>
            </a:extLst>
          </p:cNvPr>
          <p:cNvSpPr/>
          <p:nvPr/>
        </p:nvSpPr>
        <p:spPr>
          <a:xfrm>
            <a:off x="5921165" y="5817982"/>
            <a:ext cx="1001194" cy="231453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나눔스퀘어라운드 Bold" panose="020B0600000101010101" pitchFamily="50" charset="-127"/>
              </a:rPr>
              <a:t>2. </a:t>
            </a:r>
            <a:r>
              <a:rPr lang="ko-KR" altLang="en-US" sz="1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나눔스퀘어라운드 Bold" panose="020B0600000101010101" pitchFamily="50" charset="-127"/>
              </a:rPr>
              <a:t>다시 고르기</a:t>
            </a:r>
            <a:endParaRPr lang="en-US" altLang="ko-KR" sz="10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+mj-lt"/>
              <a:ea typeface="나눔스퀘어라운드 Bold" panose="020B0600000101010101" pitchFamily="50" charset="-127"/>
            </a:endParaRPr>
          </a:p>
        </p:txBody>
      </p:sp>
      <p:cxnSp>
        <p:nvCxnSpPr>
          <p:cNvPr id="75" name="연결선: 꺾임 64">
            <a:extLst>
              <a:ext uri="{FF2B5EF4-FFF2-40B4-BE49-F238E27FC236}">
                <a16:creationId xmlns:a16="http://schemas.microsoft.com/office/drawing/2014/main" id="{53372683-0CE1-4EAA-B944-E1F953EAD06E}"/>
              </a:ext>
            </a:extLst>
          </p:cNvPr>
          <p:cNvCxnSpPr>
            <a:cxnSpLocks/>
            <a:stCxn id="11" idx="3"/>
            <a:endCxn id="73" idx="3"/>
          </p:cNvCxnSpPr>
          <p:nvPr/>
        </p:nvCxnSpPr>
        <p:spPr>
          <a:xfrm>
            <a:off x="5335949" y="1912816"/>
            <a:ext cx="1586410" cy="4020893"/>
          </a:xfrm>
          <a:prstGeom prst="bentConnector3">
            <a:avLst>
              <a:gd name="adj1" fmla="val 216258"/>
            </a:avLst>
          </a:prstGeom>
          <a:solidFill>
            <a:schemeClr val="bg1"/>
          </a:solidFill>
          <a:ln w="19050"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0" name="순서도: 처리 60">
            <a:extLst>
              <a:ext uri="{FF2B5EF4-FFF2-40B4-BE49-F238E27FC236}">
                <a16:creationId xmlns:a16="http://schemas.microsoft.com/office/drawing/2014/main" id="{15963600-F727-4AD3-8173-428D57E55E93}"/>
              </a:ext>
            </a:extLst>
          </p:cNvPr>
          <p:cNvSpPr/>
          <p:nvPr/>
        </p:nvSpPr>
        <p:spPr>
          <a:xfrm>
            <a:off x="309479" y="6266817"/>
            <a:ext cx="732696" cy="194049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나눔스퀘어라운드 Bold" panose="020B0600000101010101" pitchFamily="50" charset="-127"/>
              </a:rPr>
              <a:t>음식이름</a:t>
            </a:r>
            <a:endParaRPr lang="en-US" altLang="ko-KR" sz="10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+mj-lt"/>
              <a:ea typeface="나눔스퀘어라운드 Bold" panose="020B0600000101010101" pitchFamily="50" charset="-127"/>
            </a:endParaRPr>
          </a:p>
        </p:txBody>
      </p:sp>
      <p:cxnSp>
        <p:nvCxnSpPr>
          <p:cNvPr id="81" name="꺾인 연결선[E] 126">
            <a:extLst>
              <a:ext uri="{FF2B5EF4-FFF2-40B4-BE49-F238E27FC236}">
                <a16:creationId xmlns:a16="http://schemas.microsoft.com/office/drawing/2014/main" id="{A1EF69F0-7D01-45D1-A660-471C27B1573C}"/>
              </a:ext>
            </a:extLst>
          </p:cNvPr>
          <p:cNvCxnSpPr>
            <a:cxnSpLocks/>
            <a:stCxn id="80" idx="0"/>
            <a:endCxn id="88" idx="0"/>
          </p:cNvCxnSpPr>
          <p:nvPr/>
        </p:nvCxnSpPr>
        <p:spPr>
          <a:xfrm rot="5400000" flipH="1" flipV="1">
            <a:off x="2652999" y="4282115"/>
            <a:ext cx="7530" cy="3961874"/>
          </a:xfrm>
          <a:prstGeom prst="bentConnector3">
            <a:avLst>
              <a:gd name="adj1" fmla="val 1956879"/>
            </a:avLst>
          </a:prstGeom>
          <a:solidFill>
            <a:schemeClr val="bg1"/>
          </a:solidFill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A103E647-F2AB-4E16-A2B5-C5B4F6A89545}"/>
              </a:ext>
            </a:extLst>
          </p:cNvPr>
          <p:cNvCxnSpPr>
            <a:cxnSpLocks/>
          </p:cNvCxnSpPr>
          <p:nvPr/>
        </p:nvCxnSpPr>
        <p:spPr>
          <a:xfrm flipV="1">
            <a:off x="1718508" y="6093296"/>
            <a:ext cx="0" cy="177684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A1ED5844-1704-4D8F-8E1F-FABD654A8423}"/>
              </a:ext>
            </a:extLst>
          </p:cNvPr>
          <p:cNvCxnSpPr>
            <a:cxnSpLocks/>
          </p:cNvCxnSpPr>
          <p:nvPr/>
        </p:nvCxnSpPr>
        <p:spPr>
          <a:xfrm flipH="1" flipV="1">
            <a:off x="2666207" y="6037499"/>
            <a:ext cx="15613" cy="230521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순서도: 처리 60">
            <a:extLst>
              <a:ext uri="{FF2B5EF4-FFF2-40B4-BE49-F238E27FC236}">
                <a16:creationId xmlns:a16="http://schemas.microsoft.com/office/drawing/2014/main" id="{1BABC356-FC4D-4F05-8556-4A02478FEF7D}"/>
              </a:ext>
            </a:extLst>
          </p:cNvPr>
          <p:cNvSpPr/>
          <p:nvPr/>
        </p:nvSpPr>
        <p:spPr>
          <a:xfrm>
            <a:off x="1321918" y="6266817"/>
            <a:ext cx="732696" cy="194049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나눔스퀘어라운드 Bold" panose="020B0600000101010101" pitchFamily="50" charset="-127"/>
              </a:rPr>
              <a:t>가게이름</a:t>
            </a:r>
            <a:endParaRPr lang="en-US" altLang="ko-KR" sz="10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+mj-lt"/>
              <a:ea typeface="나눔스퀘어라운드 Bold" panose="020B0600000101010101" pitchFamily="50" charset="-127"/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AAB57798-650D-4DCC-83F6-9645D8C2BBB5}"/>
              </a:ext>
            </a:extLst>
          </p:cNvPr>
          <p:cNvCxnSpPr>
            <a:cxnSpLocks/>
          </p:cNvCxnSpPr>
          <p:nvPr/>
        </p:nvCxnSpPr>
        <p:spPr>
          <a:xfrm flipV="1">
            <a:off x="3673626" y="6094495"/>
            <a:ext cx="0" cy="173524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6" name="순서도: 처리 60">
            <a:extLst>
              <a:ext uri="{FF2B5EF4-FFF2-40B4-BE49-F238E27FC236}">
                <a16:creationId xmlns:a16="http://schemas.microsoft.com/office/drawing/2014/main" id="{5234CF0C-8942-483D-8489-4851394F7CCF}"/>
              </a:ext>
            </a:extLst>
          </p:cNvPr>
          <p:cNvSpPr/>
          <p:nvPr/>
        </p:nvSpPr>
        <p:spPr>
          <a:xfrm>
            <a:off x="2314296" y="6266817"/>
            <a:ext cx="732696" cy="194049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나눔스퀘어라운드 Bold" panose="020B0600000101010101" pitchFamily="50" charset="-127"/>
              </a:rPr>
              <a:t>메뉴판</a:t>
            </a:r>
            <a:endParaRPr lang="en-US" altLang="ko-KR" sz="10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+mj-lt"/>
              <a:ea typeface="나눔스퀘어라운드 Bold" panose="020B0600000101010101" pitchFamily="50" charset="-127"/>
            </a:endParaRPr>
          </a:p>
        </p:txBody>
      </p:sp>
      <p:sp>
        <p:nvSpPr>
          <p:cNvPr id="87" name="순서도: 처리 60">
            <a:extLst>
              <a:ext uri="{FF2B5EF4-FFF2-40B4-BE49-F238E27FC236}">
                <a16:creationId xmlns:a16="http://schemas.microsoft.com/office/drawing/2014/main" id="{D495045D-27CF-42C7-9F28-E912BF52AC9E}"/>
              </a:ext>
            </a:extLst>
          </p:cNvPr>
          <p:cNvSpPr/>
          <p:nvPr/>
        </p:nvSpPr>
        <p:spPr>
          <a:xfrm>
            <a:off x="3307278" y="6259287"/>
            <a:ext cx="732696" cy="194049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나눔스퀘어라운드 Bold" panose="020B0600000101010101" pitchFamily="50" charset="-127"/>
              </a:rPr>
              <a:t>이용후기</a:t>
            </a:r>
            <a:endParaRPr lang="en-US" altLang="ko-KR" sz="10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+mj-lt"/>
              <a:ea typeface="나눔스퀘어라운드 Bold" panose="020B0600000101010101" pitchFamily="50" charset="-127"/>
            </a:endParaRPr>
          </a:p>
        </p:txBody>
      </p:sp>
      <p:sp>
        <p:nvSpPr>
          <p:cNvPr id="88" name="순서도: 처리 60">
            <a:extLst>
              <a:ext uri="{FF2B5EF4-FFF2-40B4-BE49-F238E27FC236}">
                <a16:creationId xmlns:a16="http://schemas.microsoft.com/office/drawing/2014/main" id="{447147B1-2C12-45E2-90D4-E1534982E5F1}"/>
              </a:ext>
            </a:extLst>
          </p:cNvPr>
          <p:cNvSpPr/>
          <p:nvPr/>
        </p:nvSpPr>
        <p:spPr>
          <a:xfrm>
            <a:off x="4271353" y="6259287"/>
            <a:ext cx="732696" cy="194049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나눔스퀘어라운드 Bold" panose="020B0600000101010101" pitchFamily="50" charset="-127"/>
              </a:rPr>
              <a:t>별점</a:t>
            </a:r>
            <a:endParaRPr lang="en-US" altLang="ko-KR" sz="10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+mj-lt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3273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1023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2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3995936" y="142183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147" y="241446"/>
            <a:ext cx="9813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spc="-150" dirty="0">
                <a:solidFill>
                  <a:schemeClr val="bg1"/>
                </a:solidFill>
              </a:rPr>
              <a:t>개발 일정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23928" y="49656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688889-3292-453C-92F1-D3E55D071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18</a:t>
            </a:fld>
            <a:endParaRPr lang="ko-KR" altLang="en-US"/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BFD05494-38BF-4B39-8EE6-62999CB10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264080"/>
              </p:ext>
            </p:extLst>
          </p:nvPr>
        </p:nvGraphicFramePr>
        <p:xfrm>
          <a:off x="316000" y="1877094"/>
          <a:ext cx="8512000" cy="432529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17622">
                  <a:extLst>
                    <a:ext uri="{9D8B030D-6E8A-4147-A177-3AD203B41FA5}">
                      <a16:colId xmlns:a16="http://schemas.microsoft.com/office/drawing/2014/main" val="2446848382"/>
                    </a:ext>
                  </a:extLst>
                </a:gridCol>
                <a:gridCol w="970028">
                  <a:extLst>
                    <a:ext uri="{9D8B030D-6E8A-4147-A177-3AD203B41FA5}">
                      <a16:colId xmlns:a16="http://schemas.microsoft.com/office/drawing/2014/main" val="935767906"/>
                    </a:ext>
                  </a:extLst>
                </a:gridCol>
                <a:gridCol w="992900">
                  <a:extLst>
                    <a:ext uri="{9D8B030D-6E8A-4147-A177-3AD203B41FA5}">
                      <a16:colId xmlns:a16="http://schemas.microsoft.com/office/drawing/2014/main" val="621736482"/>
                    </a:ext>
                  </a:extLst>
                </a:gridCol>
                <a:gridCol w="1046290">
                  <a:extLst>
                    <a:ext uri="{9D8B030D-6E8A-4147-A177-3AD203B41FA5}">
                      <a16:colId xmlns:a16="http://schemas.microsoft.com/office/drawing/2014/main" val="2061635171"/>
                    </a:ext>
                  </a:extLst>
                </a:gridCol>
                <a:gridCol w="1046290">
                  <a:extLst>
                    <a:ext uri="{9D8B030D-6E8A-4147-A177-3AD203B41FA5}">
                      <a16:colId xmlns:a16="http://schemas.microsoft.com/office/drawing/2014/main" val="2395097634"/>
                    </a:ext>
                  </a:extLst>
                </a:gridCol>
                <a:gridCol w="1046290">
                  <a:extLst>
                    <a:ext uri="{9D8B030D-6E8A-4147-A177-3AD203B41FA5}">
                      <a16:colId xmlns:a16="http://schemas.microsoft.com/office/drawing/2014/main" val="3841553312"/>
                    </a:ext>
                  </a:extLst>
                </a:gridCol>
                <a:gridCol w="1046290">
                  <a:extLst>
                    <a:ext uri="{9D8B030D-6E8A-4147-A177-3AD203B41FA5}">
                      <a16:colId xmlns:a16="http://schemas.microsoft.com/office/drawing/2014/main" val="195917890"/>
                    </a:ext>
                  </a:extLst>
                </a:gridCol>
                <a:gridCol w="1046290">
                  <a:extLst>
                    <a:ext uri="{9D8B030D-6E8A-4147-A177-3AD203B41FA5}">
                      <a16:colId xmlns:a16="http://schemas.microsoft.com/office/drawing/2014/main" val="3147725121"/>
                    </a:ext>
                  </a:extLst>
                </a:gridCol>
              </a:tblGrid>
              <a:tr h="564666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9.4-9.7</a:t>
                      </a:r>
                      <a:endParaRPr lang="ko-KR" altLang="en-US" sz="18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9.8-9.14</a:t>
                      </a:r>
                      <a:endParaRPr lang="ko-KR" altLang="en-US" sz="18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9.15-9.21</a:t>
                      </a:r>
                      <a:endParaRPr lang="ko-KR" altLang="en-US" sz="18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9.22-9.28</a:t>
                      </a:r>
                      <a:endParaRPr lang="ko-KR" altLang="en-US" sz="18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9.29-10.5</a:t>
                      </a:r>
                      <a:endParaRPr lang="ko-KR" altLang="en-US" sz="18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10.6-10.12</a:t>
                      </a:r>
                      <a:endParaRPr lang="ko-KR" altLang="en-US" sz="18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12.01-</a:t>
                      </a:r>
                      <a:r>
                        <a:rPr lang="ko-KR" altLang="en-US" sz="18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발표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1198943"/>
                  </a:ext>
                </a:extLst>
              </a:tr>
              <a:tr h="4755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dirty="0">
                          <a:latin typeface="+mj-lt"/>
                          <a:ea typeface="나눔스퀘어라운드 Bold" panose="020B0600000101010101" pitchFamily="50" charset="-127"/>
                        </a:rPr>
                        <a:t>스터디</a:t>
                      </a:r>
                      <a:r>
                        <a:rPr lang="en-US" altLang="ko-KR" sz="1200" b="0" i="0" dirty="0">
                          <a:latin typeface="+mj-lt"/>
                          <a:ea typeface="나눔스퀘어라운드 Bold" panose="020B0600000101010101" pitchFamily="50" charset="-127"/>
                        </a:rPr>
                        <a:t>(</a:t>
                      </a:r>
                      <a:r>
                        <a:rPr lang="ko-KR" altLang="en-US" sz="1200" b="0" i="0" dirty="0">
                          <a:latin typeface="+mj-lt"/>
                          <a:ea typeface="나눔스퀘어라운드 Bold" panose="020B0600000101010101" pitchFamily="50" charset="-127"/>
                        </a:rPr>
                        <a:t>개별</a:t>
                      </a:r>
                      <a:r>
                        <a:rPr lang="en-US" altLang="ko-KR" sz="1200" b="0" i="0" dirty="0">
                          <a:latin typeface="+mj-lt"/>
                          <a:ea typeface="나눔스퀘어라운드 Bold" panose="020B0600000101010101" pitchFamily="50" charset="-127"/>
                        </a:rPr>
                        <a:t>)</a:t>
                      </a:r>
                      <a:endParaRPr lang="ko-KR" altLang="en-US" sz="1200" b="0" i="0" dirty="0">
                        <a:latin typeface="+mj-lt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295195"/>
                  </a:ext>
                </a:extLst>
              </a:tr>
              <a:tr h="5646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dirty="0">
                          <a:latin typeface="+mj-lt"/>
                          <a:ea typeface="나눔스퀘어라운드 Bold" panose="020B0600000101010101" pitchFamily="50" charset="-127"/>
                        </a:rPr>
                        <a:t>서버</a:t>
                      </a:r>
                      <a:endParaRPr lang="en-US" altLang="ko-KR" sz="1200" b="0" i="0" dirty="0">
                        <a:latin typeface="+mj-lt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204687"/>
                  </a:ext>
                </a:extLst>
              </a:tr>
              <a:tr h="5646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dirty="0">
                          <a:latin typeface="+mj-lt"/>
                          <a:ea typeface="나눔스퀘어라운드 Bold" panose="020B0600000101010101" pitchFamily="50" charset="-127"/>
                        </a:rPr>
                        <a:t>랜덤 메뉴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691448"/>
                  </a:ext>
                </a:extLst>
              </a:tr>
              <a:tr h="5646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dirty="0">
                          <a:latin typeface="+mj-lt"/>
                          <a:ea typeface="나눔스퀘어라운드 Bold" panose="020B0600000101010101" pitchFamily="50" charset="-127"/>
                        </a:rPr>
                        <a:t>취향 선택</a:t>
                      </a:r>
                      <a:endParaRPr lang="en-US" altLang="ko-KR" sz="1200" b="0" i="0" dirty="0">
                        <a:latin typeface="+mj-lt"/>
                        <a:ea typeface="나눔스퀘어라운드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i="0" dirty="0">
                          <a:latin typeface="+mj-lt"/>
                          <a:ea typeface="나눔스퀘어라운드 Bold" panose="020B0600000101010101" pitchFamily="50" charset="-127"/>
                        </a:rPr>
                        <a:t>메뉴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799817"/>
                  </a:ext>
                </a:extLst>
              </a:tr>
              <a:tr h="5646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dirty="0">
                          <a:latin typeface="+mj-lt"/>
                          <a:ea typeface="나눔스퀘어라운드 Bold" panose="020B0600000101010101" pitchFamily="50" charset="-127"/>
                        </a:rPr>
                        <a:t>데이터 베이스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605394"/>
                  </a:ext>
                </a:extLst>
              </a:tr>
              <a:tr h="475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latin typeface="+mj-lt"/>
                          <a:ea typeface="나눔스퀘어라운드 Bold" panose="020B0600000101010101" pitchFamily="50" charset="-127"/>
                        </a:rPr>
                        <a:t>UI</a:t>
                      </a:r>
                      <a:endParaRPr lang="ko-KR" altLang="en-US" sz="1200" b="0" i="0" dirty="0">
                        <a:latin typeface="+mj-lt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598671"/>
                  </a:ext>
                </a:extLst>
              </a:tr>
              <a:tr h="4755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dirty="0">
                          <a:latin typeface="+mj-lt"/>
                          <a:ea typeface="나눔스퀘어라운드 Bold" panose="020B0600000101010101" pitchFamily="50" charset="-127"/>
                        </a:rPr>
                        <a:t>디버깅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093574"/>
                  </a:ext>
                </a:extLst>
              </a:tr>
            </a:tbl>
          </a:graphicData>
        </a:graphic>
      </p:graphicFrame>
      <p:sp>
        <p:nvSpPr>
          <p:cNvPr id="45" name="직사각형 44">
            <a:extLst>
              <a:ext uri="{FF2B5EF4-FFF2-40B4-BE49-F238E27FC236}">
                <a16:creationId xmlns:a16="http://schemas.microsoft.com/office/drawing/2014/main" id="{AD282559-C6EA-4FC9-AD08-366B914D7ABC}"/>
              </a:ext>
            </a:extLst>
          </p:cNvPr>
          <p:cNvSpPr/>
          <p:nvPr/>
        </p:nvSpPr>
        <p:spPr>
          <a:xfrm>
            <a:off x="2583748" y="3212976"/>
            <a:ext cx="5169154" cy="128535"/>
          </a:xfrm>
          <a:prstGeom prst="rect">
            <a:avLst/>
          </a:prstGeom>
          <a:solidFill>
            <a:srgbClr val="7030A0">
              <a:alpha val="87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10BF4C6-FA86-426A-9778-C79E51AFA692}"/>
              </a:ext>
            </a:extLst>
          </p:cNvPr>
          <p:cNvSpPr/>
          <p:nvPr/>
        </p:nvSpPr>
        <p:spPr>
          <a:xfrm>
            <a:off x="1619672" y="2708921"/>
            <a:ext cx="3024336" cy="119545"/>
          </a:xfrm>
          <a:prstGeom prst="rect">
            <a:avLst/>
          </a:prstGeom>
          <a:solidFill>
            <a:srgbClr val="7030A0">
              <a:alpha val="87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C780F24-EC3C-43BA-B16B-B1288A15C3F4}"/>
              </a:ext>
            </a:extLst>
          </p:cNvPr>
          <p:cNvSpPr/>
          <p:nvPr/>
        </p:nvSpPr>
        <p:spPr>
          <a:xfrm>
            <a:off x="9756576" y="4797152"/>
            <a:ext cx="1032002" cy="125833"/>
          </a:xfrm>
          <a:prstGeom prst="rect">
            <a:avLst/>
          </a:prstGeom>
          <a:solidFill>
            <a:srgbClr val="7030A0">
              <a:alpha val="87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C7E8D5D-8F28-40CE-88B4-32716A56D758}"/>
              </a:ext>
            </a:extLst>
          </p:cNvPr>
          <p:cNvSpPr/>
          <p:nvPr/>
        </p:nvSpPr>
        <p:spPr>
          <a:xfrm>
            <a:off x="2583749" y="3693125"/>
            <a:ext cx="2060259" cy="124999"/>
          </a:xfrm>
          <a:prstGeom prst="rect">
            <a:avLst/>
          </a:prstGeom>
          <a:solidFill>
            <a:srgbClr val="FFC000">
              <a:alpha val="87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D2CBFD9-4BEE-43A7-8BCF-323137F382C8}"/>
              </a:ext>
            </a:extLst>
          </p:cNvPr>
          <p:cNvSpPr/>
          <p:nvPr/>
        </p:nvSpPr>
        <p:spPr>
          <a:xfrm>
            <a:off x="2583748" y="4182359"/>
            <a:ext cx="3092755" cy="119545"/>
          </a:xfrm>
          <a:prstGeom prst="rect">
            <a:avLst/>
          </a:prstGeom>
          <a:solidFill>
            <a:srgbClr val="4885BE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3F3ED1D-9089-4326-B3F8-4FC25A26FBDE}"/>
              </a:ext>
            </a:extLst>
          </p:cNvPr>
          <p:cNvGrpSpPr/>
          <p:nvPr/>
        </p:nvGrpSpPr>
        <p:grpSpPr>
          <a:xfrm>
            <a:off x="5293603" y="1394700"/>
            <a:ext cx="3484673" cy="396472"/>
            <a:chOff x="4876800" y="763722"/>
            <a:chExt cx="5828204" cy="461665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D7BC991-D28C-4B02-837E-A6E4775B23CF}"/>
                </a:ext>
              </a:extLst>
            </p:cNvPr>
            <p:cNvSpPr/>
            <p:nvPr/>
          </p:nvSpPr>
          <p:spPr>
            <a:xfrm>
              <a:off x="4876800" y="763722"/>
              <a:ext cx="5828204" cy="4616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33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A1956810-E38E-418B-B486-81A5A552C3F1}"/>
                </a:ext>
              </a:extLst>
            </p:cNvPr>
            <p:cNvGrpSpPr/>
            <p:nvPr/>
          </p:nvGrpSpPr>
          <p:grpSpPr>
            <a:xfrm>
              <a:off x="8056167" y="871614"/>
              <a:ext cx="1161840" cy="337842"/>
              <a:chOff x="8003394" y="549465"/>
              <a:chExt cx="1161840" cy="337842"/>
            </a:xfrm>
          </p:grpSpPr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FB337A10-31F6-4BDE-9756-ADD756FFDB27}"/>
                  </a:ext>
                </a:extLst>
              </p:cNvPr>
              <p:cNvSpPr/>
              <p:nvPr/>
            </p:nvSpPr>
            <p:spPr>
              <a:xfrm>
                <a:off x="8003394" y="574115"/>
                <a:ext cx="206829" cy="195943"/>
              </a:xfrm>
              <a:prstGeom prst="rect">
                <a:avLst/>
              </a:prstGeom>
              <a:solidFill>
                <a:srgbClr val="FFC000">
                  <a:alpha val="87000"/>
                </a:srgb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93" name="Заголовок 1">
                <a:extLst>
                  <a:ext uri="{FF2B5EF4-FFF2-40B4-BE49-F238E27FC236}">
                    <a16:creationId xmlns:a16="http://schemas.microsoft.com/office/drawing/2014/main" id="{46DC9DE1-1EDF-4113-A67A-8234260503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29328" y="549465"/>
                <a:ext cx="1135906" cy="337842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ko-KR" altLang="en-US" sz="1200" b="1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ea typeface="코어 고딕 E 4 Regular" panose="020B0503030302020204" pitchFamily="34" charset="-127"/>
                  </a:rPr>
                  <a:t>김성영</a:t>
                </a:r>
                <a:endParaRPr lang="ru-RU" sz="12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ea typeface="코어 고딕 E 4 Regular" panose="020B0503030302020204" pitchFamily="34" charset="-127"/>
                </a:endParaRP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0BFD88F4-B2D9-40FB-8DA5-BD7E43210C07}"/>
                </a:ext>
              </a:extLst>
            </p:cNvPr>
            <p:cNvGrpSpPr/>
            <p:nvPr/>
          </p:nvGrpSpPr>
          <p:grpSpPr>
            <a:xfrm>
              <a:off x="9543165" y="871614"/>
              <a:ext cx="1161838" cy="337842"/>
              <a:chOff x="9516779" y="549465"/>
              <a:chExt cx="1161838" cy="337842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506F2E2A-6333-444A-B36F-2409D2CB6E88}"/>
                  </a:ext>
                </a:extLst>
              </p:cNvPr>
              <p:cNvSpPr/>
              <p:nvPr/>
            </p:nvSpPr>
            <p:spPr>
              <a:xfrm>
                <a:off x="9516779" y="574115"/>
                <a:ext cx="206829" cy="195943"/>
              </a:xfrm>
              <a:prstGeom prst="rect">
                <a:avLst/>
              </a:prstGeom>
              <a:solidFill>
                <a:schemeClr val="accent5">
                  <a:lumMod val="75000"/>
                  <a:alpha val="8700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91" name="Заголовок 1">
                <a:extLst>
                  <a:ext uri="{FF2B5EF4-FFF2-40B4-BE49-F238E27FC236}">
                    <a16:creationId xmlns:a16="http://schemas.microsoft.com/office/drawing/2014/main" id="{538B6438-398B-414F-A93C-CF88E8A16B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42711" y="549465"/>
                <a:ext cx="1135906" cy="337842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ko-KR" altLang="en-US" sz="1200" b="1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ea typeface="코어 고딕 E 4 Regular" panose="020B0503030302020204" pitchFamily="34" charset="-127"/>
                  </a:rPr>
                  <a:t>정현지</a:t>
                </a:r>
                <a:endParaRPr lang="ru-RU" sz="12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ea typeface="코어 고딕 E 4 Regular" panose="020B0503030302020204" pitchFamily="34" charset="-127"/>
                </a:endParaRP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BCBE4951-701F-4EB1-BE5E-975F89E99BE0}"/>
                </a:ext>
              </a:extLst>
            </p:cNvPr>
            <p:cNvGrpSpPr/>
            <p:nvPr/>
          </p:nvGrpSpPr>
          <p:grpSpPr>
            <a:xfrm>
              <a:off x="6569169" y="871614"/>
              <a:ext cx="1161840" cy="337842"/>
              <a:chOff x="6490009" y="549465"/>
              <a:chExt cx="1161840" cy="337842"/>
            </a:xfrm>
          </p:grpSpPr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2F64B80E-79FE-4D7B-BC2D-399E0D42C720}"/>
                  </a:ext>
                </a:extLst>
              </p:cNvPr>
              <p:cNvSpPr/>
              <p:nvPr/>
            </p:nvSpPr>
            <p:spPr>
              <a:xfrm>
                <a:off x="6490009" y="574115"/>
                <a:ext cx="206829" cy="195943"/>
              </a:xfrm>
              <a:prstGeom prst="rect">
                <a:avLst/>
              </a:prstGeom>
              <a:solidFill>
                <a:srgbClr val="00B050">
                  <a:alpha val="87000"/>
                </a:srgb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89" name="Заголовок 1">
                <a:extLst>
                  <a:ext uri="{FF2B5EF4-FFF2-40B4-BE49-F238E27FC236}">
                    <a16:creationId xmlns:a16="http://schemas.microsoft.com/office/drawing/2014/main" id="{DCB5C488-C738-47AC-9E5A-1A2F376A8A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15943" y="549465"/>
                <a:ext cx="1135906" cy="337842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ko-KR" altLang="en-US" sz="1200" b="1" spc="-150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ea typeface="코어 고딕 E 4 Regular" panose="020B0503030302020204" pitchFamily="34" charset="-127"/>
                  </a:rPr>
                  <a:t>김범엽</a:t>
                </a:r>
                <a:endParaRPr lang="ru-RU" sz="12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ea typeface="코어 고딕 E 4 Regular" panose="020B0503030302020204" pitchFamily="34" charset="-127"/>
                </a:endParaRP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5FDABACF-4E9E-4891-BC9E-3A400CF7859B}"/>
                </a:ext>
              </a:extLst>
            </p:cNvPr>
            <p:cNvGrpSpPr/>
            <p:nvPr/>
          </p:nvGrpSpPr>
          <p:grpSpPr>
            <a:xfrm>
              <a:off x="5082171" y="871614"/>
              <a:ext cx="1161840" cy="337842"/>
              <a:chOff x="5082171" y="548827"/>
              <a:chExt cx="1161840" cy="337842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733DDD2A-239D-4CBF-B7B3-DB8587ABC611}"/>
                  </a:ext>
                </a:extLst>
              </p:cNvPr>
              <p:cNvSpPr/>
              <p:nvPr/>
            </p:nvSpPr>
            <p:spPr>
              <a:xfrm>
                <a:off x="5082171" y="573477"/>
                <a:ext cx="206829" cy="195943"/>
              </a:xfrm>
              <a:prstGeom prst="rect">
                <a:avLst/>
              </a:prstGeom>
              <a:solidFill>
                <a:srgbClr val="7030A0">
                  <a:alpha val="87000"/>
                </a:srgb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76" name="Заголовок 1">
                <a:extLst>
                  <a:ext uri="{FF2B5EF4-FFF2-40B4-BE49-F238E27FC236}">
                    <a16:creationId xmlns:a16="http://schemas.microsoft.com/office/drawing/2014/main" id="{FDB31510-2414-4DB1-86DF-BBA6363BDB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08105" y="548827"/>
                <a:ext cx="1135906" cy="337842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ko-KR" altLang="en-US" sz="1200" b="1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ea typeface="코어 고딕 E 4 Regular" panose="020B0503030302020204" pitchFamily="34" charset="-127"/>
                  </a:rPr>
                  <a:t>전체</a:t>
                </a:r>
                <a:endParaRPr lang="ru-RU" sz="12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ea typeface="코어 고딕 E 4 Regular" panose="020B0503030302020204" pitchFamily="34" charset="-127"/>
                </a:endParaRPr>
              </a:p>
            </p:txBody>
          </p:sp>
        </p:grp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8F1B726-A1B4-4F83-9A45-9098A4FB072D}"/>
              </a:ext>
            </a:extLst>
          </p:cNvPr>
          <p:cNvSpPr/>
          <p:nvPr/>
        </p:nvSpPr>
        <p:spPr>
          <a:xfrm>
            <a:off x="3597157" y="3873412"/>
            <a:ext cx="2125986" cy="124999"/>
          </a:xfrm>
          <a:prstGeom prst="rect">
            <a:avLst/>
          </a:prstGeom>
          <a:solidFill>
            <a:srgbClr val="00B050">
              <a:alpha val="87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ED49BC9-4199-4034-9A4A-5A049AEF30EF}"/>
              </a:ext>
            </a:extLst>
          </p:cNvPr>
          <p:cNvSpPr/>
          <p:nvPr/>
        </p:nvSpPr>
        <p:spPr>
          <a:xfrm>
            <a:off x="3600103" y="4354754"/>
            <a:ext cx="4152800" cy="119546"/>
          </a:xfrm>
          <a:prstGeom prst="rect">
            <a:avLst/>
          </a:prstGeom>
          <a:solidFill>
            <a:srgbClr val="00B050">
              <a:alpha val="87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2A39BA45-E6A9-4F28-A7F4-399603D6F0DE}"/>
              </a:ext>
            </a:extLst>
          </p:cNvPr>
          <p:cNvSpPr/>
          <p:nvPr/>
        </p:nvSpPr>
        <p:spPr>
          <a:xfrm>
            <a:off x="2583749" y="4796260"/>
            <a:ext cx="4152800" cy="136829"/>
          </a:xfrm>
          <a:prstGeom prst="rect">
            <a:avLst/>
          </a:prstGeom>
          <a:solidFill>
            <a:srgbClr val="4885BE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39DB9C5-232F-4FB4-AAFD-8F50786BB849}"/>
              </a:ext>
            </a:extLst>
          </p:cNvPr>
          <p:cNvSpPr/>
          <p:nvPr/>
        </p:nvSpPr>
        <p:spPr>
          <a:xfrm>
            <a:off x="4644008" y="5006413"/>
            <a:ext cx="3108896" cy="119546"/>
          </a:xfrm>
          <a:prstGeom prst="rect">
            <a:avLst/>
          </a:prstGeom>
          <a:solidFill>
            <a:srgbClr val="FFC000">
              <a:alpha val="87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39EBA12-4F9D-4F71-BC18-80F05169155E}"/>
              </a:ext>
            </a:extLst>
          </p:cNvPr>
          <p:cNvSpPr/>
          <p:nvPr/>
        </p:nvSpPr>
        <p:spPr>
          <a:xfrm>
            <a:off x="7752902" y="5931053"/>
            <a:ext cx="1075098" cy="113770"/>
          </a:xfrm>
          <a:prstGeom prst="rect">
            <a:avLst/>
          </a:prstGeom>
          <a:solidFill>
            <a:srgbClr val="7030A0">
              <a:alpha val="87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A532036C-3ADA-4828-82F1-DE65833397E0}"/>
              </a:ext>
            </a:extLst>
          </p:cNvPr>
          <p:cNvSpPr/>
          <p:nvPr/>
        </p:nvSpPr>
        <p:spPr>
          <a:xfrm>
            <a:off x="5687630" y="5325077"/>
            <a:ext cx="2065273" cy="125833"/>
          </a:xfrm>
          <a:prstGeom prst="rect">
            <a:avLst/>
          </a:prstGeom>
          <a:solidFill>
            <a:srgbClr val="00B050">
              <a:alpha val="87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9764419-395B-4A19-BBF7-1DAF5C242987}"/>
              </a:ext>
            </a:extLst>
          </p:cNvPr>
          <p:cNvSpPr/>
          <p:nvPr/>
        </p:nvSpPr>
        <p:spPr>
          <a:xfrm>
            <a:off x="5687630" y="5532889"/>
            <a:ext cx="2065272" cy="119546"/>
          </a:xfrm>
          <a:prstGeom prst="rect">
            <a:avLst/>
          </a:prstGeom>
          <a:solidFill>
            <a:srgbClr val="FFC000">
              <a:alpha val="87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1F7D7F5-8624-42C0-845A-4E686DD95A33}"/>
              </a:ext>
            </a:extLst>
          </p:cNvPr>
          <p:cNvSpPr/>
          <p:nvPr/>
        </p:nvSpPr>
        <p:spPr>
          <a:xfrm>
            <a:off x="4644008" y="4531253"/>
            <a:ext cx="3108896" cy="119546"/>
          </a:xfrm>
          <a:prstGeom prst="rect">
            <a:avLst/>
          </a:prstGeom>
          <a:solidFill>
            <a:srgbClr val="FFC000">
              <a:alpha val="87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5409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27784" y="3175228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Q&amp;A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9921D3-41B8-42E2-973A-9258B3750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9902" y="2338283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01    02    03    04    05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23918" y="3274387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290735" y="3274387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018927" y="3274387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747119" y="3274387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475311" y="3274387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5906" y="3444735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개발 목적</a:t>
            </a:r>
            <a:endParaRPr lang="en-US" altLang="ko-KR" b="1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및 동기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76846" y="343196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개발 환경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66391" y="343196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웹 소개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32269" y="3438675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순서도</a:t>
            </a:r>
            <a:endParaRPr lang="en-US" altLang="ko-KR" b="1" spc="-150" dirty="0">
              <a:solidFill>
                <a:schemeClr val="bg1"/>
              </a:solidFill>
              <a:latin typeface="+mj-ea"/>
            </a:endParaRPr>
          </a:p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구조도</a:t>
            </a:r>
            <a:endParaRPr lang="en-US" altLang="ko-KR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948264" y="3429000"/>
            <a:ext cx="219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i="0" u="none" strike="noStrike" cap="none" spc="-150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  <a:cs typeface="굴림" pitchFamily="50" charset="-127"/>
              </a:rPr>
              <a:t> </a:t>
            </a:r>
            <a:r>
              <a:rPr kumimoji="1" lang="ko-KR" altLang="en-US" b="1" i="0" u="none" strike="noStrike" cap="none" spc="-150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  <a:cs typeface="굴림" pitchFamily="50" charset="-127"/>
              </a:rPr>
              <a:t>개발 일정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75839B4-8726-4319-A676-A1EBCC7A5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9921D3-41B8-42E2-973A-9258B3750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753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3995936" y="142183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0694" y="271681"/>
            <a:ext cx="16450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spc="-150" dirty="0">
                <a:solidFill>
                  <a:schemeClr val="bg1"/>
                </a:solidFill>
                <a:latin typeface="+mj-lt"/>
              </a:rPr>
              <a:t>개발 목적 및 동기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23928" y="488083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+mj-lt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688889-3292-453C-92F1-D3E55D071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latin typeface="+mj-lt"/>
              </a:rPr>
              <a:pPr/>
              <a:t>3</a:t>
            </a:fld>
            <a:endParaRPr lang="ko-KR" altLang="en-US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ABAE43-1AB6-46C2-9083-BDAD91496709}"/>
              </a:ext>
            </a:extLst>
          </p:cNvPr>
          <p:cNvSpPr txBox="1"/>
          <p:nvPr/>
        </p:nvSpPr>
        <p:spPr>
          <a:xfrm>
            <a:off x="827584" y="1363631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411094-C808-44BB-9C09-2C297337C58E}"/>
              </a:ext>
            </a:extLst>
          </p:cNvPr>
          <p:cNvSpPr txBox="1"/>
          <p:nvPr/>
        </p:nvSpPr>
        <p:spPr>
          <a:xfrm>
            <a:off x="2304728" y="148472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뭐 먹지</a:t>
            </a:r>
            <a:r>
              <a:rPr lang="en-US" altLang="ko-KR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,,,?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BD5CD59-B659-44FF-879E-BB90684F99F3}"/>
              </a:ext>
            </a:extLst>
          </p:cNvPr>
          <p:cNvCxnSpPr/>
          <p:nvPr/>
        </p:nvCxnSpPr>
        <p:spPr>
          <a:xfrm>
            <a:off x="1979712" y="2083711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CAF2FE20-F907-455A-B484-26F30BD35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444" y="2511899"/>
            <a:ext cx="3943348" cy="130016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50AD6D-C676-43AB-8E98-B7223B7D3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90" y="3485505"/>
            <a:ext cx="3916056" cy="9932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91E91E3-D4C1-4068-B79C-EAE26C36CA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5257" y="4264901"/>
            <a:ext cx="3907845" cy="13592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CF05D2C-7DA2-4743-AD6C-58FCC9C8CF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000" y="5247790"/>
            <a:ext cx="3907846" cy="10089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3995936" y="142183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90694" y="271681"/>
            <a:ext cx="16450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spc="-150" dirty="0">
                <a:solidFill>
                  <a:schemeClr val="bg1"/>
                </a:solidFill>
              </a:rPr>
              <a:t>개발 목적 및 동기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23928" y="49656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688889-3292-453C-92F1-D3E55D071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EB35D74-45DE-43A6-9435-EFE681EAF6E7}"/>
              </a:ext>
            </a:extLst>
          </p:cNvPr>
          <p:cNvSpPr/>
          <p:nvPr/>
        </p:nvSpPr>
        <p:spPr>
          <a:xfrm>
            <a:off x="1835696" y="2093114"/>
            <a:ext cx="576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200000"/>
              </a:lnSpc>
            </a:pP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메뉴 선정하기 너무 귀찮아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!</a:t>
            </a:r>
          </a:p>
          <a:p>
            <a:pPr algn="ctr" fontAlgn="base"/>
            <a:r>
              <a:rPr lang="ko-KR" altLang="en-US" sz="1600" spc="-150" dirty="0"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내 취향을 저격하는 메뉴를 누가 좀 골라줬으면 좋겠다</a:t>
            </a:r>
            <a:r>
              <a:rPr lang="en-US" altLang="ko-KR" sz="1600" spc="-150" dirty="0"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…</a:t>
            </a:r>
          </a:p>
          <a:p>
            <a:pPr fontAlgn="base"/>
            <a:endParaRPr lang="en-US" altLang="ko-KR" sz="1600" spc="-150" dirty="0"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</p:txBody>
      </p:sp>
      <p:sp>
        <p:nvSpPr>
          <p:cNvPr id="18" name="줄무늬가 있는 오른쪽 화살표 24">
            <a:extLst>
              <a:ext uri="{FF2B5EF4-FFF2-40B4-BE49-F238E27FC236}">
                <a16:creationId xmlns:a16="http://schemas.microsoft.com/office/drawing/2014/main" id="{70E68846-1A53-43F9-B51E-F27546BB08A9}"/>
              </a:ext>
            </a:extLst>
          </p:cNvPr>
          <p:cNvSpPr/>
          <p:nvPr/>
        </p:nvSpPr>
        <p:spPr>
          <a:xfrm rot="5400000">
            <a:off x="4107560" y="3728487"/>
            <a:ext cx="928879" cy="576064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</p:txBody>
      </p:sp>
      <p:sp>
        <p:nvSpPr>
          <p:cNvPr id="19" name="모서리가 둥근 직사각형 25">
            <a:extLst>
              <a:ext uri="{FF2B5EF4-FFF2-40B4-BE49-F238E27FC236}">
                <a16:creationId xmlns:a16="http://schemas.microsoft.com/office/drawing/2014/main" id="{99B95A8C-4BBB-4A37-B0BE-0F69AF509B1C}"/>
              </a:ext>
            </a:extLst>
          </p:cNvPr>
          <p:cNvSpPr/>
          <p:nvPr/>
        </p:nvSpPr>
        <p:spPr>
          <a:xfrm>
            <a:off x="1619672" y="2077939"/>
            <a:ext cx="6192688" cy="115212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50828A-9C37-4CAF-A9BC-4171A38A71D4}"/>
              </a:ext>
            </a:extLst>
          </p:cNvPr>
          <p:cNvSpPr txBox="1"/>
          <p:nvPr/>
        </p:nvSpPr>
        <p:spPr>
          <a:xfrm>
            <a:off x="2411760" y="4739595"/>
            <a:ext cx="4320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취향에 맞는</a:t>
            </a:r>
            <a:endParaRPr lang="en-US" altLang="ko-KR" sz="2400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/>
            <a:r>
              <a:rPr lang="ko-KR" altLang="en-US" sz="2400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메뉴를 골라주는 웹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7D29558A-391C-45EF-AD59-A572E5F96C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42282">
            <a:off x="2998952" y="4769741"/>
            <a:ext cx="493589" cy="49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938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3995936" y="142183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10" y="282134"/>
            <a:ext cx="9813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spc="-150">
                <a:solidFill>
                  <a:schemeClr val="bg1"/>
                </a:solidFill>
              </a:rPr>
              <a:t>개발 환경</a:t>
            </a:r>
            <a:endParaRPr lang="ko-KR" altLang="en-US" sz="16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23928" y="49656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688889-3292-453C-92F1-D3E55D071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764B47-1462-4FAC-B98A-A0D4AE4E5B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32" y="2865391"/>
            <a:ext cx="1671882" cy="1671882"/>
          </a:xfrm>
          <a:prstGeom prst="rect">
            <a:avLst/>
          </a:prstGeom>
        </p:spPr>
      </p:pic>
      <p:pic>
        <p:nvPicPr>
          <p:cNvPr id="10" name="그림 9" descr="표지판이(가) 표시된 사진&#10;&#10;자동 생성된 설명">
            <a:extLst>
              <a:ext uri="{FF2B5EF4-FFF2-40B4-BE49-F238E27FC236}">
                <a16:creationId xmlns:a16="http://schemas.microsoft.com/office/drawing/2014/main" id="{AACB6594-2E8D-45C0-A83A-15CA3AE055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641" y="2865390"/>
            <a:ext cx="1671883" cy="1671883"/>
          </a:xfrm>
          <a:prstGeom prst="rect">
            <a:avLst/>
          </a:prstGeom>
        </p:spPr>
      </p:pic>
      <p:pic>
        <p:nvPicPr>
          <p:cNvPr id="12" name="그림 11" descr="음식이(가) 표시된 사진&#10;&#10;자동 생성된 설명">
            <a:extLst>
              <a:ext uri="{FF2B5EF4-FFF2-40B4-BE49-F238E27FC236}">
                <a16:creationId xmlns:a16="http://schemas.microsoft.com/office/drawing/2014/main" id="{A8BF3173-78A5-4457-99FE-60DE2BE071D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188" y="2876761"/>
            <a:ext cx="1752906" cy="1671884"/>
          </a:xfrm>
          <a:prstGeom prst="rect">
            <a:avLst/>
          </a:prstGeom>
        </p:spPr>
      </p:pic>
      <p:pic>
        <p:nvPicPr>
          <p:cNvPr id="14" name="그림 13" descr="표지판이(가) 표시된 사진&#10;&#10;자동 생성된 설명">
            <a:extLst>
              <a:ext uri="{FF2B5EF4-FFF2-40B4-BE49-F238E27FC236}">
                <a16:creationId xmlns:a16="http://schemas.microsoft.com/office/drawing/2014/main" id="{9DAD58FB-72FF-417A-98D4-687AE2C208B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2865388"/>
            <a:ext cx="1671885" cy="167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984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3995936" y="142183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8957" y="240941"/>
            <a:ext cx="7954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spc="-150">
                <a:solidFill>
                  <a:schemeClr val="bg1"/>
                </a:solidFill>
              </a:rPr>
              <a:t>웹 소개</a:t>
            </a:r>
            <a:endParaRPr lang="ko-KR" altLang="en-US" sz="16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23928" y="49656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688889-3292-453C-92F1-D3E55D071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30C2F6-8D08-401E-BC39-9B36DCC9859A}"/>
              </a:ext>
            </a:extLst>
          </p:cNvPr>
          <p:cNvSpPr/>
          <p:nvPr/>
        </p:nvSpPr>
        <p:spPr>
          <a:xfrm>
            <a:off x="2087724" y="3459919"/>
            <a:ext cx="2448272" cy="792088"/>
          </a:xfrm>
          <a:prstGeom prst="rect">
            <a:avLst/>
          </a:prstGeom>
          <a:solidFill>
            <a:srgbClr val="DDDDDD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75000"/>
                  </a:schemeClr>
                </a:solidFill>
              </a:rPr>
              <a:t>음식 메뉴 랜덤 선택</a:t>
            </a:r>
            <a:endParaRPr lang="ko-KR" altLang="en-US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4988707-62ED-481D-AD56-ACEF03A45DD8}"/>
              </a:ext>
            </a:extLst>
          </p:cNvPr>
          <p:cNvSpPr/>
          <p:nvPr/>
        </p:nvSpPr>
        <p:spPr>
          <a:xfrm>
            <a:off x="4788024" y="3459919"/>
            <a:ext cx="2448272" cy="792088"/>
          </a:xfrm>
          <a:prstGeom prst="rect">
            <a:avLst/>
          </a:prstGeom>
          <a:solidFill>
            <a:srgbClr val="DDDDDD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</a:rPr>
              <a:t>Yes or No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</a:rPr>
              <a:t>선택</a:t>
            </a:r>
          </a:p>
        </p:txBody>
      </p:sp>
    </p:spTree>
    <p:extLst>
      <p:ext uri="{BB962C8B-B14F-4D97-AF65-F5344CB8AC3E}">
        <p14:creationId xmlns:p14="http://schemas.microsoft.com/office/powerpoint/2010/main" val="4156612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2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3995936" y="142183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8957" y="240941"/>
            <a:ext cx="7954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spc="-150">
                <a:solidFill>
                  <a:schemeClr val="bg1"/>
                </a:solidFill>
              </a:rPr>
              <a:t>웹 소개</a:t>
            </a:r>
            <a:endParaRPr lang="ko-KR" altLang="en-US" sz="16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23928" y="49656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688889-3292-453C-92F1-D3E55D071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30C2F6-8D08-401E-BC39-9B36DCC9859A}"/>
              </a:ext>
            </a:extLst>
          </p:cNvPr>
          <p:cNvSpPr/>
          <p:nvPr/>
        </p:nvSpPr>
        <p:spPr>
          <a:xfrm>
            <a:off x="3527884" y="2348880"/>
            <a:ext cx="2088232" cy="576064"/>
          </a:xfrm>
          <a:prstGeom prst="rect">
            <a:avLst/>
          </a:prstGeom>
          <a:solidFill>
            <a:srgbClr val="DDDDDD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75000"/>
                  </a:schemeClr>
                </a:solidFill>
              </a:rPr>
              <a:t>음식 메뉴 랜덤 선택</a:t>
            </a:r>
            <a:endParaRPr lang="ko-KR" altLang="en-US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7F1AB6-6B10-4B77-9DCA-8F68F5F2E023}"/>
              </a:ext>
            </a:extLst>
          </p:cNvPr>
          <p:cNvSpPr/>
          <p:nvPr/>
        </p:nvSpPr>
        <p:spPr>
          <a:xfrm>
            <a:off x="2267744" y="3429000"/>
            <a:ext cx="4608512" cy="961655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tx2">
                    <a:lumMod val="75000"/>
                  </a:schemeClr>
                </a:solidFill>
              </a:rPr>
              <a:t>떡볶이</a:t>
            </a:r>
          </a:p>
        </p:txBody>
      </p:sp>
    </p:spTree>
    <p:extLst>
      <p:ext uri="{BB962C8B-B14F-4D97-AF65-F5344CB8AC3E}">
        <p14:creationId xmlns:p14="http://schemas.microsoft.com/office/powerpoint/2010/main" val="407640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2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3995936" y="142183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8957" y="240941"/>
            <a:ext cx="7954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spc="-150">
                <a:solidFill>
                  <a:schemeClr val="bg1"/>
                </a:solidFill>
              </a:rPr>
              <a:t>웹 소개</a:t>
            </a:r>
            <a:endParaRPr lang="ko-KR" altLang="en-US" sz="16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23928" y="49656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688889-3292-453C-92F1-D3E55D071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30C2F6-8D08-401E-BC39-9B36DCC9859A}"/>
              </a:ext>
            </a:extLst>
          </p:cNvPr>
          <p:cNvSpPr/>
          <p:nvPr/>
        </p:nvSpPr>
        <p:spPr>
          <a:xfrm>
            <a:off x="3419872" y="2276872"/>
            <a:ext cx="2088232" cy="576064"/>
          </a:xfrm>
          <a:prstGeom prst="rect">
            <a:avLst/>
          </a:prstGeom>
          <a:solidFill>
            <a:srgbClr val="DDDDDD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75000"/>
                  </a:schemeClr>
                </a:solidFill>
              </a:rPr>
              <a:t>음식 메뉴 랜덤 선택</a:t>
            </a:r>
            <a:endParaRPr lang="ko-KR" altLang="en-US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7F1AB6-6B10-4B77-9DCA-8F68F5F2E023}"/>
              </a:ext>
            </a:extLst>
          </p:cNvPr>
          <p:cNvSpPr/>
          <p:nvPr/>
        </p:nvSpPr>
        <p:spPr>
          <a:xfrm>
            <a:off x="2267744" y="3429000"/>
            <a:ext cx="4608512" cy="961655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tx2">
                    <a:lumMod val="75000"/>
                  </a:schemeClr>
                </a:solidFill>
              </a:rPr>
              <a:t>라멘</a:t>
            </a:r>
          </a:p>
        </p:txBody>
      </p:sp>
    </p:spTree>
    <p:extLst>
      <p:ext uri="{BB962C8B-B14F-4D97-AF65-F5344CB8AC3E}">
        <p14:creationId xmlns:p14="http://schemas.microsoft.com/office/powerpoint/2010/main" val="112718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2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3995936" y="142183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8957" y="240941"/>
            <a:ext cx="7954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spc="-150">
                <a:solidFill>
                  <a:schemeClr val="bg1"/>
                </a:solidFill>
              </a:rPr>
              <a:t>웹 소개</a:t>
            </a:r>
            <a:endParaRPr lang="ko-KR" altLang="en-US" sz="16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23928" y="49656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688889-3292-453C-92F1-D3E55D071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30C2F6-8D08-401E-BC39-9B36DCC9859A}"/>
              </a:ext>
            </a:extLst>
          </p:cNvPr>
          <p:cNvSpPr/>
          <p:nvPr/>
        </p:nvSpPr>
        <p:spPr>
          <a:xfrm>
            <a:off x="3419872" y="2276872"/>
            <a:ext cx="2088232" cy="576064"/>
          </a:xfrm>
          <a:prstGeom prst="rect">
            <a:avLst/>
          </a:prstGeom>
          <a:solidFill>
            <a:srgbClr val="DDDDDD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75000"/>
                  </a:schemeClr>
                </a:solidFill>
              </a:rPr>
              <a:t>음식 메뉴 랜덤 선택</a:t>
            </a:r>
            <a:endParaRPr lang="ko-KR" altLang="en-US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7F1AB6-6B10-4B77-9DCA-8F68F5F2E023}"/>
              </a:ext>
            </a:extLst>
          </p:cNvPr>
          <p:cNvSpPr/>
          <p:nvPr/>
        </p:nvSpPr>
        <p:spPr>
          <a:xfrm>
            <a:off x="2267744" y="3429000"/>
            <a:ext cx="4608512" cy="961655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err="1">
                <a:solidFill>
                  <a:schemeClr val="tx2">
                    <a:lumMod val="75000"/>
                  </a:schemeClr>
                </a:solidFill>
              </a:rPr>
              <a:t>돈까스</a:t>
            </a:r>
            <a:endParaRPr lang="ko-KR" altLang="en-U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53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dist">
          <a:defRPr sz="1600" b="1" dirty="0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</TotalTime>
  <Words>637</Words>
  <Application>Microsoft Office PowerPoint</Application>
  <PresentationFormat>화면 슬라이드 쇼(4:3)</PresentationFormat>
  <Paragraphs>231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HY헤드라인M</vt:lpstr>
      <vt:lpstr>나눔스퀘어라운드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정현지</cp:lastModifiedBy>
  <cp:revision>34</cp:revision>
  <dcterms:created xsi:type="dcterms:W3CDTF">2016-11-03T20:47:04Z</dcterms:created>
  <dcterms:modified xsi:type="dcterms:W3CDTF">2019-11-01T00:42:39Z</dcterms:modified>
</cp:coreProperties>
</file>