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7" r:id="rId2"/>
    <p:sldId id="256" r:id="rId3"/>
    <p:sldId id="323" r:id="rId4"/>
    <p:sldId id="257" r:id="rId5"/>
    <p:sldId id="325" r:id="rId6"/>
    <p:sldId id="324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3540"/>
    <a:srgbClr val="43CBD7"/>
    <a:srgbClr val="404040"/>
    <a:srgbClr val="DCE0E9"/>
    <a:srgbClr val="FF7C80"/>
    <a:srgbClr val="FF3300"/>
    <a:srgbClr val="F6F9FF"/>
    <a:srgbClr val="FF5050"/>
    <a:srgbClr val="E7E6E2"/>
    <a:srgbClr val="CEA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936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98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19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77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2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061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05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87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4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0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8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36092-C558-47C0-9CC2-13105AFFBB5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81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36092-C558-47C0-9CC2-13105AFFBB57}" type="datetimeFigureOut">
              <a:rPr lang="ko-KR" altLang="en-US" smtClean="0"/>
              <a:t>2018-11-04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0FE02-74B9-4822-BA10-CD1DF0A436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8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836917" y="1359302"/>
            <a:ext cx="10518165" cy="2404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4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 </a:t>
            </a:r>
            <a:r>
              <a:rPr lang="en-US" altLang="ko-KR" sz="4400" i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catchmind</a:t>
            </a:r>
            <a:r>
              <a:rPr lang="en-US" altLang="ko-KR" sz="4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1500" b="1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RGB</a:t>
            </a:r>
            <a:endParaRPr lang="en-US" altLang="ko-KR" sz="8800" b="1" i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C8ECBC-508A-445F-B603-69A48D731490}"/>
              </a:ext>
            </a:extLst>
          </p:cNvPr>
          <p:cNvSpPr txBox="1"/>
          <p:nvPr/>
        </p:nvSpPr>
        <p:spPr>
          <a:xfrm>
            <a:off x="3293618" y="1167084"/>
            <a:ext cx="55585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dirty="0"/>
              <a:t>WAP Programming Project </a:t>
            </a:r>
            <a:r>
              <a:rPr lang="ko-KR" altLang="en-US" sz="2400" dirty="0"/>
              <a:t>시작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7CEA7-7A3D-4DAA-AD0C-03460ECCC3A4}"/>
              </a:ext>
            </a:extLst>
          </p:cNvPr>
          <p:cNvSpPr txBox="1"/>
          <p:nvPr/>
        </p:nvSpPr>
        <p:spPr>
          <a:xfrm>
            <a:off x="7874492" y="4792425"/>
            <a:ext cx="37481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조장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김송원</a:t>
            </a:r>
            <a:endParaRPr lang="en-US" altLang="ko-KR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조원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서윤영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안희수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정다운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최 진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E245FF9-75F0-46F4-96BC-D1458421CC7D}"/>
              </a:ext>
            </a:extLst>
          </p:cNvPr>
          <p:cNvGrpSpPr/>
          <p:nvPr/>
        </p:nvGrpSpPr>
        <p:grpSpPr>
          <a:xfrm>
            <a:off x="2716567" y="3648990"/>
            <a:ext cx="6897950" cy="115138"/>
            <a:chOff x="2057400" y="1143000"/>
            <a:chExt cx="2873208" cy="635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DD34B0-B236-4E44-A31F-41ECDAE644D1}"/>
                </a:ext>
              </a:extLst>
            </p:cNvPr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C266C4B-3C5C-482A-88A8-F5B59F62CB0E}"/>
                </a:ext>
              </a:extLst>
            </p:cNvPr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656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7532" y="4993"/>
            <a:ext cx="4196383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885826" rtl="0" eaLnBrk="1" latinLnBrk="1" hangingPunct="1">
              <a:lnSpc>
                <a:spcPct val="200000"/>
              </a:lnSpc>
              <a:defRPr lang="ko-KR" altLang="en-US"/>
            </a:pPr>
            <a:r>
              <a:rPr kumimoji="0" lang="en-US" altLang="ko-KR" sz="1800" b="0" i="1" u="none" strike="noStrike" kern="1200" cap="none" normalizeH="0" dirty="0">
                <a:solidFill>
                  <a:srgbClr val="404040"/>
                </a:solidFill>
                <a:latin typeface="맑은 고딕"/>
                <a:ea typeface="맑은 고딕"/>
              </a:rPr>
              <a:t>CATCH MIND </a:t>
            </a:r>
            <a:r>
              <a:rPr lang="ko-KR" altLang="en-US" sz="2400" b="1" i="1" dirty="0">
                <a:solidFill>
                  <a:srgbClr val="404040"/>
                </a:solidFill>
                <a:latin typeface="맑은 고딕"/>
                <a:ea typeface="맑은 고딕"/>
              </a:rPr>
              <a:t>프로그램 기획</a:t>
            </a:r>
            <a:endParaRPr kumimoji="0" lang="ko-KR" altLang="en-US" sz="2400" b="1" i="1" u="none" strike="noStrike" kern="1200" cap="none" normalizeH="0" dirty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56778" y="861716"/>
            <a:ext cx="2404033" cy="73847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3FCE932-8455-4BFD-96C6-9BB403EC4D62}"/>
              </a:ext>
            </a:extLst>
          </p:cNvPr>
          <p:cNvSpPr txBox="1"/>
          <p:nvPr/>
        </p:nvSpPr>
        <p:spPr>
          <a:xfrm>
            <a:off x="1266546" y="1979713"/>
            <a:ext cx="16916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latin typeface="+mj-lt"/>
              </a:rPr>
              <a:t>동기</a:t>
            </a:r>
            <a:r>
              <a:rPr lang="en-US" altLang="ko-KR" sz="2400" b="1" dirty="0">
                <a:latin typeface="+mj-lt"/>
              </a:rPr>
              <a:t>(</a:t>
            </a:r>
            <a:r>
              <a:rPr lang="ko-KR" altLang="en-US" sz="2400" b="1" dirty="0">
                <a:latin typeface="+mj-lt"/>
              </a:rPr>
              <a:t>목적</a:t>
            </a:r>
            <a:r>
              <a:rPr lang="en-US" altLang="ko-KR" sz="2400" b="1" dirty="0">
                <a:latin typeface="+mj-lt"/>
              </a:rPr>
              <a:t>)</a:t>
            </a:r>
          </a:p>
          <a:p>
            <a:endParaRPr lang="en-US" altLang="ko-KR" sz="2400" b="1" dirty="0">
              <a:latin typeface="+mj-lt"/>
            </a:endParaRPr>
          </a:p>
          <a:p>
            <a:endParaRPr lang="en-US" altLang="ko-KR" sz="2400" b="1" dirty="0">
              <a:latin typeface="+mj-lt"/>
            </a:endParaRPr>
          </a:p>
          <a:p>
            <a:r>
              <a:rPr lang="ko-KR" altLang="en-US" sz="2400" b="1" dirty="0">
                <a:latin typeface="+mj-lt"/>
              </a:rPr>
              <a:t>흥미요소</a:t>
            </a:r>
            <a:endParaRPr lang="en-US" altLang="ko-KR" sz="2400" b="1" dirty="0">
              <a:latin typeface="+mj-lt"/>
            </a:endParaRPr>
          </a:p>
          <a:p>
            <a:endParaRPr lang="en-US" altLang="ko-KR" sz="2400" b="1" dirty="0">
              <a:latin typeface="+mj-lt"/>
            </a:endParaRPr>
          </a:p>
          <a:p>
            <a:endParaRPr lang="en-US" altLang="ko-KR" sz="2400" b="1" dirty="0">
              <a:latin typeface="+mj-lt"/>
            </a:endParaRPr>
          </a:p>
          <a:p>
            <a:r>
              <a:rPr lang="ko-KR" altLang="en-US" sz="2400" b="1" dirty="0">
                <a:latin typeface="+mj-lt"/>
              </a:rPr>
              <a:t>의도</a:t>
            </a:r>
            <a:endParaRPr lang="en-US" altLang="ko-KR" sz="2400" b="1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21305-4841-4F2E-AABA-EF07A8A20425}"/>
              </a:ext>
            </a:extLst>
          </p:cNvPr>
          <p:cNvSpPr txBox="1"/>
          <p:nvPr/>
        </p:nvSpPr>
        <p:spPr>
          <a:xfrm>
            <a:off x="3171250" y="1979713"/>
            <a:ext cx="81093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웹게임을 만듦으로써 자바스크립트가 동작하는 원리와 웹의 구조를 이해할 수 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직접 그림을 그리고 그걸 맞춤으로써 숨어있던 창작욕구를 일깨운다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간단한 게임을 통해 잊고 있던 본인의 예술 감각을 되살려보자</a:t>
            </a:r>
            <a:r>
              <a:rPr lang="en-US" altLang="ko-KR" sz="2400" dirty="0"/>
              <a:t>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7532" y="4993"/>
            <a:ext cx="4196383" cy="82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885826" rtl="0" eaLnBrk="1" latinLnBrk="1" hangingPunct="1">
              <a:lnSpc>
                <a:spcPct val="200000"/>
              </a:lnSpc>
              <a:defRPr lang="ko-KR" altLang="en-US"/>
            </a:pPr>
            <a:r>
              <a:rPr kumimoji="0" lang="en-US" altLang="ko-KR" sz="1800" b="0" i="1" u="none" strike="noStrike" kern="1200" cap="none" normalizeH="0" dirty="0">
                <a:solidFill>
                  <a:srgbClr val="404040"/>
                </a:solidFill>
                <a:latin typeface="맑은 고딕"/>
                <a:ea typeface="맑은 고딕"/>
              </a:rPr>
              <a:t>CATCH MIND </a:t>
            </a:r>
            <a:r>
              <a:rPr kumimoji="0" lang="ko-KR" altLang="en-US" sz="2400" b="1" i="1" u="none" strike="noStrike" kern="1200" cap="none" normalizeH="0" dirty="0">
                <a:solidFill>
                  <a:srgbClr val="404040"/>
                </a:solidFill>
                <a:latin typeface="맑은 고딕"/>
                <a:ea typeface="맑은 고딕"/>
              </a:rPr>
              <a:t>개발도구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556778" y="861716"/>
            <a:ext cx="2404033" cy="73847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117" name="그림 1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95406" y="1962528"/>
            <a:ext cx="4080989" cy="4080989"/>
          </a:xfrm>
          <a:prstGeom prst="rect">
            <a:avLst/>
          </a:prstGeom>
        </p:spPr>
      </p:pic>
      <p:pic>
        <p:nvPicPr>
          <p:cNvPr id="118" name="그림 1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1490" y="2497518"/>
            <a:ext cx="457200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9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7532" y="4993"/>
            <a:ext cx="4196383" cy="821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871876" rtl="0" eaLnBrk="1" latinLnBrk="1" hangingPunct="1">
              <a:lnSpc>
                <a:spcPct val="200000"/>
              </a:lnSpc>
              <a:defRPr lang="ko-KR" altLang="en-US"/>
            </a:pPr>
            <a:r>
              <a:rPr kumimoji="0" lang="en-US" altLang="ko-KR" sz="1800" b="0" i="1" u="none" strike="noStrike" kern="1200" cap="none" normalizeH="0">
                <a:solidFill>
                  <a:srgbClr val="404040"/>
                </a:solidFill>
                <a:latin typeface="맑은 고딕"/>
                <a:ea typeface="맑은 고딕"/>
              </a:rPr>
              <a:t>CATCH MIND </a:t>
            </a:r>
            <a:r>
              <a:rPr kumimoji="0" lang="ko-KR" altLang="en-US" sz="2400" b="1" i="1" u="none" strike="noStrike" kern="1200" cap="none" normalizeH="0">
                <a:solidFill>
                  <a:srgbClr val="404040"/>
                </a:solidFill>
                <a:latin typeface="맑은 고딕"/>
                <a:ea typeface="맑은 고딕"/>
              </a:rPr>
              <a:t>게임흐름도</a:t>
            </a:r>
            <a:endParaRPr kumimoji="0" lang="en-US" altLang="ko-KR" sz="2400" b="1" i="1" u="none" strike="noStrike" kern="1200" cap="none" normalizeH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56778" y="861716"/>
            <a:ext cx="2404033" cy="73847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87" name="사각형: 둥근 모서리 86"/>
          <p:cNvSpPr/>
          <p:nvPr/>
        </p:nvSpPr>
        <p:spPr>
          <a:xfrm>
            <a:off x="887479" y="2433979"/>
            <a:ext cx="2055600" cy="648000"/>
          </a:xfrm>
          <a:prstGeom prst="roundRect">
            <a:avLst>
              <a:gd name="adj" fmla="val 16667"/>
            </a:avLst>
          </a:prstGeom>
          <a:solidFill>
            <a:srgbClr val="DCE0E9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404040"/>
                </a:solidFill>
              </a:rPr>
              <a:t>게임 시작</a:t>
            </a:r>
          </a:p>
        </p:txBody>
      </p:sp>
      <p:sp>
        <p:nvSpPr>
          <p:cNvPr id="88" name="사각형: 둥근 모서리 87"/>
          <p:cNvSpPr/>
          <p:nvPr/>
        </p:nvSpPr>
        <p:spPr>
          <a:xfrm>
            <a:off x="887479" y="1405784"/>
            <a:ext cx="2055600" cy="648000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게임 찾기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95097" y="3108534"/>
            <a:ext cx="1653793" cy="642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dirty="0"/>
              <a:t>5 ROUND</a:t>
            </a:r>
          </a:p>
          <a:p>
            <a:pPr>
              <a:defRPr lang="ko-KR" altLang="en-US"/>
            </a:pPr>
            <a:r>
              <a:rPr lang="en-US" altLang="ko-KR" dirty="0"/>
              <a:t>5 PLAYER</a:t>
            </a:r>
          </a:p>
        </p:txBody>
      </p:sp>
      <p:sp>
        <p:nvSpPr>
          <p:cNvPr id="90" name="사각형: 둥근 모서리 89"/>
          <p:cNvSpPr/>
          <p:nvPr/>
        </p:nvSpPr>
        <p:spPr>
          <a:xfrm>
            <a:off x="4680000" y="2433600"/>
            <a:ext cx="2160000" cy="648000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 dirty="0">
                <a:solidFill>
                  <a:schemeClr val="bg2"/>
                </a:solidFill>
              </a:rPr>
              <a:t>출제자 지정</a:t>
            </a:r>
          </a:p>
        </p:txBody>
      </p:sp>
      <p:sp>
        <p:nvSpPr>
          <p:cNvPr id="91" name="사각형: 둥근 모서리 90"/>
          <p:cNvSpPr/>
          <p:nvPr/>
        </p:nvSpPr>
        <p:spPr>
          <a:xfrm>
            <a:off x="4680000" y="3277114"/>
            <a:ext cx="2160000" cy="648000"/>
          </a:xfrm>
          <a:prstGeom prst="roundRect">
            <a:avLst>
              <a:gd name="adj" fmla="val 16667"/>
            </a:avLst>
          </a:prstGeom>
          <a:solidFill>
            <a:srgbClr val="DCE0E9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404040"/>
                </a:solidFill>
              </a:rPr>
              <a:t>문제 출제</a:t>
            </a:r>
          </a:p>
        </p:txBody>
      </p:sp>
      <p:sp>
        <p:nvSpPr>
          <p:cNvPr id="92" name="순서도: 판단 91"/>
          <p:cNvSpPr/>
          <p:nvPr/>
        </p:nvSpPr>
        <p:spPr>
          <a:xfrm>
            <a:off x="4680000" y="4172591"/>
            <a:ext cx="2160000" cy="720000"/>
          </a:xfrm>
          <a:prstGeom prst="flowChartDecision">
            <a:avLst/>
          </a:prstGeom>
          <a:solidFill>
            <a:srgbClr val="43CBD7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정답자?</a:t>
            </a:r>
          </a:p>
        </p:txBody>
      </p:sp>
      <p:sp>
        <p:nvSpPr>
          <p:cNvPr id="93" name="순서도: 판단 92"/>
          <p:cNvSpPr/>
          <p:nvPr/>
        </p:nvSpPr>
        <p:spPr>
          <a:xfrm>
            <a:off x="4680000" y="1404000"/>
            <a:ext cx="2160000" cy="720000"/>
          </a:xfrm>
          <a:prstGeom prst="flowChartDecision">
            <a:avLst/>
          </a:prstGeom>
          <a:solidFill>
            <a:srgbClr val="43CBD7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/>
              <a:t>라운드 종료? </a:t>
            </a:r>
          </a:p>
        </p:txBody>
      </p:sp>
      <p:sp>
        <p:nvSpPr>
          <p:cNvPr id="94" name="사각형: 둥근 모서리 93"/>
          <p:cNvSpPr/>
          <p:nvPr/>
        </p:nvSpPr>
        <p:spPr>
          <a:xfrm>
            <a:off x="8881200" y="2433600"/>
            <a:ext cx="2055600" cy="648000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chemeClr val="bg2"/>
                </a:solidFill>
              </a:rPr>
              <a:t>종료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429474" y="4210247"/>
            <a:ext cx="2129816" cy="642664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>
              <a:defRPr lang="ko-KR" altLang="en-US"/>
            </a:pPr>
            <a:r>
              <a:rPr lang="ko-KR" altLang="en-US"/>
              <a:t>출제자 </a:t>
            </a:r>
            <a:r>
              <a:rPr lang="en-US" altLang="ko-KR"/>
              <a:t>+5POINT</a:t>
            </a:r>
          </a:p>
          <a:p>
            <a:pPr>
              <a:defRPr lang="ko-KR" altLang="en-US"/>
            </a:pPr>
            <a:r>
              <a:rPr lang="ko-KR" altLang="en-US"/>
              <a:t>정답자 </a:t>
            </a:r>
            <a:r>
              <a:rPr lang="en-US" altLang="ko-KR"/>
              <a:t>+</a:t>
            </a:r>
            <a:r>
              <a:rPr lang="ko-KR" altLang="en-US"/>
              <a:t>10</a:t>
            </a:r>
            <a:r>
              <a:rPr lang="en-US" altLang="ko-KR"/>
              <a:t>POINT</a:t>
            </a:r>
          </a:p>
        </p:txBody>
      </p:sp>
      <p:sp>
        <p:nvSpPr>
          <p:cNvPr id="97" name="사각형: 둥근 모서리 96"/>
          <p:cNvSpPr/>
          <p:nvPr/>
        </p:nvSpPr>
        <p:spPr>
          <a:xfrm>
            <a:off x="4680000" y="5194066"/>
            <a:ext cx="2160000" cy="648000"/>
          </a:xfrm>
          <a:prstGeom prst="roundRect">
            <a:avLst>
              <a:gd name="adj" fmla="val 16667"/>
            </a:avLst>
          </a:prstGeom>
          <a:solidFill>
            <a:srgbClr val="404040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en-US" altLang="ko-KR">
                <a:solidFill>
                  <a:schemeClr val="bg2"/>
                </a:solidFill>
              </a:rPr>
              <a:t>ROUND++</a:t>
            </a:r>
          </a:p>
        </p:txBody>
      </p:sp>
      <p:cxnSp>
        <p:nvCxnSpPr>
          <p:cNvPr id="98" name="직선 화살표 연결선 97"/>
          <p:cNvCxnSpPr>
            <a:stCxn id="88" idx="2"/>
            <a:endCxn id="87" idx="0"/>
          </p:cNvCxnSpPr>
          <p:nvPr/>
        </p:nvCxnSpPr>
        <p:spPr>
          <a:xfrm rot="16200000" flipH="1">
            <a:off x="1725181" y="2243882"/>
            <a:ext cx="380195" cy="0"/>
          </a:xfrm>
          <a:prstGeom prst="straightConnector1">
            <a:avLst/>
          </a:prstGeom>
          <a:ln w="25400" algn="ctr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꺾임 99"/>
          <p:cNvCxnSpPr>
            <a:endCxn id="93" idx="1"/>
          </p:cNvCxnSpPr>
          <p:nvPr/>
        </p:nvCxnSpPr>
        <p:spPr>
          <a:xfrm flipV="1">
            <a:off x="2919949" y="1764000"/>
            <a:ext cx="1760051" cy="977433"/>
          </a:xfrm>
          <a:prstGeom prst="bentConnector3">
            <a:avLst>
              <a:gd name="adj1" fmla="val 50000"/>
            </a:avLst>
          </a:prstGeom>
          <a:ln w="25400" algn="ctr">
            <a:solidFill>
              <a:srgbClr val="DCE0E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/>
          <p:cNvSpPr/>
          <p:nvPr/>
        </p:nvSpPr>
        <p:spPr>
          <a:xfrm>
            <a:off x="8880306" y="1435539"/>
            <a:ext cx="2055600" cy="648000"/>
          </a:xfrm>
          <a:prstGeom prst="roundRect">
            <a:avLst>
              <a:gd name="adj" fmla="val 16667"/>
            </a:avLst>
          </a:prstGeom>
          <a:solidFill>
            <a:srgbClr val="DCE0E9"/>
          </a:solidFill>
          <a:ln algn="ctr"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>
            <a:noAutofit/>
          </a:bodyPr>
          <a:lstStyle/>
          <a:p>
            <a:pPr algn="ctr">
              <a:defRPr lang="ko-KR" altLang="en-US"/>
            </a:pPr>
            <a:r>
              <a:rPr lang="ko-KR" altLang="en-US">
                <a:solidFill>
                  <a:srgbClr val="404040"/>
                </a:solidFill>
              </a:rPr>
              <a:t>순위 발표</a:t>
            </a:r>
          </a:p>
        </p:txBody>
      </p:sp>
      <p:cxnSp>
        <p:nvCxnSpPr>
          <p:cNvPr id="104" name="직선 화살표 연결선 103"/>
          <p:cNvCxnSpPr>
            <a:stCxn id="92" idx="2"/>
            <a:endCxn id="97" idx="0"/>
          </p:cNvCxnSpPr>
          <p:nvPr/>
        </p:nvCxnSpPr>
        <p:spPr>
          <a:xfrm rot="16200000" flipH="1">
            <a:off x="5609262" y="5043329"/>
            <a:ext cx="301475" cy="0"/>
          </a:xfrm>
          <a:prstGeom prst="straightConnector1">
            <a:avLst/>
          </a:prstGeom>
          <a:ln w="25400" algn="ctr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/>
          <p:cNvCxnSpPr>
            <a:stCxn id="91" idx="2"/>
            <a:endCxn id="92" idx="0"/>
          </p:cNvCxnSpPr>
          <p:nvPr/>
        </p:nvCxnSpPr>
        <p:spPr>
          <a:xfrm rot="16200000" flipH="1">
            <a:off x="5636262" y="4048852"/>
            <a:ext cx="247476" cy="0"/>
          </a:xfrm>
          <a:prstGeom prst="straightConnector1">
            <a:avLst/>
          </a:prstGeom>
          <a:ln w="25400" algn="ctr">
            <a:solidFill>
              <a:srgbClr val="DCE0E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/>
          <p:cNvCxnSpPr>
            <a:stCxn id="90" idx="2"/>
            <a:endCxn id="91" idx="0"/>
          </p:cNvCxnSpPr>
          <p:nvPr/>
        </p:nvCxnSpPr>
        <p:spPr>
          <a:xfrm rot="16200000" flipH="1">
            <a:off x="5662243" y="3179357"/>
            <a:ext cx="195514" cy="0"/>
          </a:xfrm>
          <a:prstGeom prst="straightConnector1">
            <a:avLst/>
          </a:prstGeom>
          <a:ln w="25400" algn="ctr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>
            <a:stCxn id="93" idx="2"/>
            <a:endCxn id="90" idx="0"/>
          </p:cNvCxnSpPr>
          <p:nvPr/>
        </p:nvCxnSpPr>
        <p:spPr>
          <a:xfrm rot="16200000" flipH="1">
            <a:off x="5605200" y="2278800"/>
            <a:ext cx="309600" cy="0"/>
          </a:xfrm>
          <a:prstGeom prst="straightConnector1">
            <a:avLst/>
          </a:prstGeom>
          <a:ln w="25400" algn="ctr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93" idx="3"/>
            <a:endCxn id="102" idx="1"/>
          </p:cNvCxnSpPr>
          <p:nvPr/>
        </p:nvCxnSpPr>
        <p:spPr>
          <a:xfrm flipV="1">
            <a:off x="6840000" y="1759539"/>
            <a:ext cx="2040306" cy="4460"/>
          </a:xfrm>
          <a:prstGeom prst="straightConnector1">
            <a:avLst/>
          </a:prstGeom>
          <a:ln w="25400" algn="ctr">
            <a:solidFill>
              <a:srgbClr val="DCE0E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rot="16200000" flipH="1">
            <a:off x="9793677" y="2278800"/>
            <a:ext cx="309600" cy="0"/>
          </a:xfrm>
          <a:prstGeom prst="straightConnector1">
            <a:avLst/>
          </a:prstGeom>
          <a:ln w="25400" algn="ctr">
            <a:solidFill>
              <a:schemeClr val="bg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/>
          <p:cNvCxnSpPr>
            <a:stCxn id="92" idx="3"/>
            <a:endCxn id="95" idx="1"/>
          </p:cNvCxnSpPr>
          <p:nvPr/>
        </p:nvCxnSpPr>
        <p:spPr>
          <a:xfrm flipV="1">
            <a:off x="6840000" y="4531579"/>
            <a:ext cx="589475" cy="1012"/>
          </a:xfrm>
          <a:prstGeom prst="straightConnector1">
            <a:avLst/>
          </a:prstGeom>
          <a:ln w="25400" algn="ctr">
            <a:solidFill>
              <a:srgbClr val="DCE0E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830876" y="4072410"/>
            <a:ext cx="671014" cy="39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rgbClr val="43CBD7"/>
                </a:solidFill>
              </a:rPr>
              <a:t>YES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455361" y="1296911"/>
            <a:ext cx="694229" cy="387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rgbClr val="43CBD7"/>
                </a:solidFill>
              </a:rPr>
              <a:t>YES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988954" y="4766281"/>
            <a:ext cx="665086" cy="3943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rgbClr val="43CBD7"/>
                </a:solidFill>
              </a:rPr>
              <a:t>NO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935146" y="2034942"/>
            <a:ext cx="652344" cy="39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 lang="ko-KR" altLang="en-US"/>
            </a:pPr>
            <a:r>
              <a:rPr lang="en-US" altLang="ko-KR" sz="2000" b="1">
                <a:solidFill>
                  <a:srgbClr val="43CBD7"/>
                </a:solidFill>
              </a:rPr>
              <a:t>NO</a:t>
            </a:r>
          </a:p>
        </p:txBody>
      </p:sp>
      <p:cxnSp>
        <p:nvCxnSpPr>
          <p:cNvPr id="117" name="연결선: 꺾임 116"/>
          <p:cNvCxnSpPr>
            <a:stCxn id="95" idx="2"/>
            <a:endCxn id="97" idx="3"/>
          </p:cNvCxnSpPr>
          <p:nvPr/>
        </p:nvCxnSpPr>
        <p:spPr>
          <a:xfrm rot="5400000">
            <a:off x="7334617" y="4358301"/>
            <a:ext cx="665148" cy="1654382"/>
          </a:xfrm>
          <a:prstGeom prst="bentConnector2">
            <a:avLst/>
          </a:prstGeom>
          <a:ln w="25400" algn="ctr">
            <a:solidFill>
              <a:srgbClr val="DCE0E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7532" y="4993"/>
            <a:ext cx="4196383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871876" rtl="0" eaLnBrk="1" latinLnBrk="1" hangingPunct="1">
              <a:lnSpc>
                <a:spcPct val="200000"/>
              </a:lnSpc>
              <a:defRPr lang="ko-KR" altLang="en-US"/>
            </a:pPr>
            <a:r>
              <a:rPr kumimoji="0" lang="en-US" altLang="ko-KR" sz="1800" b="0" i="1" u="none" strike="noStrike" kern="1200" cap="none" normalizeH="0" dirty="0">
                <a:solidFill>
                  <a:srgbClr val="404040"/>
                </a:solidFill>
                <a:latin typeface="맑은 고딕"/>
                <a:ea typeface="맑은 고딕"/>
              </a:rPr>
              <a:t>CATCH MIND </a:t>
            </a:r>
            <a:r>
              <a:rPr kumimoji="0" lang="ko-KR" altLang="en-US" sz="2400" b="1" i="1" u="none" strike="noStrike" kern="1200" cap="none" normalizeH="0" dirty="0">
                <a:solidFill>
                  <a:srgbClr val="404040"/>
                </a:solidFill>
                <a:latin typeface="맑은 고딕"/>
                <a:ea typeface="맑은 고딕"/>
              </a:rPr>
              <a:t>일정</a:t>
            </a:r>
            <a:endParaRPr kumimoji="0" lang="en-US" altLang="ko-KR" sz="2400" b="1" i="1" u="none" strike="noStrike" kern="1200" cap="none" normalizeH="0" dirty="0">
              <a:solidFill>
                <a:srgbClr val="404040"/>
              </a:solidFill>
              <a:latin typeface="맑은 고딕"/>
              <a:ea typeface="맑은 고딕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56778" y="861716"/>
            <a:ext cx="2404033" cy="73847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5411A123-737F-4DB2-BFF3-D232C8883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180" y="1331650"/>
            <a:ext cx="5432764" cy="49869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03AA81B-6347-4FB2-889C-F80E6851A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22" y="1331650"/>
            <a:ext cx="5728612" cy="506235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4DDDDA4-3F39-463E-8E67-A6AD999E6D8A}"/>
              </a:ext>
            </a:extLst>
          </p:cNvPr>
          <p:cNvSpPr/>
          <p:nvPr/>
        </p:nvSpPr>
        <p:spPr>
          <a:xfrm>
            <a:off x="3808520" y="3045037"/>
            <a:ext cx="2441359" cy="230823"/>
          </a:xfrm>
          <a:prstGeom prst="rect">
            <a:avLst/>
          </a:prstGeom>
          <a:solidFill>
            <a:srgbClr val="43CBD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279BABD-0765-41CC-BC80-01E23FD11089}"/>
              </a:ext>
            </a:extLst>
          </p:cNvPr>
          <p:cNvSpPr/>
          <p:nvPr/>
        </p:nvSpPr>
        <p:spPr>
          <a:xfrm>
            <a:off x="556778" y="3800681"/>
            <a:ext cx="5693101" cy="260128"/>
          </a:xfrm>
          <a:prstGeom prst="rect">
            <a:avLst/>
          </a:prstGeom>
          <a:solidFill>
            <a:srgbClr val="43CBD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C6403B9-CAED-4A84-A6B3-5B499C81985D}"/>
              </a:ext>
            </a:extLst>
          </p:cNvPr>
          <p:cNvSpPr/>
          <p:nvPr/>
        </p:nvSpPr>
        <p:spPr>
          <a:xfrm>
            <a:off x="552339" y="4535060"/>
            <a:ext cx="783749" cy="260128"/>
          </a:xfrm>
          <a:prstGeom prst="rect">
            <a:avLst/>
          </a:prstGeom>
          <a:solidFill>
            <a:srgbClr val="43CBD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3C04F-E929-4894-9FD9-493438F44633}"/>
              </a:ext>
            </a:extLst>
          </p:cNvPr>
          <p:cNvSpPr txBox="1"/>
          <p:nvPr/>
        </p:nvSpPr>
        <p:spPr>
          <a:xfrm flipH="1">
            <a:off x="2022482" y="3744745"/>
            <a:ext cx="287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>
                <a:solidFill>
                  <a:schemeClr val="bg1"/>
                </a:solidFill>
              </a:rPr>
              <a:t>Javascript</a:t>
            </a:r>
            <a:r>
              <a:rPr lang="en-US" altLang="ko-KR" b="1" dirty="0">
                <a:solidFill>
                  <a:schemeClr val="bg1"/>
                </a:solidFill>
              </a:rPr>
              <a:t>/</a:t>
            </a:r>
            <a:r>
              <a:rPr lang="ko-KR" altLang="en-US" b="1" dirty="0">
                <a:solidFill>
                  <a:schemeClr val="bg1"/>
                </a:solidFill>
              </a:rPr>
              <a:t>네트워크 공부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3C751CB-E418-4A7C-9D8D-1A949451F2D5}"/>
              </a:ext>
            </a:extLst>
          </p:cNvPr>
          <p:cNvSpPr/>
          <p:nvPr/>
        </p:nvSpPr>
        <p:spPr>
          <a:xfrm>
            <a:off x="1336088" y="4535059"/>
            <a:ext cx="4913791" cy="260127"/>
          </a:xfrm>
          <a:prstGeom prst="rect">
            <a:avLst/>
          </a:prstGeom>
          <a:solidFill>
            <a:srgbClr val="31354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952D636-4A87-496B-8A91-5F7427BAA9A3}"/>
              </a:ext>
            </a:extLst>
          </p:cNvPr>
          <p:cNvSpPr/>
          <p:nvPr/>
        </p:nvSpPr>
        <p:spPr>
          <a:xfrm>
            <a:off x="556778" y="5303728"/>
            <a:ext cx="5693101" cy="260127"/>
          </a:xfrm>
          <a:prstGeom prst="rect">
            <a:avLst/>
          </a:prstGeom>
          <a:solidFill>
            <a:srgbClr val="31354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57261ED-2E40-4105-8F0E-7C033638994F}"/>
              </a:ext>
            </a:extLst>
          </p:cNvPr>
          <p:cNvSpPr txBox="1"/>
          <p:nvPr/>
        </p:nvSpPr>
        <p:spPr>
          <a:xfrm flipH="1">
            <a:off x="2485599" y="5260840"/>
            <a:ext cx="287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부분별 기능 구현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9FD567E-29B8-4C17-B7B4-BE424BAE6663}"/>
              </a:ext>
            </a:extLst>
          </p:cNvPr>
          <p:cNvSpPr/>
          <p:nvPr/>
        </p:nvSpPr>
        <p:spPr>
          <a:xfrm>
            <a:off x="562694" y="6072377"/>
            <a:ext cx="783749" cy="260128"/>
          </a:xfrm>
          <a:prstGeom prst="rect">
            <a:avLst/>
          </a:prstGeom>
          <a:solidFill>
            <a:srgbClr val="31354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7FF3FD1-17E2-4B25-8540-CB91C7C6961A}"/>
              </a:ext>
            </a:extLst>
          </p:cNvPr>
          <p:cNvSpPr/>
          <p:nvPr/>
        </p:nvSpPr>
        <p:spPr>
          <a:xfrm>
            <a:off x="10999433" y="2935828"/>
            <a:ext cx="808655" cy="340032"/>
          </a:xfrm>
          <a:prstGeom prst="rect">
            <a:avLst/>
          </a:prstGeom>
          <a:solidFill>
            <a:srgbClr val="43CBD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7159748-3FB7-4FEA-B62E-46837ECCBAA5}"/>
              </a:ext>
            </a:extLst>
          </p:cNvPr>
          <p:cNvSpPr/>
          <p:nvPr/>
        </p:nvSpPr>
        <p:spPr>
          <a:xfrm>
            <a:off x="567353" y="6072376"/>
            <a:ext cx="5700281" cy="260127"/>
          </a:xfrm>
          <a:prstGeom prst="rect">
            <a:avLst/>
          </a:prstGeom>
          <a:solidFill>
            <a:srgbClr val="31354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E5249A4-46FE-4F64-98C0-88C993650A80}"/>
              </a:ext>
            </a:extLst>
          </p:cNvPr>
          <p:cNvSpPr/>
          <p:nvPr/>
        </p:nvSpPr>
        <p:spPr>
          <a:xfrm>
            <a:off x="9463596" y="3705248"/>
            <a:ext cx="2361467" cy="245608"/>
          </a:xfrm>
          <a:prstGeom prst="rect">
            <a:avLst/>
          </a:prstGeom>
          <a:solidFill>
            <a:srgbClr val="31354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9BED53D-183D-4BA9-841C-E2F77270D8B1}"/>
              </a:ext>
            </a:extLst>
          </p:cNvPr>
          <p:cNvSpPr txBox="1"/>
          <p:nvPr/>
        </p:nvSpPr>
        <p:spPr>
          <a:xfrm flipH="1">
            <a:off x="9704634" y="3644964"/>
            <a:ext cx="287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통합소스 테스트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9150D2C-9E08-4A86-9B38-892B121EB0BD}"/>
              </a:ext>
            </a:extLst>
          </p:cNvPr>
          <p:cNvSpPr/>
          <p:nvPr/>
        </p:nvSpPr>
        <p:spPr>
          <a:xfrm>
            <a:off x="6361878" y="3705248"/>
            <a:ext cx="3101718" cy="241834"/>
          </a:xfrm>
          <a:prstGeom prst="rect">
            <a:avLst/>
          </a:prstGeom>
          <a:solidFill>
            <a:srgbClr val="43CBD7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241F7B8-2CF0-4854-82EC-DCFCAA60C839}"/>
              </a:ext>
            </a:extLst>
          </p:cNvPr>
          <p:cNvSpPr txBox="1"/>
          <p:nvPr/>
        </p:nvSpPr>
        <p:spPr>
          <a:xfrm flipH="1">
            <a:off x="7176521" y="3658986"/>
            <a:ext cx="287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코드 소스 통합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986BE98-A604-43EA-923B-EFD7899D0D76}"/>
              </a:ext>
            </a:extLst>
          </p:cNvPr>
          <p:cNvSpPr/>
          <p:nvPr/>
        </p:nvSpPr>
        <p:spPr>
          <a:xfrm>
            <a:off x="6368707" y="4501026"/>
            <a:ext cx="783749" cy="260128"/>
          </a:xfrm>
          <a:prstGeom prst="rect">
            <a:avLst/>
          </a:prstGeom>
          <a:solidFill>
            <a:srgbClr val="31354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306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457532" y="4993"/>
            <a:ext cx="4196383" cy="713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algn="l" defTabSz="871876" rtl="0" eaLnBrk="1" latinLnBrk="1" hangingPunct="1">
              <a:lnSpc>
                <a:spcPct val="200000"/>
              </a:lnSpc>
              <a:defRPr lang="ko-KR" altLang="en-US"/>
            </a:pPr>
            <a:r>
              <a:rPr kumimoji="0" lang="en-US" altLang="ko-KR" sz="1800" b="0" i="1" u="none" strike="noStrike" kern="1200" cap="none" normalizeH="0" dirty="0">
                <a:solidFill>
                  <a:srgbClr val="404040"/>
                </a:solidFill>
                <a:latin typeface="맑은 고딕"/>
                <a:ea typeface="맑은 고딕"/>
              </a:rPr>
              <a:t>CATCH MIND </a:t>
            </a:r>
            <a:r>
              <a:rPr kumimoji="0" lang="en-US" altLang="ko-KR" sz="2400" b="1" i="1" u="none" strike="noStrike" kern="1200" cap="none" normalizeH="0" dirty="0">
                <a:solidFill>
                  <a:srgbClr val="404040"/>
                </a:solidFill>
                <a:latin typeface="맑은 고딕"/>
                <a:ea typeface="맑은 고딕"/>
              </a:rPr>
              <a:t>Q&amp;A</a:t>
            </a:r>
          </a:p>
        </p:txBody>
      </p:sp>
      <p:grpSp>
        <p:nvGrpSpPr>
          <p:cNvPr id="68" name="그룹 67"/>
          <p:cNvGrpSpPr/>
          <p:nvPr/>
        </p:nvGrpSpPr>
        <p:grpSpPr>
          <a:xfrm>
            <a:off x="556778" y="861716"/>
            <a:ext cx="2404033" cy="73847"/>
            <a:chOff x="2057400" y="1143000"/>
            <a:chExt cx="2873208" cy="63500"/>
          </a:xfrm>
        </p:grpSpPr>
        <p:sp>
          <p:nvSpPr>
            <p:cNvPr id="69" name="직사각형 68"/>
            <p:cNvSpPr/>
            <p:nvPr/>
          </p:nvSpPr>
          <p:spPr>
            <a:xfrm>
              <a:off x="2057400" y="1143000"/>
              <a:ext cx="1436604" cy="63500"/>
            </a:xfrm>
            <a:prstGeom prst="rect">
              <a:avLst/>
            </a:prstGeom>
            <a:solidFill>
              <a:srgbClr val="3135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3494004" y="1143000"/>
              <a:ext cx="1436604" cy="63500"/>
            </a:xfrm>
            <a:prstGeom prst="rect">
              <a:avLst/>
            </a:prstGeom>
            <a:solidFill>
              <a:srgbClr val="43C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88CC15-8154-4040-96FD-69A893DBE0DF}"/>
              </a:ext>
            </a:extLst>
          </p:cNvPr>
          <p:cNvSpPr txBox="1"/>
          <p:nvPr/>
        </p:nvSpPr>
        <p:spPr>
          <a:xfrm flipH="1">
            <a:off x="3657599" y="1899824"/>
            <a:ext cx="53709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600" dirty="0"/>
              <a:t>Q</a:t>
            </a:r>
            <a:r>
              <a:rPr lang="en-US" altLang="ko-KR" sz="11500" dirty="0"/>
              <a:t>&amp;</a:t>
            </a:r>
            <a:r>
              <a:rPr lang="en-US" altLang="ko-KR" sz="16600" dirty="0"/>
              <a:t>A</a:t>
            </a:r>
            <a:endParaRPr lang="ko-KR" altLang="en-US" sz="16600" dirty="0"/>
          </a:p>
        </p:txBody>
      </p:sp>
    </p:spTree>
    <p:extLst>
      <p:ext uri="{BB962C8B-B14F-4D97-AF65-F5344CB8AC3E}">
        <p14:creationId xmlns:p14="http://schemas.microsoft.com/office/powerpoint/2010/main" val="374316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122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요청사항</dc:creator>
  <cp:lastModifiedBy>정다운</cp:lastModifiedBy>
  <cp:revision>188</cp:revision>
  <dcterms:created xsi:type="dcterms:W3CDTF">2017-12-29T07:18:59Z</dcterms:created>
  <dcterms:modified xsi:type="dcterms:W3CDTF">2018-11-04T12:10:40Z</dcterms:modified>
</cp:coreProperties>
</file>