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DF1E14-A3F7-4831-AE36-47D5C5751C74}">
  <a:tblStyle styleId="{C6DF1E14-A3F7-4831-AE36-47D5C5751C7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2ccf8f46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b2ccf8f46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2ccf8f46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b2ccf8f46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rgbClr val="DEDEDE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90435" y="-371776"/>
            <a:ext cx="12369521" cy="245179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311498" y="291402"/>
            <a:ext cx="11565654" cy="62751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rgbClr val="DEDEDE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4C4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49752C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어두운, 시청, 남자, 개이(가) 표시된 사진&#10;&#10;자동 생성된 설명" id="262" name="Google Shape;262;p2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11501" y="3469191"/>
            <a:ext cx="5784499" cy="309665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1461579" y="2310384"/>
            <a:ext cx="3608262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8000"/>
              <a:buFont typeface="Malgun Gothic"/>
              <a:buNone/>
            </a:pPr>
            <a:r>
              <a:rPr b="1" lang="en-US" sz="80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순서도</a:t>
            </a:r>
            <a:endParaRPr b="1" sz="80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6096000" y="695848"/>
            <a:ext cx="0" cy="5466303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8004402" y="2010057"/>
            <a:ext cx="2131819" cy="2918268"/>
            <a:chOff x="8014451" y="1710127"/>
            <a:chExt cx="2131819" cy="2918268"/>
          </a:xfrm>
        </p:grpSpPr>
        <p:grpSp>
          <p:nvGrpSpPr>
            <p:cNvPr id="266" name="Google Shape;266;p24"/>
            <p:cNvGrpSpPr/>
            <p:nvPr/>
          </p:nvGrpSpPr>
          <p:grpSpPr>
            <a:xfrm>
              <a:off x="8014451" y="2300090"/>
              <a:ext cx="2131819" cy="2328305"/>
              <a:chOff x="5030091" y="2382927"/>
              <a:chExt cx="2131819" cy="2328305"/>
            </a:xfrm>
          </p:grpSpPr>
          <p:cxnSp>
            <p:nvCxnSpPr>
              <p:cNvPr id="267" name="Google Shape;267;p24"/>
              <p:cNvCxnSpPr/>
              <p:nvPr/>
            </p:nvCxnSpPr>
            <p:spPr>
              <a:xfrm>
                <a:off x="5030091" y="2921074"/>
                <a:ext cx="2131819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58585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24"/>
              <p:cNvCxnSpPr/>
              <p:nvPr/>
            </p:nvCxnSpPr>
            <p:spPr>
              <a:xfrm>
                <a:off x="5030091" y="3556074"/>
                <a:ext cx="2131819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58585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69" name="Google Shape;269;p24"/>
              <p:cNvSpPr txBox="1"/>
              <p:nvPr/>
            </p:nvSpPr>
            <p:spPr>
              <a:xfrm>
                <a:off x="5299151" y="2382927"/>
                <a:ext cx="15937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StagePlay</a:t>
                </a:r>
                <a:endParaRPr b="1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" name="Google Shape;270;p24"/>
              <p:cNvSpPr txBox="1"/>
              <p:nvPr/>
            </p:nvSpPr>
            <p:spPr>
              <a:xfrm>
                <a:off x="5552358" y="3035918"/>
                <a:ext cx="10872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Result</a:t>
                </a:r>
                <a:endParaRPr b="1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" name="Google Shape;271;p24"/>
              <p:cNvSpPr txBox="1"/>
              <p:nvPr/>
            </p:nvSpPr>
            <p:spPr>
              <a:xfrm>
                <a:off x="5648604" y="3688909"/>
                <a:ext cx="8947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Shop</a:t>
                </a:r>
                <a:endParaRPr b="1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" name="Google Shape;272;p24"/>
              <p:cNvSpPr txBox="1"/>
              <p:nvPr/>
            </p:nvSpPr>
            <p:spPr>
              <a:xfrm>
                <a:off x="6003634" y="4341900"/>
                <a:ext cx="184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3" name="Google Shape;273;p24"/>
            <p:cNvGrpSpPr/>
            <p:nvPr/>
          </p:nvGrpSpPr>
          <p:grpSpPr>
            <a:xfrm>
              <a:off x="8534784" y="1710127"/>
              <a:ext cx="1091150" cy="343034"/>
              <a:chOff x="5365806" y="117753"/>
              <a:chExt cx="1526960" cy="480041"/>
            </a:xfrm>
          </p:grpSpPr>
          <p:grpSp>
            <p:nvGrpSpPr>
              <p:cNvPr id="274" name="Google Shape;274;p24"/>
              <p:cNvGrpSpPr/>
              <p:nvPr/>
            </p:nvGrpSpPr>
            <p:grpSpPr>
              <a:xfrm>
                <a:off x="6129286" y="117753"/>
                <a:ext cx="763480" cy="480041"/>
                <a:chOff x="2789068" y="2050742"/>
                <a:chExt cx="763480" cy="480041"/>
              </a:xfrm>
            </p:grpSpPr>
            <p:sp>
              <p:nvSpPr>
                <p:cNvPr id="275" name="Google Shape;275;p24"/>
                <p:cNvSpPr/>
                <p:nvPr/>
              </p:nvSpPr>
              <p:spPr>
                <a:xfrm flipH="1" rot="10800000">
                  <a:off x="2789068" y="2050742"/>
                  <a:ext cx="763480" cy="470516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49752C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6" name="Google Shape;276;p24"/>
                <p:cNvSpPr/>
                <p:nvPr/>
              </p:nvSpPr>
              <p:spPr>
                <a:xfrm rot="10800000">
                  <a:off x="2789068" y="2059183"/>
                  <a:ext cx="381740" cy="471600"/>
                </a:xfrm>
                <a:prstGeom prst="rtTriangle">
                  <a:avLst/>
                </a:prstGeom>
                <a:solidFill>
                  <a:srgbClr val="49752C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77" name="Google Shape;277;p24"/>
              <p:cNvGrpSpPr/>
              <p:nvPr/>
            </p:nvGrpSpPr>
            <p:grpSpPr>
              <a:xfrm>
                <a:off x="5365806" y="117753"/>
                <a:ext cx="763480" cy="480041"/>
                <a:chOff x="2025588" y="2050742"/>
                <a:chExt cx="763480" cy="480041"/>
              </a:xfrm>
            </p:grpSpPr>
            <p:sp>
              <p:nvSpPr>
                <p:cNvPr id="278" name="Google Shape;278;p24"/>
                <p:cNvSpPr/>
                <p:nvPr/>
              </p:nvSpPr>
              <p:spPr>
                <a:xfrm flipH="1" rot="10800000">
                  <a:off x="2025588" y="2050742"/>
                  <a:ext cx="763480" cy="470516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4C4C4C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9" name="Google Shape;279;p24"/>
                <p:cNvSpPr/>
                <p:nvPr/>
              </p:nvSpPr>
              <p:spPr>
                <a:xfrm rot="10800000">
                  <a:off x="2025588" y="2059183"/>
                  <a:ext cx="381740" cy="471600"/>
                </a:xfrm>
                <a:prstGeom prst="rtTriangle">
                  <a:avLst/>
                </a:prstGeom>
                <a:solidFill>
                  <a:srgbClr val="4C4C4C">
                    <a:alpha val="6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pic>
        <p:nvPicPr>
          <p:cNvPr descr="텍스트이(가) 표시된 사진&#10;&#10;자동 생성된 설명" id="280" name="Google Shape;28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2585" y="1182350"/>
            <a:ext cx="2046251" cy="1170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24"/>
          <p:cNvCxnSpPr/>
          <p:nvPr/>
        </p:nvCxnSpPr>
        <p:spPr>
          <a:xfrm>
            <a:off x="2140297" y="2353091"/>
            <a:ext cx="22709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/>
        </p:nvSpPr>
        <p:spPr>
          <a:xfrm>
            <a:off x="768831" y="473181"/>
            <a:ext cx="1774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순서도(전체)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7" name="Google Shape;287;p25"/>
          <p:cNvGrpSpPr/>
          <p:nvPr/>
        </p:nvGrpSpPr>
        <p:grpSpPr>
          <a:xfrm>
            <a:off x="541219" y="473181"/>
            <a:ext cx="232250" cy="369331"/>
            <a:chOff x="652075" y="514501"/>
            <a:chExt cx="343079" cy="545575"/>
          </a:xfrm>
        </p:grpSpPr>
        <p:sp>
          <p:nvSpPr>
            <p:cNvPr id="288" name="Google Shape;288;p25"/>
            <p:cNvSpPr/>
            <p:nvPr/>
          </p:nvSpPr>
          <p:spPr>
            <a:xfrm flipH="1" rot="5400000">
              <a:off x="547401" y="619175"/>
              <a:ext cx="545575" cy="336228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 rot="5400000">
              <a:off x="690645" y="755568"/>
              <a:ext cx="272788" cy="336229"/>
            </a:xfrm>
            <a:prstGeom prst="rtTriangle">
              <a:avLst/>
            </a:prstGeom>
            <a:solidFill>
              <a:srgbClr val="4C4C4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0" name="Google Shape;290;p25"/>
          <p:cNvGrpSpPr/>
          <p:nvPr/>
        </p:nvGrpSpPr>
        <p:grpSpPr>
          <a:xfrm>
            <a:off x="1522692" y="1465337"/>
            <a:ext cx="9538369" cy="3927325"/>
            <a:chOff x="1449956" y="1185160"/>
            <a:chExt cx="9538369" cy="3927325"/>
          </a:xfrm>
        </p:grpSpPr>
        <p:grpSp>
          <p:nvGrpSpPr>
            <p:cNvPr id="291" name="Google Shape;291;p25"/>
            <p:cNvGrpSpPr/>
            <p:nvPr/>
          </p:nvGrpSpPr>
          <p:grpSpPr>
            <a:xfrm>
              <a:off x="1449956" y="1185160"/>
              <a:ext cx="9538369" cy="3927325"/>
              <a:chOff x="2325879" y="879920"/>
              <a:chExt cx="8550514" cy="3520586"/>
            </a:xfrm>
          </p:grpSpPr>
          <p:sp>
            <p:nvSpPr>
              <p:cNvPr id="292" name="Google Shape;292;p25"/>
              <p:cNvSpPr/>
              <p:nvPr/>
            </p:nvSpPr>
            <p:spPr>
              <a:xfrm rot="-5400000">
                <a:off x="4077236" y="3338088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2325879" y="2887629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START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4619298" y="2887629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Stage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Play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5811458" y="879920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Shop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6991407" y="2853720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Result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" name="Google Shape;297;p25"/>
              <p:cNvSpPr/>
              <p:nvPr/>
            </p:nvSpPr>
            <p:spPr>
              <a:xfrm>
                <a:off x="9363516" y="2825591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Exit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" name="Google Shape;298;p25"/>
              <p:cNvSpPr/>
              <p:nvPr/>
            </p:nvSpPr>
            <p:spPr>
              <a:xfrm rot="-5400000">
                <a:off x="6414866" y="3182349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 rot="-5400000">
                <a:off x="8774763" y="3276052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 flipH="1" rot="5400000">
                <a:off x="6397389" y="3491119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 rot="8864721">
                <a:off x="6905383" y="2426764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 flipH="1" rot="1995117">
                <a:off x="5880621" y="2429315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3" name="Google Shape;303;p25"/>
            <p:cNvGrpSpPr/>
            <p:nvPr/>
          </p:nvGrpSpPr>
          <p:grpSpPr>
            <a:xfrm>
              <a:off x="1449956" y="1685389"/>
              <a:ext cx="3553642" cy="896558"/>
              <a:chOff x="1464744" y="1471328"/>
              <a:chExt cx="3553642" cy="896558"/>
            </a:xfrm>
          </p:grpSpPr>
          <p:grpSp>
            <p:nvGrpSpPr>
              <p:cNvPr id="304" name="Google Shape;304;p25"/>
              <p:cNvGrpSpPr/>
              <p:nvPr/>
            </p:nvGrpSpPr>
            <p:grpSpPr>
              <a:xfrm>
                <a:off x="1464744" y="1471328"/>
                <a:ext cx="3553642" cy="414148"/>
                <a:chOff x="1464743" y="1057398"/>
                <a:chExt cx="3553642" cy="414148"/>
              </a:xfrm>
            </p:grpSpPr>
            <p:sp>
              <p:nvSpPr>
                <p:cNvPr id="305" name="Google Shape;305;p25"/>
                <p:cNvSpPr txBox="1"/>
                <p:nvPr/>
              </p:nvSpPr>
              <p:spPr>
                <a:xfrm>
                  <a:off x="2131082" y="1057398"/>
                  <a:ext cx="2887303" cy="4141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23232"/>
                    </a:buClr>
                    <a:buSzPts val="1800"/>
                    <a:buFont typeface="Malgun Gothic"/>
                    <a:buNone/>
                  </a:pPr>
                  <a:r>
                    <a:rPr b="1" lang="en-US" sz="1800">
                      <a:solidFill>
                        <a:srgbClr val="323232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: 항상 활성화</a:t>
                  </a:r>
                  <a:endParaRPr b="1" sz="18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6" name="Google Shape;306;p25"/>
                <p:cNvSpPr/>
                <p:nvPr/>
              </p:nvSpPr>
              <p:spPr>
                <a:xfrm flipH="1" rot="5400000">
                  <a:off x="1644882" y="983409"/>
                  <a:ext cx="306062" cy="666339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chemeClr val="dk1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07" name="Google Shape;307;p25"/>
              <p:cNvGrpSpPr/>
              <p:nvPr/>
            </p:nvGrpSpPr>
            <p:grpSpPr>
              <a:xfrm>
                <a:off x="1464744" y="1885476"/>
                <a:ext cx="3553640" cy="482410"/>
                <a:chOff x="1464744" y="1885476"/>
                <a:chExt cx="3553640" cy="482410"/>
              </a:xfrm>
            </p:grpSpPr>
            <p:sp>
              <p:nvSpPr>
                <p:cNvPr id="308" name="Google Shape;308;p25"/>
                <p:cNvSpPr txBox="1"/>
                <p:nvPr/>
              </p:nvSpPr>
              <p:spPr>
                <a:xfrm>
                  <a:off x="2131081" y="1885476"/>
                  <a:ext cx="2887303" cy="4824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: 생존시간 만족 시 활성화</a:t>
                  </a:r>
                  <a:endParaRPr b="1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9" name="Google Shape;309;p25"/>
                <p:cNvSpPr/>
                <p:nvPr/>
              </p:nvSpPr>
              <p:spPr>
                <a:xfrm flipH="1" rot="5400000">
                  <a:off x="1644882" y="1793512"/>
                  <a:ext cx="306062" cy="666338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/>
        </p:nvSpPr>
        <p:spPr>
          <a:xfrm>
            <a:off x="778106" y="473181"/>
            <a:ext cx="2645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순서도(StagePlay)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5" name="Google Shape;315;p26"/>
          <p:cNvGrpSpPr/>
          <p:nvPr/>
        </p:nvGrpSpPr>
        <p:grpSpPr>
          <a:xfrm>
            <a:off x="541219" y="473181"/>
            <a:ext cx="232250" cy="369331"/>
            <a:chOff x="652075" y="514501"/>
            <a:chExt cx="343079" cy="545575"/>
          </a:xfrm>
        </p:grpSpPr>
        <p:sp>
          <p:nvSpPr>
            <p:cNvPr id="316" name="Google Shape;316;p26"/>
            <p:cNvSpPr/>
            <p:nvPr/>
          </p:nvSpPr>
          <p:spPr>
            <a:xfrm flipH="1" rot="5400000">
              <a:off x="547401" y="619175"/>
              <a:ext cx="545575" cy="336228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 rot="5400000">
              <a:off x="690645" y="755568"/>
              <a:ext cx="272788" cy="336229"/>
            </a:xfrm>
            <a:prstGeom prst="rtTriangle">
              <a:avLst/>
            </a:prstGeom>
            <a:solidFill>
              <a:srgbClr val="4C4C4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541216" y="1880066"/>
            <a:ext cx="7598613" cy="3128650"/>
            <a:chOff x="1449956" y="1185160"/>
            <a:chExt cx="9538369" cy="3927325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1449956" y="1185160"/>
              <a:ext cx="9538369" cy="3927325"/>
              <a:chOff x="2325879" y="879920"/>
              <a:chExt cx="8550514" cy="3520586"/>
            </a:xfrm>
          </p:grpSpPr>
          <p:sp>
            <p:nvSpPr>
              <p:cNvPr id="320" name="Google Shape;320;p26"/>
              <p:cNvSpPr/>
              <p:nvPr/>
            </p:nvSpPr>
            <p:spPr>
              <a:xfrm rot="-5400000">
                <a:off x="4077236" y="3338088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2325879" y="2887629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START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4619298" y="2887629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Stage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Play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5811458" y="879920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Shop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6991407" y="2853720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Result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9363516" y="2825591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Exit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 rot="-5400000">
                <a:off x="6414866" y="3182349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 rot="-5400000">
                <a:off x="8774763" y="3276052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 flipH="1" rot="5400000">
                <a:off x="6397389" y="3491119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9" name="Google Shape;329;p26"/>
              <p:cNvSpPr/>
              <p:nvPr/>
            </p:nvSpPr>
            <p:spPr>
              <a:xfrm rot="8864721">
                <a:off x="6905383" y="2426764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 flipH="1" rot="1995117">
                <a:off x="5880621" y="2429315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1" name="Google Shape;331;p26"/>
            <p:cNvGrpSpPr/>
            <p:nvPr/>
          </p:nvGrpSpPr>
          <p:grpSpPr>
            <a:xfrm>
              <a:off x="1449956" y="1685389"/>
              <a:ext cx="3553642" cy="896558"/>
              <a:chOff x="1464744" y="1471328"/>
              <a:chExt cx="3553642" cy="896558"/>
            </a:xfrm>
          </p:grpSpPr>
          <p:grpSp>
            <p:nvGrpSpPr>
              <p:cNvPr id="332" name="Google Shape;332;p26"/>
              <p:cNvGrpSpPr/>
              <p:nvPr/>
            </p:nvGrpSpPr>
            <p:grpSpPr>
              <a:xfrm>
                <a:off x="1464744" y="1471328"/>
                <a:ext cx="3553642" cy="414148"/>
                <a:chOff x="1464743" y="1057398"/>
                <a:chExt cx="3553642" cy="414148"/>
              </a:xfrm>
            </p:grpSpPr>
            <p:sp>
              <p:nvSpPr>
                <p:cNvPr id="333" name="Google Shape;333;p26"/>
                <p:cNvSpPr txBox="1"/>
                <p:nvPr/>
              </p:nvSpPr>
              <p:spPr>
                <a:xfrm>
                  <a:off x="2131082" y="1057398"/>
                  <a:ext cx="2887303" cy="4141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23232"/>
                    </a:buClr>
                    <a:buSzPts val="1400"/>
                    <a:buFont typeface="Malgun Gothic"/>
                    <a:buNone/>
                  </a:pPr>
                  <a:r>
                    <a:rPr b="1" lang="en-US" sz="1400">
                      <a:solidFill>
                        <a:srgbClr val="323232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: 항상 활성화</a:t>
                  </a:r>
                  <a:endParaRPr b="1" sz="14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4" name="Google Shape;334;p26"/>
                <p:cNvSpPr/>
                <p:nvPr/>
              </p:nvSpPr>
              <p:spPr>
                <a:xfrm flipH="1" rot="5400000">
                  <a:off x="1644882" y="983409"/>
                  <a:ext cx="306062" cy="666339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chemeClr val="dk1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35" name="Google Shape;335;p26"/>
              <p:cNvGrpSpPr/>
              <p:nvPr/>
            </p:nvGrpSpPr>
            <p:grpSpPr>
              <a:xfrm>
                <a:off x="1464744" y="1885476"/>
                <a:ext cx="3553640" cy="482410"/>
                <a:chOff x="1464744" y="1885476"/>
                <a:chExt cx="3553640" cy="482410"/>
              </a:xfrm>
            </p:grpSpPr>
            <p:sp>
              <p:nvSpPr>
                <p:cNvPr id="336" name="Google Shape;336;p26"/>
                <p:cNvSpPr txBox="1"/>
                <p:nvPr/>
              </p:nvSpPr>
              <p:spPr>
                <a:xfrm>
                  <a:off x="2131081" y="1885476"/>
                  <a:ext cx="2887303" cy="4824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Malgun Gothic"/>
                    <a:buNone/>
                  </a:pPr>
                  <a:r>
                    <a:rPr b="1" lang="en-US" sz="14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: 생존시간 만족 시 활성화</a:t>
                  </a:r>
                  <a:endParaRPr b="1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7" name="Google Shape;337;p26"/>
                <p:cNvSpPr/>
                <p:nvPr/>
              </p:nvSpPr>
              <p:spPr>
                <a:xfrm flipH="1" rot="5400000">
                  <a:off x="1644882" y="1793512"/>
                  <a:ext cx="306062" cy="666338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cxnSp>
        <p:nvCxnSpPr>
          <p:cNvPr id="338" name="Google Shape;338;p26"/>
          <p:cNvCxnSpPr/>
          <p:nvPr/>
        </p:nvCxnSpPr>
        <p:spPr>
          <a:xfrm>
            <a:off x="8361218" y="711240"/>
            <a:ext cx="0" cy="5466303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26"/>
          <p:cNvSpPr/>
          <p:nvPr/>
        </p:nvSpPr>
        <p:spPr>
          <a:xfrm>
            <a:off x="2575947" y="3661856"/>
            <a:ext cx="1344453" cy="1344453"/>
          </a:xfrm>
          <a:prstGeom prst="flowChartConnector">
            <a:avLst/>
          </a:prstGeom>
          <a:solidFill>
            <a:srgbClr val="00206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Play</a:t>
            </a:r>
            <a:endParaRPr b="1" sz="20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8513733" y="1773043"/>
            <a:ext cx="3104181" cy="3311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StagePlay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None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1. 몰려오는 좀비들을 사냥</a:t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None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2. 오브젝트를 지키며 생존</a:t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None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3. 일정 시간동안 생존</a:t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3200"/>
              <a:buFont typeface="Malgun Gothic"/>
              <a:buNone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4. 스코어와 코인 획득</a:t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/>
        </p:nvSpPr>
        <p:spPr>
          <a:xfrm>
            <a:off x="778106" y="473181"/>
            <a:ext cx="21388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순서도(Result)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6" name="Google Shape;346;p27"/>
          <p:cNvGrpSpPr/>
          <p:nvPr/>
        </p:nvGrpSpPr>
        <p:grpSpPr>
          <a:xfrm>
            <a:off x="541219" y="473181"/>
            <a:ext cx="232250" cy="369331"/>
            <a:chOff x="652075" y="514501"/>
            <a:chExt cx="343079" cy="545575"/>
          </a:xfrm>
        </p:grpSpPr>
        <p:sp>
          <p:nvSpPr>
            <p:cNvPr id="347" name="Google Shape;347;p27"/>
            <p:cNvSpPr/>
            <p:nvPr/>
          </p:nvSpPr>
          <p:spPr>
            <a:xfrm flipH="1" rot="5400000">
              <a:off x="547401" y="619175"/>
              <a:ext cx="545575" cy="336228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 rot="5400000">
              <a:off x="690645" y="755568"/>
              <a:ext cx="272788" cy="336229"/>
            </a:xfrm>
            <a:prstGeom prst="rtTriangle">
              <a:avLst/>
            </a:prstGeom>
            <a:solidFill>
              <a:srgbClr val="4C4C4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49" name="Google Shape;349;p27"/>
          <p:cNvGrpSpPr/>
          <p:nvPr/>
        </p:nvGrpSpPr>
        <p:grpSpPr>
          <a:xfrm>
            <a:off x="541216" y="1880066"/>
            <a:ext cx="7598613" cy="3128650"/>
            <a:chOff x="1449956" y="1185160"/>
            <a:chExt cx="9538369" cy="3927325"/>
          </a:xfrm>
        </p:grpSpPr>
        <p:grpSp>
          <p:nvGrpSpPr>
            <p:cNvPr id="350" name="Google Shape;350;p27"/>
            <p:cNvGrpSpPr/>
            <p:nvPr/>
          </p:nvGrpSpPr>
          <p:grpSpPr>
            <a:xfrm>
              <a:off x="1449956" y="1185160"/>
              <a:ext cx="9538369" cy="3927325"/>
              <a:chOff x="2325879" y="879920"/>
              <a:chExt cx="8550514" cy="3520586"/>
            </a:xfrm>
          </p:grpSpPr>
          <p:sp>
            <p:nvSpPr>
              <p:cNvPr id="351" name="Google Shape;351;p27"/>
              <p:cNvSpPr/>
              <p:nvPr/>
            </p:nvSpPr>
            <p:spPr>
              <a:xfrm rot="-5400000">
                <a:off x="4077236" y="3338088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2" name="Google Shape;352;p27"/>
              <p:cNvSpPr/>
              <p:nvPr/>
            </p:nvSpPr>
            <p:spPr>
              <a:xfrm>
                <a:off x="2325879" y="2887629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START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3" name="Google Shape;353;p27"/>
              <p:cNvSpPr/>
              <p:nvPr/>
            </p:nvSpPr>
            <p:spPr>
              <a:xfrm>
                <a:off x="4619298" y="2887629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Stage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Play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4" name="Google Shape;354;p27"/>
              <p:cNvSpPr/>
              <p:nvPr/>
            </p:nvSpPr>
            <p:spPr>
              <a:xfrm>
                <a:off x="5811458" y="879920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Shop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5" name="Google Shape;355;p27"/>
              <p:cNvSpPr/>
              <p:nvPr/>
            </p:nvSpPr>
            <p:spPr>
              <a:xfrm>
                <a:off x="6991407" y="2853720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Result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6" name="Google Shape;356;p27"/>
              <p:cNvSpPr/>
              <p:nvPr/>
            </p:nvSpPr>
            <p:spPr>
              <a:xfrm>
                <a:off x="9363516" y="2825591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Exit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7" name="Google Shape;357;p27"/>
              <p:cNvSpPr/>
              <p:nvPr/>
            </p:nvSpPr>
            <p:spPr>
              <a:xfrm rot="-5400000">
                <a:off x="6414866" y="3182349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" name="Google Shape;358;p27"/>
              <p:cNvSpPr/>
              <p:nvPr/>
            </p:nvSpPr>
            <p:spPr>
              <a:xfrm rot="-5400000">
                <a:off x="8774763" y="3276052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" name="Google Shape;359;p27"/>
              <p:cNvSpPr/>
              <p:nvPr/>
            </p:nvSpPr>
            <p:spPr>
              <a:xfrm flipH="1" rot="5400000">
                <a:off x="6397389" y="3491119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27"/>
              <p:cNvSpPr/>
              <p:nvPr/>
            </p:nvSpPr>
            <p:spPr>
              <a:xfrm rot="8864721">
                <a:off x="6905383" y="2426764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 flipH="1" rot="1995117">
                <a:off x="5880621" y="2429315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2" name="Google Shape;362;p27"/>
            <p:cNvGrpSpPr/>
            <p:nvPr/>
          </p:nvGrpSpPr>
          <p:grpSpPr>
            <a:xfrm>
              <a:off x="1449956" y="1685389"/>
              <a:ext cx="3553642" cy="896558"/>
              <a:chOff x="1464744" y="1471328"/>
              <a:chExt cx="3553642" cy="896558"/>
            </a:xfrm>
          </p:grpSpPr>
          <p:grpSp>
            <p:nvGrpSpPr>
              <p:cNvPr id="363" name="Google Shape;363;p27"/>
              <p:cNvGrpSpPr/>
              <p:nvPr/>
            </p:nvGrpSpPr>
            <p:grpSpPr>
              <a:xfrm>
                <a:off x="1464744" y="1471328"/>
                <a:ext cx="3553642" cy="414148"/>
                <a:chOff x="1464743" y="1057398"/>
                <a:chExt cx="3553642" cy="414148"/>
              </a:xfrm>
            </p:grpSpPr>
            <p:sp>
              <p:nvSpPr>
                <p:cNvPr id="364" name="Google Shape;364;p27"/>
                <p:cNvSpPr txBox="1"/>
                <p:nvPr/>
              </p:nvSpPr>
              <p:spPr>
                <a:xfrm>
                  <a:off x="2131082" y="1057398"/>
                  <a:ext cx="2887303" cy="4141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23232"/>
                    </a:buClr>
                    <a:buSzPts val="1400"/>
                    <a:buFont typeface="Malgun Gothic"/>
                    <a:buNone/>
                  </a:pPr>
                  <a:r>
                    <a:rPr b="1" lang="en-US" sz="1400">
                      <a:solidFill>
                        <a:srgbClr val="323232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: 항상 활성화</a:t>
                  </a:r>
                  <a:endParaRPr b="1" sz="14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 flipH="1" rot="5400000">
                  <a:off x="1644882" y="983409"/>
                  <a:ext cx="306062" cy="666339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chemeClr val="dk1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66" name="Google Shape;366;p27"/>
              <p:cNvGrpSpPr/>
              <p:nvPr/>
            </p:nvGrpSpPr>
            <p:grpSpPr>
              <a:xfrm>
                <a:off x="1464744" y="1885476"/>
                <a:ext cx="3553640" cy="482410"/>
                <a:chOff x="1464744" y="1885476"/>
                <a:chExt cx="3553640" cy="482410"/>
              </a:xfrm>
            </p:grpSpPr>
            <p:sp>
              <p:nvSpPr>
                <p:cNvPr id="367" name="Google Shape;367;p27"/>
                <p:cNvSpPr txBox="1"/>
                <p:nvPr/>
              </p:nvSpPr>
              <p:spPr>
                <a:xfrm>
                  <a:off x="2131081" y="1885476"/>
                  <a:ext cx="2887303" cy="4824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Malgun Gothic"/>
                    <a:buNone/>
                  </a:pPr>
                  <a:r>
                    <a:rPr b="1" lang="en-US" sz="14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: 생존시간 만족 시 활성화</a:t>
                  </a:r>
                  <a:endParaRPr b="1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8" name="Google Shape;368;p27"/>
                <p:cNvSpPr/>
                <p:nvPr/>
              </p:nvSpPr>
              <p:spPr>
                <a:xfrm flipH="1" rot="5400000">
                  <a:off x="1644882" y="1793512"/>
                  <a:ext cx="306062" cy="666338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cxnSp>
        <p:nvCxnSpPr>
          <p:cNvPr id="369" name="Google Shape;369;p27"/>
          <p:cNvCxnSpPr/>
          <p:nvPr/>
        </p:nvCxnSpPr>
        <p:spPr>
          <a:xfrm>
            <a:off x="8361218" y="711240"/>
            <a:ext cx="0" cy="5466303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70" name="Google Shape;370;p27"/>
          <p:cNvGrpSpPr/>
          <p:nvPr/>
        </p:nvGrpSpPr>
        <p:grpSpPr>
          <a:xfrm>
            <a:off x="8490425" y="1650580"/>
            <a:ext cx="3109498" cy="3587622"/>
            <a:chOff x="8476868" y="1201608"/>
            <a:chExt cx="3109498" cy="3587622"/>
          </a:xfrm>
        </p:grpSpPr>
        <p:sp>
          <p:nvSpPr>
            <p:cNvPr id="371" name="Google Shape;371;p27"/>
            <p:cNvSpPr txBox="1"/>
            <p:nvPr/>
          </p:nvSpPr>
          <p:spPr>
            <a:xfrm>
              <a:off x="8476868" y="1201608"/>
              <a:ext cx="3104181" cy="1610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Malgun Gothic"/>
                <a:buNone/>
              </a:pPr>
              <a:r>
                <a:rPr b="1" lang="en-US" sz="3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Result </a:t>
              </a:r>
              <a:endPara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23232"/>
                </a:buClr>
                <a:buSzPts val="1500"/>
                <a:buFont typeface="Malgun Gothic"/>
                <a:buNone/>
              </a:pPr>
              <a:r>
                <a:rPr b="1" lang="en-US" sz="15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1. 점수와 생존시간 출력</a:t>
              </a:r>
              <a:endParaRPr b="1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1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23232"/>
                </a:buClr>
                <a:buSzPts val="1500"/>
                <a:buFont typeface="Malgun Gothic"/>
                <a:buNone/>
              </a:pPr>
              <a:r>
                <a:rPr b="1" lang="en-US" sz="15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2. 게임 종료 버튼 활성화</a:t>
              </a:r>
              <a:endParaRPr b="1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72" name="Google Shape;372;p27"/>
            <p:cNvCxnSpPr/>
            <p:nvPr/>
          </p:nvCxnSpPr>
          <p:spPr>
            <a:xfrm rot="10800000">
              <a:off x="8763000" y="3609131"/>
              <a:ext cx="2531918" cy="0"/>
            </a:xfrm>
            <a:prstGeom prst="straightConnector1">
              <a:avLst/>
            </a:prstGeom>
            <a:noFill/>
            <a:ln cap="flat" cmpd="sng" w="9525">
              <a:solidFill>
                <a:srgbClr val="32323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3" name="Google Shape;373;p27"/>
            <p:cNvSpPr txBox="1"/>
            <p:nvPr/>
          </p:nvSpPr>
          <p:spPr>
            <a:xfrm>
              <a:off x="9058179" y="3378298"/>
              <a:ext cx="1941557" cy="461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생존 성공 시</a:t>
              </a:r>
              <a:endParaRPr/>
            </a:p>
          </p:txBody>
        </p:sp>
        <p:sp>
          <p:nvSpPr>
            <p:cNvPr id="374" name="Google Shape;374;p27"/>
            <p:cNvSpPr txBox="1"/>
            <p:nvPr/>
          </p:nvSpPr>
          <p:spPr>
            <a:xfrm>
              <a:off x="8482185" y="4045478"/>
              <a:ext cx="3104181" cy="74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23232"/>
                </a:buClr>
                <a:buSzPts val="1500"/>
                <a:buFont typeface="Malgun Gothic"/>
                <a:buNone/>
              </a:pPr>
              <a:r>
                <a:rPr b="1" lang="en-US" sz="15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3. 상점(Shop) 버튼 활성화</a:t>
              </a:r>
              <a:endParaRPr b="1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1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23232"/>
                </a:buClr>
                <a:buSzPts val="1500"/>
                <a:buFont typeface="Malgun Gothic"/>
                <a:buNone/>
              </a:pPr>
              <a:r>
                <a:rPr b="1" lang="en-US" sz="15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4. 다음 스테이지 버튼 활성화</a:t>
              </a:r>
              <a:endParaRPr b="1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1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5" name="Google Shape;375;p27"/>
          <p:cNvSpPr/>
          <p:nvPr/>
        </p:nvSpPr>
        <p:spPr>
          <a:xfrm>
            <a:off x="4682667" y="3639325"/>
            <a:ext cx="1344453" cy="1344453"/>
          </a:xfrm>
          <a:prstGeom prst="flowChartConnector">
            <a:avLst/>
          </a:prstGeom>
          <a:solidFill>
            <a:srgbClr val="00206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1" sz="20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/>
        </p:nvSpPr>
        <p:spPr>
          <a:xfrm>
            <a:off x="806630" y="473181"/>
            <a:ext cx="1946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순서도(Shop)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1" name="Google Shape;381;p28"/>
          <p:cNvGrpSpPr/>
          <p:nvPr/>
        </p:nvGrpSpPr>
        <p:grpSpPr>
          <a:xfrm>
            <a:off x="541219" y="473181"/>
            <a:ext cx="232250" cy="369331"/>
            <a:chOff x="652075" y="514501"/>
            <a:chExt cx="343079" cy="545575"/>
          </a:xfrm>
        </p:grpSpPr>
        <p:sp>
          <p:nvSpPr>
            <p:cNvPr id="382" name="Google Shape;382;p28"/>
            <p:cNvSpPr/>
            <p:nvPr/>
          </p:nvSpPr>
          <p:spPr>
            <a:xfrm flipH="1" rot="5400000">
              <a:off x="547401" y="619175"/>
              <a:ext cx="545575" cy="336228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 rot="5400000">
              <a:off x="690645" y="755568"/>
              <a:ext cx="272788" cy="336229"/>
            </a:xfrm>
            <a:prstGeom prst="rtTriangle">
              <a:avLst/>
            </a:prstGeom>
            <a:solidFill>
              <a:srgbClr val="4C4C4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4" name="Google Shape;384;p28"/>
          <p:cNvGrpSpPr/>
          <p:nvPr/>
        </p:nvGrpSpPr>
        <p:grpSpPr>
          <a:xfrm>
            <a:off x="541216" y="1880066"/>
            <a:ext cx="7598613" cy="3128650"/>
            <a:chOff x="1449956" y="1185160"/>
            <a:chExt cx="9538369" cy="3927325"/>
          </a:xfrm>
        </p:grpSpPr>
        <p:grpSp>
          <p:nvGrpSpPr>
            <p:cNvPr id="385" name="Google Shape;385;p28"/>
            <p:cNvGrpSpPr/>
            <p:nvPr/>
          </p:nvGrpSpPr>
          <p:grpSpPr>
            <a:xfrm>
              <a:off x="1449956" y="1185160"/>
              <a:ext cx="9538369" cy="3927325"/>
              <a:chOff x="2325879" y="879920"/>
              <a:chExt cx="8550514" cy="3520586"/>
            </a:xfrm>
          </p:grpSpPr>
          <p:sp>
            <p:nvSpPr>
              <p:cNvPr id="386" name="Google Shape;386;p28"/>
              <p:cNvSpPr/>
              <p:nvPr/>
            </p:nvSpPr>
            <p:spPr>
              <a:xfrm rot="-5400000">
                <a:off x="4077236" y="3338088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7" name="Google Shape;387;p28"/>
              <p:cNvSpPr/>
              <p:nvPr/>
            </p:nvSpPr>
            <p:spPr>
              <a:xfrm>
                <a:off x="2325879" y="2887629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START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8" name="Google Shape;388;p28"/>
              <p:cNvSpPr/>
              <p:nvPr/>
            </p:nvSpPr>
            <p:spPr>
              <a:xfrm>
                <a:off x="4619298" y="2887629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Stage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Play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9" name="Google Shape;389;p28"/>
              <p:cNvSpPr/>
              <p:nvPr/>
            </p:nvSpPr>
            <p:spPr>
              <a:xfrm>
                <a:off x="5811458" y="879920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Shop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>
                <a:off x="6991407" y="2853720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Result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>
                <a:off x="9363516" y="2825591"/>
                <a:ext cx="1512877" cy="1512877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Exit</a:t>
                </a:r>
                <a:endParaRPr b="1" sz="20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 rot="-5400000">
                <a:off x="6414866" y="3182349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 rot="-5400000">
                <a:off x="8774763" y="3276052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4" name="Google Shape;394;p28"/>
              <p:cNvSpPr/>
              <p:nvPr/>
            </p:nvSpPr>
            <p:spPr>
              <a:xfrm flipH="1" rot="5400000">
                <a:off x="6397389" y="3491119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5" name="Google Shape;395;p28"/>
              <p:cNvSpPr/>
              <p:nvPr/>
            </p:nvSpPr>
            <p:spPr>
              <a:xfrm rot="8864721">
                <a:off x="6905383" y="2426764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6" name="Google Shape;396;p28"/>
              <p:cNvSpPr/>
              <p:nvPr/>
            </p:nvSpPr>
            <p:spPr>
              <a:xfrm flipH="1" rot="1995117">
                <a:off x="5880621" y="2429315"/>
                <a:ext cx="306062" cy="611957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7" name="Google Shape;397;p28"/>
            <p:cNvGrpSpPr/>
            <p:nvPr/>
          </p:nvGrpSpPr>
          <p:grpSpPr>
            <a:xfrm>
              <a:off x="1449956" y="1685389"/>
              <a:ext cx="3553642" cy="896558"/>
              <a:chOff x="1464744" y="1471328"/>
              <a:chExt cx="3553642" cy="896558"/>
            </a:xfrm>
          </p:grpSpPr>
          <p:grpSp>
            <p:nvGrpSpPr>
              <p:cNvPr id="398" name="Google Shape;398;p28"/>
              <p:cNvGrpSpPr/>
              <p:nvPr/>
            </p:nvGrpSpPr>
            <p:grpSpPr>
              <a:xfrm>
                <a:off x="1464744" y="1471328"/>
                <a:ext cx="3553642" cy="414148"/>
                <a:chOff x="1464743" y="1057398"/>
                <a:chExt cx="3553642" cy="414148"/>
              </a:xfrm>
            </p:grpSpPr>
            <p:sp>
              <p:nvSpPr>
                <p:cNvPr id="399" name="Google Shape;399;p28"/>
                <p:cNvSpPr txBox="1"/>
                <p:nvPr/>
              </p:nvSpPr>
              <p:spPr>
                <a:xfrm>
                  <a:off x="2131082" y="1057398"/>
                  <a:ext cx="2887303" cy="4141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23232"/>
                    </a:buClr>
                    <a:buSzPts val="1400"/>
                    <a:buFont typeface="Malgun Gothic"/>
                    <a:buNone/>
                  </a:pPr>
                  <a:r>
                    <a:rPr b="1" lang="en-US" sz="1400">
                      <a:solidFill>
                        <a:srgbClr val="323232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: 항상 활성화</a:t>
                  </a:r>
                  <a:endParaRPr b="1" sz="1400">
                    <a:solidFill>
                      <a:srgbClr val="323232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0" name="Google Shape;400;p28"/>
                <p:cNvSpPr/>
                <p:nvPr/>
              </p:nvSpPr>
              <p:spPr>
                <a:xfrm flipH="1" rot="5400000">
                  <a:off x="1644882" y="983409"/>
                  <a:ext cx="306062" cy="666339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chemeClr val="dk1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01" name="Google Shape;401;p28"/>
              <p:cNvGrpSpPr/>
              <p:nvPr/>
            </p:nvGrpSpPr>
            <p:grpSpPr>
              <a:xfrm>
                <a:off x="1464744" y="1885476"/>
                <a:ext cx="3553640" cy="482410"/>
                <a:chOff x="1464744" y="1885476"/>
                <a:chExt cx="3553640" cy="482410"/>
              </a:xfrm>
            </p:grpSpPr>
            <p:sp>
              <p:nvSpPr>
                <p:cNvPr id="402" name="Google Shape;402;p28"/>
                <p:cNvSpPr txBox="1"/>
                <p:nvPr/>
              </p:nvSpPr>
              <p:spPr>
                <a:xfrm>
                  <a:off x="2131081" y="1885476"/>
                  <a:ext cx="2887303" cy="4824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Malgun Gothic"/>
                    <a:buNone/>
                  </a:pPr>
                  <a:r>
                    <a:rPr b="1" lang="en-US" sz="14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: 생존시간 만족 시 활성화</a:t>
                  </a:r>
                  <a:endParaRPr b="1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3" name="Google Shape;403;p28"/>
                <p:cNvSpPr/>
                <p:nvPr/>
              </p:nvSpPr>
              <p:spPr>
                <a:xfrm flipH="1" rot="5400000">
                  <a:off x="1644882" y="1793512"/>
                  <a:ext cx="306062" cy="666338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Malgun Gothic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cxnSp>
        <p:nvCxnSpPr>
          <p:cNvPr id="404" name="Google Shape;404;p28"/>
          <p:cNvCxnSpPr/>
          <p:nvPr/>
        </p:nvCxnSpPr>
        <p:spPr>
          <a:xfrm>
            <a:off x="8361218" y="711240"/>
            <a:ext cx="0" cy="5466303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28"/>
          <p:cNvSpPr txBox="1"/>
          <p:nvPr/>
        </p:nvSpPr>
        <p:spPr>
          <a:xfrm>
            <a:off x="8513733" y="1773043"/>
            <a:ext cx="3104181" cy="3311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Shop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None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1. 랜덤 포션 아이템</a:t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None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2. 상점 닫기 버튼</a:t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3648202" y="1878430"/>
            <a:ext cx="1344453" cy="1344453"/>
          </a:xfrm>
          <a:prstGeom prst="flowChartConnector">
            <a:avLst/>
          </a:prstGeom>
          <a:solidFill>
            <a:srgbClr val="00206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Shop</a:t>
            </a:r>
            <a:endParaRPr b="1" sz="20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어두운, 시청, 남자, 개이(가) 표시된 사진&#10;&#10;자동 생성된 설명" id="411" name="Google Shape;411;p2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11501" y="3469191"/>
            <a:ext cx="5784499" cy="309665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9"/>
          <p:cNvSpPr txBox="1"/>
          <p:nvPr/>
        </p:nvSpPr>
        <p:spPr>
          <a:xfrm>
            <a:off x="1461579" y="2310384"/>
            <a:ext cx="3608262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8000"/>
              <a:buFont typeface="Malgun Gothic"/>
              <a:buNone/>
            </a:pPr>
            <a:r>
              <a:rPr b="1" lang="en-US" sz="80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b="1" sz="80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3" name="Google Shape;413;p29"/>
          <p:cNvCxnSpPr/>
          <p:nvPr/>
        </p:nvCxnSpPr>
        <p:spPr>
          <a:xfrm>
            <a:off x="6096000" y="695848"/>
            <a:ext cx="0" cy="5466303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14" name="Google Shape;414;p29"/>
          <p:cNvGrpSpPr/>
          <p:nvPr/>
        </p:nvGrpSpPr>
        <p:grpSpPr>
          <a:xfrm>
            <a:off x="8524735" y="2010057"/>
            <a:ext cx="1091150" cy="343034"/>
            <a:chOff x="5365806" y="117753"/>
            <a:chExt cx="1526960" cy="480041"/>
          </a:xfrm>
        </p:grpSpPr>
        <p:grpSp>
          <p:nvGrpSpPr>
            <p:cNvPr id="415" name="Google Shape;415;p29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416" name="Google Shape;416;p29"/>
              <p:cNvSpPr/>
              <p:nvPr/>
            </p:nvSpPr>
            <p:spPr>
              <a:xfrm flipH="1" rot="10800000">
                <a:off x="2789068" y="2050742"/>
                <a:ext cx="763480" cy="470516"/>
              </a:xfrm>
              <a:prstGeom prst="triangle">
                <a:avLst>
                  <a:gd fmla="val 50000" name="adj"/>
                </a:avLst>
              </a:prstGeom>
              <a:solidFill>
                <a:srgbClr val="49752C">
                  <a:alpha val="4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 rot="10800000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49752C">
                  <a:alpha val="4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8" name="Google Shape;418;p29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419" name="Google Shape;419;p29"/>
              <p:cNvSpPr/>
              <p:nvPr/>
            </p:nvSpPr>
            <p:spPr>
              <a:xfrm flipH="1" rot="10800000">
                <a:off x="2025588" y="2050742"/>
                <a:ext cx="763480" cy="470516"/>
              </a:xfrm>
              <a:prstGeom prst="triangle">
                <a:avLst>
                  <a:gd fmla="val 50000" name="adj"/>
                </a:avLst>
              </a:prstGeom>
              <a:solidFill>
                <a:srgbClr val="4C4C4C">
                  <a:alpha val="4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 rot="10800000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4C4C4C">
                  <a:alpha val="6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descr="텍스트이(가) 표시된 사진&#10;&#10;자동 생성된 설명" id="421" name="Google Shape;42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2585" y="1182350"/>
            <a:ext cx="2046251" cy="1170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29"/>
          <p:cNvCxnSpPr/>
          <p:nvPr/>
        </p:nvCxnSpPr>
        <p:spPr>
          <a:xfrm>
            <a:off x="2140297" y="2353091"/>
            <a:ext cx="22709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23" name="Google Shape;423;p29"/>
          <p:cNvGrpSpPr/>
          <p:nvPr/>
        </p:nvGrpSpPr>
        <p:grpSpPr>
          <a:xfrm>
            <a:off x="7840983" y="2631968"/>
            <a:ext cx="2676310" cy="2328305"/>
            <a:chOff x="4757843" y="2382927"/>
            <a:chExt cx="2676310" cy="2328305"/>
          </a:xfrm>
        </p:grpSpPr>
        <p:cxnSp>
          <p:nvCxnSpPr>
            <p:cNvPr id="424" name="Google Shape;424;p29"/>
            <p:cNvCxnSpPr/>
            <p:nvPr/>
          </p:nvCxnSpPr>
          <p:spPr>
            <a:xfrm>
              <a:off x="5030091" y="2921074"/>
              <a:ext cx="2131819" cy="0"/>
            </a:xfrm>
            <a:prstGeom prst="straightConnector1">
              <a:avLst/>
            </a:prstGeom>
            <a:noFill/>
            <a:ln cap="flat" cmpd="sng" w="12700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29"/>
            <p:cNvCxnSpPr/>
            <p:nvPr/>
          </p:nvCxnSpPr>
          <p:spPr>
            <a:xfrm>
              <a:off x="5030091" y="3556074"/>
              <a:ext cx="2131819" cy="0"/>
            </a:xfrm>
            <a:prstGeom prst="straightConnector1">
              <a:avLst/>
            </a:prstGeom>
            <a:noFill/>
            <a:ln cap="flat" cmpd="sng" w="12700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29"/>
            <p:cNvCxnSpPr/>
            <p:nvPr/>
          </p:nvCxnSpPr>
          <p:spPr>
            <a:xfrm>
              <a:off x="5030091" y="4191074"/>
              <a:ext cx="2131819" cy="0"/>
            </a:xfrm>
            <a:prstGeom prst="straightConnector1">
              <a:avLst/>
            </a:prstGeom>
            <a:noFill/>
            <a:ln cap="flat" cmpd="sng" w="12700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7" name="Google Shape;427;p29"/>
            <p:cNvSpPr txBox="1"/>
            <p:nvPr/>
          </p:nvSpPr>
          <p:spPr>
            <a:xfrm>
              <a:off x="4757843" y="2382927"/>
              <a:ext cx="26763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Observer Pattern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8" name="Google Shape;428;p29"/>
            <p:cNvSpPr txBox="1"/>
            <p:nvPr/>
          </p:nvSpPr>
          <p:spPr>
            <a:xfrm>
              <a:off x="4968440" y="3035918"/>
              <a:ext cx="2310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 스테이지 관리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9" name="Google Shape;429;p29"/>
            <p:cNvSpPr txBox="1"/>
            <p:nvPr/>
          </p:nvSpPr>
          <p:spPr>
            <a:xfrm>
              <a:off x="4833788" y="3688909"/>
              <a:ext cx="25795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스테이지 점프 관리</a:t>
              </a:r>
              <a:endParaRPr/>
            </a:p>
          </p:txBody>
        </p:sp>
        <p:sp>
          <p:nvSpPr>
            <p:cNvPr id="430" name="Google Shape;430;p29"/>
            <p:cNvSpPr txBox="1"/>
            <p:nvPr/>
          </p:nvSpPr>
          <p:spPr>
            <a:xfrm>
              <a:off x="4833788" y="4341900"/>
              <a:ext cx="25795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스테이지 종료 관리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30"/>
          <p:cNvCxnSpPr/>
          <p:nvPr/>
        </p:nvCxnSpPr>
        <p:spPr>
          <a:xfrm>
            <a:off x="8361218" y="711240"/>
            <a:ext cx="0" cy="5466303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6" name="Google Shape;436;p30"/>
          <p:cNvSpPr txBox="1"/>
          <p:nvPr/>
        </p:nvSpPr>
        <p:spPr>
          <a:xfrm>
            <a:off x="8397371" y="2048836"/>
            <a:ext cx="3248774" cy="953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None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종료와 시작을 알아야   </a:t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None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하는 수많은 시스템들에게 어떻</a:t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None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게 알리나?</a:t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30"/>
          <p:cNvSpPr txBox="1"/>
          <p:nvPr/>
        </p:nvSpPr>
        <p:spPr>
          <a:xfrm>
            <a:off x="768831" y="473181"/>
            <a:ext cx="2676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Observer Pattern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8" name="Google Shape;438;p30"/>
          <p:cNvGrpSpPr/>
          <p:nvPr/>
        </p:nvGrpSpPr>
        <p:grpSpPr>
          <a:xfrm>
            <a:off x="541219" y="473181"/>
            <a:ext cx="232250" cy="369331"/>
            <a:chOff x="652075" y="514501"/>
            <a:chExt cx="343079" cy="545575"/>
          </a:xfrm>
        </p:grpSpPr>
        <p:sp>
          <p:nvSpPr>
            <p:cNvPr id="439" name="Google Shape;439;p30"/>
            <p:cNvSpPr/>
            <p:nvPr/>
          </p:nvSpPr>
          <p:spPr>
            <a:xfrm flipH="1" rot="5400000">
              <a:off x="547401" y="619175"/>
              <a:ext cx="545575" cy="336228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0" name="Google Shape;440;p30"/>
            <p:cNvSpPr/>
            <p:nvPr/>
          </p:nvSpPr>
          <p:spPr>
            <a:xfrm rot="5400000">
              <a:off x="690645" y="755568"/>
              <a:ext cx="272788" cy="336229"/>
            </a:xfrm>
            <a:prstGeom prst="rtTriangle">
              <a:avLst/>
            </a:prstGeom>
            <a:solidFill>
              <a:srgbClr val="4C4C4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41" name="Google Shape;441;p30"/>
          <p:cNvGrpSpPr/>
          <p:nvPr/>
        </p:nvGrpSpPr>
        <p:grpSpPr>
          <a:xfrm>
            <a:off x="541218" y="1208230"/>
            <a:ext cx="7469844" cy="5176589"/>
            <a:chOff x="541218" y="1171445"/>
            <a:chExt cx="7469844" cy="5176589"/>
          </a:xfrm>
        </p:grpSpPr>
        <p:grpSp>
          <p:nvGrpSpPr>
            <p:cNvPr id="442" name="Google Shape;442;p30"/>
            <p:cNvGrpSpPr/>
            <p:nvPr/>
          </p:nvGrpSpPr>
          <p:grpSpPr>
            <a:xfrm>
              <a:off x="541218" y="1171445"/>
              <a:ext cx="7469844" cy="5176589"/>
              <a:chOff x="1134513" y="1171445"/>
              <a:chExt cx="7469844" cy="5176589"/>
            </a:xfrm>
          </p:grpSpPr>
          <p:sp>
            <p:nvSpPr>
              <p:cNvPr id="443" name="Google Shape;443;p30"/>
              <p:cNvSpPr/>
              <p:nvPr/>
            </p:nvSpPr>
            <p:spPr>
              <a:xfrm>
                <a:off x="2016587" y="2971812"/>
                <a:ext cx="1609803" cy="753525"/>
              </a:xfrm>
              <a:prstGeom prst="parallelogram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GameStage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Manager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4" name="Google Shape;444;p30"/>
              <p:cNvSpPr/>
              <p:nvPr/>
            </p:nvSpPr>
            <p:spPr>
              <a:xfrm>
                <a:off x="5124471" y="1171445"/>
                <a:ext cx="2223850" cy="1175387"/>
              </a:xfrm>
              <a:prstGeom prst="cloud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</a:t>
                </a: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StageChange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Observer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>
                <a:off x="1709564" y="1171445"/>
                <a:ext cx="2223850" cy="1175387"/>
              </a:xfrm>
              <a:prstGeom prst="cloud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</a:t>
                </a: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StageChange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Notifier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6" name="Google Shape;446;p30"/>
              <p:cNvSpPr/>
              <p:nvPr/>
            </p:nvSpPr>
            <p:spPr>
              <a:xfrm>
                <a:off x="2641954" y="3794142"/>
                <a:ext cx="1620522" cy="748903"/>
              </a:xfrm>
              <a:prstGeom prst="parallelogram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Player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ObjectStat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7" name="Google Shape;447;p30"/>
              <p:cNvSpPr/>
              <p:nvPr/>
            </p:nvSpPr>
            <p:spPr>
              <a:xfrm>
                <a:off x="1134513" y="3794142"/>
                <a:ext cx="1620522" cy="748903"/>
              </a:xfrm>
              <a:prstGeom prst="parallelogram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StageFlow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Manager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8" name="Google Shape;448;p30"/>
              <p:cNvSpPr/>
              <p:nvPr/>
            </p:nvSpPr>
            <p:spPr>
              <a:xfrm>
                <a:off x="4047581" y="2971812"/>
                <a:ext cx="1609803" cy="753525"/>
              </a:xfrm>
              <a:prstGeom prst="parallelogram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Stage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UI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9" name="Google Shape;449;p30"/>
              <p:cNvSpPr/>
              <p:nvPr/>
            </p:nvSpPr>
            <p:spPr>
              <a:xfrm>
                <a:off x="5515872" y="2971812"/>
                <a:ext cx="1609803" cy="753525"/>
              </a:xfrm>
              <a:prstGeom prst="parallelogram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Spawn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Manager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>
                <a:off x="6994554" y="2971812"/>
                <a:ext cx="1609803" cy="753525"/>
              </a:xfrm>
              <a:prstGeom prst="parallelogram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1" name="Google Shape;451;p30"/>
              <p:cNvSpPr/>
              <p:nvPr/>
            </p:nvSpPr>
            <p:spPr>
              <a:xfrm>
                <a:off x="4724955" y="3799911"/>
                <a:ext cx="1609803" cy="753525"/>
              </a:xfrm>
              <a:prstGeom prst="parallelogram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ScoreBoard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UI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52" name="Google Shape;452;p30"/>
              <p:cNvCxnSpPr>
                <a:stCxn id="445" idx="0"/>
                <a:endCxn id="444" idx="2"/>
              </p:cNvCxnSpPr>
              <p:nvPr/>
            </p:nvCxnSpPr>
            <p:spPr>
              <a:xfrm>
                <a:off x="3931561" y="1759139"/>
                <a:ext cx="1199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lg" w="lg" type="none"/>
                <a:tailEnd len="lg" w="lg" type="triangle"/>
              </a:ln>
            </p:spPr>
          </p:cxnSp>
          <p:sp>
            <p:nvSpPr>
              <p:cNvPr id="453" name="Google Shape;453;p30"/>
              <p:cNvSpPr/>
              <p:nvPr/>
            </p:nvSpPr>
            <p:spPr>
              <a:xfrm>
                <a:off x="5124471" y="5172647"/>
                <a:ext cx="2223850" cy="1175387"/>
              </a:xfrm>
              <a:prstGeom prst="cloud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</a:t>
                </a: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StageEnd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Notifier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4" name="Google Shape;454;p30"/>
              <p:cNvSpPr/>
              <p:nvPr/>
            </p:nvSpPr>
            <p:spPr>
              <a:xfrm>
                <a:off x="1709564" y="5172647"/>
                <a:ext cx="2223850" cy="1175387"/>
              </a:xfrm>
              <a:prstGeom prst="cloud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</a:t>
                </a: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StageEnd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Observer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55" name="Google Shape;455;p30"/>
              <p:cNvCxnSpPr>
                <a:stCxn id="454" idx="0"/>
                <a:endCxn id="453" idx="2"/>
              </p:cNvCxnSpPr>
              <p:nvPr/>
            </p:nvCxnSpPr>
            <p:spPr>
              <a:xfrm>
                <a:off x="3931561" y="5760340"/>
                <a:ext cx="1199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lg" w="lg" type="none"/>
                <a:tailEnd len="lg" w="lg" type="triangle"/>
              </a:ln>
            </p:spPr>
          </p:cxnSp>
        </p:grpSp>
        <p:grpSp>
          <p:nvGrpSpPr>
            <p:cNvPr id="456" name="Google Shape;456;p30"/>
            <p:cNvGrpSpPr/>
            <p:nvPr/>
          </p:nvGrpSpPr>
          <p:grpSpPr>
            <a:xfrm>
              <a:off x="1257866" y="2346832"/>
              <a:ext cx="6042421" cy="2931763"/>
              <a:chOff x="1257866" y="2346832"/>
              <a:chExt cx="6042421" cy="2931763"/>
            </a:xfrm>
          </p:grpSpPr>
          <p:cxnSp>
            <p:nvCxnSpPr>
              <p:cNvPr id="457" name="Google Shape;457;p30"/>
              <p:cNvCxnSpPr>
                <a:stCxn id="448" idx="0"/>
                <a:endCxn id="450" idx="1"/>
              </p:cNvCxnSpPr>
              <p:nvPr/>
            </p:nvCxnSpPr>
            <p:spPr>
              <a:xfrm flipH="1" rot="-5400000">
                <a:off x="5779437" y="1451562"/>
                <a:ext cx="600" cy="3041100"/>
              </a:xfrm>
              <a:prstGeom prst="bentConnector3">
                <a:avLst>
                  <a:gd fmla="val 1636346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30"/>
              <p:cNvCxnSpPr>
                <a:stCxn id="447" idx="3"/>
                <a:endCxn id="446" idx="4"/>
              </p:cNvCxnSpPr>
              <p:nvPr/>
            </p:nvCxnSpPr>
            <p:spPr>
              <a:xfrm flipH="1" rot="-5400000">
                <a:off x="2058116" y="3742795"/>
                <a:ext cx="600" cy="1601100"/>
              </a:xfrm>
              <a:prstGeom prst="bentConnector3">
                <a:avLst>
                  <a:gd fmla="val 1800000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30"/>
              <p:cNvCxnSpPr/>
              <p:nvPr/>
            </p:nvCxnSpPr>
            <p:spPr>
              <a:xfrm>
                <a:off x="2161740" y="4779818"/>
                <a:ext cx="0" cy="38647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30"/>
              <p:cNvCxnSpPr/>
              <p:nvPr/>
            </p:nvCxnSpPr>
            <p:spPr>
              <a:xfrm>
                <a:off x="5748821" y="2346832"/>
                <a:ext cx="0" cy="6186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1" name="Google Shape;461;p30"/>
              <p:cNvCxnSpPr/>
              <p:nvPr/>
            </p:nvCxnSpPr>
            <p:spPr>
              <a:xfrm>
                <a:off x="6084794" y="3725337"/>
                <a:ext cx="11206" cy="14409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2" name="Google Shape;462;p30"/>
              <p:cNvCxnSpPr/>
              <p:nvPr/>
            </p:nvCxnSpPr>
            <p:spPr>
              <a:xfrm>
                <a:off x="5207837" y="4559786"/>
                <a:ext cx="4766" cy="61286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63" name="Google Shape;463;p30"/>
              <p:cNvSpPr/>
              <p:nvPr/>
            </p:nvSpPr>
            <p:spPr>
              <a:xfrm>
                <a:off x="5676883" y="2346840"/>
                <a:ext cx="160065" cy="160065"/>
              </a:xfrm>
              <a:prstGeom prst="flowChartExtra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64" name="Google Shape;464;p30"/>
              <p:cNvCxnSpPr/>
              <p:nvPr/>
            </p:nvCxnSpPr>
            <p:spPr>
              <a:xfrm>
                <a:off x="2244500" y="2346832"/>
                <a:ext cx="0" cy="6186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65" name="Google Shape;465;p30"/>
              <p:cNvSpPr/>
              <p:nvPr/>
            </p:nvSpPr>
            <p:spPr>
              <a:xfrm>
                <a:off x="2172562" y="2346840"/>
                <a:ext cx="160065" cy="160065"/>
              </a:xfrm>
              <a:prstGeom prst="flowChartExtra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6" name="Google Shape;466;p30"/>
              <p:cNvSpPr/>
              <p:nvPr/>
            </p:nvSpPr>
            <p:spPr>
              <a:xfrm rot="10800000">
                <a:off x="6015967" y="5035402"/>
                <a:ext cx="160065" cy="160065"/>
              </a:xfrm>
              <a:prstGeom prst="flowChartExtra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7" name="Google Shape;467;p30"/>
              <p:cNvSpPr/>
              <p:nvPr/>
            </p:nvSpPr>
            <p:spPr>
              <a:xfrm rot="10800000">
                <a:off x="5132547" y="5118530"/>
                <a:ext cx="160065" cy="160065"/>
              </a:xfrm>
              <a:prstGeom prst="flowChartExtra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8" name="Google Shape;468;p30"/>
              <p:cNvSpPr/>
              <p:nvPr/>
            </p:nvSpPr>
            <p:spPr>
              <a:xfrm rot="10800000">
                <a:off x="2076422" y="5045793"/>
                <a:ext cx="160065" cy="160065"/>
              </a:xfrm>
              <a:prstGeom prst="flowChartExtra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69" name="Google Shape;469;p30"/>
          <p:cNvSpPr/>
          <p:nvPr/>
        </p:nvSpPr>
        <p:spPr>
          <a:xfrm rot="5400000">
            <a:off x="9788223" y="3039067"/>
            <a:ext cx="484632" cy="484632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30"/>
          <p:cNvSpPr txBox="1"/>
          <p:nvPr/>
        </p:nvSpPr>
        <p:spPr>
          <a:xfrm>
            <a:off x="8397371" y="4407445"/>
            <a:ext cx="3248774" cy="718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Observer Pattern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30"/>
          <p:cNvSpPr/>
          <p:nvPr/>
        </p:nvSpPr>
        <p:spPr>
          <a:xfrm rot="5400000">
            <a:off x="9788223" y="3317912"/>
            <a:ext cx="484632" cy="484632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30"/>
          <p:cNvSpPr/>
          <p:nvPr/>
        </p:nvSpPr>
        <p:spPr>
          <a:xfrm rot="5400000">
            <a:off x="9791648" y="3607148"/>
            <a:ext cx="484632" cy="484632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/>
          <p:nvPr/>
        </p:nvSpPr>
        <p:spPr>
          <a:xfrm>
            <a:off x="778106" y="473181"/>
            <a:ext cx="2310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스테이지 관리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8" name="Google Shape;478;p31"/>
          <p:cNvGrpSpPr/>
          <p:nvPr/>
        </p:nvGrpSpPr>
        <p:grpSpPr>
          <a:xfrm>
            <a:off x="541219" y="473181"/>
            <a:ext cx="232250" cy="369331"/>
            <a:chOff x="652075" y="514501"/>
            <a:chExt cx="343079" cy="545575"/>
          </a:xfrm>
        </p:grpSpPr>
        <p:sp>
          <p:nvSpPr>
            <p:cNvPr id="479" name="Google Shape;479;p31"/>
            <p:cNvSpPr/>
            <p:nvPr/>
          </p:nvSpPr>
          <p:spPr>
            <a:xfrm flipH="1" rot="5400000">
              <a:off x="547401" y="619175"/>
              <a:ext cx="545575" cy="336228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 rot="5400000">
              <a:off x="690645" y="755568"/>
              <a:ext cx="272788" cy="336229"/>
            </a:xfrm>
            <a:prstGeom prst="rtTriangle">
              <a:avLst/>
            </a:prstGeom>
            <a:solidFill>
              <a:srgbClr val="4C4C4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81" name="Google Shape;481;p31"/>
          <p:cNvCxnSpPr/>
          <p:nvPr/>
        </p:nvCxnSpPr>
        <p:spPr>
          <a:xfrm>
            <a:off x="8361218" y="711240"/>
            <a:ext cx="0" cy="5466303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2" name="Google Shape;482;p31"/>
          <p:cNvSpPr txBox="1"/>
          <p:nvPr/>
        </p:nvSpPr>
        <p:spPr>
          <a:xfrm>
            <a:off x="8451438" y="1773043"/>
            <a:ext cx="3373465" cy="3311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algun Gothic"/>
              <a:buNone/>
            </a:pPr>
            <a:r>
              <a:rPr b="1" lang="en-US" sz="3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스테이지 관리</a:t>
            </a:r>
            <a:endParaRPr b="1" sz="32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AutoNum type="arabicPeriod"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사망 시 스코어 매니저를 불러 점수를 추가하는 EnemyStat클래스</a:t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476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476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AutoNum type="arabicPeriod"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 오브젝트가 파괴되거나 생존 시간 달성 시 게임 종료를 알리는 SFM과 POS클래스</a:t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3" name="Google Shape;483;p31"/>
          <p:cNvGrpSpPr/>
          <p:nvPr/>
        </p:nvGrpSpPr>
        <p:grpSpPr>
          <a:xfrm>
            <a:off x="1423292" y="1551303"/>
            <a:ext cx="5668285" cy="4293984"/>
            <a:chOff x="1423292" y="1551303"/>
            <a:chExt cx="5668285" cy="4293984"/>
          </a:xfrm>
        </p:grpSpPr>
        <p:sp>
          <p:nvSpPr>
            <p:cNvPr id="484" name="Google Shape;484;p31"/>
            <p:cNvSpPr/>
            <p:nvPr/>
          </p:nvSpPr>
          <p:spPr>
            <a:xfrm>
              <a:off x="3452533" y="2972130"/>
              <a:ext cx="1609803" cy="753525"/>
            </a:xfrm>
            <a:prstGeom prst="parallelogram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Player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ObjectStat</a:t>
              </a:r>
              <a:endParaRPr b="1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3068762" y="4669900"/>
              <a:ext cx="2223850" cy="1175387"/>
            </a:xfrm>
            <a:prstGeom prst="cloud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</a:t>
              </a:r>
              <a:r>
                <a:rPr b="1"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StageEnd</a:t>
              </a:r>
              <a:endParaRPr b="1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Notifier</a:t>
              </a:r>
              <a:endParaRPr b="1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3918579" y="4042064"/>
              <a:ext cx="0" cy="5072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87" name="Google Shape;487;p31"/>
            <p:cNvSpPr/>
            <p:nvPr/>
          </p:nvSpPr>
          <p:spPr>
            <a:xfrm rot="10800000">
              <a:off x="3830783" y="4549358"/>
              <a:ext cx="160065" cy="160065"/>
            </a:xfrm>
            <a:prstGeom prst="flowChartExtra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423292" y="2974170"/>
              <a:ext cx="1609803" cy="753525"/>
            </a:xfrm>
            <a:prstGeom prst="parallelogram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StageFlow</a:t>
              </a:r>
              <a:endParaRPr b="1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Manager</a:t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5481774" y="2953872"/>
              <a:ext cx="1609803" cy="753525"/>
            </a:xfrm>
            <a:prstGeom prst="parallelogram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EnemyStat</a:t>
              </a:r>
              <a:endParaRPr b="1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3452533" y="1600734"/>
              <a:ext cx="1609803" cy="753525"/>
            </a:xfrm>
            <a:prstGeom prst="parallelogram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Object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Stat</a:t>
              </a:r>
              <a:endParaRPr b="1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1423292" y="1602774"/>
              <a:ext cx="1609803" cy="753525"/>
            </a:xfrm>
            <a:prstGeom prst="parallelogram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Stage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Timer</a:t>
              </a:r>
              <a:endParaRPr b="1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5481774" y="1582476"/>
              <a:ext cx="1609803" cy="753525"/>
            </a:xfrm>
            <a:prstGeom prst="parallelogram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Score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Manager</a:t>
              </a:r>
              <a:endParaRPr b="1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93" name="Google Shape;493;p31"/>
            <p:cNvCxnSpPr>
              <a:stCxn id="488" idx="0"/>
              <a:endCxn id="491" idx="4"/>
            </p:cNvCxnSpPr>
            <p:nvPr/>
          </p:nvCxnSpPr>
          <p:spPr>
            <a:xfrm rot="10800000">
              <a:off x="2228194" y="2356170"/>
              <a:ext cx="0" cy="61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494" name="Google Shape;494;p31"/>
            <p:cNvCxnSpPr/>
            <p:nvPr/>
          </p:nvCxnSpPr>
          <p:spPr>
            <a:xfrm rot="-5400000">
              <a:off x="5262926" y="1948381"/>
              <a:ext cx="18258" cy="2029241"/>
            </a:xfrm>
            <a:prstGeom prst="bentConnector3">
              <a:avLst>
                <a:gd fmla="val 1352054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31"/>
            <p:cNvCxnSpPr/>
            <p:nvPr/>
          </p:nvCxnSpPr>
          <p:spPr>
            <a:xfrm>
              <a:off x="4572000" y="2395823"/>
              <a:ext cx="0" cy="3109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6" name="Google Shape;496;p31"/>
            <p:cNvSpPr/>
            <p:nvPr/>
          </p:nvSpPr>
          <p:spPr>
            <a:xfrm>
              <a:off x="4491967" y="2361592"/>
              <a:ext cx="160065" cy="160065"/>
            </a:xfrm>
            <a:prstGeom prst="flowChartExtra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97" name="Google Shape;497;p31"/>
            <p:cNvCxnSpPr>
              <a:stCxn id="489" idx="1"/>
            </p:cNvCxnSpPr>
            <p:nvPr/>
          </p:nvCxnSpPr>
          <p:spPr>
            <a:xfrm rot="10800000">
              <a:off x="6379966" y="2361672"/>
              <a:ext cx="900" cy="592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498" name="Google Shape;498;p31"/>
            <p:cNvCxnSpPr>
              <a:stCxn id="488" idx="3"/>
              <a:endCxn id="484" idx="4"/>
            </p:cNvCxnSpPr>
            <p:nvPr/>
          </p:nvCxnSpPr>
          <p:spPr>
            <a:xfrm rot="-5400000">
              <a:off x="3194653" y="2664945"/>
              <a:ext cx="2100" cy="2123400"/>
            </a:xfrm>
            <a:prstGeom prst="bentConnector3">
              <a:avLst>
                <a:gd fmla="val -15280735" name="adj1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99" name="Google Shape;499;p31"/>
            <p:cNvSpPr txBox="1"/>
            <p:nvPr/>
          </p:nvSpPr>
          <p:spPr>
            <a:xfrm>
              <a:off x="5918994" y="1551303"/>
              <a:ext cx="92204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(Singleton)</a:t>
              </a:r>
              <a:endParaRPr b="1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" name="Google Shape;500;p31"/>
            <p:cNvSpPr txBox="1"/>
            <p:nvPr/>
          </p:nvSpPr>
          <p:spPr>
            <a:xfrm>
              <a:off x="1767169" y="2930609"/>
              <a:ext cx="92204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(Singleton)</a:t>
              </a:r>
              <a:endParaRPr b="1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"/>
          <p:cNvSpPr txBox="1"/>
          <p:nvPr/>
        </p:nvSpPr>
        <p:spPr>
          <a:xfrm>
            <a:off x="778106" y="473181"/>
            <a:ext cx="2579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점프 관리</a:t>
            </a:r>
            <a:endParaRPr/>
          </a:p>
        </p:txBody>
      </p:sp>
      <p:grpSp>
        <p:nvGrpSpPr>
          <p:cNvPr id="506" name="Google Shape;506;p32"/>
          <p:cNvGrpSpPr/>
          <p:nvPr/>
        </p:nvGrpSpPr>
        <p:grpSpPr>
          <a:xfrm>
            <a:off x="541219" y="473181"/>
            <a:ext cx="232250" cy="369331"/>
            <a:chOff x="652075" y="514501"/>
            <a:chExt cx="343079" cy="545575"/>
          </a:xfrm>
        </p:grpSpPr>
        <p:sp>
          <p:nvSpPr>
            <p:cNvPr id="507" name="Google Shape;507;p32"/>
            <p:cNvSpPr/>
            <p:nvPr/>
          </p:nvSpPr>
          <p:spPr>
            <a:xfrm flipH="1" rot="5400000">
              <a:off x="547401" y="619175"/>
              <a:ext cx="545575" cy="336228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" name="Google Shape;508;p32"/>
            <p:cNvSpPr/>
            <p:nvPr/>
          </p:nvSpPr>
          <p:spPr>
            <a:xfrm rot="5400000">
              <a:off x="690645" y="755568"/>
              <a:ext cx="272788" cy="336229"/>
            </a:xfrm>
            <a:prstGeom prst="rtTriangle">
              <a:avLst/>
            </a:prstGeom>
            <a:solidFill>
              <a:srgbClr val="4C4C4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09" name="Google Shape;509;p32"/>
          <p:cNvCxnSpPr/>
          <p:nvPr/>
        </p:nvCxnSpPr>
        <p:spPr>
          <a:xfrm>
            <a:off x="8361218" y="711240"/>
            <a:ext cx="0" cy="5466303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0" name="Google Shape;510;p32"/>
          <p:cNvSpPr txBox="1"/>
          <p:nvPr/>
        </p:nvSpPr>
        <p:spPr>
          <a:xfrm>
            <a:off x="8451438" y="1773043"/>
            <a:ext cx="3373465" cy="3311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algun Gothic"/>
              <a:buNone/>
            </a:pPr>
            <a:r>
              <a:rPr b="1" lang="en-US" sz="3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</a:t>
            </a:r>
            <a:endParaRPr b="1" sz="32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algun Gothic"/>
              <a:buNone/>
            </a:pPr>
            <a:r>
              <a:rPr b="1" lang="en-US" sz="3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점프 관리</a:t>
            </a:r>
            <a:endParaRPr b="1" sz="32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AutoNum type="arabicPeriod"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전환을 담당하는 GSM</a:t>
            </a:r>
            <a:endParaRPr/>
          </a:p>
          <a:p>
            <a:pPr indent="-2476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476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AutoNum type="arabicPeriod"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전환에 따라 활성화 확은 관련 정보 변경이 필요할 때 구현하는 ISCO</a:t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32"/>
          <p:cNvSpPr/>
          <p:nvPr/>
        </p:nvSpPr>
        <p:spPr>
          <a:xfrm>
            <a:off x="3537729" y="4649707"/>
            <a:ext cx="2223850" cy="1175387"/>
          </a:xfrm>
          <a:prstGeom prst="clou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StageChange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Observer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2" name="Google Shape;512;p32"/>
          <p:cNvCxnSpPr/>
          <p:nvPr/>
        </p:nvCxnSpPr>
        <p:spPr>
          <a:xfrm>
            <a:off x="1897795" y="3725655"/>
            <a:ext cx="0" cy="9025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p32"/>
          <p:cNvSpPr/>
          <p:nvPr/>
        </p:nvSpPr>
        <p:spPr>
          <a:xfrm rot="10800000">
            <a:off x="1809999" y="4565815"/>
            <a:ext cx="160065" cy="160065"/>
          </a:xfrm>
          <a:prstGeom prst="flowChartExtra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32"/>
          <p:cNvSpPr/>
          <p:nvPr/>
        </p:nvSpPr>
        <p:spPr>
          <a:xfrm>
            <a:off x="1085130" y="2974170"/>
            <a:ext cx="1609803" cy="753525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GameStage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Manager</a:t>
            </a:r>
            <a:endParaRPr/>
          </a:p>
        </p:txBody>
      </p:sp>
      <p:sp>
        <p:nvSpPr>
          <p:cNvPr id="515" name="Google Shape;515;p32"/>
          <p:cNvSpPr/>
          <p:nvPr/>
        </p:nvSpPr>
        <p:spPr>
          <a:xfrm>
            <a:off x="6297352" y="4860637"/>
            <a:ext cx="1609803" cy="753525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3844752" y="1600734"/>
            <a:ext cx="1609803" cy="753525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Spawn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Manager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1085130" y="1602774"/>
            <a:ext cx="1609803" cy="753525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5545062" y="2972130"/>
            <a:ext cx="1609803" cy="753525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StageFlow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Manager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9" name="Google Shape;519;p32"/>
          <p:cNvCxnSpPr>
            <a:stCxn id="514" idx="0"/>
            <a:endCxn id="517" idx="4"/>
          </p:cNvCxnSpPr>
          <p:nvPr/>
        </p:nvCxnSpPr>
        <p:spPr>
          <a:xfrm rot="10800000">
            <a:off x="1890031" y="2356170"/>
            <a:ext cx="0" cy="61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520" name="Google Shape;520;p32"/>
          <p:cNvSpPr/>
          <p:nvPr/>
        </p:nvSpPr>
        <p:spPr>
          <a:xfrm>
            <a:off x="778106" y="4669900"/>
            <a:ext cx="2223850" cy="1175387"/>
          </a:xfrm>
          <a:prstGeom prst="clou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StageChange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Notifier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1" name="Google Shape;521;p32"/>
          <p:cNvCxnSpPr>
            <a:stCxn id="516" idx="4"/>
            <a:endCxn id="511" idx="3"/>
          </p:cNvCxnSpPr>
          <p:nvPr/>
        </p:nvCxnSpPr>
        <p:spPr>
          <a:xfrm>
            <a:off x="4649653" y="2354259"/>
            <a:ext cx="0" cy="236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22" name="Google Shape;522;p32"/>
          <p:cNvCxnSpPr>
            <a:stCxn id="518" idx="5"/>
          </p:cNvCxnSpPr>
          <p:nvPr/>
        </p:nvCxnSpPr>
        <p:spPr>
          <a:xfrm flipH="1">
            <a:off x="4649553" y="3348893"/>
            <a:ext cx="9897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23" name="Google Shape;523;p32"/>
          <p:cNvCxnSpPr>
            <a:stCxn id="511" idx="0"/>
            <a:endCxn id="515" idx="5"/>
          </p:cNvCxnSpPr>
          <p:nvPr/>
        </p:nvCxnSpPr>
        <p:spPr>
          <a:xfrm>
            <a:off x="5759726" y="5237401"/>
            <a:ext cx="6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24" name="Google Shape;524;p32"/>
          <p:cNvSpPr/>
          <p:nvPr/>
        </p:nvSpPr>
        <p:spPr>
          <a:xfrm rot="10800000">
            <a:off x="4569620" y="4548128"/>
            <a:ext cx="160065" cy="160065"/>
          </a:xfrm>
          <a:prstGeom prst="flowChartExtra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32"/>
          <p:cNvSpPr/>
          <p:nvPr/>
        </p:nvSpPr>
        <p:spPr>
          <a:xfrm rot="-5400000">
            <a:off x="5778977" y="5157366"/>
            <a:ext cx="160065" cy="160065"/>
          </a:xfrm>
          <a:prstGeom prst="flowChartExtra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6" name="Google Shape;526;p32"/>
          <p:cNvCxnSpPr>
            <a:stCxn id="514" idx="2"/>
          </p:cNvCxnSpPr>
          <p:nvPr/>
        </p:nvCxnSpPr>
        <p:spPr>
          <a:xfrm>
            <a:off x="2600742" y="3350932"/>
            <a:ext cx="1276500" cy="1374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DEDE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5039077" y="1486132"/>
            <a:ext cx="2113848" cy="461665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어두운, 시청, 남자, 개이(가) 표시된 사진&#10;&#10;자동 생성된 설명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076" y="378951"/>
            <a:ext cx="2113850" cy="11071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5"/>
          <p:cNvGrpSpPr/>
          <p:nvPr/>
        </p:nvGrpSpPr>
        <p:grpSpPr>
          <a:xfrm>
            <a:off x="4940880" y="2382927"/>
            <a:ext cx="2310248" cy="2981296"/>
            <a:chOff x="4940880" y="2382927"/>
            <a:chExt cx="2310248" cy="2981296"/>
          </a:xfrm>
        </p:grpSpPr>
        <p:cxnSp>
          <p:nvCxnSpPr>
            <p:cNvPr id="101" name="Google Shape;101;p15"/>
            <p:cNvCxnSpPr/>
            <p:nvPr/>
          </p:nvCxnSpPr>
          <p:spPr>
            <a:xfrm>
              <a:off x="5030091" y="2921074"/>
              <a:ext cx="2131819" cy="0"/>
            </a:xfrm>
            <a:prstGeom prst="straightConnector1">
              <a:avLst/>
            </a:prstGeom>
            <a:noFill/>
            <a:ln cap="flat" cmpd="sng" w="12700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5030091" y="3556074"/>
              <a:ext cx="2131819" cy="0"/>
            </a:xfrm>
            <a:prstGeom prst="straightConnector1">
              <a:avLst/>
            </a:prstGeom>
            <a:noFill/>
            <a:ln cap="flat" cmpd="sng" w="12700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5030091" y="4191074"/>
              <a:ext cx="2131819" cy="0"/>
            </a:xfrm>
            <a:prstGeom prst="straightConnector1">
              <a:avLst/>
            </a:prstGeom>
            <a:noFill/>
            <a:ln cap="flat" cmpd="sng" w="12700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5"/>
            <p:cNvCxnSpPr/>
            <p:nvPr/>
          </p:nvCxnSpPr>
          <p:spPr>
            <a:xfrm>
              <a:off x="5030091" y="4826074"/>
              <a:ext cx="2131819" cy="0"/>
            </a:xfrm>
            <a:prstGeom prst="straightConnector1">
              <a:avLst/>
            </a:prstGeom>
            <a:noFill/>
            <a:ln cap="flat" cmpd="sng" w="12700">
              <a:solidFill>
                <a:srgbClr val="58585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5"/>
            <p:cNvSpPr txBox="1"/>
            <p:nvPr/>
          </p:nvSpPr>
          <p:spPr>
            <a:xfrm>
              <a:off x="5734362" y="2382927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소개</a:t>
              </a:r>
              <a:endParaRPr/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5599711" y="3035918"/>
              <a:ext cx="9925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흐름도</a:t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5599709" y="3688909"/>
              <a:ext cx="9925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구조도</a:t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5404946" y="4341900"/>
              <a:ext cx="13821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일정</a:t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4940880" y="4994891"/>
              <a:ext cx="2310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한계점 및 피드백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1" name="Google Shape;531;p33"/>
          <p:cNvCxnSpPr/>
          <p:nvPr/>
        </p:nvCxnSpPr>
        <p:spPr>
          <a:xfrm>
            <a:off x="8361218" y="711240"/>
            <a:ext cx="0" cy="5466303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2" name="Google Shape;532;p33"/>
          <p:cNvSpPr txBox="1"/>
          <p:nvPr/>
        </p:nvSpPr>
        <p:spPr>
          <a:xfrm>
            <a:off x="8451438" y="1773043"/>
            <a:ext cx="3373465" cy="3311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algun Gothic"/>
              <a:buNone/>
            </a:pPr>
            <a:r>
              <a:rPr b="1" lang="en-US" sz="3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</a:t>
            </a:r>
            <a:endParaRPr b="1" sz="32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algun Gothic"/>
              <a:buNone/>
            </a:pPr>
            <a:r>
              <a:rPr b="1" lang="en-US" sz="32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 관리</a:t>
            </a:r>
            <a:endParaRPr b="1" sz="32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AutoNum type="arabicPeriod"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내 객체 생성 및 관리를 담당하는 SpawnManager</a:t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476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AutoNum type="arabicPeriod"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ScoreManager와 SFM을 참조해 점수를 출력하는 SBUI</a:t>
            </a:r>
            <a:endParaRPr/>
          </a:p>
          <a:p>
            <a:pPr indent="-2476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None/>
            </a:pPr>
            <a:r>
              <a:t/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500"/>
              <a:buFont typeface="Malgun Gothic"/>
              <a:buAutoNum type="arabicPeriod"/>
            </a:pPr>
            <a:r>
              <a:rPr b="1" lang="en-US" sz="15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아이템을 SIG에서 반환받아 상점에서 제공하는 ShopUI</a:t>
            </a:r>
            <a:endParaRPr b="1" sz="15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33"/>
          <p:cNvSpPr txBox="1"/>
          <p:nvPr/>
        </p:nvSpPr>
        <p:spPr>
          <a:xfrm>
            <a:off x="778106" y="473181"/>
            <a:ext cx="2579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종료 관리</a:t>
            </a:r>
            <a:endParaRPr/>
          </a:p>
        </p:txBody>
      </p:sp>
      <p:grpSp>
        <p:nvGrpSpPr>
          <p:cNvPr id="534" name="Google Shape;534;p33"/>
          <p:cNvGrpSpPr/>
          <p:nvPr/>
        </p:nvGrpSpPr>
        <p:grpSpPr>
          <a:xfrm>
            <a:off x="541219" y="473181"/>
            <a:ext cx="232250" cy="369331"/>
            <a:chOff x="652075" y="514501"/>
            <a:chExt cx="343079" cy="545575"/>
          </a:xfrm>
        </p:grpSpPr>
        <p:sp>
          <p:nvSpPr>
            <p:cNvPr id="535" name="Google Shape;535;p33"/>
            <p:cNvSpPr/>
            <p:nvPr/>
          </p:nvSpPr>
          <p:spPr>
            <a:xfrm flipH="1" rot="5400000">
              <a:off x="547401" y="619175"/>
              <a:ext cx="545575" cy="336228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6" name="Google Shape;536;p33"/>
            <p:cNvSpPr/>
            <p:nvPr/>
          </p:nvSpPr>
          <p:spPr>
            <a:xfrm rot="5400000">
              <a:off x="690645" y="755568"/>
              <a:ext cx="272788" cy="336229"/>
            </a:xfrm>
            <a:prstGeom prst="rtTriangle">
              <a:avLst/>
            </a:prstGeom>
            <a:solidFill>
              <a:srgbClr val="4C4C4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7" name="Google Shape;537;p33"/>
          <p:cNvSpPr/>
          <p:nvPr/>
        </p:nvSpPr>
        <p:spPr>
          <a:xfrm>
            <a:off x="2300725" y="1272800"/>
            <a:ext cx="1329000" cy="5922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Consumable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3565811" y="1269681"/>
            <a:ext cx="1265095" cy="592172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PassiveSkill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33"/>
          <p:cNvSpPr/>
          <p:nvPr/>
        </p:nvSpPr>
        <p:spPr>
          <a:xfrm>
            <a:off x="4830905" y="1278149"/>
            <a:ext cx="1265095" cy="592172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…...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3565811" y="2292141"/>
            <a:ext cx="1265095" cy="592172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ItemBase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3565811" y="3028157"/>
            <a:ext cx="1265095" cy="592172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Continuer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3565811" y="3754599"/>
            <a:ext cx="1265095" cy="592172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ShopItem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1035621" y="4588070"/>
            <a:ext cx="1265095" cy="592172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Spawn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Manager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2300716" y="4584950"/>
            <a:ext cx="1265095" cy="592172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ScoreBoard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33"/>
          <p:cNvSpPr/>
          <p:nvPr/>
        </p:nvSpPr>
        <p:spPr>
          <a:xfrm>
            <a:off x="3565811" y="4584950"/>
            <a:ext cx="1265095" cy="592172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Shop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33"/>
          <p:cNvSpPr/>
          <p:nvPr/>
        </p:nvSpPr>
        <p:spPr>
          <a:xfrm>
            <a:off x="5014692" y="4584950"/>
            <a:ext cx="1265095" cy="592172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Inventory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33"/>
          <p:cNvSpPr/>
          <p:nvPr/>
        </p:nvSpPr>
        <p:spPr>
          <a:xfrm>
            <a:off x="1587052" y="5500380"/>
            <a:ext cx="1265092" cy="668648"/>
          </a:xfrm>
          <a:prstGeom prst="clou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StageEnd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Notifier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33"/>
          <p:cNvSpPr/>
          <p:nvPr/>
        </p:nvSpPr>
        <p:spPr>
          <a:xfrm>
            <a:off x="2923045" y="5538619"/>
            <a:ext cx="1265095" cy="592172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GameStage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Manager</a:t>
            </a:r>
            <a:endParaRPr b="1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9" name="Google Shape;549;p33"/>
          <p:cNvCxnSpPr>
            <a:stCxn id="537" idx="3"/>
            <a:endCxn id="539" idx="4"/>
          </p:cNvCxnSpPr>
          <p:nvPr/>
        </p:nvCxnSpPr>
        <p:spPr>
          <a:xfrm flipH="1" rot="-5400000">
            <a:off x="4174600" y="581600"/>
            <a:ext cx="5400" cy="2572200"/>
          </a:xfrm>
          <a:prstGeom prst="bentConnector3">
            <a:avLst>
              <a:gd fmla="val 4508259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0" name="Google Shape;550;p33"/>
          <p:cNvCxnSpPr/>
          <p:nvPr/>
        </p:nvCxnSpPr>
        <p:spPr>
          <a:xfrm>
            <a:off x="4115231" y="1861853"/>
            <a:ext cx="0" cy="4302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1" name="Google Shape;551;p33"/>
          <p:cNvSpPr/>
          <p:nvPr/>
        </p:nvSpPr>
        <p:spPr>
          <a:xfrm rot="10800000">
            <a:off x="4040852" y="2137088"/>
            <a:ext cx="147286" cy="147286"/>
          </a:xfrm>
          <a:prstGeom prst="flowChartExtra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2" name="Google Shape;552;p33"/>
          <p:cNvCxnSpPr>
            <a:stCxn id="541" idx="0"/>
            <a:endCxn id="540" idx="4"/>
          </p:cNvCxnSpPr>
          <p:nvPr/>
        </p:nvCxnSpPr>
        <p:spPr>
          <a:xfrm rot="10800000">
            <a:off x="4198358" y="2884457"/>
            <a:ext cx="0" cy="14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3" name="Google Shape;553;p33"/>
          <p:cNvCxnSpPr>
            <a:stCxn id="542" idx="0"/>
            <a:endCxn id="541" idx="4"/>
          </p:cNvCxnSpPr>
          <p:nvPr/>
        </p:nvCxnSpPr>
        <p:spPr>
          <a:xfrm rot="10800000">
            <a:off x="4198358" y="3620199"/>
            <a:ext cx="0" cy="13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4" name="Google Shape;554;p33"/>
          <p:cNvCxnSpPr>
            <a:stCxn id="545" idx="0"/>
            <a:endCxn id="542" idx="4"/>
          </p:cNvCxnSpPr>
          <p:nvPr/>
        </p:nvCxnSpPr>
        <p:spPr>
          <a:xfrm rot="10800000">
            <a:off x="4198358" y="4346750"/>
            <a:ext cx="0" cy="2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555" name="Google Shape;555;p33"/>
          <p:cNvCxnSpPr>
            <a:stCxn id="545" idx="2"/>
            <a:endCxn id="546" idx="5"/>
          </p:cNvCxnSpPr>
          <p:nvPr/>
        </p:nvCxnSpPr>
        <p:spPr>
          <a:xfrm>
            <a:off x="4756884" y="4881036"/>
            <a:ext cx="3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556" name="Google Shape;556;p33"/>
          <p:cNvCxnSpPr>
            <a:stCxn id="544" idx="2"/>
            <a:endCxn id="545" idx="5"/>
          </p:cNvCxnSpPr>
          <p:nvPr/>
        </p:nvCxnSpPr>
        <p:spPr>
          <a:xfrm>
            <a:off x="3491790" y="4881036"/>
            <a:ext cx="14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7" name="Google Shape;557;p33"/>
          <p:cNvCxnSpPr>
            <a:stCxn id="544" idx="4"/>
            <a:endCxn id="548" idx="1"/>
          </p:cNvCxnSpPr>
          <p:nvPr/>
        </p:nvCxnSpPr>
        <p:spPr>
          <a:xfrm flipH="1" rot="-5400000">
            <a:off x="3100664" y="5009722"/>
            <a:ext cx="361500" cy="69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8" name="Google Shape;558;p33"/>
          <p:cNvCxnSpPr>
            <a:stCxn id="543" idx="4"/>
            <a:endCxn id="547" idx="3"/>
          </p:cNvCxnSpPr>
          <p:nvPr/>
        </p:nvCxnSpPr>
        <p:spPr>
          <a:xfrm flipH="1" rot="-5400000">
            <a:off x="1764618" y="5083792"/>
            <a:ext cx="358500" cy="55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59" name="Google Shape;559;p33"/>
          <p:cNvSpPr/>
          <p:nvPr/>
        </p:nvSpPr>
        <p:spPr>
          <a:xfrm rot="10800000">
            <a:off x="2145955" y="5405955"/>
            <a:ext cx="147286" cy="147286"/>
          </a:xfrm>
          <a:prstGeom prst="flowChartExtra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33"/>
          <p:cNvSpPr txBox="1"/>
          <p:nvPr/>
        </p:nvSpPr>
        <p:spPr>
          <a:xfrm>
            <a:off x="4830905" y="3193438"/>
            <a:ext cx="92204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(Singleton)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33"/>
          <p:cNvSpPr txBox="1"/>
          <p:nvPr/>
        </p:nvSpPr>
        <p:spPr>
          <a:xfrm>
            <a:off x="4830905" y="3919880"/>
            <a:ext cx="92204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(Singleton)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4"/>
          <p:cNvSpPr txBox="1"/>
          <p:nvPr/>
        </p:nvSpPr>
        <p:spPr>
          <a:xfrm>
            <a:off x="4291868" y="1936311"/>
            <a:ext cx="3608262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000"/>
              <a:buFont typeface="Malgun Gothic"/>
              <a:buNone/>
            </a:pPr>
            <a:r>
              <a:rPr b="1" lang="en-US" sz="60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일정</a:t>
            </a:r>
            <a:endParaRPr b="1" sz="60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567" name="Google Shape;5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874" y="808277"/>
            <a:ext cx="2046251" cy="1170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8" name="Google Shape;568;p34"/>
          <p:cNvCxnSpPr/>
          <p:nvPr/>
        </p:nvCxnSpPr>
        <p:spPr>
          <a:xfrm>
            <a:off x="4970586" y="1979018"/>
            <a:ext cx="22709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사람, 가장, 무용수이(가) 표시된 사진&#10;&#10;자동 생성된 설명" id="569" name="Google Shape;56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444" y="2874775"/>
            <a:ext cx="6342857" cy="35714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가장이(가) 표시된 사진&#10;&#10;자동 생성된 설명" id="570" name="Google Shape;57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2948" y="2601930"/>
            <a:ext cx="6342857" cy="35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8E8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5" name="Google Shape;575;p35"/>
          <p:cNvGraphicFramePr/>
          <p:nvPr/>
        </p:nvGraphicFramePr>
        <p:xfrm>
          <a:off x="594014" y="101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{C6DF1E14-A3F7-4831-AE36-47D5C5751C74}</a:tableStyleId>
              </a:tblPr>
              <a:tblGrid>
                <a:gridCol w="1812750"/>
                <a:gridCol w="835575"/>
                <a:gridCol w="835575"/>
                <a:gridCol w="835575"/>
                <a:gridCol w="835575"/>
                <a:gridCol w="835575"/>
                <a:gridCol w="835575"/>
                <a:gridCol w="835575"/>
                <a:gridCol w="835575"/>
                <a:gridCol w="835575"/>
                <a:gridCol w="835575"/>
                <a:gridCol w="835575"/>
              </a:tblGrid>
              <a:tr h="48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10월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11월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12월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 hMerge="1"/>
                <a:tc hMerge="1"/>
                <a:tc hMerge="1"/>
              </a:tr>
              <a:tr h="48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Week 02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Week 03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Week 04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Week 01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Week 02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Week 03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Week 04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Week 01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Week 02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Week 03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Week 04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C# 및 git 기초 스터디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아이템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플레이어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적 오브젝트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무기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스테이지 &amp; 인벤토리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스코어 시스템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사운드 &amp; 맵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디버깅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76" name="Google Shape;576;p35"/>
          <p:cNvSpPr/>
          <p:nvPr/>
        </p:nvSpPr>
        <p:spPr>
          <a:xfrm>
            <a:off x="2492087" y="2066300"/>
            <a:ext cx="697922" cy="326628"/>
          </a:xfrm>
          <a:prstGeom prst="homePlate">
            <a:avLst>
              <a:gd fmla="val 50000" name="adj"/>
            </a:avLst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공동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35"/>
          <p:cNvSpPr/>
          <p:nvPr/>
        </p:nvSpPr>
        <p:spPr>
          <a:xfrm>
            <a:off x="3311316" y="2559233"/>
            <a:ext cx="689184" cy="326628"/>
          </a:xfrm>
          <a:prstGeom prst="homePlate">
            <a:avLst>
              <a:gd fmla="val 50000" name="adj"/>
            </a:avLst>
          </a:prstGeom>
          <a:solidFill>
            <a:srgbClr val="FF00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조승민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35"/>
          <p:cNvSpPr/>
          <p:nvPr/>
        </p:nvSpPr>
        <p:spPr>
          <a:xfrm>
            <a:off x="3311315" y="3016731"/>
            <a:ext cx="2329376" cy="326628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문민중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35"/>
          <p:cNvSpPr/>
          <p:nvPr/>
        </p:nvSpPr>
        <p:spPr>
          <a:xfrm>
            <a:off x="3311316" y="3510076"/>
            <a:ext cx="7380930" cy="326628"/>
          </a:xfrm>
          <a:prstGeom prst="homePlate">
            <a:avLst>
              <a:gd fmla="val 50000" name="adj"/>
            </a:avLst>
          </a:prstGeom>
          <a:solidFill>
            <a:srgbClr val="99FF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박용현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35"/>
          <p:cNvSpPr/>
          <p:nvPr/>
        </p:nvSpPr>
        <p:spPr>
          <a:xfrm>
            <a:off x="3311315" y="3999313"/>
            <a:ext cx="7380929" cy="326628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박수연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8318241" y="5415377"/>
            <a:ext cx="2374002" cy="326628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문민중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35"/>
          <p:cNvSpPr/>
          <p:nvPr/>
        </p:nvSpPr>
        <p:spPr>
          <a:xfrm>
            <a:off x="4152979" y="4477856"/>
            <a:ext cx="6539264" cy="326628"/>
          </a:xfrm>
          <a:prstGeom prst="homePlate">
            <a:avLst>
              <a:gd fmla="val 50000" name="adj"/>
            </a:avLst>
          </a:prstGeom>
          <a:solidFill>
            <a:srgbClr val="FF00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조승민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35"/>
          <p:cNvSpPr/>
          <p:nvPr/>
        </p:nvSpPr>
        <p:spPr>
          <a:xfrm>
            <a:off x="10786802" y="6114622"/>
            <a:ext cx="790402" cy="145007"/>
          </a:xfrm>
          <a:prstGeom prst="homePlate">
            <a:avLst>
              <a:gd fmla="val 50000" name="adj"/>
            </a:avLst>
          </a:prstGeom>
          <a:solidFill>
            <a:srgbClr val="FF00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35"/>
          <p:cNvSpPr/>
          <p:nvPr/>
        </p:nvSpPr>
        <p:spPr>
          <a:xfrm>
            <a:off x="10786802" y="5943135"/>
            <a:ext cx="790402" cy="145007"/>
          </a:xfrm>
          <a:prstGeom prst="homePlate">
            <a:avLst>
              <a:gd fmla="val 50000" name="adj"/>
            </a:avLst>
          </a:prstGeom>
          <a:solidFill>
            <a:srgbClr val="99FF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p35"/>
          <p:cNvSpPr/>
          <p:nvPr/>
        </p:nvSpPr>
        <p:spPr>
          <a:xfrm>
            <a:off x="5818909" y="4951129"/>
            <a:ext cx="2348345" cy="326628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문민중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78106" y="473181"/>
            <a:ext cx="1382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일정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7" name="Google Shape;587;p35"/>
          <p:cNvGrpSpPr/>
          <p:nvPr/>
        </p:nvGrpSpPr>
        <p:grpSpPr>
          <a:xfrm>
            <a:off x="541219" y="473181"/>
            <a:ext cx="232250" cy="369331"/>
            <a:chOff x="652075" y="514501"/>
            <a:chExt cx="343079" cy="545575"/>
          </a:xfrm>
        </p:grpSpPr>
        <p:sp>
          <p:nvSpPr>
            <p:cNvPr id="588" name="Google Shape;588;p35"/>
            <p:cNvSpPr/>
            <p:nvPr/>
          </p:nvSpPr>
          <p:spPr>
            <a:xfrm flipH="1" rot="5400000">
              <a:off x="547401" y="619175"/>
              <a:ext cx="545575" cy="336228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 rot="5400000">
              <a:off x="690645" y="755568"/>
              <a:ext cx="272788" cy="336229"/>
            </a:xfrm>
            <a:prstGeom prst="rtTriangle">
              <a:avLst/>
            </a:prstGeom>
            <a:solidFill>
              <a:srgbClr val="4C4C4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6"/>
          <p:cNvSpPr txBox="1"/>
          <p:nvPr/>
        </p:nvSpPr>
        <p:spPr>
          <a:xfrm>
            <a:off x="2978597" y="1936311"/>
            <a:ext cx="6254905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6000"/>
              <a:buFont typeface="Malgun Gothic"/>
              <a:buNone/>
            </a:pPr>
            <a:r>
              <a:rPr b="1" lang="en-US" sz="60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한계점 및 피드백</a:t>
            </a:r>
            <a:endParaRPr b="1" sz="60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595" name="Google Shape;59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874" y="808277"/>
            <a:ext cx="2046251" cy="1170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36"/>
          <p:cNvCxnSpPr/>
          <p:nvPr/>
        </p:nvCxnSpPr>
        <p:spPr>
          <a:xfrm>
            <a:off x="4970586" y="1979018"/>
            <a:ext cx="22709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사람, 가장, 무용수이(가) 표시된 사진&#10;&#10;자동 생성된 설명" id="597" name="Google Shape;59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444" y="2874775"/>
            <a:ext cx="6342857" cy="35714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가장이(가) 표시된 사진&#10;&#10;자동 생성된 설명" id="598" name="Google Shape;59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2948" y="2601930"/>
            <a:ext cx="6342857" cy="35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3" name="Google Shape;603;p37"/>
          <p:cNvCxnSpPr/>
          <p:nvPr/>
        </p:nvCxnSpPr>
        <p:spPr>
          <a:xfrm>
            <a:off x="6030191" y="695848"/>
            <a:ext cx="0" cy="5466303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4" name="Google Shape;604;p37"/>
          <p:cNvSpPr txBox="1"/>
          <p:nvPr/>
        </p:nvSpPr>
        <p:spPr>
          <a:xfrm>
            <a:off x="768831" y="1071099"/>
            <a:ext cx="4978451" cy="1784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미흡한 OOP 지향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(a) 퍼블릭 접근자 남용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lgun Gothic"/>
              <a:buAutoNum type="alphaLcParenBoth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(b) SRP 무시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인게임 로직을 담당하는 클래스가 </a:t>
            </a:r>
            <a:endParaRPr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UI컴포넌트의 관리 및 출력도 담당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37"/>
          <p:cNvSpPr txBox="1"/>
          <p:nvPr/>
        </p:nvSpPr>
        <p:spPr>
          <a:xfrm>
            <a:off x="778106" y="473181"/>
            <a:ext cx="2310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한계점 및 피드백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6" name="Google Shape;606;p37"/>
          <p:cNvGrpSpPr/>
          <p:nvPr/>
        </p:nvGrpSpPr>
        <p:grpSpPr>
          <a:xfrm>
            <a:off x="541219" y="473181"/>
            <a:ext cx="232250" cy="369331"/>
            <a:chOff x="652075" y="514501"/>
            <a:chExt cx="343079" cy="545575"/>
          </a:xfrm>
        </p:grpSpPr>
        <p:sp>
          <p:nvSpPr>
            <p:cNvPr id="607" name="Google Shape;607;p37"/>
            <p:cNvSpPr/>
            <p:nvPr/>
          </p:nvSpPr>
          <p:spPr>
            <a:xfrm flipH="1" rot="5400000">
              <a:off x="547401" y="619175"/>
              <a:ext cx="545575" cy="336228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8" name="Google Shape;608;p37"/>
            <p:cNvSpPr/>
            <p:nvPr/>
          </p:nvSpPr>
          <p:spPr>
            <a:xfrm rot="5400000">
              <a:off x="690645" y="755568"/>
              <a:ext cx="272788" cy="336229"/>
            </a:xfrm>
            <a:prstGeom prst="rtTriangle">
              <a:avLst/>
            </a:prstGeom>
            <a:solidFill>
              <a:srgbClr val="4C4C4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09" name="Google Shape;6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050" y="3428999"/>
            <a:ext cx="3163250" cy="28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7"/>
          <p:cNvSpPr txBox="1"/>
          <p:nvPr/>
        </p:nvSpPr>
        <p:spPr>
          <a:xfrm>
            <a:off x="6482803" y="1071099"/>
            <a:ext cx="4978451" cy="1784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베이스 지식 부족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(a) C#의 여러 편의기능 사용 부재 </a:t>
            </a:r>
            <a:endParaRPr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프로퍼티 미사용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lgun Gothic"/>
              <a:buAutoNum type="alphaLcParenBoth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(b) 튜토리얼 코드에 높게 의존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전판적인 프로그래밍 실력향상 기대 어려움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37"/>
          <p:cNvSpPr txBox="1"/>
          <p:nvPr/>
        </p:nvSpPr>
        <p:spPr>
          <a:xfrm>
            <a:off x="6482803" y="3165652"/>
            <a:ext cx="5310878" cy="1784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그래픽적 요소 부족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유니티 셰이더 적용 실패 및 담당 아티스트 부재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2" name="Google Shape;61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3571" y="4171669"/>
            <a:ext cx="3669342" cy="1990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8"/>
          <p:cNvSpPr txBox="1"/>
          <p:nvPr/>
        </p:nvSpPr>
        <p:spPr>
          <a:xfrm>
            <a:off x="1102776" y="1843950"/>
            <a:ext cx="998644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어두운, 시청, 남자, 개이(가) 표시된 사진&#10;&#10;자동 생성된 설명" id="114" name="Google Shape;114;p1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11501" y="3469191"/>
            <a:ext cx="5784499" cy="309665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695775" y="2310384"/>
            <a:ext cx="3139869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8000"/>
              <a:buFont typeface="Malgun Gothic"/>
              <a:buNone/>
            </a:pPr>
            <a:r>
              <a:rPr b="1" lang="en-US" sz="80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b="1" sz="80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6096000" y="695848"/>
            <a:ext cx="0" cy="5466303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7" name="Google Shape;117;p16"/>
          <p:cNvGrpSpPr/>
          <p:nvPr/>
        </p:nvGrpSpPr>
        <p:grpSpPr>
          <a:xfrm>
            <a:off x="8004402" y="2010057"/>
            <a:ext cx="2131819" cy="2918268"/>
            <a:chOff x="8014451" y="1710127"/>
            <a:chExt cx="2131819" cy="2918268"/>
          </a:xfrm>
        </p:grpSpPr>
        <p:grpSp>
          <p:nvGrpSpPr>
            <p:cNvPr id="118" name="Google Shape;118;p16"/>
            <p:cNvGrpSpPr/>
            <p:nvPr/>
          </p:nvGrpSpPr>
          <p:grpSpPr>
            <a:xfrm>
              <a:off x="8014451" y="2300090"/>
              <a:ext cx="2131819" cy="2328305"/>
              <a:chOff x="5030091" y="2382927"/>
              <a:chExt cx="2131819" cy="2328305"/>
            </a:xfrm>
          </p:grpSpPr>
          <p:cxnSp>
            <p:nvCxnSpPr>
              <p:cNvPr id="119" name="Google Shape;119;p16"/>
              <p:cNvCxnSpPr/>
              <p:nvPr/>
            </p:nvCxnSpPr>
            <p:spPr>
              <a:xfrm>
                <a:off x="5030091" y="2921074"/>
                <a:ext cx="2131819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58585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16"/>
              <p:cNvCxnSpPr/>
              <p:nvPr/>
            </p:nvCxnSpPr>
            <p:spPr>
              <a:xfrm>
                <a:off x="5030091" y="3556074"/>
                <a:ext cx="2131819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58585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1" name="Google Shape;121;p16"/>
              <p:cNvSpPr txBox="1"/>
              <p:nvPr/>
            </p:nvSpPr>
            <p:spPr>
              <a:xfrm>
                <a:off x="5404948" y="2382927"/>
                <a:ext cx="13821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팀원 소개</a:t>
                </a:r>
                <a:endParaRPr/>
              </a:p>
            </p:txBody>
          </p:sp>
          <p:sp>
            <p:nvSpPr>
              <p:cNvPr id="122" name="Google Shape;122;p16"/>
              <p:cNvSpPr txBox="1"/>
              <p:nvPr/>
            </p:nvSpPr>
            <p:spPr>
              <a:xfrm>
                <a:off x="5404947" y="3035918"/>
                <a:ext cx="13821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개발 환경</a:t>
                </a:r>
                <a:endParaRPr/>
              </a:p>
            </p:txBody>
          </p:sp>
          <p:sp>
            <p:nvSpPr>
              <p:cNvPr id="123" name="Google Shape;123;p16"/>
              <p:cNvSpPr txBox="1"/>
              <p:nvPr/>
            </p:nvSpPr>
            <p:spPr>
              <a:xfrm>
                <a:off x="5404948" y="3688909"/>
                <a:ext cx="13821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게임 소개</a:t>
                </a:r>
                <a:endParaRPr/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>
                <a:off x="6003634" y="4341900"/>
                <a:ext cx="184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5" name="Google Shape;125;p16"/>
            <p:cNvGrpSpPr/>
            <p:nvPr/>
          </p:nvGrpSpPr>
          <p:grpSpPr>
            <a:xfrm>
              <a:off x="8534784" y="1710127"/>
              <a:ext cx="1091150" cy="343034"/>
              <a:chOff x="5365806" y="117753"/>
              <a:chExt cx="1526960" cy="480041"/>
            </a:xfrm>
          </p:grpSpPr>
          <p:grpSp>
            <p:nvGrpSpPr>
              <p:cNvPr id="126" name="Google Shape;126;p16"/>
              <p:cNvGrpSpPr/>
              <p:nvPr/>
            </p:nvGrpSpPr>
            <p:grpSpPr>
              <a:xfrm>
                <a:off x="6129286" y="117753"/>
                <a:ext cx="763480" cy="480041"/>
                <a:chOff x="2789068" y="2050742"/>
                <a:chExt cx="763480" cy="480041"/>
              </a:xfrm>
            </p:grpSpPr>
            <p:sp>
              <p:nvSpPr>
                <p:cNvPr id="127" name="Google Shape;127;p16"/>
                <p:cNvSpPr/>
                <p:nvPr/>
              </p:nvSpPr>
              <p:spPr>
                <a:xfrm flipH="1" rot="10800000">
                  <a:off x="2789068" y="2050742"/>
                  <a:ext cx="763480" cy="470516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49752C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8" name="Google Shape;128;p16"/>
                <p:cNvSpPr/>
                <p:nvPr/>
              </p:nvSpPr>
              <p:spPr>
                <a:xfrm rot="10800000">
                  <a:off x="2789068" y="2059183"/>
                  <a:ext cx="381740" cy="471600"/>
                </a:xfrm>
                <a:prstGeom prst="rtTriangle">
                  <a:avLst/>
                </a:prstGeom>
                <a:solidFill>
                  <a:srgbClr val="49752C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29" name="Google Shape;129;p16"/>
              <p:cNvGrpSpPr/>
              <p:nvPr/>
            </p:nvGrpSpPr>
            <p:grpSpPr>
              <a:xfrm>
                <a:off x="5365806" y="117753"/>
                <a:ext cx="763480" cy="480041"/>
                <a:chOff x="2025588" y="2050742"/>
                <a:chExt cx="763480" cy="480041"/>
              </a:xfrm>
            </p:grpSpPr>
            <p:sp>
              <p:nvSpPr>
                <p:cNvPr id="130" name="Google Shape;130;p16"/>
                <p:cNvSpPr/>
                <p:nvPr/>
              </p:nvSpPr>
              <p:spPr>
                <a:xfrm flipH="1" rot="10800000">
                  <a:off x="2025588" y="2050742"/>
                  <a:ext cx="763480" cy="470516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4C4C4C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1" name="Google Shape;131;p16"/>
                <p:cNvSpPr/>
                <p:nvPr/>
              </p:nvSpPr>
              <p:spPr>
                <a:xfrm rot="10800000">
                  <a:off x="2025588" y="2059183"/>
                  <a:ext cx="381740" cy="471600"/>
                </a:xfrm>
                <a:prstGeom prst="rtTriangle">
                  <a:avLst/>
                </a:prstGeom>
                <a:solidFill>
                  <a:srgbClr val="4C4C4C">
                    <a:alpha val="6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pic>
        <p:nvPicPr>
          <p:cNvPr descr="텍스트이(가) 표시된 사진&#10;&#10;자동 생성된 설명" id="132" name="Google Shape;13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2585" y="1182350"/>
            <a:ext cx="2046251" cy="1170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6"/>
          <p:cNvCxnSpPr/>
          <p:nvPr/>
        </p:nvCxnSpPr>
        <p:spPr>
          <a:xfrm>
            <a:off x="2140297" y="2353091"/>
            <a:ext cx="22709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7"/>
          <p:cNvGrpSpPr/>
          <p:nvPr/>
        </p:nvGrpSpPr>
        <p:grpSpPr>
          <a:xfrm>
            <a:off x="541219" y="473181"/>
            <a:ext cx="232250" cy="369331"/>
            <a:chOff x="652075" y="514501"/>
            <a:chExt cx="343079" cy="545575"/>
          </a:xfrm>
        </p:grpSpPr>
        <p:sp>
          <p:nvSpPr>
            <p:cNvPr id="139" name="Google Shape;139;p17"/>
            <p:cNvSpPr/>
            <p:nvPr/>
          </p:nvSpPr>
          <p:spPr>
            <a:xfrm flipH="1" rot="5400000">
              <a:off x="547401" y="619175"/>
              <a:ext cx="545575" cy="336228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 rot="5400000">
              <a:off x="690645" y="755568"/>
              <a:ext cx="272788" cy="336229"/>
            </a:xfrm>
            <a:prstGeom prst="rtTriangle">
              <a:avLst/>
            </a:prstGeom>
            <a:solidFill>
              <a:srgbClr val="4C4C4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1" name="Google Shape;141;p17"/>
          <p:cNvSpPr txBox="1"/>
          <p:nvPr/>
        </p:nvSpPr>
        <p:spPr>
          <a:xfrm>
            <a:off x="793820" y="473181"/>
            <a:ext cx="1382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 소개</a:t>
            </a:r>
            <a:endParaRPr/>
          </a:p>
        </p:txBody>
      </p:sp>
      <p:grpSp>
        <p:nvGrpSpPr>
          <p:cNvPr id="142" name="Google Shape;142;p17"/>
          <p:cNvGrpSpPr/>
          <p:nvPr/>
        </p:nvGrpSpPr>
        <p:grpSpPr>
          <a:xfrm>
            <a:off x="655024" y="1383786"/>
            <a:ext cx="2896200" cy="3854180"/>
            <a:chOff x="765603" y="1383932"/>
            <a:chExt cx="2896200" cy="3854180"/>
          </a:xfrm>
        </p:grpSpPr>
        <p:pic>
          <p:nvPicPr>
            <p:cNvPr id="143" name="Google Shape;14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2967" y="1383932"/>
              <a:ext cx="1351979" cy="1354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7"/>
            <p:cNvSpPr txBox="1"/>
            <p:nvPr/>
          </p:nvSpPr>
          <p:spPr>
            <a:xfrm>
              <a:off x="765603" y="3451312"/>
              <a:ext cx="2896200" cy="17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게임 전체 시스템 연동</a:t>
              </a:r>
              <a:endParaRPr b="1" sz="16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스테이지 시스템 관리</a:t>
              </a:r>
              <a:endParaRPr b="1" sz="16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상점 시스템</a:t>
              </a:r>
              <a:endParaRPr sz="1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아이템 시스템</a:t>
              </a:r>
              <a:endParaRPr b="1" sz="16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인벤토리 시스템</a:t>
              </a:r>
              <a:endParaRPr b="1" sz="16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1167356" y="2909891"/>
              <a:ext cx="16032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b="1" lang="en-US" sz="2000">
                  <a:solidFill>
                    <a:srgbClr val="4C4C4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조승민(PL)</a:t>
              </a:r>
              <a:endParaRPr b="1" sz="200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" name="Google Shape;146;p17"/>
          <p:cNvCxnSpPr/>
          <p:nvPr/>
        </p:nvCxnSpPr>
        <p:spPr>
          <a:xfrm>
            <a:off x="3067739" y="1272209"/>
            <a:ext cx="0" cy="215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5871694" y="1272209"/>
            <a:ext cx="0" cy="215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8805601" y="1272209"/>
            <a:ext cx="0" cy="215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9" name="Google Shape;149;p17"/>
          <p:cNvGrpSpPr/>
          <p:nvPr/>
        </p:nvGrpSpPr>
        <p:grpSpPr>
          <a:xfrm>
            <a:off x="3304667" y="1383786"/>
            <a:ext cx="2896200" cy="3854180"/>
            <a:chOff x="765603" y="1383932"/>
            <a:chExt cx="2896200" cy="3854180"/>
          </a:xfrm>
        </p:grpSpPr>
        <p:pic>
          <p:nvPicPr>
            <p:cNvPr id="150" name="Google Shape;15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2967" y="1383932"/>
              <a:ext cx="1351979" cy="1354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7"/>
            <p:cNvSpPr txBox="1"/>
            <p:nvPr/>
          </p:nvSpPr>
          <p:spPr>
            <a:xfrm>
              <a:off x="765603" y="3451312"/>
              <a:ext cx="2896200" cy="17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 객체 데이터 관리</a:t>
              </a:r>
              <a:endParaRPr/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스테이지 적 AI 시스템</a:t>
              </a:r>
              <a:endParaRPr/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 객체 생성 AI</a:t>
              </a:r>
              <a:endParaRPr sz="16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아이템 그래픽 리소스</a:t>
              </a: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1167356" y="2909891"/>
              <a:ext cx="16032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b="1" lang="en-US" sz="2000">
                  <a:solidFill>
                    <a:srgbClr val="4C4C4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박용현</a:t>
              </a:r>
              <a:endParaRPr b="1" sz="200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17"/>
          <p:cNvGrpSpPr/>
          <p:nvPr/>
        </p:nvGrpSpPr>
        <p:grpSpPr>
          <a:xfrm>
            <a:off x="6096000" y="1383786"/>
            <a:ext cx="2896200" cy="3854180"/>
            <a:chOff x="765603" y="1383932"/>
            <a:chExt cx="2896200" cy="3854180"/>
          </a:xfrm>
        </p:grpSpPr>
        <p:pic>
          <p:nvPicPr>
            <p:cNvPr id="154" name="Google Shape;15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2967" y="1383932"/>
              <a:ext cx="1351979" cy="1354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7"/>
            <p:cNvSpPr txBox="1"/>
            <p:nvPr/>
          </p:nvSpPr>
          <p:spPr>
            <a:xfrm>
              <a:off x="765603" y="3451312"/>
              <a:ext cx="2896200" cy="17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플레이어 무기 시스템</a:t>
              </a:r>
              <a:endParaRPr b="1" sz="16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공격관련 인풋 관리</a:t>
              </a:r>
              <a:endParaRPr b="1" sz="16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무기 애니메이션</a:t>
              </a:r>
              <a:endParaRPr b="1" sz="16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인게임 HUD 디자인</a:t>
              </a:r>
              <a:endParaRPr b="1" sz="16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1167356" y="2909891"/>
              <a:ext cx="16032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b="1" lang="en-US" sz="2000">
                  <a:solidFill>
                    <a:srgbClr val="4C4C4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박수연</a:t>
              </a:r>
              <a:endParaRPr b="1" sz="200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7" name="Google Shape;157;p17"/>
          <p:cNvCxnSpPr/>
          <p:nvPr/>
        </p:nvCxnSpPr>
        <p:spPr>
          <a:xfrm>
            <a:off x="8508715" y="1272209"/>
            <a:ext cx="0" cy="215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11312670" y="1272209"/>
            <a:ext cx="0" cy="215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9" name="Google Shape;159;p17"/>
          <p:cNvGrpSpPr/>
          <p:nvPr/>
        </p:nvGrpSpPr>
        <p:grpSpPr>
          <a:xfrm>
            <a:off x="8750085" y="1383786"/>
            <a:ext cx="2896200" cy="3854180"/>
            <a:chOff x="765603" y="1383932"/>
            <a:chExt cx="2896200" cy="3854180"/>
          </a:xfrm>
        </p:grpSpPr>
        <p:pic>
          <p:nvPicPr>
            <p:cNvPr id="160" name="Google Shape;16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2967" y="1383932"/>
              <a:ext cx="1351979" cy="1354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7"/>
            <p:cNvSpPr txBox="1"/>
            <p:nvPr/>
          </p:nvSpPr>
          <p:spPr>
            <a:xfrm>
              <a:off x="765603" y="3451312"/>
              <a:ext cx="2896200" cy="17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스코어 시스템</a:t>
              </a:r>
              <a:endParaRPr b="1" sz="16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플레이어 컨트롤</a:t>
              </a:r>
              <a:endParaRPr b="1" sz="16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스테이지 디자인</a:t>
              </a:r>
              <a:endParaRPr b="1" sz="16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600"/>
                <a:buFont typeface="Noto Sans Symbols"/>
                <a:buChar char="✔"/>
              </a:pPr>
              <a:r>
                <a:rPr b="1" lang="en-US" sz="16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음악 및 효과음 리소스</a:t>
              </a:r>
              <a:endParaRPr b="1" sz="16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1167356" y="2909891"/>
              <a:ext cx="16032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algun Gothic"/>
                <a:buNone/>
              </a:pPr>
              <a:r>
                <a:rPr b="1" lang="en-US" sz="2000">
                  <a:solidFill>
                    <a:srgbClr val="4C4C4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문민중</a:t>
              </a:r>
              <a:endParaRPr b="1" sz="200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8360" y="4395175"/>
            <a:ext cx="1344232" cy="13442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8" name="Google Shape;168;p18"/>
          <p:cNvCxnSpPr/>
          <p:nvPr/>
        </p:nvCxnSpPr>
        <p:spPr>
          <a:xfrm>
            <a:off x="6096000" y="831224"/>
            <a:ext cx="0" cy="5593372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793820" y="3629967"/>
            <a:ext cx="10631155" cy="0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1594" y="1577862"/>
            <a:ext cx="1396102" cy="1160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7223" y="4337177"/>
            <a:ext cx="1460228" cy="1460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1257223" y="3779397"/>
            <a:ext cx="1460227" cy="503693"/>
          </a:xfrm>
          <a:prstGeom prst="rect">
            <a:avLst/>
          </a:prstGeom>
          <a:solidFill>
            <a:srgbClr val="323232"/>
          </a:solidFill>
          <a:ln cap="flat" cmpd="sng" w="381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ENGINE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4047824" y="3779396"/>
            <a:ext cx="1460227" cy="503693"/>
          </a:xfrm>
          <a:prstGeom prst="rect">
            <a:avLst/>
          </a:prstGeom>
          <a:solidFill>
            <a:srgbClr val="323232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LANGUAGE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6879531" y="983843"/>
            <a:ext cx="1460227" cy="503693"/>
          </a:xfrm>
          <a:prstGeom prst="rect">
            <a:avLst/>
          </a:prstGeom>
          <a:solidFill>
            <a:srgbClr val="323232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IDE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5" name="Google Shape;175;p18"/>
          <p:cNvCxnSpPr/>
          <p:nvPr/>
        </p:nvCxnSpPr>
        <p:spPr>
          <a:xfrm>
            <a:off x="3304234" y="3629967"/>
            <a:ext cx="0" cy="2794629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18"/>
          <p:cNvCxnSpPr/>
          <p:nvPr/>
        </p:nvCxnSpPr>
        <p:spPr>
          <a:xfrm>
            <a:off x="9013910" y="834414"/>
            <a:ext cx="0" cy="2794629"/>
          </a:xfrm>
          <a:prstGeom prst="straightConnector1">
            <a:avLst/>
          </a:prstGeom>
          <a:noFill/>
          <a:ln cap="flat" cmpd="sng" w="9525">
            <a:solidFill>
              <a:srgbClr val="32323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7" name="Google Shape;17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07812" y="1251997"/>
            <a:ext cx="1749855" cy="17498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18"/>
          <p:cNvGrpSpPr/>
          <p:nvPr/>
        </p:nvGrpSpPr>
        <p:grpSpPr>
          <a:xfrm>
            <a:off x="1371488" y="1321813"/>
            <a:ext cx="3613205" cy="1784150"/>
            <a:chOff x="657344" y="726732"/>
            <a:chExt cx="4797387" cy="2368883"/>
          </a:xfrm>
        </p:grpSpPr>
        <p:pic>
          <p:nvPicPr>
            <p:cNvPr id="179" name="Google Shape;179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57344" y="726732"/>
              <a:ext cx="2368883" cy="2368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45504" y="966266"/>
              <a:ext cx="1509227" cy="18898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8"/>
            <p:cNvSpPr txBox="1"/>
            <p:nvPr/>
          </p:nvSpPr>
          <p:spPr>
            <a:xfrm>
              <a:off x="2948206" y="1463133"/>
              <a:ext cx="71205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rgbClr val="32323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&amp;</a:t>
              </a:r>
              <a:endParaRPr b="1" sz="48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541219" y="473181"/>
            <a:ext cx="232250" cy="369331"/>
            <a:chOff x="652075" y="514501"/>
            <a:chExt cx="343079" cy="545575"/>
          </a:xfrm>
        </p:grpSpPr>
        <p:sp>
          <p:nvSpPr>
            <p:cNvPr id="183" name="Google Shape;183;p18"/>
            <p:cNvSpPr/>
            <p:nvPr/>
          </p:nvSpPr>
          <p:spPr>
            <a:xfrm flipH="1" rot="5400000">
              <a:off x="547401" y="619175"/>
              <a:ext cx="545575" cy="336228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 rot="5400000">
              <a:off x="690645" y="755568"/>
              <a:ext cx="272788" cy="336229"/>
            </a:xfrm>
            <a:prstGeom prst="rtTriangle">
              <a:avLst/>
            </a:prstGeom>
            <a:solidFill>
              <a:srgbClr val="4C4C4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5" name="Google Shape;185;p18"/>
          <p:cNvSpPr txBox="1"/>
          <p:nvPr/>
        </p:nvSpPr>
        <p:spPr>
          <a:xfrm>
            <a:off x="793820" y="473181"/>
            <a:ext cx="1382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9621956" y="983843"/>
            <a:ext cx="1460227" cy="503693"/>
          </a:xfrm>
          <a:prstGeom prst="rect">
            <a:avLst/>
          </a:prstGeom>
          <a:solidFill>
            <a:srgbClr val="323232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RESOURCE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986130" y="5855253"/>
            <a:ext cx="19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Unity 2019.3.14f</a:t>
            </a:r>
            <a:endParaRPr b="1" sz="18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3704417" y="5855253"/>
            <a:ext cx="19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C#</a:t>
            </a:r>
            <a:endParaRPr b="1" sz="18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6473268" y="3059700"/>
            <a:ext cx="22727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Visual Studio 2019</a:t>
            </a:r>
            <a:endParaRPr b="1" sz="18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9313267" y="3059700"/>
            <a:ext cx="213894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Unity Asset Store</a:t>
            </a:r>
            <a:endParaRPr b="1" sz="18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2574120" y="917385"/>
            <a:ext cx="1460227" cy="503693"/>
          </a:xfrm>
          <a:prstGeom prst="rect">
            <a:avLst/>
          </a:prstGeom>
          <a:solidFill>
            <a:srgbClr val="323232"/>
          </a:solidFill>
          <a:ln cap="flat" cmpd="sng" w="381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STORAGE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1391177" y="3072881"/>
            <a:ext cx="3826112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Sourcetree를 이용한 github 사용</a:t>
            </a:r>
            <a:endParaRPr b="1" sz="1800">
              <a:solidFill>
                <a:srgbClr val="32323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3" name="Google Shape;193;p18"/>
          <p:cNvGrpSpPr/>
          <p:nvPr/>
        </p:nvGrpSpPr>
        <p:grpSpPr>
          <a:xfrm>
            <a:off x="6424240" y="3486848"/>
            <a:ext cx="4994292" cy="2812102"/>
            <a:chOff x="6248873" y="687288"/>
            <a:chExt cx="4994292" cy="2812102"/>
          </a:xfrm>
        </p:grpSpPr>
        <p:pic>
          <p:nvPicPr>
            <p:cNvPr descr="사람, 가장, 무용수이(가) 표시된 사진&#10;&#10;자동 생성된 설명" id="194" name="Google Shape;194;p18"/>
            <p:cNvPicPr preferRelativeResize="0"/>
            <p:nvPr/>
          </p:nvPicPr>
          <p:blipFill rotWithShape="1">
            <a:blip r:embed="rId9">
              <a:alphaModFix amt="30000"/>
            </a:blip>
            <a:srcRect b="0" l="0" r="0" t="0"/>
            <a:stretch/>
          </p:blipFill>
          <p:spPr>
            <a:xfrm>
              <a:off x="6248873" y="687288"/>
              <a:ext cx="4994292" cy="281210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ctr" dir="5400000" dist="50800">
                <a:srgbClr val="000000"/>
              </a:outerShdw>
            </a:effectLst>
          </p:spPr>
        </p:pic>
        <p:pic>
          <p:nvPicPr>
            <p:cNvPr descr="텍스트이(가) 표시된 사진&#10;&#10;자동 생성된 설명" id="195" name="Google Shape;195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925055" y="2317360"/>
              <a:ext cx="2046251" cy="1170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9"/>
          <p:cNvGrpSpPr/>
          <p:nvPr/>
        </p:nvGrpSpPr>
        <p:grpSpPr>
          <a:xfrm>
            <a:off x="541219" y="473181"/>
            <a:ext cx="232250" cy="369331"/>
            <a:chOff x="652075" y="514501"/>
            <a:chExt cx="343079" cy="545575"/>
          </a:xfrm>
        </p:grpSpPr>
        <p:sp>
          <p:nvSpPr>
            <p:cNvPr id="201" name="Google Shape;201;p19"/>
            <p:cNvSpPr/>
            <p:nvPr/>
          </p:nvSpPr>
          <p:spPr>
            <a:xfrm flipH="1" rot="5400000">
              <a:off x="547401" y="619175"/>
              <a:ext cx="545575" cy="336228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 rot="5400000">
              <a:off x="690645" y="755568"/>
              <a:ext cx="272788" cy="336229"/>
            </a:xfrm>
            <a:prstGeom prst="rtTriangle">
              <a:avLst/>
            </a:prstGeom>
            <a:solidFill>
              <a:srgbClr val="4C4C4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3" name="Google Shape;203;p19"/>
          <p:cNvSpPr txBox="1"/>
          <p:nvPr/>
        </p:nvSpPr>
        <p:spPr>
          <a:xfrm>
            <a:off x="778106" y="473181"/>
            <a:ext cx="2164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소개(장르)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4" name="Google Shape;204;p19"/>
          <p:cNvGrpSpPr/>
          <p:nvPr/>
        </p:nvGrpSpPr>
        <p:grpSpPr>
          <a:xfrm>
            <a:off x="942953" y="1214279"/>
            <a:ext cx="4429441" cy="4429441"/>
            <a:chOff x="1095150" y="839900"/>
            <a:chExt cx="4429441" cy="4429441"/>
          </a:xfrm>
        </p:grpSpPr>
        <p:sp>
          <p:nvSpPr>
            <p:cNvPr id="205" name="Google Shape;205;p19"/>
            <p:cNvSpPr/>
            <p:nvPr/>
          </p:nvSpPr>
          <p:spPr>
            <a:xfrm>
              <a:off x="1095150" y="839900"/>
              <a:ext cx="4429441" cy="4429441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6" name="Google Shape;206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91267" y="1537431"/>
              <a:ext cx="2837204" cy="23052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19"/>
            <p:cNvSpPr txBox="1"/>
            <p:nvPr/>
          </p:nvSpPr>
          <p:spPr>
            <a:xfrm>
              <a:off x="2688117" y="4540191"/>
              <a:ext cx="124350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FPS</a:t>
              </a:r>
              <a:endPara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8" name="Google Shape;208;p19"/>
          <p:cNvGrpSpPr/>
          <p:nvPr/>
        </p:nvGrpSpPr>
        <p:grpSpPr>
          <a:xfrm>
            <a:off x="6819607" y="1214279"/>
            <a:ext cx="4429441" cy="4429441"/>
            <a:chOff x="5841635" y="707881"/>
            <a:chExt cx="4429441" cy="4429441"/>
          </a:xfrm>
        </p:grpSpPr>
        <p:sp>
          <p:nvSpPr>
            <p:cNvPr id="209" name="Google Shape;209;p19"/>
            <p:cNvSpPr/>
            <p:nvPr/>
          </p:nvSpPr>
          <p:spPr>
            <a:xfrm>
              <a:off x="5841635" y="707881"/>
              <a:ext cx="4429441" cy="4429441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0" name="Google Shape;21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36871" y="1063813"/>
              <a:ext cx="1638965" cy="2988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9"/>
            <p:cNvSpPr txBox="1"/>
            <p:nvPr/>
          </p:nvSpPr>
          <p:spPr>
            <a:xfrm>
              <a:off x="7080888" y="4408172"/>
              <a:ext cx="19509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DEFENSE</a:t>
              </a:r>
              <a:endPara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2" name="Google Shape;212;p19"/>
          <p:cNvSpPr txBox="1"/>
          <p:nvPr/>
        </p:nvSpPr>
        <p:spPr>
          <a:xfrm>
            <a:off x="3037310" y="5943600"/>
            <a:ext cx="6117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23232"/>
                </a:solidFill>
                <a:latin typeface="Malgun Gothic"/>
                <a:ea typeface="Malgun Gothic"/>
                <a:cs typeface="Malgun Gothic"/>
                <a:sym typeface="Malgun Gothic"/>
              </a:rPr>
              <a:t>FPS게임에 DEFENSE게임의 요소를 추가한 </a:t>
            </a:r>
            <a:r>
              <a:rPr b="1" lang="en-US" sz="1800">
                <a:solidFill>
                  <a:srgbClr val="990099"/>
                </a:solidFill>
                <a:latin typeface="Malgun Gothic"/>
                <a:ea typeface="Malgun Gothic"/>
                <a:cs typeface="Malgun Gothic"/>
                <a:sym typeface="Malgun Gothic"/>
              </a:rPr>
              <a:t>FPS DEFENSE</a:t>
            </a:r>
            <a:endParaRPr b="1" sz="1800">
              <a:solidFill>
                <a:srgbClr val="9900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0"/>
          <p:cNvGrpSpPr/>
          <p:nvPr/>
        </p:nvGrpSpPr>
        <p:grpSpPr>
          <a:xfrm>
            <a:off x="541198" y="473118"/>
            <a:ext cx="232313" cy="369439"/>
            <a:chOff x="652003" y="514376"/>
            <a:chExt cx="343151" cy="545700"/>
          </a:xfrm>
        </p:grpSpPr>
        <p:sp>
          <p:nvSpPr>
            <p:cNvPr id="218" name="Google Shape;218;p20"/>
            <p:cNvSpPr/>
            <p:nvPr/>
          </p:nvSpPr>
          <p:spPr>
            <a:xfrm flipH="1" rot="5400000">
              <a:off x="547303" y="619076"/>
              <a:ext cx="545700" cy="336300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 rot="5400000">
              <a:off x="690654" y="755488"/>
              <a:ext cx="272700" cy="336300"/>
            </a:xfrm>
            <a:prstGeom prst="rtTriangle">
              <a:avLst/>
            </a:prstGeom>
            <a:solidFill>
              <a:srgbClr val="4C4C4C">
                <a:alpha val="6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778106" y="473181"/>
            <a:ext cx="21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소개(장르)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1" name="Google Shape;221;p20"/>
          <p:cNvGrpSpPr/>
          <p:nvPr/>
        </p:nvGrpSpPr>
        <p:grpSpPr>
          <a:xfrm>
            <a:off x="3760503" y="1106679"/>
            <a:ext cx="4429500" cy="4429500"/>
            <a:chOff x="1095150" y="839900"/>
            <a:chExt cx="4429500" cy="4429500"/>
          </a:xfrm>
        </p:grpSpPr>
        <p:sp>
          <p:nvSpPr>
            <p:cNvPr id="222" name="Google Shape;222;p20"/>
            <p:cNvSpPr/>
            <p:nvPr/>
          </p:nvSpPr>
          <p:spPr>
            <a:xfrm>
              <a:off x="1095150" y="839900"/>
              <a:ext cx="4429500" cy="44295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23" name="Google Shape;22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91267" y="1537431"/>
              <a:ext cx="2837203" cy="23052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0"/>
            <p:cNvSpPr txBox="1"/>
            <p:nvPr/>
          </p:nvSpPr>
          <p:spPr>
            <a:xfrm>
              <a:off x="2688117" y="4540191"/>
              <a:ext cx="1243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FPS</a:t>
              </a:r>
              <a:endPara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5" name="Google Shape;225;p20"/>
          <p:cNvGrpSpPr/>
          <p:nvPr/>
        </p:nvGrpSpPr>
        <p:grpSpPr>
          <a:xfrm>
            <a:off x="7338132" y="1263204"/>
            <a:ext cx="4429500" cy="4429500"/>
            <a:chOff x="5841635" y="707881"/>
            <a:chExt cx="4429500" cy="4429500"/>
          </a:xfrm>
        </p:grpSpPr>
        <p:sp>
          <p:nvSpPr>
            <p:cNvPr id="226" name="Google Shape;226;p20"/>
            <p:cNvSpPr/>
            <p:nvPr/>
          </p:nvSpPr>
          <p:spPr>
            <a:xfrm>
              <a:off x="5841635" y="707881"/>
              <a:ext cx="4429500" cy="4429500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27" name="Google Shape;227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36871" y="1063813"/>
              <a:ext cx="1638965" cy="2988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20"/>
            <p:cNvSpPr txBox="1"/>
            <p:nvPr/>
          </p:nvSpPr>
          <p:spPr>
            <a:xfrm>
              <a:off x="7080888" y="4408172"/>
              <a:ext cx="1950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DEFENSE</a:t>
              </a:r>
              <a:endPara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9" name="Google Shape;229;p20"/>
          <p:cNvSpPr txBox="1"/>
          <p:nvPr/>
        </p:nvSpPr>
        <p:spPr>
          <a:xfrm>
            <a:off x="-1061840" y="1492250"/>
            <a:ext cx="611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99"/>
                </a:solidFill>
                <a:latin typeface="Malgun Gothic"/>
                <a:ea typeface="Malgun Gothic"/>
                <a:cs typeface="Malgun Gothic"/>
                <a:sym typeface="Malgun Gothic"/>
              </a:rPr>
              <a:t>FPS DEFENSE</a:t>
            </a:r>
            <a:endParaRPr b="1" sz="1800">
              <a:solidFill>
                <a:srgbClr val="9900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480350" y="1204250"/>
            <a:ext cx="5635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Why Choose?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541200" y="2142525"/>
            <a:ext cx="30393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           단순한 장르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latin typeface="Malgun Gothic"/>
                <a:ea typeface="Malgun Gothic"/>
                <a:cs typeface="Malgun Gothic"/>
                <a:sym typeface="Malgun Gothic"/>
              </a:rPr>
              <a:t>부담없는 추가 기획 가능</a:t>
            </a:r>
            <a:endParaRPr b="1" i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아이템, 상점, 재화 시스템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latin typeface="Malgun Gothic"/>
                <a:ea typeface="Malgun Gothic"/>
                <a:cs typeface="Malgun Gothic"/>
                <a:sym typeface="Malgun Gothic"/>
              </a:rPr>
              <a:t>단순 But 수많은 시스템 요소</a:t>
            </a:r>
            <a:endParaRPr b="1" i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설계 및 프로그래밍 능력 향상에 초점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1576575" y="2905600"/>
            <a:ext cx="448500" cy="56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1576575" y="4672225"/>
            <a:ext cx="448500" cy="56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20"/>
          <p:cNvCxnSpPr/>
          <p:nvPr/>
        </p:nvCxnSpPr>
        <p:spPr>
          <a:xfrm>
            <a:off x="645700" y="2504500"/>
            <a:ext cx="257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0"/>
          <p:cNvCxnSpPr/>
          <p:nvPr/>
        </p:nvCxnSpPr>
        <p:spPr>
          <a:xfrm>
            <a:off x="710250" y="4036325"/>
            <a:ext cx="257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1"/>
          <p:cNvGrpSpPr/>
          <p:nvPr/>
        </p:nvGrpSpPr>
        <p:grpSpPr>
          <a:xfrm>
            <a:off x="541219" y="473181"/>
            <a:ext cx="232250" cy="369331"/>
            <a:chOff x="652075" y="514501"/>
            <a:chExt cx="343079" cy="545575"/>
          </a:xfrm>
        </p:grpSpPr>
        <p:sp>
          <p:nvSpPr>
            <p:cNvPr id="241" name="Google Shape;241;p21"/>
            <p:cNvSpPr/>
            <p:nvPr/>
          </p:nvSpPr>
          <p:spPr>
            <a:xfrm flipH="1" rot="5400000">
              <a:off x="547401" y="619175"/>
              <a:ext cx="545575" cy="336228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 rot="5400000">
              <a:off x="690645" y="755568"/>
              <a:ext cx="272788" cy="336229"/>
            </a:xfrm>
            <a:prstGeom prst="rtTriangle">
              <a:avLst/>
            </a:prstGeom>
            <a:solidFill>
              <a:srgbClr val="4C4C4C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3" name="Google Shape;243;p21"/>
          <p:cNvSpPr txBox="1"/>
          <p:nvPr/>
        </p:nvSpPr>
        <p:spPr>
          <a:xfrm>
            <a:off x="768831" y="473181"/>
            <a:ext cx="2823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소개(캡처 화면)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833" y="1386143"/>
            <a:ext cx="9676334" cy="4569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2"/>
          <p:cNvGrpSpPr/>
          <p:nvPr/>
        </p:nvGrpSpPr>
        <p:grpSpPr>
          <a:xfrm>
            <a:off x="541198" y="473118"/>
            <a:ext cx="232313" cy="369439"/>
            <a:chOff x="652003" y="514376"/>
            <a:chExt cx="343151" cy="545700"/>
          </a:xfrm>
        </p:grpSpPr>
        <p:sp>
          <p:nvSpPr>
            <p:cNvPr id="250" name="Google Shape;250;p22"/>
            <p:cNvSpPr/>
            <p:nvPr/>
          </p:nvSpPr>
          <p:spPr>
            <a:xfrm flipH="1" rot="5400000">
              <a:off x="547303" y="619076"/>
              <a:ext cx="545700" cy="336300"/>
            </a:xfrm>
            <a:prstGeom prst="triangle">
              <a:avLst>
                <a:gd fmla="val 50000" name="adj"/>
              </a:avLst>
            </a:prstGeom>
            <a:solidFill>
              <a:srgbClr val="4C4C4C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 rot="5400000">
              <a:off x="690654" y="755488"/>
              <a:ext cx="272700" cy="336300"/>
            </a:xfrm>
            <a:prstGeom prst="rtTriangle">
              <a:avLst/>
            </a:prstGeom>
            <a:solidFill>
              <a:srgbClr val="4C4C4C">
                <a:alpha val="6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2" name="Google Shape;252;p22"/>
          <p:cNvSpPr txBox="1"/>
          <p:nvPr/>
        </p:nvSpPr>
        <p:spPr>
          <a:xfrm>
            <a:off x="768831" y="473181"/>
            <a:ext cx="28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소개(캡처 화면)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225" y="1173975"/>
            <a:ext cx="8606300" cy="48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