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0" r:id="rId3"/>
    <p:sldId id="257" r:id="rId4"/>
    <p:sldId id="261" r:id="rId5"/>
    <p:sldId id="276" r:id="rId6"/>
    <p:sldId id="281" r:id="rId7"/>
    <p:sldId id="284" r:id="rId8"/>
    <p:sldId id="282" r:id="rId9"/>
    <p:sldId id="278" r:id="rId10"/>
    <p:sldId id="258" r:id="rId11"/>
    <p:sldId id="259" r:id="rId12"/>
    <p:sldId id="260" r:id="rId13"/>
    <p:sldId id="279" r:id="rId14"/>
    <p:sldId id="285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4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7860" autoAdjust="0"/>
  </p:normalViewPr>
  <p:slideViewPr>
    <p:cSldViewPr>
      <p:cViewPr varScale="1">
        <p:scale>
          <a:sx n="74" d="100"/>
          <a:sy n="74" d="100"/>
        </p:scale>
        <p:origin x="6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495D6-1505-4454-A767-FC4027C8C89D}" type="datetimeFigureOut">
              <a:rPr lang="ko-KR" altLang="en-US" smtClean="0"/>
              <a:t>2022. 5. 12.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9758A-BA47-4183-81DC-61ABBF592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03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9758A-BA47-4183-81DC-61ABBF59235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620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로그인을 하면 다음과 같은 화면이 나옴</a:t>
            </a:r>
            <a:r>
              <a:rPr lang="en-US" altLang="ko-KR" dirty="0"/>
              <a:t>, </a:t>
            </a:r>
            <a:r>
              <a:rPr lang="ko-KR" altLang="en-US" dirty="0"/>
              <a:t>이 때 로그인 </a:t>
            </a:r>
            <a:r>
              <a:rPr lang="en-US" altLang="ko-KR" dirty="0"/>
              <a:t>id</a:t>
            </a:r>
            <a:r>
              <a:rPr lang="ko-KR" altLang="en-US" dirty="0"/>
              <a:t>가 속해 있는 모든 방을 </a:t>
            </a:r>
            <a:r>
              <a:rPr lang="en-US" altLang="ko-KR" dirty="0"/>
              <a:t>DB</a:t>
            </a:r>
            <a:r>
              <a:rPr lang="ko-KR" altLang="en-US" dirty="0"/>
              <a:t>에서 불러온다</a:t>
            </a:r>
            <a:r>
              <a:rPr lang="en-US" altLang="ko-KR" dirty="0"/>
              <a:t>. </a:t>
            </a:r>
            <a:r>
              <a:rPr lang="en-US" altLang="ko-KR" dirty="0" err="1"/>
              <a:t>Css</a:t>
            </a:r>
            <a:r>
              <a:rPr lang="ko-KR" altLang="en-US" dirty="0"/>
              <a:t>는 아직 제대로 작성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9758A-BA47-4183-81DC-61ABBF59235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974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특정 방에 입장했을 때 화면이다</a:t>
            </a:r>
            <a:r>
              <a:rPr lang="en-US" altLang="ko-KR" dirty="0"/>
              <a:t>. </a:t>
            </a:r>
            <a:r>
              <a:rPr lang="ko-KR" altLang="en-US" dirty="0"/>
              <a:t>각 방에 해당하는 </a:t>
            </a:r>
            <a:r>
              <a:rPr lang="en-US" altLang="ko-KR" dirty="0" err="1"/>
              <a:t>toDo</a:t>
            </a:r>
            <a:r>
              <a:rPr lang="ko-KR" altLang="en-US" dirty="0"/>
              <a:t>를 불러온다</a:t>
            </a:r>
            <a:r>
              <a:rPr lang="en-US" altLang="ko-KR" dirty="0"/>
              <a:t>. </a:t>
            </a:r>
            <a:r>
              <a:rPr lang="ko-KR" altLang="en-US" dirty="0"/>
              <a:t>또한 일정추가하기 버튼을 눌러서 </a:t>
            </a:r>
            <a:r>
              <a:rPr lang="en-US" altLang="ko-KR" dirty="0" err="1"/>
              <a:t>ToDo</a:t>
            </a:r>
            <a:r>
              <a:rPr lang="ko-KR" altLang="en-US" dirty="0"/>
              <a:t>를 추가할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09758A-BA47-4183-81DC-61ABBF59235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454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드래그앤드랍은</a:t>
            </a:r>
            <a:r>
              <a:rPr lang="ko-KR" altLang="en-US" dirty="0"/>
              <a:t> </a:t>
            </a:r>
            <a:r>
              <a:rPr lang="en-US" altLang="ko-KR" dirty="0"/>
              <a:t>react-beautiful-</a:t>
            </a:r>
            <a:r>
              <a:rPr lang="en-US" altLang="ko-KR" dirty="0" err="1"/>
              <a:t>dnd</a:t>
            </a:r>
            <a:r>
              <a:rPr lang="ko-KR" altLang="en-US" dirty="0"/>
              <a:t>를 이용하여 구현하였다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09758A-BA47-4183-81DC-61ABBF59235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98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3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2.png"/><Relationship Id="rId5" Type="http://schemas.openxmlformats.org/officeDocument/2006/relationships/image" Target="../media/image4.png"/><Relationship Id="rId15" Type="http://schemas.openxmlformats.org/officeDocument/2006/relationships/image" Target="../media/image36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7.png"/><Relationship Id="rId5" Type="http://schemas.openxmlformats.org/officeDocument/2006/relationships/image" Target="../media/image4.png"/><Relationship Id="rId15" Type="http://schemas.openxmlformats.org/officeDocument/2006/relationships/image" Target="../media/image41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42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42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9.JP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21.JP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22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27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740993" y="958265"/>
            <a:ext cx="105229" cy="105229"/>
            <a:chOff x="740993" y="958265"/>
            <a:chExt cx="105229" cy="105229"/>
          </a:xfrm>
        </p:grpSpPr>
        <p:pic>
          <p:nvPicPr>
            <p:cNvPr id="145" name="Object 14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700000">
              <a:off x="740993" y="958265"/>
              <a:ext cx="105229" cy="1052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3CD6E91-9B19-92C8-4AD7-D9965C97F396}"/>
              </a:ext>
            </a:extLst>
          </p:cNvPr>
          <p:cNvSpPr txBox="1"/>
          <p:nvPr/>
        </p:nvSpPr>
        <p:spPr>
          <a:xfrm>
            <a:off x="875817" y="6017862"/>
            <a:ext cx="427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3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ToDo-Together</a:t>
            </a:r>
            <a:endParaRPr lang="ko-KR" altLang="en-US" sz="4000" dirty="0">
              <a:solidFill>
                <a:schemeClr val="accent3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47097A-B067-1363-5B79-9F8B40CF9E42}"/>
              </a:ext>
            </a:extLst>
          </p:cNvPr>
          <p:cNvSpPr txBox="1"/>
          <p:nvPr/>
        </p:nvSpPr>
        <p:spPr>
          <a:xfrm>
            <a:off x="793607" y="4419139"/>
            <a:ext cx="101758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rgbClr val="3E4D1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CORS</a:t>
            </a:r>
            <a:endParaRPr lang="ko-KR" altLang="en-US" sz="8800" b="1" dirty="0">
              <a:solidFill>
                <a:srgbClr val="3E4D1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11983-CCED-8122-DF7C-7B2837F0FA32}"/>
              </a:ext>
            </a:extLst>
          </p:cNvPr>
          <p:cNvSpPr txBox="1"/>
          <p:nvPr/>
        </p:nvSpPr>
        <p:spPr>
          <a:xfrm>
            <a:off x="639704" y="8664506"/>
            <a:ext cx="66415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E4D1F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박정석 김혜진 이경훈 황재현 민수진</a:t>
            </a:r>
          </a:p>
          <a:p>
            <a:endParaRPr lang="ko-KR" altLang="en-US" sz="3200" dirty="0">
              <a:solidFill>
                <a:srgbClr val="3E4D1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0DE87-E187-2D10-3D41-CD0C1EDCD3A5}"/>
              </a:ext>
            </a:extLst>
          </p:cNvPr>
          <p:cNvSpPr txBox="1"/>
          <p:nvPr/>
        </p:nvSpPr>
        <p:spPr>
          <a:xfrm>
            <a:off x="875817" y="775652"/>
            <a:ext cx="3068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3E4D1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2022 WAP PROJECT</a:t>
            </a:r>
            <a:endParaRPr lang="ko-KR" altLang="en-US" sz="2400" dirty="0">
              <a:solidFill>
                <a:srgbClr val="3E4D1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592083" y="766425"/>
            <a:ext cx="7680704" cy="2097602"/>
            <a:chOff x="592083" y="766425"/>
            <a:chExt cx="7680704" cy="2097602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2083" y="766425"/>
              <a:ext cx="7680704" cy="2097602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605852" y="3051550"/>
            <a:ext cx="17060815" cy="6445243"/>
            <a:chOff x="605852" y="3051550"/>
            <a:chExt cx="17060815" cy="6445243"/>
          </a:xfrm>
        </p:grpSpPr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5852" y="3051550"/>
              <a:ext cx="17060815" cy="6445243"/>
            </a:xfrm>
            <a:prstGeom prst="rect">
              <a:avLst/>
            </a:prstGeom>
          </p:spPr>
        </p:pic>
      </p:grpSp>
      <p:grpSp>
        <p:nvGrpSpPr>
          <p:cNvPr id="1053" name="그룹 1053"/>
          <p:cNvGrpSpPr/>
          <p:nvPr/>
        </p:nvGrpSpPr>
        <p:grpSpPr>
          <a:xfrm>
            <a:off x="802255" y="2263821"/>
            <a:ext cx="9116946" cy="5758071"/>
            <a:chOff x="1247528" y="3395136"/>
            <a:chExt cx="9116946" cy="5758071"/>
          </a:xfrm>
        </p:grpSpPr>
        <p:pic>
          <p:nvPicPr>
            <p:cNvPr id="146" name="Object 14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47528" y="3395136"/>
              <a:ext cx="9116946" cy="5758071"/>
            </a:xfrm>
            <a:prstGeom prst="rect">
              <a:avLst/>
            </a:prstGeom>
          </p:spPr>
        </p:pic>
      </p:grpSp>
      <p:grpSp>
        <p:nvGrpSpPr>
          <p:cNvPr id="1054" name="그룹 1054"/>
          <p:cNvGrpSpPr/>
          <p:nvPr/>
        </p:nvGrpSpPr>
        <p:grpSpPr>
          <a:xfrm>
            <a:off x="11093410" y="3199715"/>
            <a:ext cx="4614886" cy="4145230"/>
            <a:chOff x="11600042" y="4491987"/>
            <a:chExt cx="4614886" cy="4145230"/>
          </a:xfrm>
        </p:grpSpPr>
        <p:pic>
          <p:nvPicPr>
            <p:cNvPr id="149" name="Object 14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600042" y="4491987"/>
              <a:ext cx="4614886" cy="4145230"/>
            </a:xfrm>
            <a:prstGeom prst="rect">
              <a:avLst/>
            </a:prstGeom>
          </p:spPr>
        </p:pic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768C7868-CEBD-C8A0-E514-96E813523A7B}"/>
              </a:ext>
            </a:extLst>
          </p:cNvPr>
          <p:cNvSpPr txBox="1"/>
          <p:nvPr/>
        </p:nvSpPr>
        <p:spPr>
          <a:xfrm>
            <a:off x="455455" y="676198"/>
            <a:ext cx="825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3E4D1F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백엔드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E4D1F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진행상황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E4D1F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2) DB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E4D1F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구조 및 연동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600553" y="2982767"/>
            <a:ext cx="6024576" cy="4313252"/>
            <a:chOff x="600553" y="2982767"/>
            <a:chExt cx="6024576" cy="4313252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0553" y="2982767"/>
              <a:ext cx="6024576" cy="4313252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6109803" y="1261119"/>
            <a:ext cx="3575613" cy="8214585"/>
            <a:chOff x="13267242" y="866384"/>
            <a:chExt cx="4388621" cy="8552947"/>
          </a:xfrm>
        </p:grpSpPr>
        <p:pic>
          <p:nvPicPr>
            <p:cNvPr id="143" name="Object 14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267242" y="866384"/>
              <a:ext cx="4388621" cy="8552947"/>
            </a:xfrm>
            <a:prstGeom prst="rect">
              <a:avLst/>
            </a:prstGeom>
          </p:spPr>
        </p:pic>
      </p:grpSp>
      <p:grpSp>
        <p:nvGrpSpPr>
          <p:cNvPr id="1053" name="그룹 1053"/>
          <p:cNvGrpSpPr/>
          <p:nvPr/>
        </p:nvGrpSpPr>
        <p:grpSpPr>
          <a:xfrm>
            <a:off x="645304" y="1261120"/>
            <a:ext cx="5276646" cy="8170309"/>
            <a:chOff x="6882096" y="859499"/>
            <a:chExt cx="6040912" cy="8566717"/>
          </a:xfrm>
        </p:grpSpPr>
        <p:pic>
          <p:nvPicPr>
            <p:cNvPr id="146" name="Object 14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82096" y="859499"/>
              <a:ext cx="6040912" cy="8566717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EA79C8CF-3442-EB64-A491-CA60281871C2}"/>
              </a:ext>
            </a:extLst>
          </p:cNvPr>
          <p:cNvSpPr txBox="1"/>
          <p:nvPr/>
        </p:nvSpPr>
        <p:spPr>
          <a:xfrm>
            <a:off x="455455" y="676198"/>
            <a:ext cx="825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err="1">
                <a:solidFill>
                  <a:srgbClr val="3E4D1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백엔드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E4D1F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진행상황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E4D1F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3)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E4D1F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비동기식 </a:t>
            </a:r>
            <a:r>
              <a:rPr lang="en-US" altLang="ko-KR" sz="2400" dirty="0" err="1">
                <a:solidFill>
                  <a:srgbClr val="3E4D1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api</a:t>
            </a:r>
            <a:r>
              <a:rPr lang="en-US" altLang="ko-KR" sz="2400" dirty="0">
                <a:solidFill>
                  <a:srgbClr val="3E4D1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dirty="0">
                <a:solidFill>
                  <a:srgbClr val="3E4D1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작성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3E4D1F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7" name="Object 139">
            <a:extLst>
              <a:ext uri="{FF2B5EF4-FFF2-40B4-BE49-F238E27FC236}">
                <a16:creationId xmlns:a16="http://schemas.microsoft.com/office/drawing/2014/main" id="{4625824A-CAEA-D5C9-AABE-B3235B6E339E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193831" y="4288005"/>
            <a:ext cx="5658187" cy="3091682"/>
          </a:xfrm>
          <a:prstGeom prst="rect">
            <a:avLst/>
          </a:prstGeom>
        </p:spPr>
      </p:pic>
      <p:pic>
        <p:nvPicPr>
          <p:cNvPr id="99" name="Object 140">
            <a:extLst>
              <a:ext uri="{FF2B5EF4-FFF2-40B4-BE49-F238E27FC236}">
                <a16:creationId xmlns:a16="http://schemas.microsoft.com/office/drawing/2014/main" id="{AAA1E450-ECB5-E01B-95E7-9BDFEA7AE8AF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017999" y="3942898"/>
            <a:ext cx="3597995" cy="116414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10660959" y="2152662"/>
            <a:ext cx="4069590" cy="5980390"/>
            <a:chOff x="600553" y="2306188"/>
            <a:chExt cx="4069590" cy="5980390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0553" y="2306188"/>
              <a:ext cx="4069590" cy="5980390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8045006" y="2371904"/>
            <a:ext cx="5420894" cy="5673338"/>
            <a:chOff x="12085967" y="2306188"/>
            <a:chExt cx="5420894" cy="5673338"/>
          </a:xfrm>
        </p:grpSpPr>
        <p:pic>
          <p:nvPicPr>
            <p:cNvPr id="142" name="Object 14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85967" y="2306188"/>
              <a:ext cx="5420894" cy="5673338"/>
            </a:xfrm>
            <a:prstGeom prst="rect">
              <a:avLst/>
            </a:prstGeom>
          </p:spPr>
        </p:pic>
      </p:grpSp>
      <p:grpSp>
        <p:nvGrpSpPr>
          <p:cNvPr id="1053" name="그룹 1053"/>
          <p:cNvGrpSpPr/>
          <p:nvPr/>
        </p:nvGrpSpPr>
        <p:grpSpPr>
          <a:xfrm>
            <a:off x="722621" y="1249501"/>
            <a:ext cx="6892588" cy="8191127"/>
            <a:chOff x="4917991" y="2246985"/>
            <a:chExt cx="6892588" cy="6039593"/>
          </a:xfrm>
        </p:grpSpPr>
        <p:pic>
          <p:nvPicPr>
            <p:cNvPr id="145" name="Object 14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17991" y="2246985"/>
              <a:ext cx="6892588" cy="6039593"/>
            </a:xfrm>
            <a:prstGeom prst="rect">
              <a:avLst/>
            </a:prstGeom>
          </p:spPr>
        </p:pic>
      </p:grpSp>
      <p:pic>
        <p:nvPicPr>
          <p:cNvPr id="147" name="Object 14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871144" y="3982104"/>
            <a:ext cx="3884739" cy="893339"/>
          </a:xfrm>
          <a:prstGeom prst="rect">
            <a:avLst/>
          </a:prstGeom>
        </p:spPr>
      </p:pic>
      <p:pic>
        <p:nvPicPr>
          <p:cNvPr id="148" name="Object 14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871144" y="5877419"/>
            <a:ext cx="3558453" cy="1248768"/>
          </a:xfrm>
          <a:prstGeom prst="rect">
            <a:avLst/>
          </a:prstGeom>
        </p:spPr>
      </p:pic>
      <p:sp>
        <p:nvSpPr>
          <p:cNvPr id="211" name="TextBox 210">
            <a:extLst>
              <a:ext uri="{FF2B5EF4-FFF2-40B4-BE49-F238E27FC236}">
                <a16:creationId xmlns:a16="http://schemas.microsoft.com/office/drawing/2014/main" id="{CD193449-FB38-13CA-E7E6-6BF857419D4C}"/>
              </a:ext>
            </a:extLst>
          </p:cNvPr>
          <p:cNvSpPr txBox="1"/>
          <p:nvPr/>
        </p:nvSpPr>
        <p:spPr>
          <a:xfrm>
            <a:off x="455455" y="676198"/>
            <a:ext cx="825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err="1">
                <a:solidFill>
                  <a:srgbClr val="3E4D1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백엔드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E4D1F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진행상황 </a:t>
            </a:r>
            <a:r>
              <a:rPr lang="en-US" altLang="ko-KR" sz="2400" dirty="0">
                <a:solidFill>
                  <a:srgbClr val="3E4D1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4) </a:t>
            </a:r>
            <a:r>
              <a:rPr lang="ko-KR" altLang="en-US" sz="2400" dirty="0">
                <a:solidFill>
                  <a:srgbClr val="3E4D1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단위 테스트</a:t>
            </a:r>
            <a:r>
              <a:rPr lang="en-US" altLang="ko-KR" sz="2400" dirty="0">
                <a:solidFill>
                  <a:srgbClr val="3E4D1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solidFill>
                  <a:srgbClr val="3E4D1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통합 테스트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3E4D1F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2190476" y="2867502"/>
            <a:ext cx="13984962" cy="6636257"/>
            <a:chOff x="2190476" y="2867502"/>
            <a:chExt cx="13984962" cy="6636257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90476" y="2867502"/>
              <a:ext cx="13984962" cy="6636257"/>
            </a:xfrm>
            <a:prstGeom prst="rect">
              <a:avLst/>
            </a:prstGeom>
          </p:spPr>
        </p:pic>
      </p:grpSp>
      <p:pic>
        <p:nvPicPr>
          <p:cNvPr id="140" name="Object 13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78881" y="1003143"/>
            <a:ext cx="3717654" cy="1321349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8806478-0993-6795-1643-02F3540FA5C7}"/>
              </a:ext>
            </a:extLst>
          </p:cNvPr>
          <p:cNvSpPr txBox="1"/>
          <p:nvPr/>
        </p:nvSpPr>
        <p:spPr>
          <a:xfrm>
            <a:off x="2176660" y="2836220"/>
            <a:ext cx="14171149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500" dirty="0">
                <a:solidFill>
                  <a:srgbClr val="9BBB59">
                    <a:lumMod val="50000"/>
                  </a:srgbClr>
                </a:solidFill>
                <a:latin typeface="Calibri"/>
              </a:rPr>
              <a:t>1) </a:t>
            </a:r>
            <a:r>
              <a:rPr lang="ko-KR" altLang="en-US" sz="3500" dirty="0" err="1">
                <a:solidFill>
                  <a:srgbClr val="9BBB59">
                    <a:lumMod val="50000"/>
                  </a:srgbClr>
                </a:solidFill>
                <a:latin typeface="Calibri"/>
              </a:rPr>
              <a:t>프론트엔드</a:t>
            </a:r>
            <a:endParaRPr lang="en-US" altLang="ko-KR" sz="3500" dirty="0">
              <a:solidFill>
                <a:srgbClr val="9BBB59">
                  <a:lumMod val="50000"/>
                </a:srgbClr>
              </a:solidFill>
              <a:latin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3500" dirty="0">
                <a:solidFill>
                  <a:srgbClr val="9BBB59">
                    <a:lumMod val="50000"/>
                  </a:srgbClr>
                </a:solidFill>
                <a:latin typeface="Calibri"/>
              </a:rPr>
              <a:t>CSS </a:t>
            </a:r>
            <a:r>
              <a:rPr lang="ko-KR" altLang="en-US" sz="3500" dirty="0">
                <a:solidFill>
                  <a:srgbClr val="9BBB59">
                    <a:lumMod val="50000"/>
                  </a:srgbClr>
                </a:solidFill>
                <a:latin typeface="Calibri"/>
              </a:rPr>
              <a:t>작성 및 방 초대 코드 활성화</a:t>
            </a:r>
            <a:endParaRPr lang="en-US" altLang="ko-KR" sz="3500" dirty="0">
              <a:solidFill>
                <a:srgbClr val="9BBB59">
                  <a:lumMod val="50000"/>
                </a:srgbClr>
              </a:solidFill>
              <a:latin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3500" dirty="0">
                <a:solidFill>
                  <a:srgbClr val="9BBB59">
                    <a:lumMod val="50000"/>
                  </a:srgbClr>
                </a:solidFill>
                <a:latin typeface="Calibri"/>
              </a:rPr>
              <a:t>D/B</a:t>
            </a:r>
            <a:r>
              <a:rPr lang="ko-KR" altLang="en-US" sz="3500" dirty="0">
                <a:solidFill>
                  <a:srgbClr val="9BBB59">
                    <a:lumMod val="50000"/>
                  </a:srgbClr>
                </a:solidFill>
                <a:latin typeface="Calibri"/>
              </a:rPr>
              <a:t>에 저장된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en-US" altLang="ko-KR" sz="3500" b="0" i="0" u="none" strike="noStrike" kern="1200" cap="none" spc="0" normalizeH="0" baseline="0" noProof="0" dirty="0" err="1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cs typeface="+mn-cs"/>
              </a:rPr>
              <a:t>ToDo</a:t>
            </a:r>
            <a:r>
              <a:rPr kumimoji="0" lang="en-US" altLang="ko-KR" sz="35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cs typeface="+mn-cs"/>
              </a:rPr>
              <a:t>불러오기</a:t>
            </a:r>
            <a:endParaRPr kumimoji="0" lang="en-US" altLang="ko-KR" sz="3500" b="0" i="0" u="none" strike="noStrike" kern="1200" cap="none" spc="0" normalizeH="0" baseline="0" noProof="0" dirty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cs typeface="+mn-cs"/>
              </a:rPr>
              <a:t>실시간 서비스를 위한 프론트 작업</a:t>
            </a:r>
            <a:endParaRPr kumimoji="0" lang="en-US" altLang="ko-KR" sz="3500" b="0" i="0" u="none" strike="noStrike" kern="1200" cap="none" spc="0" normalizeH="0" baseline="0" noProof="0" dirty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3500" b="0" i="0" u="none" strike="noStrike" kern="1200" cap="none" spc="0" normalizeH="0" baseline="0" noProof="0" dirty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500" dirty="0">
                <a:solidFill>
                  <a:srgbClr val="9BBB59">
                    <a:lumMod val="50000"/>
                  </a:srgbClr>
                </a:solidFill>
                <a:latin typeface="Calibri"/>
              </a:rPr>
              <a:t>2)</a:t>
            </a:r>
            <a:r>
              <a:rPr lang="ko-KR" altLang="en-US" sz="3500" dirty="0">
                <a:solidFill>
                  <a:srgbClr val="9BBB59">
                    <a:lumMod val="50000"/>
                  </a:srgbClr>
                </a:solidFill>
                <a:latin typeface="Calibri"/>
              </a:rPr>
              <a:t> </a:t>
            </a:r>
            <a:r>
              <a:rPr lang="ko-KR" altLang="en-US" sz="3500" dirty="0" err="1">
                <a:solidFill>
                  <a:srgbClr val="9BBB59">
                    <a:lumMod val="50000"/>
                  </a:srgbClr>
                </a:solidFill>
                <a:latin typeface="Calibri"/>
              </a:rPr>
              <a:t>백엔드</a:t>
            </a:r>
            <a:endParaRPr lang="en-US" altLang="ko-KR" sz="3500" dirty="0">
              <a:solidFill>
                <a:srgbClr val="9BBB59">
                  <a:lumMod val="50000"/>
                </a:srgbClr>
              </a:solidFill>
              <a:latin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cs typeface="+mn-cs"/>
              </a:rPr>
              <a:t>코드 </a:t>
            </a:r>
            <a:r>
              <a:rPr kumimoji="0" lang="ko-KR" altLang="en-US" sz="3500" b="0" i="0" u="none" strike="noStrike" kern="1200" cap="none" spc="0" normalizeH="0" baseline="0" noProof="0" dirty="0" err="1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cs typeface="+mn-cs"/>
              </a:rPr>
              <a:t>리팩토링</a:t>
            </a:r>
            <a:r>
              <a:rPr kumimoji="0" lang="en-US" altLang="ko-KR" sz="35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cs typeface="+mn-cs"/>
              </a:rPr>
              <a:t>(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cs typeface="+mn-cs"/>
              </a:rPr>
              <a:t>객체지향의 원리에 입각한 </a:t>
            </a:r>
            <a:r>
              <a:rPr kumimoji="0" lang="ko-KR" altLang="en-US" sz="3500" b="0" i="0" u="none" strike="noStrike" kern="1200" cap="none" spc="0" normalizeH="0" baseline="0" noProof="0" dirty="0" err="1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cs typeface="+mn-cs"/>
              </a:rPr>
              <a:t>리팩토링</a:t>
            </a:r>
            <a:r>
              <a:rPr kumimoji="0" lang="en-US" altLang="ko-KR" sz="35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3500" dirty="0">
                <a:solidFill>
                  <a:srgbClr val="9BBB59">
                    <a:lumMod val="50000"/>
                  </a:srgbClr>
                </a:solidFill>
                <a:latin typeface="Calibri"/>
              </a:rPr>
              <a:t>웹 소켓으로 </a:t>
            </a:r>
            <a:r>
              <a:rPr lang="en-US" altLang="ko-KR" sz="3500" dirty="0" err="1">
                <a:solidFill>
                  <a:srgbClr val="9BBB59">
                    <a:lumMod val="50000"/>
                  </a:srgbClr>
                </a:solidFill>
                <a:latin typeface="Calibri"/>
              </a:rPr>
              <a:t>RealTime</a:t>
            </a:r>
            <a:r>
              <a:rPr lang="en-US" altLang="ko-KR" sz="3500" dirty="0">
                <a:solidFill>
                  <a:srgbClr val="9BBB59">
                    <a:lumMod val="50000"/>
                  </a:srgbClr>
                </a:solidFill>
                <a:latin typeface="Calibri"/>
              </a:rPr>
              <a:t> </a:t>
            </a:r>
            <a:r>
              <a:rPr lang="ko-KR" altLang="en-US" sz="3500" dirty="0">
                <a:solidFill>
                  <a:srgbClr val="9BBB59">
                    <a:lumMod val="50000"/>
                  </a:srgbClr>
                </a:solidFill>
                <a:latin typeface="Calibri"/>
              </a:rPr>
              <a:t>서비스 구현 및 </a:t>
            </a:r>
            <a:r>
              <a:rPr lang="en-US" altLang="ko-KR" sz="3500" dirty="0" err="1">
                <a:solidFill>
                  <a:srgbClr val="9BBB59">
                    <a:lumMod val="50000"/>
                  </a:srgbClr>
                </a:solidFill>
                <a:latin typeface="Calibri"/>
              </a:rPr>
              <a:t>db</a:t>
            </a:r>
            <a:r>
              <a:rPr lang="ko-KR" altLang="en-US" sz="3500" dirty="0">
                <a:solidFill>
                  <a:srgbClr val="9BBB59">
                    <a:lumMod val="50000"/>
                  </a:srgbClr>
                </a:solidFill>
                <a:latin typeface="Calibri"/>
              </a:rPr>
              <a:t>수정</a:t>
            </a:r>
            <a:endParaRPr lang="en-US" altLang="ko-KR" sz="3500" dirty="0">
              <a:solidFill>
                <a:srgbClr val="9BBB59">
                  <a:lumMod val="50000"/>
                </a:srgbClr>
              </a:solidFill>
              <a:latin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3500" dirty="0" err="1">
                <a:solidFill>
                  <a:srgbClr val="9BBB59">
                    <a:lumMod val="50000"/>
                  </a:srgbClr>
                </a:solidFill>
                <a:latin typeface="Calibri"/>
              </a:rPr>
              <a:t>ToDoList</a:t>
            </a:r>
            <a:r>
              <a:rPr lang="ko-KR" altLang="en-US" sz="3500" dirty="0">
                <a:solidFill>
                  <a:srgbClr val="9BBB59">
                    <a:lumMod val="50000"/>
                  </a:srgbClr>
                </a:solidFill>
                <a:latin typeface="Calibri"/>
              </a:rPr>
              <a:t>를 </a:t>
            </a:r>
            <a:r>
              <a:rPr lang="ko-KR" altLang="en-US" sz="3500" dirty="0" err="1">
                <a:solidFill>
                  <a:srgbClr val="9BBB59">
                    <a:lumMod val="50000"/>
                  </a:srgbClr>
                </a:solidFill>
                <a:latin typeface="Calibri"/>
              </a:rPr>
              <a:t>뿌려주기</a:t>
            </a:r>
            <a:r>
              <a:rPr lang="ko-KR" altLang="en-US" sz="3500" dirty="0">
                <a:solidFill>
                  <a:srgbClr val="9BBB59">
                    <a:lumMod val="50000"/>
                  </a:srgbClr>
                </a:solidFill>
                <a:latin typeface="Calibri"/>
              </a:rPr>
              <a:t> 위한 </a:t>
            </a:r>
            <a:r>
              <a:rPr lang="en-US" altLang="ko-KR" sz="3500" dirty="0">
                <a:solidFill>
                  <a:srgbClr val="9BBB59">
                    <a:lumMod val="50000"/>
                  </a:srgbClr>
                </a:solidFill>
                <a:latin typeface="Calibri"/>
              </a:rPr>
              <a:t>DTO </a:t>
            </a:r>
            <a:r>
              <a:rPr lang="ko-KR" altLang="en-US" sz="3500" dirty="0">
                <a:solidFill>
                  <a:srgbClr val="9BBB59">
                    <a:lumMod val="50000"/>
                  </a:srgbClr>
                </a:solidFill>
                <a:latin typeface="Calibri"/>
              </a:rPr>
              <a:t>추가 구성</a:t>
            </a:r>
            <a:endParaRPr lang="en-US" altLang="ko-KR" sz="3500" dirty="0">
              <a:solidFill>
                <a:srgbClr val="9BBB59">
                  <a:lumMod val="50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2283873" y="2960190"/>
            <a:ext cx="13984962" cy="6636257"/>
            <a:chOff x="2190476" y="2867502"/>
            <a:chExt cx="13984962" cy="6636257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90476" y="2867502"/>
              <a:ext cx="13984962" cy="6636257"/>
            </a:xfrm>
            <a:prstGeom prst="rect">
              <a:avLst/>
            </a:prstGeom>
          </p:spPr>
        </p:pic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28806478-0993-6795-1643-02F3540FA5C7}"/>
              </a:ext>
            </a:extLst>
          </p:cNvPr>
          <p:cNvSpPr txBox="1"/>
          <p:nvPr/>
        </p:nvSpPr>
        <p:spPr>
          <a:xfrm>
            <a:off x="6478485" y="4456722"/>
            <a:ext cx="5595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cs typeface="+mn-cs"/>
              </a:rPr>
              <a:t>Thank You</a:t>
            </a:r>
            <a:endParaRPr kumimoji="0" lang="ko-KR" altLang="en-US" sz="10000" b="0" i="0" u="none" strike="noStrike" kern="1200" cap="none" spc="0" normalizeH="0" baseline="0" noProof="0" dirty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262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5322" y="495300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740993" y="958265"/>
            <a:ext cx="105229" cy="105229"/>
            <a:chOff x="740993" y="958265"/>
            <a:chExt cx="105229" cy="105229"/>
          </a:xfrm>
        </p:grpSpPr>
        <p:pic>
          <p:nvPicPr>
            <p:cNvPr id="145" name="Object 14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2700000">
              <a:off x="740993" y="958265"/>
              <a:ext cx="105229" cy="1052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3CD6E91-9B19-92C8-4AD7-D9965C97F396}"/>
              </a:ext>
            </a:extLst>
          </p:cNvPr>
          <p:cNvSpPr txBox="1"/>
          <p:nvPr/>
        </p:nvSpPr>
        <p:spPr>
          <a:xfrm>
            <a:off x="6909416" y="3608926"/>
            <a:ext cx="85015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4000" dirty="0">
                <a:solidFill>
                  <a:srgbClr val="9BBB59">
                    <a:lumMod val="50000"/>
                  </a:srgb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프론트 진행상황</a:t>
            </a:r>
            <a:endParaRPr lang="en-US" altLang="ko-KR" sz="4000" dirty="0">
              <a:solidFill>
                <a:srgbClr val="9BBB59">
                  <a:lumMod val="50000"/>
                </a:srgb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4000" dirty="0">
              <a:solidFill>
                <a:srgbClr val="9BBB59">
                  <a:lumMod val="50000"/>
                </a:srgb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4000" dirty="0" err="1">
                <a:solidFill>
                  <a:srgbClr val="9BBB59">
                    <a:lumMod val="50000"/>
                  </a:srgb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백엔드</a:t>
            </a:r>
            <a:r>
              <a:rPr lang="ko-KR" altLang="en-US" sz="4000" dirty="0">
                <a:solidFill>
                  <a:srgbClr val="9BBB59">
                    <a:lumMod val="50000"/>
                  </a:srgb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진행상황</a:t>
            </a:r>
            <a:endParaRPr lang="en-US" altLang="ko-KR" sz="4000" dirty="0">
              <a:solidFill>
                <a:srgbClr val="9BBB59">
                  <a:lumMod val="50000"/>
                </a:srgb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4000" dirty="0">
              <a:solidFill>
                <a:srgbClr val="9BBB59">
                  <a:lumMod val="50000"/>
                </a:srgb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4000" dirty="0">
                <a:solidFill>
                  <a:srgbClr val="9BBB59">
                    <a:lumMod val="50000"/>
                  </a:srgb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추가 구현할 내용</a:t>
            </a:r>
            <a:endParaRPr lang="en-US" altLang="ko-KR" sz="4000" dirty="0">
              <a:solidFill>
                <a:srgbClr val="9BBB59">
                  <a:lumMod val="50000"/>
                </a:srgb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47097A-B067-1363-5B79-9F8B40CF9E42}"/>
              </a:ext>
            </a:extLst>
          </p:cNvPr>
          <p:cNvSpPr txBox="1"/>
          <p:nvPr/>
        </p:nvSpPr>
        <p:spPr>
          <a:xfrm>
            <a:off x="493669" y="4419139"/>
            <a:ext cx="101758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800" b="1" i="0" u="none" strike="noStrike" kern="1200" cap="none" spc="0" normalizeH="0" baseline="0" noProof="0" dirty="0">
                <a:ln>
                  <a:noFill/>
                </a:ln>
                <a:solidFill>
                  <a:srgbClr val="3E4D1F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0DE87-E187-2D10-3D41-CD0C1EDCD3A5}"/>
              </a:ext>
            </a:extLst>
          </p:cNvPr>
          <p:cNvSpPr txBox="1"/>
          <p:nvPr/>
        </p:nvSpPr>
        <p:spPr>
          <a:xfrm>
            <a:off x="875817" y="775652"/>
            <a:ext cx="3068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E4D1F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2022 WAP PROJECT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3E4D1F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716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5322" y="574297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596825" y="7460317"/>
            <a:ext cx="12370746" cy="2000000"/>
            <a:chOff x="596825" y="7460317"/>
            <a:chExt cx="12370746" cy="2000000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6825" y="7460317"/>
              <a:ext cx="12370746" cy="20000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A01277D-53A2-081E-A8B2-66D98F42C105}"/>
              </a:ext>
            </a:extLst>
          </p:cNvPr>
          <p:cNvSpPr txBox="1"/>
          <p:nvPr/>
        </p:nvSpPr>
        <p:spPr>
          <a:xfrm>
            <a:off x="9013813" y="3162300"/>
            <a:ext cx="8305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200" dirty="0">
              <a:solidFill>
                <a:srgbClr val="3E4D1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rgbClr val="3E4D1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ID/PASSWORD</a:t>
            </a:r>
            <a:r>
              <a:rPr lang="ko-KR" altLang="en-US" sz="3200" dirty="0">
                <a:solidFill>
                  <a:srgbClr val="3E4D1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입력하고 </a:t>
            </a:r>
            <a:r>
              <a:rPr lang="en-US" altLang="ko-KR" sz="3200" dirty="0">
                <a:solidFill>
                  <a:srgbClr val="3E4D1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Login</a:t>
            </a:r>
            <a:r>
              <a:rPr lang="ko-KR" altLang="en-US" sz="3200" dirty="0">
                <a:solidFill>
                  <a:srgbClr val="3E4D1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클릭하면 </a:t>
            </a:r>
            <a:r>
              <a:rPr lang="en-US" altLang="ko-KR" sz="3200" dirty="0" err="1">
                <a:solidFill>
                  <a:srgbClr val="3E4D1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axios</a:t>
            </a:r>
            <a:r>
              <a:rPr lang="en-US" altLang="ko-KR" sz="3200" dirty="0">
                <a:solidFill>
                  <a:srgbClr val="3E4D1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200" dirty="0">
                <a:solidFill>
                  <a:srgbClr val="3E4D1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통신을 통해 </a:t>
            </a:r>
            <a:r>
              <a:rPr lang="ko-KR" altLang="en-US" sz="3200" dirty="0" err="1">
                <a:solidFill>
                  <a:srgbClr val="3E4D1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백엔드에</a:t>
            </a:r>
            <a:r>
              <a:rPr lang="ko-KR" altLang="en-US" sz="3200" dirty="0">
                <a:solidFill>
                  <a:srgbClr val="3E4D1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로그인정보를 보낸다</a:t>
            </a:r>
            <a:r>
              <a:rPr lang="en-US" altLang="ko-KR" sz="3200" dirty="0">
                <a:solidFill>
                  <a:srgbClr val="3E4D1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rgbClr val="3E4D1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rgbClr val="3E4D1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D/B</a:t>
            </a:r>
            <a:r>
              <a:rPr lang="ko-KR" altLang="en-US" sz="3200" dirty="0">
                <a:solidFill>
                  <a:srgbClr val="3E4D1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저장 되어있는 정보와 입력한 정보가 일치하면 로그인에 성공하고 메인 페이지를 보여준다</a:t>
            </a:r>
            <a:r>
              <a:rPr lang="en-US" altLang="ko-KR" sz="3200" dirty="0">
                <a:solidFill>
                  <a:srgbClr val="3E4D1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3AE5717-F7C2-7491-67BC-B25F2368D40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3665" y="1927447"/>
            <a:ext cx="7933107" cy="6942422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326D2A92-AFCE-9CE0-9232-B23770F0BEF3}"/>
              </a:ext>
            </a:extLst>
          </p:cNvPr>
          <p:cNvSpPr txBox="1"/>
          <p:nvPr/>
        </p:nvSpPr>
        <p:spPr>
          <a:xfrm>
            <a:off x="455455" y="676198"/>
            <a:ext cx="825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E4D1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프론트 진행상황 </a:t>
            </a:r>
            <a:r>
              <a:rPr lang="en-US" altLang="ko-KR" sz="2400" dirty="0">
                <a:solidFill>
                  <a:srgbClr val="3E4D1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1) </a:t>
            </a:r>
            <a:r>
              <a:rPr lang="ko-KR" altLang="en-US" sz="2400" dirty="0">
                <a:solidFill>
                  <a:srgbClr val="3E4D1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614437" y="7475384"/>
            <a:ext cx="4486092" cy="1989057"/>
            <a:chOff x="614437" y="7475384"/>
            <a:chExt cx="4486092" cy="1989057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4437" y="7475384"/>
              <a:ext cx="4486092" cy="1989057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6882540" y="7475384"/>
            <a:ext cx="10806349" cy="1989057"/>
            <a:chOff x="6882540" y="7475384"/>
            <a:chExt cx="10806349" cy="1989057"/>
          </a:xfrm>
        </p:grpSpPr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82540" y="7475384"/>
              <a:ext cx="10806349" cy="1989057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B387049-F1D3-9DC5-FC37-F9279AB411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334" y="1551302"/>
            <a:ext cx="9541324" cy="77917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54A24A-ADAA-EC79-F114-8654D1FD0049}"/>
              </a:ext>
            </a:extLst>
          </p:cNvPr>
          <p:cNvSpPr txBox="1"/>
          <p:nvPr/>
        </p:nvSpPr>
        <p:spPr>
          <a:xfrm>
            <a:off x="10463788" y="3949604"/>
            <a:ext cx="70622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cs typeface="+mn-cs"/>
              </a:rPr>
              <a:t>회원가입 페이지에서는 이름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cs typeface="+mn-cs"/>
              </a:rPr>
              <a:t>,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cs typeface="+mn-cs"/>
              </a:rPr>
              <a:t>아이디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cs typeface="+mn-cs"/>
              </a:rPr>
              <a:t>,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cs typeface="+mn-cs"/>
              </a:rPr>
              <a:t>이메일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cs typeface="+mn-cs"/>
              </a:rPr>
              <a:t>,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cs typeface="+mn-cs"/>
              </a:rPr>
              <a:t>비밀번호를 입력 </a:t>
            </a:r>
            <a:r>
              <a:rPr lang="ko-KR" altLang="en-US" sz="2200" dirty="0">
                <a:solidFill>
                  <a:srgbClr val="9BBB59">
                    <a:lumMod val="50000"/>
                  </a:srgbClr>
                </a:solidFill>
                <a:latin typeface="Calibri"/>
              </a:rPr>
              <a:t>해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cs typeface="+mn-cs"/>
              </a:rPr>
              <a:t> 계정을 생성한다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D2EB288-FC0A-024F-DFB4-24B4FE02B4E1}"/>
              </a:ext>
            </a:extLst>
          </p:cNvPr>
          <p:cNvSpPr txBox="1"/>
          <p:nvPr/>
        </p:nvSpPr>
        <p:spPr>
          <a:xfrm>
            <a:off x="455455" y="676198"/>
            <a:ext cx="825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E4D1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프론트 진행상황 </a:t>
            </a:r>
            <a:r>
              <a:rPr lang="en-US" altLang="ko-KR" sz="2400" dirty="0">
                <a:solidFill>
                  <a:srgbClr val="3E4D1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2) </a:t>
            </a:r>
            <a:r>
              <a:rPr lang="ko-KR" altLang="en-US" sz="2400" dirty="0">
                <a:solidFill>
                  <a:srgbClr val="3E4D1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1" name="그룹 1051"/>
          <p:cNvGrpSpPr/>
          <p:nvPr/>
        </p:nvGrpSpPr>
        <p:grpSpPr>
          <a:xfrm>
            <a:off x="0" y="0"/>
            <a:ext cx="18449988" cy="10287000"/>
            <a:chOff x="614437" y="7475384"/>
            <a:chExt cx="4486092" cy="1989057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4437" y="7475384"/>
              <a:ext cx="4486092" cy="1989057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-284826" y="574297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2" name="그룹 1052"/>
          <p:cNvGrpSpPr/>
          <p:nvPr/>
        </p:nvGrpSpPr>
        <p:grpSpPr>
          <a:xfrm>
            <a:off x="6882540" y="7475384"/>
            <a:ext cx="10806349" cy="1989057"/>
            <a:chOff x="6882540" y="7475384"/>
            <a:chExt cx="10806349" cy="1989057"/>
          </a:xfrm>
        </p:grpSpPr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82540" y="7475384"/>
              <a:ext cx="10806349" cy="1989057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A54A24A-ADAA-EC79-F114-8654D1FD0049}"/>
              </a:ext>
            </a:extLst>
          </p:cNvPr>
          <p:cNvSpPr txBox="1"/>
          <p:nvPr/>
        </p:nvSpPr>
        <p:spPr>
          <a:xfrm>
            <a:off x="12283723" y="4360256"/>
            <a:ext cx="53429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cs typeface="+mn-cs"/>
              </a:rPr>
              <a:t>입력이 하나라도 비어 있거나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cs typeface="+mn-cs"/>
              </a:rPr>
              <a:t>,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cs typeface="+mn-cs"/>
              </a:rPr>
              <a:t>비밀번호가 일정 길이 이하일 시 에러 메시지를 출력해 회원가입을 할 수 없다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45913E8-8A38-28C6-87AE-E6DF16EED39F}"/>
              </a:ext>
            </a:extLst>
          </p:cNvPr>
          <p:cNvSpPr txBox="1"/>
          <p:nvPr/>
        </p:nvSpPr>
        <p:spPr>
          <a:xfrm>
            <a:off x="455455" y="676198"/>
            <a:ext cx="825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E4D1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프론트 진행상황 </a:t>
            </a:r>
            <a:r>
              <a:rPr lang="en-US" altLang="ko-KR" sz="2400" dirty="0">
                <a:solidFill>
                  <a:srgbClr val="3E4D1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2) </a:t>
            </a:r>
            <a:r>
              <a:rPr lang="ko-KR" altLang="en-US" sz="2400" dirty="0">
                <a:solidFill>
                  <a:srgbClr val="3E4D1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D9C2485B-8499-040F-CE6A-CC7B74FD04A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4501" y="1366810"/>
            <a:ext cx="5699179" cy="7649204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CADB68D0-59B6-AA6F-8E65-5D4AE6B64C0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32121" y="1376375"/>
            <a:ext cx="5355630" cy="761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93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1" name="그룹 1051"/>
          <p:cNvGrpSpPr/>
          <p:nvPr/>
        </p:nvGrpSpPr>
        <p:grpSpPr>
          <a:xfrm>
            <a:off x="0" y="0"/>
            <a:ext cx="18449988" cy="10287000"/>
            <a:chOff x="614437" y="7475384"/>
            <a:chExt cx="4486092" cy="1989057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437" y="7475384"/>
              <a:ext cx="4486092" cy="1989057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-305322" y="574297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2" name="그룹 1052"/>
          <p:cNvGrpSpPr/>
          <p:nvPr/>
        </p:nvGrpSpPr>
        <p:grpSpPr>
          <a:xfrm>
            <a:off x="6882540" y="7475384"/>
            <a:ext cx="10806349" cy="1989057"/>
            <a:chOff x="6882540" y="7475384"/>
            <a:chExt cx="10806349" cy="1989057"/>
          </a:xfrm>
        </p:grpSpPr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82540" y="7475384"/>
              <a:ext cx="10806349" cy="1989057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845913E8-8A38-28C6-87AE-E6DF16EED39F}"/>
              </a:ext>
            </a:extLst>
          </p:cNvPr>
          <p:cNvSpPr txBox="1"/>
          <p:nvPr/>
        </p:nvSpPr>
        <p:spPr>
          <a:xfrm>
            <a:off x="455455" y="676198"/>
            <a:ext cx="825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E4D1F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프론트 진행상황 </a:t>
            </a:r>
            <a:r>
              <a:rPr lang="en-US" altLang="ko-KR" sz="2400" dirty="0">
                <a:solidFill>
                  <a:srgbClr val="3E4D1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3) </a:t>
            </a:r>
            <a:r>
              <a:rPr lang="ko-KR" altLang="en-US" sz="2400" dirty="0">
                <a:solidFill>
                  <a:srgbClr val="3E4D1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개인별 방 목록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3E4D1F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5A537A9C-C4BA-7804-7769-C87A01E16C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19" y="1762188"/>
            <a:ext cx="12448381" cy="2903762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147F4EFC-A947-AC22-7256-F0456EA296D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91" y="5010362"/>
            <a:ext cx="5419236" cy="4042575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6705C2EA-969D-B708-FC4C-D59B173A8287}"/>
              </a:ext>
            </a:extLst>
          </p:cNvPr>
          <p:cNvSpPr txBox="1"/>
          <p:nvPr/>
        </p:nvSpPr>
        <p:spPr>
          <a:xfrm>
            <a:off x="7063726" y="5143500"/>
            <a:ext cx="702238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cs typeface="+mn-cs"/>
              </a:rPr>
              <a:t>로그인을 하면 해당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cs typeface="+mn-cs"/>
              </a:rPr>
              <a:t>id</a:t>
            </a:r>
            <a:r>
              <a:rPr lang="ko-KR" altLang="en-US" sz="2200" dirty="0">
                <a:solidFill>
                  <a:srgbClr val="9BBB59">
                    <a:lumMod val="50000"/>
                  </a:srgbClr>
                </a:solidFill>
                <a:latin typeface="Calibri"/>
              </a:rPr>
              <a:t>가 속해 있는 방의 목록을 </a:t>
            </a:r>
            <a:r>
              <a:rPr lang="en-US" altLang="ko-KR" sz="2200" dirty="0">
                <a:solidFill>
                  <a:srgbClr val="9BBB59">
                    <a:lumMod val="50000"/>
                  </a:srgbClr>
                </a:solidFill>
                <a:latin typeface="Calibri"/>
              </a:rPr>
              <a:t>DB</a:t>
            </a:r>
            <a:r>
              <a:rPr lang="ko-KR" altLang="en-US" sz="2200" dirty="0">
                <a:solidFill>
                  <a:srgbClr val="9BBB59">
                    <a:lumMod val="50000"/>
                  </a:srgbClr>
                </a:solidFill>
                <a:latin typeface="Calibri"/>
              </a:rPr>
              <a:t>에서 불러온다</a:t>
            </a:r>
            <a:endParaRPr lang="en-US" altLang="ko-KR" sz="2200" dirty="0">
              <a:solidFill>
                <a:srgbClr val="9BBB59">
                  <a:lumMod val="50000"/>
                </a:srgbClr>
              </a:solidFill>
              <a:latin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200" dirty="0">
              <a:solidFill>
                <a:srgbClr val="9BBB59">
                  <a:lumMod val="50000"/>
                </a:srgbClr>
              </a:solidFill>
              <a:latin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200" dirty="0">
                <a:solidFill>
                  <a:srgbClr val="9BBB59">
                    <a:lumMod val="50000"/>
                  </a:srgbClr>
                </a:solidFill>
                <a:latin typeface="Calibri"/>
              </a:rPr>
              <a:t>ADD ROOM </a:t>
            </a:r>
            <a:r>
              <a:rPr lang="ko-KR" altLang="en-US" sz="2200" dirty="0">
                <a:solidFill>
                  <a:srgbClr val="9BBB59">
                    <a:lumMod val="50000"/>
                  </a:srgbClr>
                </a:solidFill>
                <a:latin typeface="Calibri"/>
              </a:rPr>
              <a:t>버튼을 통해 방을 생성할 수 있고</a:t>
            </a:r>
            <a:r>
              <a:rPr lang="en-US" altLang="ko-KR" sz="2200" dirty="0">
                <a:solidFill>
                  <a:srgbClr val="9BBB59">
                    <a:lumMod val="50000"/>
                  </a:srgbClr>
                </a:solidFill>
                <a:latin typeface="Calibri"/>
              </a:rPr>
              <a:t> ENTER ROOM </a:t>
            </a:r>
            <a:r>
              <a:rPr lang="ko-KR" altLang="en-US" sz="2200" dirty="0">
                <a:solidFill>
                  <a:srgbClr val="9BBB59">
                    <a:lumMod val="50000"/>
                  </a:srgbClr>
                </a:solidFill>
                <a:latin typeface="Calibri"/>
              </a:rPr>
              <a:t>버튼을 통해 이미 생성되어 있는 방에 참가할  수 있다</a:t>
            </a:r>
            <a:r>
              <a:rPr lang="en-US" altLang="ko-KR" sz="2200" dirty="0">
                <a:solidFill>
                  <a:srgbClr val="9BBB59">
                    <a:lumMod val="50000"/>
                  </a:srgbClr>
                </a:solidFill>
                <a:latin typeface="Calibri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200" dirty="0">
                <a:solidFill>
                  <a:srgbClr val="9BBB59">
                    <a:lumMod val="50000"/>
                  </a:srgbClr>
                </a:solidFill>
                <a:latin typeface="Calibri"/>
              </a:rPr>
              <a:t>이 때</a:t>
            </a:r>
            <a:r>
              <a:rPr lang="en-US" altLang="ko-KR" sz="2200" dirty="0">
                <a:solidFill>
                  <a:srgbClr val="9BBB59">
                    <a:lumMod val="50000"/>
                  </a:srgbClr>
                </a:solidFill>
                <a:latin typeface="Calibri"/>
              </a:rPr>
              <a:t>, </a:t>
            </a:r>
            <a:r>
              <a:rPr lang="ko-KR" altLang="en-US" sz="2200" dirty="0">
                <a:solidFill>
                  <a:srgbClr val="9BBB59">
                    <a:lumMod val="50000"/>
                  </a:srgbClr>
                </a:solidFill>
                <a:latin typeface="Calibri"/>
              </a:rPr>
              <a:t>각 방마다 초대 코드가 발급되며 해당 코드를 입력하면 타인이 해당 방에 참가할 수 있다</a:t>
            </a:r>
            <a:r>
              <a:rPr lang="en-US" altLang="ko-KR" sz="2200" dirty="0">
                <a:solidFill>
                  <a:srgbClr val="9BBB59">
                    <a:lumMod val="50000"/>
                  </a:srgbClr>
                </a:solidFill>
                <a:latin typeface="Calibri"/>
              </a:rPr>
              <a:t>.</a:t>
            </a: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6652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1" name="그룹 1051"/>
          <p:cNvGrpSpPr/>
          <p:nvPr/>
        </p:nvGrpSpPr>
        <p:grpSpPr>
          <a:xfrm>
            <a:off x="0" y="0"/>
            <a:ext cx="18449988" cy="10287000"/>
            <a:chOff x="614437" y="7475384"/>
            <a:chExt cx="4486092" cy="1989057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437" y="7475384"/>
              <a:ext cx="4486092" cy="1989057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-305322" y="574297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2" name="그룹 1052"/>
          <p:cNvGrpSpPr/>
          <p:nvPr/>
        </p:nvGrpSpPr>
        <p:grpSpPr>
          <a:xfrm>
            <a:off x="6882540" y="7475384"/>
            <a:ext cx="10806349" cy="1989057"/>
            <a:chOff x="6882540" y="7475384"/>
            <a:chExt cx="10806349" cy="1989057"/>
          </a:xfrm>
        </p:grpSpPr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82540" y="7475384"/>
              <a:ext cx="10806349" cy="1989057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845913E8-8A38-28C6-87AE-E6DF16EED39F}"/>
              </a:ext>
            </a:extLst>
          </p:cNvPr>
          <p:cNvSpPr txBox="1"/>
          <p:nvPr/>
        </p:nvSpPr>
        <p:spPr>
          <a:xfrm>
            <a:off x="455455" y="676198"/>
            <a:ext cx="825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E4D1F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프론트 진행상황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E4D1F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3)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E4D1F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개인별 방 목록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7089C5-57CA-28FB-7361-A0E5A50554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02" y="1306034"/>
            <a:ext cx="10374991" cy="7495519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2DF2ED6-5B1A-403C-529F-BA7BAE0645E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024" y="1306034"/>
            <a:ext cx="6611800" cy="3151666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ADCC2320-FA46-4524-8D2F-63B97932782A}"/>
              </a:ext>
            </a:extLst>
          </p:cNvPr>
          <p:cNvSpPr txBox="1"/>
          <p:nvPr/>
        </p:nvSpPr>
        <p:spPr>
          <a:xfrm>
            <a:off x="11039035" y="5209216"/>
            <a:ext cx="702238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200" dirty="0">
                <a:solidFill>
                  <a:srgbClr val="9BBB59">
                    <a:lumMod val="50000"/>
                  </a:srgbClr>
                </a:solidFill>
                <a:latin typeface="Calibri"/>
              </a:rPr>
              <a:t>r</a:t>
            </a:r>
            <a:r>
              <a:rPr kumimoji="0" lang="en-US" altLang="ko-K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cs typeface="+mn-cs"/>
              </a:rPr>
              <a:t>eact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cs typeface="+mn-cs"/>
              </a:rPr>
              <a:t>-beautiful-</a:t>
            </a:r>
            <a:r>
              <a:rPr kumimoji="0" lang="en-US" altLang="ko-K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cs typeface="+mn-cs"/>
              </a:rPr>
              <a:t>dnd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cs typeface="+mn-cs"/>
              </a:rPr>
              <a:t>를 사용해 드래그앤 드랍을 구현하였다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200" dirty="0">
              <a:solidFill>
                <a:srgbClr val="9BBB59">
                  <a:lumMod val="50000"/>
                </a:srgbClr>
              </a:solidFill>
              <a:latin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200" dirty="0">
                <a:solidFill>
                  <a:srgbClr val="9BBB59">
                    <a:lumMod val="50000"/>
                  </a:srgbClr>
                </a:solidFill>
                <a:latin typeface="Calibri"/>
              </a:rPr>
              <a:t>일정 추가하기 버튼을 클릭하면 제목과 내용</a:t>
            </a:r>
            <a:r>
              <a:rPr lang="en-US" altLang="ko-KR" sz="2200" dirty="0">
                <a:solidFill>
                  <a:srgbClr val="9BBB59">
                    <a:lumMod val="50000"/>
                  </a:srgbClr>
                </a:solidFill>
                <a:latin typeface="Calibri"/>
              </a:rPr>
              <a:t>, </a:t>
            </a:r>
            <a:r>
              <a:rPr lang="ko-KR" altLang="en-US" sz="2200" dirty="0">
                <a:solidFill>
                  <a:srgbClr val="9BBB59">
                    <a:lumMod val="50000"/>
                  </a:srgbClr>
                </a:solidFill>
                <a:latin typeface="Calibri"/>
              </a:rPr>
              <a:t>기한을</a:t>
            </a:r>
            <a:r>
              <a:rPr lang="en-US" altLang="ko-KR" sz="2200" dirty="0">
                <a:solidFill>
                  <a:srgbClr val="9BBB59">
                    <a:lumMod val="50000"/>
                  </a:srgbClr>
                </a:solidFill>
                <a:latin typeface="Calibri"/>
              </a:rPr>
              <a:t> </a:t>
            </a:r>
            <a:r>
              <a:rPr lang="ko-KR" altLang="en-US" sz="2200" dirty="0">
                <a:solidFill>
                  <a:srgbClr val="9BBB59">
                    <a:lumMod val="50000"/>
                  </a:srgbClr>
                </a:solidFill>
                <a:latin typeface="Calibri"/>
              </a:rPr>
              <a:t>선택해 일정을 추가할 수 있다</a:t>
            </a:r>
            <a:r>
              <a:rPr lang="en-US" altLang="ko-KR" sz="2200" dirty="0">
                <a:solidFill>
                  <a:srgbClr val="9BBB59">
                    <a:lumMod val="50000"/>
                  </a:srgbClr>
                </a:solidFill>
                <a:latin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78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1" name="그룹 1051"/>
          <p:cNvGrpSpPr/>
          <p:nvPr/>
        </p:nvGrpSpPr>
        <p:grpSpPr>
          <a:xfrm>
            <a:off x="-35644" y="0"/>
            <a:ext cx="18449988" cy="10287000"/>
            <a:chOff x="614437" y="7475384"/>
            <a:chExt cx="4486092" cy="1989057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437" y="7475384"/>
              <a:ext cx="4486092" cy="1989057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-305322" y="574297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2" name="그룹 1052"/>
          <p:cNvGrpSpPr/>
          <p:nvPr/>
        </p:nvGrpSpPr>
        <p:grpSpPr>
          <a:xfrm>
            <a:off x="6882540" y="7475384"/>
            <a:ext cx="10806349" cy="1989057"/>
            <a:chOff x="6882540" y="7475384"/>
            <a:chExt cx="10806349" cy="1989057"/>
          </a:xfrm>
        </p:grpSpPr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82540" y="7475384"/>
              <a:ext cx="10806349" cy="1989057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845913E8-8A38-28C6-87AE-E6DF16EED39F}"/>
              </a:ext>
            </a:extLst>
          </p:cNvPr>
          <p:cNvSpPr txBox="1"/>
          <p:nvPr/>
        </p:nvSpPr>
        <p:spPr>
          <a:xfrm>
            <a:off x="455455" y="676198"/>
            <a:ext cx="825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E4D1F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프론트 진행상황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E4D1F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3)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3E4D1F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ToDo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E4D1F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E4D1F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편집 및 드래그 앤 드랍 시연 영상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77C61F-97E3-CE01-57F6-91B2036DB37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36" y="1435685"/>
            <a:ext cx="17303176" cy="726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79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5322" y="574297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592083" y="766425"/>
            <a:ext cx="7680704" cy="2097602"/>
            <a:chOff x="592083" y="766425"/>
            <a:chExt cx="7680704" cy="2097602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2083" y="766425"/>
              <a:ext cx="7680704" cy="2097602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575788" y="3019397"/>
            <a:ext cx="17060815" cy="6445243"/>
            <a:chOff x="605852" y="3051550"/>
            <a:chExt cx="17060815" cy="6445243"/>
          </a:xfrm>
        </p:grpSpPr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5852" y="3051550"/>
              <a:ext cx="17060815" cy="6445243"/>
            </a:xfrm>
            <a:prstGeom prst="rect">
              <a:avLst/>
            </a:prstGeom>
          </p:spPr>
        </p:pic>
      </p:grpSp>
      <p:grpSp>
        <p:nvGrpSpPr>
          <p:cNvPr id="1053" name="그룹 1053"/>
          <p:cNvGrpSpPr/>
          <p:nvPr/>
        </p:nvGrpSpPr>
        <p:grpSpPr>
          <a:xfrm>
            <a:off x="642264" y="4931621"/>
            <a:ext cx="4881414" cy="2615043"/>
            <a:chOff x="7645305" y="6585835"/>
            <a:chExt cx="4881414" cy="2615043"/>
          </a:xfrm>
        </p:grpSpPr>
        <p:pic>
          <p:nvPicPr>
            <p:cNvPr id="146" name="Object 14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45305" y="6585835"/>
              <a:ext cx="4881414" cy="2615043"/>
            </a:xfrm>
            <a:prstGeom prst="rect">
              <a:avLst/>
            </a:prstGeom>
          </p:spPr>
        </p:pic>
      </p:grpSp>
      <p:grpSp>
        <p:nvGrpSpPr>
          <p:cNvPr id="1054" name="그룹 1054"/>
          <p:cNvGrpSpPr/>
          <p:nvPr/>
        </p:nvGrpSpPr>
        <p:grpSpPr>
          <a:xfrm>
            <a:off x="5523678" y="2591562"/>
            <a:ext cx="4481298" cy="5036965"/>
            <a:chOff x="12526719" y="4245776"/>
            <a:chExt cx="4481298" cy="5036965"/>
          </a:xfrm>
        </p:grpSpPr>
        <p:pic>
          <p:nvPicPr>
            <p:cNvPr id="149" name="Object 14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526719" y="4245776"/>
              <a:ext cx="4481298" cy="5036965"/>
            </a:xfrm>
            <a:prstGeom prst="rect">
              <a:avLst/>
            </a:prstGeom>
          </p:spPr>
        </p:pic>
      </p:grpSp>
      <p:grpSp>
        <p:nvGrpSpPr>
          <p:cNvPr id="1055" name="그룹 1055"/>
          <p:cNvGrpSpPr/>
          <p:nvPr/>
        </p:nvGrpSpPr>
        <p:grpSpPr>
          <a:xfrm>
            <a:off x="643519" y="2591562"/>
            <a:ext cx="4881414" cy="2340059"/>
            <a:chOff x="7646560" y="4245776"/>
            <a:chExt cx="4881414" cy="2340059"/>
          </a:xfrm>
        </p:grpSpPr>
        <p:pic>
          <p:nvPicPr>
            <p:cNvPr id="152" name="Object 15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46560" y="4245776"/>
              <a:ext cx="4881414" cy="2340059"/>
            </a:xfrm>
            <a:prstGeom prst="rect">
              <a:avLst/>
            </a:prstGeom>
          </p:spPr>
        </p:pic>
      </p:grpSp>
      <p:pic>
        <p:nvPicPr>
          <p:cNvPr id="154" name="Object 15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937796" y="6210300"/>
            <a:ext cx="5697301" cy="813187"/>
          </a:xfrm>
          <a:prstGeom prst="rect">
            <a:avLst/>
          </a:prstGeom>
        </p:spPr>
      </p:pic>
      <p:pic>
        <p:nvPicPr>
          <p:cNvPr id="155" name="Object 15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984056" y="3918046"/>
            <a:ext cx="5710253" cy="2027149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EF739C97-EB32-6C30-98A9-07B950482A48}"/>
              </a:ext>
            </a:extLst>
          </p:cNvPr>
          <p:cNvSpPr txBox="1"/>
          <p:nvPr/>
        </p:nvSpPr>
        <p:spPr>
          <a:xfrm>
            <a:off x="455455" y="676198"/>
            <a:ext cx="10750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3E4D1F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백엔드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E4D1F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진행상황 </a:t>
            </a:r>
            <a:r>
              <a:rPr lang="en-US" altLang="ko-KR" sz="2400" dirty="0">
                <a:solidFill>
                  <a:srgbClr val="3E4D1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1) Service, Controller, domain, Repository </a:t>
            </a:r>
            <a:r>
              <a:rPr lang="ko-KR" altLang="en-US" sz="2400" dirty="0">
                <a:solidFill>
                  <a:srgbClr val="3E4D1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3E4D1F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342</Words>
  <Application>Microsoft Macintosh PowerPoint</Application>
  <PresentationFormat>사용자 지정</PresentationFormat>
  <Paragraphs>55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함초롬돋움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황 재현</cp:lastModifiedBy>
  <cp:revision>50</cp:revision>
  <dcterms:created xsi:type="dcterms:W3CDTF">2022-05-08T12:31:03Z</dcterms:created>
  <dcterms:modified xsi:type="dcterms:W3CDTF">2022-05-12T09:17:50Z</dcterms:modified>
</cp:coreProperties>
</file>