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69" r:id="rId4"/>
    <p:sldId id="270" r:id="rId5"/>
    <p:sldId id="259" r:id="rId6"/>
    <p:sldId id="261" r:id="rId7"/>
    <p:sldId id="257" r:id="rId8"/>
    <p:sldId id="282" r:id="rId9"/>
    <p:sldId id="260" r:id="rId10"/>
    <p:sldId id="273" r:id="rId11"/>
    <p:sldId id="293" r:id="rId12"/>
    <p:sldId id="276" r:id="rId13"/>
    <p:sldId id="292" r:id="rId14"/>
    <p:sldId id="281" r:id="rId15"/>
    <p:sldId id="275" r:id="rId16"/>
    <p:sldId id="277" r:id="rId17"/>
    <p:sldId id="278" r:id="rId18"/>
    <p:sldId id="288" r:id="rId19"/>
    <p:sldId id="290" r:id="rId20"/>
    <p:sldId id="291" r:id="rId21"/>
    <p:sldId id="289" r:id="rId22"/>
    <p:sldId id="284" r:id="rId23"/>
    <p:sldId id="294" r:id="rId24"/>
    <p:sldId id="295" r:id="rId25"/>
    <p:sldId id="26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F1EEF-84A8-4768-BA69-339F7FB99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BD9681-2393-48A8-8DA0-2FAD62001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363F86-DA8D-4B43-AD5D-DB7D151B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430E-6147-4624-8EF8-40D08FA48E31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D326E-AFD1-443D-AE98-E5926705A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FDBA7-EDC3-4836-94AD-47AB013C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1687-A4BC-42DC-BF44-C7B8671C4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90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4CD46-3D2A-4324-8BEF-9EC86738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D77D4A-0773-40CB-996D-CE6AC9209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329679-C76C-49C6-975D-525FAB87A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430E-6147-4624-8EF8-40D08FA48E31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66B393-1509-4066-B9E9-4AE76BA0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2870D7-3DCA-4835-BB00-873AF471E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1687-A4BC-42DC-BF44-C7B8671C4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05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747879-4143-4685-9C21-E87BCAF41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39EE38-C52C-4799-A16C-1E9FEC7A5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B5E47-1F1C-4F09-AE7B-03D3931F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430E-6147-4624-8EF8-40D08FA48E31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981A79-5439-477A-8B9D-FCA1E0BE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7672AB-99DD-4CCE-AD1C-7F90C915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1687-A4BC-42DC-BF44-C7B8671C4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18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13B9B-B7AC-4013-8C43-FC4684001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518ABF-2269-42E4-B68A-DBA6F1285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90FE60-199F-4E08-8E4B-6ABBFAFE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430E-6147-4624-8EF8-40D08FA48E31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979B67-D8F8-4B58-A36A-4AFEFB7C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79815-DD98-47DA-8860-B15B8278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1687-A4BC-42DC-BF44-C7B8671C4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77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D276D-10B2-4F9B-B0BA-427FDDDCE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3652F7-B4E9-4D78-B907-7D9F40041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9C7B7D-B7F9-493F-AF5C-4DD880652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430E-6147-4624-8EF8-40D08FA48E31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2FD29C-A2B5-4E87-9EC7-CA6AF5DD1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87DC5B-0D7E-40AB-B43C-330B661B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1687-A4BC-42DC-BF44-C7B8671C4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17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10770-AAC0-42E4-A2CB-C86CAC2E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EBD5B-0D5E-459E-B383-B85622738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8F18B8-2E63-421D-9A90-240BB117F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0D5A51-0EB9-4C41-BFA4-1A332B2A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430E-6147-4624-8EF8-40D08FA48E31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9DE034-5301-4508-BFC3-0D4A4340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78164C-45EB-4169-BB24-C2C4417A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1687-A4BC-42DC-BF44-C7B8671C4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35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47EB3-84C9-4157-A86E-9737CCF9D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BC0975-9ECE-4122-A1F8-7BA8D3D5D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1E3EBF-C728-4E7B-81B8-EA4527984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8D9695-A527-4C1E-BE47-342207BF7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FE9BFC-63B2-4D9A-885C-480EB8CB35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B97884-9ECE-49FE-8B61-856735DD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430E-6147-4624-8EF8-40D08FA48E31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78C51F-D1A3-4376-AA4A-70E01E84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048FC7-6FB2-4882-98F2-E23A7C2F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1687-A4BC-42DC-BF44-C7B8671C4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F43E7-81BE-43EB-8504-2251A6A8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A883A1-17BB-4C09-8516-DFF759E8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430E-6147-4624-8EF8-40D08FA48E31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28278C-3EDB-4CA6-85A2-E4C78B36B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AC1100-A8D8-429B-8066-9AC01F4C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1687-A4BC-42DC-BF44-C7B8671C4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31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4A0189-FD25-4F4B-8475-C20135FF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430E-6147-4624-8EF8-40D08FA48E31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953BC8-CB7A-4786-8950-0A6F3E21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EB28F9-D71D-4963-9D27-EC1D6D9A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1687-A4BC-42DC-BF44-C7B8671C4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03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24AD0-8C74-4C1B-9345-E5DB89365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A1346-9725-4C99-8E9A-806B044E1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210D31-8E46-4DFF-A6AC-FBCC6BE96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0B9333-E945-4FE0-A17F-35E6CD2D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430E-6147-4624-8EF8-40D08FA48E31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BB09D0-1EDC-4250-9B98-92DFBDEA1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4FDA57-FBA4-4D77-BCB2-88A5D6C7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1687-A4BC-42DC-BF44-C7B8671C4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85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DBBDA-9E1E-42EF-8C2F-42E52FA8C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9040FE-9A8C-4911-B132-D91C419F4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BB1F88-2F00-4D44-A964-6F550F5D6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C44339-1C31-4AF0-B88A-D2F611D1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430E-6147-4624-8EF8-40D08FA48E31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D0A248-5BE7-4399-9FE5-E53A32851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397B25-971D-4E40-800E-4B99044DB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1687-A4BC-42DC-BF44-C7B8671C4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20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34EF6A-669F-4B34-8614-AF504555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241646-69E1-4F75-896A-F6EB3B9EB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025E4D-8001-4555-B7B3-EDE0F1D6B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6430E-6147-4624-8EF8-40D08FA48E31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CEBF1A-0A85-40DF-A569-ADE32639D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68969-4FF9-4702-9A9B-C160028E6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D1687-A4BC-42DC-BF44-C7B8671C4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37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ixabay.com/ko/vectors/%EB%B0%94%EB%91%91-%EB%B0%94%EB%91%91%ED%8C%90-%EC%98%A4%EB%AA%A9-%EB%B0%94%EB%91%91%EC%95%8C-2873979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vectors/%EB%B0%94%EB%91%91-%EB%B0%94%EB%91%91%ED%8C%90-%EC%98%A4%EB%AA%A9-%EB%B0%94%EB%91%91%EC%95%8C-2873979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freephotos.com/public-domain-images/desktop-computer-with-monitor-vector-clipart.png.ph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ngimg.com/download/25951" TargetMode="Externa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vectors/%EB%B0%94%EB%91%91-%EB%B0%94%EB%91%91%ED%8C%90-%EC%98%A4%EB%AA%A9-%EB%B0%94%EB%91%91%EC%95%8C-2873979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vectors/%EB%B0%94%EB%91%91-%EB%B0%94%EB%91%91%ED%8C%90-%EC%98%A4%EB%AA%A9-%EB%B0%94%EB%91%91%EC%95%8C-2873979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pngimg.com/download/25951" TargetMode="External"/><Relationship Id="rId7" Type="http://schemas.openxmlformats.org/officeDocument/2006/relationships/hyperlink" Target="https://pixabay.com/ko/vectors/%EB%B0%94%EB%91%91-%EB%B0%94%EB%91%91%ED%8C%90-%EC%98%A4%EB%AA%A9-%EB%B0%94%EB%91%91%EC%95%8C-2873979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fr.wikipedia.org/wiki/Amazon_Web_Services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www.goodfreephotos.com/public-domain-images/desktop-computer-with-monitor-vector-clipart.png.php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pixabay.com/ko/vectors/%EB%B0%94%EB%91%91-%EB%B0%94%EB%91%91%ED%8C%90-%EC%98%A4%EB%AA%A9-%EB%B0%94%EB%91%91%EC%95%8C-2873979/" TargetMode="External"/><Relationship Id="rId7" Type="http://schemas.openxmlformats.org/officeDocument/2006/relationships/hyperlink" Target="https://fr.wikipedia.org/wiki/Amazon_Web_Servic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pngimg.com/download/25951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www.goodfreephotos.com/public-domain-images/desktop-computer-with-monitor-vector-clipart.png.ph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Java" TargetMode="External"/><Relationship Id="rId7" Type="http://schemas.openxmlformats.org/officeDocument/2006/relationships/hyperlink" Target="https://de.wikipedia.org/wiki/BIR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s://fr.wikipedia.org/wiki/Amazon_Web_Services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2595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fr.wikipedia.org/wiki/Amazon_Web_Services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9E7CEC-03EC-41E3-A6EA-25C4FB796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94" b="343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65747DD-1129-4C8B-A58C-6B484A1DC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JAVA </a:t>
            </a:r>
            <a:r>
              <a:rPr lang="ko-KR" altLang="en-US" sz="4000" dirty="0"/>
              <a:t>기반 </a:t>
            </a:r>
            <a:br>
              <a:rPr lang="en-US" altLang="ko-KR" sz="4000" dirty="0"/>
            </a:br>
            <a:r>
              <a:rPr lang="ko-KR" altLang="en-US" sz="4000" dirty="0"/>
              <a:t>인터넷 통신</a:t>
            </a:r>
            <a:br>
              <a:rPr lang="en-US" altLang="ko-KR" sz="4000" dirty="0"/>
            </a:br>
            <a:r>
              <a:rPr lang="ko-KR" altLang="en-US" sz="4000" dirty="0"/>
              <a:t>보드 게임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B06C7C-E485-45D8-8A85-5AD17973E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000" dirty="0"/>
              <a:t>WAP 2</a:t>
            </a:r>
            <a:r>
              <a:rPr lang="ko-KR" altLang="en-US" sz="2000" dirty="0"/>
              <a:t>학기 프로젝트 </a:t>
            </a:r>
            <a:r>
              <a:rPr lang="en-US" altLang="ko-KR" sz="2000" dirty="0"/>
              <a:t>7</a:t>
            </a:r>
            <a:r>
              <a:rPr lang="ko-KR" altLang="en-US" sz="2000" dirty="0"/>
              <a:t>조</a:t>
            </a:r>
            <a:endParaRPr lang="en-US" altLang="ko-KR" sz="2000" dirty="0"/>
          </a:p>
          <a:p>
            <a:r>
              <a:rPr lang="ko-KR" altLang="en-US" sz="2000" dirty="0"/>
              <a:t>이정훈 김서현 이민준 김동현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16E4F80-0701-491F-BFC7-B7EA3F577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16627" y="1887225"/>
            <a:ext cx="2542540" cy="254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7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15D6FC1-17CC-4FC4-B21F-12FF2EDC5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886773"/>
              </p:ext>
            </p:extLst>
          </p:nvPr>
        </p:nvGraphicFramePr>
        <p:xfrm>
          <a:off x="228600" y="684002"/>
          <a:ext cx="11658604" cy="4042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455">
                  <a:extLst>
                    <a:ext uri="{9D8B030D-6E8A-4147-A177-3AD203B41FA5}">
                      <a16:colId xmlns:a16="http://schemas.microsoft.com/office/drawing/2014/main" val="2338137949"/>
                    </a:ext>
                  </a:extLst>
                </a:gridCol>
                <a:gridCol w="1966604">
                  <a:extLst>
                    <a:ext uri="{9D8B030D-6E8A-4147-A177-3AD203B41FA5}">
                      <a16:colId xmlns:a16="http://schemas.microsoft.com/office/drawing/2014/main" val="837666246"/>
                    </a:ext>
                  </a:extLst>
                </a:gridCol>
                <a:gridCol w="2007235">
                  <a:extLst>
                    <a:ext uri="{9D8B030D-6E8A-4147-A177-3AD203B41FA5}">
                      <a16:colId xmlns:a16="http://schemas.microsoft.com/office/drawing/2014/main" val="3676182399"/>
                    </a:ext>
                  </a:extLst>
                </a:gridCol>
                <a:gridCol w="3034995">
                  <a:extLst>
                    <a:ext uri="{9D8B030D-6E8A-4147-A177-3AD203B41FA5}">
                      <a16:colId xmlns:a16="http://schemas.microsoft.com/office/drawing/2014/main" val="2485466197"/>
                    </a:ext>
                  </a:extLst>
                </a:gridCol>
                <a:gridCol w="2038308">
                  <a:extLst>
                    <a:ext uri="{9D8B030D-6E8A-4147-A177-3AD203B41FA5}">
                      <a16:colId xmlns:a16="http://schemas.microsoft.com/office/drawing/2014/main" val="4111672320"/>
                    </a:ext>
                  </a:extLst>
                </a:gridCol>
                <a:gridCol w="1675007">
                  <a:extLst>
                    <a:ext uri="{9D8B030D-6E8A-4147-A177-3AD203B41FA5}">
                      <a16:colId xmlns:a16="http://schemas.microsoft.com/office/drawing/2014/main" val="2188543399"/>
                    </a:ext>
                  </a:extLst>
                </a:gridCol>
              </a:tblGrid>
              <a:tr h="318940">
                <a:tc>
                  <a:txBody>
                    <a:bodyPr/>
                    <a:lstStyle/>
                    <a:p>
                      <a:pPr algn="ctr" fontAlgn="ctr"/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</a:rPr>
                        <a:t>10</a:t>
                      </a:r>
                      <a:r>
                        <a:rPr lang="ko-KR" altLang="en-US" sz="1700" u="none" strike="noStrike">
                          <a:effectLst/>
                        </a:rPr>
                        <a:t>월 마지막주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</a:rPr>
                        <a:t>11/1 ~ 11/16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</a:rPr>
                        <a:t>11/17 ~ 11/30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</a:rPr>
                        <a:t>12/1 ~ </a:t>
                      </a:r>
                      <a:r>
                        <a:rPr lang="ko-KR" altLang="en-US" sz="1700" u="none" strike="noStrike">
                          <a:effectLst/>
                        </a:rPr>
                        <a:t>발표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>
                          <a:effectLst/>
                        </a:rPr>
                        <a:t>개발 완료 후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extLst>
                  <a:ext uri="{0D108BD9-81ED-4DB2-BD59-A6C34878D82A}">
                    <a16:rowId xmlns:a16="http://schemas.microsoft.com/office/drawing/2014/main" val="2208172819"/>
                  </a:ext>
                </a:extLst>
              </a:tr>
              <a:tr h="3189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>
                          <a:effectLst/>
                        </a:rPr>
                        <a:t>이정훈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AWS EC2 </a:t>
                      </a:r>
                      <a:r>
                        <a:rPr lang="ko-KR" altLang="en-US" sz="1700" u="none" strike="noStrike">
                          <a:effectLst/>
                        </a:rPr>
                        <a:t>준비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>
                          <a:effectLst/>
                        </a:rPr>
                        <a:t>통신 메소드 구현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>
                          <a:effectLst/>
                        </a:rPr>
                        <a:t>　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>
                          <a:effectLst/>
                        </a:rPr>
                        <a:t>　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>
                          <a:effectLst/>
                        </a:rPr>
                        <a:t>최종 점검 </a:t>
                      </a:r>
                      <a:r>
                        <a:rPr lang="en-US" altLang="ko-KR" sz="1700" u="none" strike="noStrike">
                          <a:effectLst/>
                        </a:rPr>
                        <a:t>/ </a:t>
                      </a:r>
                      <a:r>
                        <a:rPr lang="ko-KR" altLang="en-US" sz="1700" u="none" strike="noStrike">
                          <a:effectLst/>
                        </a:rPr>
                        <a:t>버그 수정 및 완성도 높이기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extLst>
                  <a:ext uri="{0D108BD9-81ED-4DB2-BD59-A6C34878D82A}">
                    <a16:rowId xmlns:a16="http://schemas.microsoft.com/office/drawing/2014/main" val="3762517338"/>
                  </a:ext>
                </a:extLst>
              </a:tr>
              <a:tr h="3189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>
                          <a:effectLst/>
                        </a:rPr>
                        <a:t>김서현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Java Swing </a:t>
                      </a:r>
                      <a:r>
                        <a:rPr lang="ko-KR" altLang="en-US" sz="1700" u="none" strike="noStrike">
                          <a:effectLst/>
                        </a:rPr>
                        <a:t>스터디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>
                          <a:effectLst/>
                        </a:rPr>
                        <a:t>오목</a:t>
                      </a:r>
                      <a:r>
                        <a:rPr lang="en-US" altLang="ko-KR" sz="1700" u="none" strike="noStrike">
                          <a:effectLst/>
                        </a:rPr>
                        <a:t>/</a:t>
                      </a:r>
                      <a:r>
                        <a:rPr lang="ko-KR" altLang="en-US" sz="1700" u="none" strike="noStrike">
                          <a:effectLst/>
                        </a:rPr>
                        <a:t>메인 </a:t>
                      </a:r>
                      <a:r>
                        <a:rPr lang="en-US" altLang="ko-KR" sz="1700" u="none" strike="noStrike">
                          <a:effectLst/>
                        </a:rPr>
                        <a:t>GUI </a:t>
                      </a:r>
                      <a:r>
                        <a:rPr lang="ko-KR" altLang="en-US" sz="1700" u="none" strike="noStrike">
                          <a:effectLst/>
                        </a:rPr>
                        <a:t>구현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>
                          <a:effectLst/>
                        </a:rPr>
                        <a:t>오목 </a:t>
                      </a:r>
                      <a:r>
                        <a:rPr lang="en-US" sz="1700" u="none" strike="noStrike">
                          <a:effectLst/>
                        </a:rPr>
                        <a:t>GUI </a:t>
                      </a:r>
                      <a:r>
                        <a:rPr lang="ko-KR" altLang="en-US" sz="1700" u="none" strike="noStrike">
                          <a:effectLst/>
                        </a:rPr>
                        <a:t>연결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>
                          <a:effectLst/>
                        </a:rPr>
                        <a:t>부가 서비스 </a:t>
                      </a:r>
                      <a:r>
                        <a:rPr lang="en-US" sz="1700" u="none" strike="noStrike">
                          <a:effectLst/>
                        </a:rPr>
                        <a:t>GUI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625436"/>
                  </a:ext>
                </a:extLst>
              </a:tr>
              <a:tr h="3189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>
                          <a:effectLst/>
                        </a:rPr>
                        <a:t>이민준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Java </a:t>
                      </a:r>
                      <a:r>
                        <a:rPr lang="ko-KR" altLang="en-US" sz="1700" u="none" strike="noStrike">
                          <a:effectLst/>
                        </a:rPr>
                        <a:t>스터디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1PC </a:t>
                      </a:r>
                      <a:r>
                        <a:rPr lang="ko-KR" altLang="en-US" sz="1700" u="none" strike="noStrike">
                          <a:effectLst/>
                        </a:rPr>
                        <a:t>오목 구현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</a:rPr>
                        <a:t>AWS </a:t>
                      </a:r>
                      <a:r>
                        <a:rPr lang="ko-KR" altLang="en-US" sz="1700" u="none" strike="noStrike">
                          <a:effectLst/>
                        </a:rPr>
                        <a:t>서버 탑재 및                     통신 메소드 연결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>
                          <a:effectLst/>
                        </a:rPr>
                        <a:t>채팅 등 부가 서비스 개발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038700"/>
                  </a:ext>
                </a:extLst>
              </a:tr>
              <a:tr h="3189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>
                          <a:effectLst/>
                        </a:rPr>
                        <a:t>김동현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557533"/>
                  </a:ext>
                </a:extLst>
              </a:tr>
              <a:tr h="5713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>
                          <a:effectLst/>
                        </a:rPr>
                        <a:t>공동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</a:rPr>
                        <a:t>GUI/</a:t>
                      </a:r>
                      <a:r>
                        <a:rPr lang="ko-KR" altLang="en-US" sz="1700" u="none" strike="noStrike">
                          <a:effectLst/>
                        </a:rPr>
                        <a:t>통신 메소드 정리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054620"/>
                  </a:ext>
                </a:extLst>
              </a:tr>
              <a:tr h="348004">
                <a:tc>
                  <a:txBody>
                    <a:bodyPr/>
                    <a:lstStyle/>
                    <a:p>
                      <a:pPr algn="l" fontAlgn="ctr"/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extLst>
                  <a:ext uri="{0D108BD9-81ED-4DB2-BD59-A6C34878D82A}">
                    <a16:rowId xmlns:a16="http://schemas.microsoft.com/office/drawing/2014/main" val="2166187832"/>
                  </a:ext>
                </a:extLst>
              </a:tr>
              <a:tr h="318940">
                <a:tc>
                  <a:txBody>
                    <a:bodyPr/>
                    <a:lstStyle/>
                    <a:p>
                      <a:pPr algn="ctr" fontAlgn="ctr"/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</a:rPr>
                        <a:t>10</a:t>
                      </a:r>
                      <a:r>
                        <a:rPr lang="ko-KR" altLang="en-US" sz="1700" u="none" strike="noStrike">
                          <a:effectLst/>
                        </a:rPr>
                        <a:t>월 마지막주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</a:rPr>
                        <a:t>11/1 ~ 11/16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</a:rPr>
                        <a:t>11/1 ~ 11/16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>
                          <a:effectLst/>
                        </a:rPr>
                        <a:t>12/1 ~ </a:t>
                      </a:r>
                      <a:r>
                        <a:rPr lang="ko-KR" altLang="en-US" sz="1700" u="none" strike="noStrike">
                          <a:effectLst/>
                        </a:rPr>
                        <a:t>발표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>
                          <a:effectLst/>
                        </a:rPr>
                        <a:t>개발 완료 후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extLst>
                  <a:ext uri="{0D108BD9-81ED-4DB2-BD59-A6C34878D82A}">
                    <a16:rowId xmlns:a16="http://schemas.microsoft.com/office/drawing/2014/main" val="1857964775"/>
                  </a:ext>
                </a:extLst>
              </a:tr>
              <a:tr h="3189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Client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>
                          <a:effectLst/>
                        </a:rPr>
                        <a:t>　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>
                          <a:effectLst/>
                        </a:rPr>
                        <a:t>오목 </a:t>
                      </a:r>
                      <a:r>
                        <a:rPr lang="en-US" sz="1700" u="none" strike="noStrike">
                          <a:effectLst/>
                        </a:rPr>
                        <a:t>GUI </a:t>
                      </a:r>
                      <a:r>
                        <a:rPr lang="ko-KR" altLang="en-US" sz="1700" u="none" strike="noStrike">
                          <a:effectLst/>
                        </a:rPr>
                        <a:t>구현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>
                          <a:effectLst/>
                        </a:rPr>
                        <a:t>오목 </a:t>
                      </a:r>
                      <a:r>
                        <a:rPr lang="en-US" sz="1700" u="none" strike="noStrike">
                          <a:effectLst/>
                        </a:rPr>
                        <a:t>GUI </a:t>
                      </a:r>
                      <a:r>
                        <a:rPr lang="ko-KR" altLang="en-US" sz="1700" u="none" strike="noStrike">
                          <a:effectLst/>
                        </a:rPr>
                        <a:t>연결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>
                          <a:effectLst/>
                        </a:rPr>
                        <a:t>부가 서비스 </a:t>
                      </a:r>
                      <a:r>
                        <a:rPr lang="en-US" sz="1700" u="none" strike="noStrike">
                          <a:effectLst/>
                        </a:rPr>
                        <a:t>GUI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>
                          <a:effectLst/>
                        </a:rPr>
                        <a:t>최종 점검 </a:t>
                      </a:r>
                      <a:r>
                        <a:rPr lang="en-US" altLang="ko-KR" sz="1700" u="none" strike="noStrike">
                          <a:effectLst/>
                        </a:rPr>
                        <a:t>/ </a:t>
                      </a:r>
                      <a:r>
                        <a:rPr lang="ko-KR" altLang="en-US" sz="1700" u="none" strike="noStrike">
                          <a:effectLst/>
                        </a:rPr>
                        <a:t>버그 수정 및 완성도 높이기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extLst>
                  <a:ext uri="{0D108BD9-81ED-4DB2-BD59-A6C34878D82A}">
                    <a16:rowId xmlns:a16="http://schemas.microsoft.com/office/drawing/2014/main" val="2224671730"/>
                  </a:ext>
                </a:extLst>
              </a:tr>
              <a:tr h="5713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Server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AWS LINUX </a:t>
                      </a:r>
                      <a:r>
                        <a:rPr lang="ko-KR" altLang="en-US" sz="1700" u="none" strike="noStrike">
                          <a:effectLst/>
                        </a:rPr>
                        <a:t>서버 준비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1PC </a:t>
                      </a:r>
                      <a:r>
                        <a:rPr lang="ko-KR" altLang="en-US" sz="1700" u="none" strike="noStrike">
                          <a:effectLst/>
                        </a:rPr>
                        <a:t>오목 구현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>
                          <a:effectLst/>
                        </a:rPr>
                        <a:t>서버탑재</a:t>
                      </a:r>
                      <a:r>
                        <a:rPr lang="en-US" altLang="ko-KR" sz="1700" u="none" strike="noStrike">
                          <a:effectLst/>
                        </a:rPr>
                        <a:t>/</a:t>
                      </a:r>
                      <a:r>
                        <a:rPr lang="ko-KR" altLang="en-US" sz="1700" u="none" strike="noStrike">
                          <a:effectLst/>
                        </a:rPr>
                        <a:t>통신메소드연결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>
                          <a:effectLst/>
                        </a:rPr>
                        <a:t>채팅 등 부가 서비스 개발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95828"/>
                  </a:ext>
                </a:extLst>
              </a:tr>
              <a:tr h="3189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Commu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>
                          <a:effectLst/>
                        </a:rPr>
                        <a:t>　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>
                          <a:effectLst/>
                        </a:rPr>
                        <a:t>통신 메소드 구현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>
                          <a:effectLst/>
                        </a:rPr>
                        <a:t>　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 dirty="0">
                          <a:effectLst/>
                        </a:rPr>
                        <a:t>　</a:t>
                      </a:r>
                      <a:endParaRPr lang="ko-KR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73" marR="11473" marT="1147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20735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B5465-5BFF-452D-B1EF-58D9A7B0D0B9}"/>
              </a:ext>
            </a:extLst>
          </p:cNvPr>
          <p:cNvSpPr txBox="1"/>
          <p:nvPr/>
        </p:nvSpPr>
        <p:spPr>
          <a:xfrm>
            <a:off x="3376614" y="157335"/>
            <a:ext cx="536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322556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0B5465-5BFF-452D-B1EF-58D9A7B0D0B9}"/>
              </a:ext>
            </a:extLst>
          </p:cNvPr>
          <p:cNvSpPr txBox="1"/>
          <p:nvPr/>
        </p:nvSpPr>
        <p:spPr>
          <a:xfrm>
            <a:off x="3414712" y="329685"/>
            <a:ext cx="5362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실제 개발 과정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ACA63F-4ABE-46BB-8E2E-BC5DE4C9C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7873"/>
            <a:ext cx="12209254" cy="477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60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198D74-BF64-4F00-AB3D-81F672B1EB39}"/>
              </a:ext>
            </a:extLst>
          </p:cNvPr>
          <p:cNvSpPr txBox="1"/>
          <p:nvPr/>
        </p:nvSpPr>
        <p:spPr>
          <a:xfrm>
            <a:off x="6949021" y="3154317"/>
            <a:ext cx="5087045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dirty="0" err="1">
                <a:latin typeface="+mj-lt"/>
                <a:ea typeface="+mj-ea"/>
                <a:cs typeface="+mj-cs"/>
              </a:rPr>
              <a:t>OmokJ</a:t>
            </a:r>
            <a:r>
              <a:rPr lang="en-US" altLang="ko-KR" sz="5400" b="1" dirty="0">
                <a:latin typeface="+mj-lt"/>
                <a:ea typeface="+mj-ea"/>
                <a:cs typeface="+mj-cs"/>
              </a:rPr>
              <a:t> </a:t>
            </a:r>
            <a:r>
              <a:rPr lang="ko-KR" altLang="en-US" sz="5400" b="1" dirty="0">
                <a:latin typeface="+mj-lt"/>
                <a:ea typeface="+mj-ea"/>
                <a:cs typeface="+mj-cs"/>
              </a:rPr>
              <a:t>개관</a:t>
            </a:r>
            <a:endParaRPr lang="en-US" altLang="ko-KR" sz="5400" b="1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71EC64-3207-47A6-88FF-4A182A7FBF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92" b="676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955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C79A946-0FE1-4329-9A56-A409D0534931}"/>
              </a:ext>
            </a:extLst>
          </p:cNvPr>
          <p:cNvSpPr/>
          <p:nvPr/>
        </p:nvSpPr>
        <p:spPr>
          <a:xfrm>
            <a:off x="254489" y="3028369"/>
            <a:ext cx="11688178" cy="3635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3FA7C668-EDC3-44A6-8E93-F9368E76DE7A}"/>
              </a:ext>
            </a:extLst>
          </p:cNvPr>
          <p:cNvSpPr/>
          <p:nvPr/>
        </p:nvSpPr>
        <p:spPr>
          <a:xfrm>
            <a:off x="10011836" y="4018553"/>
            <a:ext cx="1582381" cy="4259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OmokLogic</a:t>
            </a:r>
            <a:endParaRPr lang="ko-KR" altLang="en-US" b="1" dirty="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20E01471-3A95-4652-B3CE-D2A3A9C4ECD4}"/>
              </a:ext>
            </a:extLst>
          </p:cNvPr>
          <p:cNvSpPr/>
          <p:nvPr/>
        </p:nvSpPr>
        <p:spPr>
          <a:xfrm>
            <a:off x="10011835" y="4702695"/>
            <a:ext cx="1582381" cy="4259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OmokLogic</a:t>
            </a:r>
            <a:endParaRPr lang="ko-KR" altLang="en-US" b="1" dirty="0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66FC8DE8-AE88-4508-BFE6-0C66DCEA3706}"/>
              </a:ext>
            </a:extLst>
          </p:cNvPr>
          <p:cNvSpPr/>
          <p:nvPr/>
        </p:nvSpPr>
        <p:spPr>
          <a:xfrm>
            <a:off x="10011834" y="5464616"/>
            <a:ext cx="1582381" cy="4259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OmokLogic</a:t>
            </a:r>
            <a:endParaRPr lang="ko-KR" altLang="en-US" b="1" dirty="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A0ECFC89-25A7-44F0-A86A-337FF950FF87}"/>
              </a:ext>
            </a:extLst>
          </p:cNvPr>
          <p:cNvSpPr/>
          <p:nvPr/>
        </p:nvSpPr>
        <p:spPr>
          <a:xfrm>
            <a:off x="10011833" y="6154078"/>
            <a:ext cx="1582381" cy="4259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OmokLogic</a:t>
            </a:r>
            <a:endParaRPr lang="ko-KR" altLang="en-US" b="1" dirty="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F3A26BEC-3566-468E-82F1-BA1635BF9B97}"/>
              </a:ext>
            </a:extLst>
          </p:cNvPr>
          <p:cNvSpPr/>
          <p:nvPr/>
        </p:nvSpPr>
        <p:spPr>
          <a:xfrm>
            <a:off x="9983643" y="3286564"/>
            <a:ext cx="1582381" cy="4259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OmokLogic</a:t>
            </a:r>
            <a:endParaRPr lang="ko-KR" altLang="en-US" b="1" dirty="0"/>
          </a:p>
        </p:txBody>
      </p:sp>
      <p:sp>
        <p:nvSpPr>
          <p:cNvPr id="88" name="왼쪽 중괄호 87">
            <a:extLst>
              <a:ext uri="{FF2B5EF4-FFF2-40B4-BE49-F238E27FC236}">
                <a16:creationId xmlns:a16="http://schemas.microsoft.com/office/drawing/2014/main" id="{CF6F088E-92A6-4528-B24D-7FB1E2165C0A}"/>
              </a:ext>
            </a:extLst>
          </p:cNvPr>
          <p:cNvSpPr/>
          <p:nvPr/>
        </p:nvSpPr>
        <p:spPr>
          <a:xfrm>
            <a:off x="8528094" y="3278569"/>
            <a:ext cx="398901" cy="3135062"/>
          </a:xfrm>
          <a:prstGeom prst="leftBrac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순서도: 연결자 83">
            <a:extLst>
              <a:ext uri="{FF2B5EF4-FFF2-40B4-BE49-F238E27FC236}">
                <a16:creationId xmlns:a16="http://schemas.microsoft.com/office/drawing/2014/main" id="{5A870563-C562-4955-97A8-137BF9F27188}"/>
              </a:ext>
            </a:extLst>
          </p:cNvPr>
          <p:cNvSpPr/>
          <p:nvPr/>
        </p:nvSpPr>
        <p:spPr>
          <a:xfrm>
            <a:off x="1943927" y="4741361"/>
            <a:ext cx="175291" cy="171300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F8511649-F46F-4C4F-A031-B4D29BAC6EF5}"/>
              </a:ext>
            </a:extLst>
          </p:cNvPr>
          <p:cNvSpPr/>
          <p:nvPr/>
        </p:nvSpPr>
        <p:spPr>
          <a:xfrm>
            <a:off x="714266" y="3444777"/>
            <a:ext cx="7267817" cy="132179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Server Communication</a:t>
            </a:r>
          </a:p>
          <a:p>
            <a:pPr algn="ctr"/>
            <a:r>
              <a:rPr lang="en-US" altLang="ko-KR" sz="2400" b="1" dirty="0"/>
              <a:t>Processor</a:t>
            </a:r>
            <a:endParaRPr lang="ko-KR" altLang="en-US" sz="2400" b="1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754BB2A8-CB5E-426B-8599-1CECB7342A70}"/>
              </a:ext>
            </a:extLst>
          </p:cNvPr>
          <p:cNvSpPr/>
          <p:nvPr/>
        </p:nvSpPr>
        <p:spPr>
          <a:xfrm>
            <a:off x="561866" y="3292377"/>
            <a:ext cx="7267817" cy="132179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Server Communication</a:t>
            </a:r>
          </a:p>
          <a:p>
            <a:pPr algn="ctr"/>
            <a:r>
              <a:rPr lang="en-US" altLang="ko-KR" sz="2400" b="1" dirty="0"/>
              <a:t>Processor</a:t>
            </a:r>
            <a:endParaRPr lang="ko-KR" altLang="en-US" sz="240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AB528EA-5EC1-499D-98DB-B88ADF6FD4AC}"/>
              </a:ext>
            </a:extLst>
          </p:cNvPr>
          <p:cNvSpPr/>
          <p:nvPr/>
        </p:nvSpPr>
        <p:spPr>
          <a:xfrm>
            <a:off x="249327" y="450785"/>
            <a:ext cx="11693339" cy="23298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A4704F-0120-42A6-9B93-5CF0DCBFB93E}"/>
              </a:ext>
            </a:extLst>
          </p:cNvPr>
          <p:cNvSpPr/>
          <p:nvPr/>
        </p:nvSpPr>
        <p:spPr>
          <a:xfrm>
            <a:off x="6237068" y="508676"/>
            <a:ext cx="5277656" cy="5679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GUI</a:t>
            </a:r>
            <a:endParaRPr lang="ko-KR" altLang="en-US" sz="4000" b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75CADB5-43B2-4651-ACBB-0ABFDB6C7B05}"/>
              </a:ext>
            </a:extLst>
          </p:cNvPr>
          <p:cNvSpPr/>
          <p:nvPr/>
        </p:nvSpPr>
        <p:spPr>
          <a:xfrm>
            <a:off x="409465" y="1345828"/>
            <a:ext cx="7267821" cy="12878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Client Communication</a:t>
            </a:r>
          </a:p>
          <a:p>
            <a:pPr algn="ctr"/>
            <a:r>
              <a:rPr lang="en-US" altLang="ko-KR" sz="2400" b="1" dirty="0"/>
              <a:t>Processor</a:t>
            </a:r>
            <a:endParaRPr lang="ko-KR" altLang="en-US" sz="24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9B75A7F-EF38-4976-B38F-910E8FCF523A}"/>
              </a:ext>
            </a:extLst>
          </p:cNvPr>
          <p:cNvSpPr/>
          <p:nvPr/>
        </p:nvSpPr>
        <p:spPr>
          <a:xfrm>
            <a:off x="6037197" y="1604892"/>
            <a:ext cx="2490897" cy="7668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TransferObj</a:t>
            </a:r>
            <a:endParaRPr lang="en-US" altLang="ko-KR" b="1" dirty="0"/>
          </a:p>
          <a:p>
            <a:pPr algn="ctr"/>
            <a:r>
              <a:rPr lang="en-US" altLang="ko-KR" b="1" dirty="0"/>
              <a:t>(Only </a:t>
            </a:r>
            <a:r>
              <a:rPr lang="en-US" altLang="ko-KR" b="1" dirty="0" err="1"/>
              <a:t>enum</a:t>
            </a:r>
            <a:r>
              <a:rPr lang="en-US" altLang="ko-KR" b="1" dirty="0"/>
              <a:t> Opcode)</a:t>
            </a:r>
            <a:endParaRPr lang="ko-KR" altLang="en-US" b="1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4310D72-A8B8-433E-B968-3CE4365C1A8A}"/>
              </a:ext>
            </a:extLst>
          </p:cNvPr>
          <p:cNvSpPr/>
          <p:nvPr/>
        </p:nvSpPr>
        <p:spPr>
          <a:xfrm>
            <a:off x="5137030" y="5026757"/>
            <a:ext cx="2845054" cy="14071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RoomManager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49D4E2A-19B4-4C26-A12B-7CB7E1EF6931}"/>
              </a:ext>
            </a:extLst>
          </p:cNvPr>
          <p:cNvSpPr/>
          <p:nvPr/>
        </p:nvSpPr>
        <p:spPr>
          <a:xfrm>
            <a:off x="409466" y="3139977"/>
            <a:ext cx="7267817" cy="132179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Server Communication</a:t>
            </a:r>
          </a:p>
          <a:p>
            <a:pPr algn="ctr"/>
            <a:r>
              <a:rPr lang="en-US" altLang="ko-KR" sz="2400" b="1" dirty="0"/>
              <a:t>Processor</a:t>
            </a:r>
            <a:endParaRPr lang="ko-KR" altLang="en-US" sz="2400" b="1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01CDF92-DF8E-425E-8D3A-A14AA9C13FAC}"/>
              </a:ext>
            </a:extLst>
          </p:cNvPr>
          <p:cNvSpPr/>
          <p:nvPr/>
        </p:nvSpPr>
        <p:spPr>
          <a:xfrm>
            <a:off x="6037197" y="3390286"/>
            <a:ext cx="2490898" cy="756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TransferObj</a:t>
            </a:r>
            <a:endParaRPr lang="en-US" altLang="ko-KR" b="1" dirty="0"/>
          </a:p>
          <a:p>
            <a:pPr algn="ctr"/>
            <a:r>
              <a:rPr lang="en-US" altLang="ko-KR" b="1" dirty="0"/>
              <a:t>(Only </a:t>
            </a:r>
            <a:r>
              <a:rPr lang="en-US" altLang="ko-KR" b="1" dirty="0" err="1"/>
              <a:t>enum</a:t>
            </a:r>
            <a:r>
              <a:rPr lang="en-US" altLang="ko-KR" b="1" dirty="0"/>
              <a:t> Opcode)</a:t>
            </a:r>
            <a:endParaRPr lang="ko-KR" altLang="en-US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9ECE9D9-AAEB-4888-937F-5B3B729BFBD1}"/>
              </a:ext>
            </a:extLst>
          </p:cNvPr>
          <p:cNvSpPr/>
          <p:nvPr/>
        </p:nvSpPr>
        <p:spPr>
          <a:xfrm>
            <a:off x="254487" y="1175074"/>
            <a:ext cx="7874674" cy="45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F40D02-55EC-4893-9D3D-D4EBF62A2FEF}"/>
              </a:ext>
            </a:extLst>
          </p:cNvPr>
          <p:cNvSpPr/>
          <p:nvPr/>
        </p:nvSpPr>
        <p:spPr>
          <a:xfrm>
            <a:off x="797693" y="1178436"/>
            <a:ext cx="7874674" cy="45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01E8CF0-B8EC-4747-BD22-6EE51ED00FD8}"/>
              </a:ext>
            </a:extLst>
          </p:cNvPr>
          <p:cNvSpPr/>
          <p:nvPr/>
        </p:nvSpPr>
        <p:spPr>
          <a:xfrm>
            <a:off x="1346430" y="1171712"/>
            <a:ext cx="7874674" cy="45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21297C9-20B5-48AD-97D7-08071842B78D}"/>
              </a:ext>
            </a:extLst>
          </p:cNvPr>
          <p:cNvSpPr/>
          <p:nvPr/>
        </p:nvSpPr>
        <p:spPr>
          <a:xfrm>
            <a:off x="1889636" y="1175074"/>
            <a:ext cx="7874674" cy="45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28621D5-F2A4-436B-A9F9-80E883CABD8A}"/>
              </a:ext>
            </a:extLst>
          </p:cNvPr>
          <p:cNvSpPr/>
          <p:nvPr/>
        </p:nvSpPr>
        <p:spPr>
          <a:xfrm>
            <a:off x="2438373" y="1175074"/>
            <a:ext cx="7874674" cy="45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8232BA-E80B-45A0-B65A-DFEA3C625E8A}"/>
              </a:ext>
            </a:extLst>
          </p:cNvPr>
          <p:cNvSpPr/>
          <p:nvPr/>
        </p:nvSpPr>
        <p:spPr>
          <a:xfrm>
            <a:off x="2981579" y="1178436"/>
            <a:ext cx="7874674" cy="45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74433BD-964D-48F4-85AA-DCB221633237}"/>
              </a:ext>
            </a:extLst>
          </p:cNvPr>
          <p:cNvSpPr/>
          <p:nvPr/>
        </p:nvSpPr>
        <p:spPr>
          <a:xfrm>
            <a:off x="3524786" y="1175074"/>
            <a:ext cx="7874674" cy="45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4C13B86-B92F-4F8A-9EAF-BC34C88F9540}"/>
              </a:ext>
            </a:extLst>
          </p:cNvPr>
          <p:cNvSpPr/>
          <p:nvPr/>
        </p:nvSpPr>
        <p:spPr>
          <a:xfrm>
            <a:off x="4067992" y="1178436"/>
            <a:ext cx="7874674" cy="45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D30832D-263B-4B2E-91AB-D084F7A9B5C6}"/>
              </a:ext>
            </a:extLst>
          </p:cNvPr>
          <p:cNvSpPr/>
          <p:nvPr/>
        </p:nvSpPr>
        <p:spPr>
          <a:xfrm>
            <a:off x="0" y="2856032"/>
            <a:ext cx="8378495" cy="1067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1A593B8-CAF8-403A-B357-F59040FC3B81}"/>
              </a:ext>
            </a:extLst>
          </p:cNvPr>
          <p:cNvSpPr/>
          <p:nvPr/>
        </p:nvSpPr>
        <p:spPr>
          <a:xfrm>
            <a:off x="543206" y="2859394"/>
            <a:ext cx="8378495" cy="1067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DAFF388-BE48-4B23-93CA-4852F708A1B2}"/>
              </a:ext>
            </a:extLst>
          </p:cNvPr>
          <p:cNvSpPr/>
          <p:nvPr/>
        </p:nvSpPr>
        <p:spPr>
          <a:xfrm>
            <a:off x="1091943" y="2852670"/>
            <a:ext cx="8378495" cy="1067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FC84410-99D9-4810-BC87-ED66A62C38FE}"/>
              </a:ext>
            </a:extLst>
          </p:cNvPr>
          <p:cNvSpPr/>
          <p:nvPr/>
        </p:nvSpPr>
        <p:spPr>
          <a:xfrm>
            <a:off x="1635149" y="2856032"/>
            <a:ext cx="8378495" cy="1067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B94160F-E34F-4262-A5F4-BD315ABF39C0}"/>
              </a:ext>
            </a:extLst>
          </p:cNvPr>
          <p:cNvSpPr/>
          <p:nvPr/>
        </p:nvSpPr>
        <p:spPr>
          <a:xfrm>
            <a:off x="2183886" y="2856032"/>
            <a:ext cx="8378495" cy="1067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5149F24-CD7A-465A-8552-5457E7425CD6}"/>
              </a:ext>
            </a:extLst>
          </p:cNvPr>
          <p:cNvSpPr/>
          <p:nvPr/>
        </p:nvSpPr>
        <p:spPr>
          <a:xfrm>
            <a:off x="2727092" y="2859394"/>
            <a:ext cx="8378495" cy="1067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D418767-2975-4783-A6BC-A06C5C1E1743}"/>
              </a:ext>
            </a:extLst>
          </p:cNvPr>
          <p:cNvSpPr/>
          <p:nvPr/>
        </p:nvSpPr>
        <p:spPr>
          <a:xfrm>
            <a:off x="3270299" y="2856032"/>
            <a:ext cx="8378495" cy="1067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7DC468E-D28B-4786-BB71-52DF997F47BF}"/>
              </a:ext>
            </a:extLst>
          </p:cNvPr>
          <p:cNvSpPr/>
          <p:nvPr/>
        </p:nvSpPr>
        <p:spPr>
          <a:xfrm>
            <a:off x="3813505" y="2859394"/>
            <a:ext cx="8378495" cy="1067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22C864D-67A9-4B0E-AE6D-91C6845C5D08}"/>
              </a:ext>
            </a:extLst>
          </p:cNvPr>
          <p:cNvCxnSpPr>
            <a:cxnSpLocks/>
          </p:cNvCxnSpPr>
          <p:nvPr/>
        </p:nvCxnSpPr>
        <p:spPr>
          <a:xfrm>
            <a:off x="5283767" y="788731"/>
            <a:ext cx="2936725" cy="0"/>
          </a:xfrm>
          <a:prstGeom prst="straightConnector1">
            <a:avLst/>
          </a:prstGeom>
          <a:ln w="762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14187E1-1944-4425-9033-188B84486D4F}"/>
              </a:ext>
            </a:extLst>
          </p:cNvPr>
          <p:cNvCxnSpPr>
            <a:cxnSpLocks/>
          </p:cNvCxnSpPr>
          <p:nvPr/>
        </p:nvCxnSpPr>
        <p:spPr>
          <a:xfrm flipH="1">
            <a:off x="4007444" y="4146327"/>
            <a:ext cx="1" cy="1918989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3CFA257-2D7C-47EA-B3E2-B24057BB2457}"/>
              </a:ext>
            </a:extLst>
          </p:cNvPr>
          <p:cNvCxnSpPr>
            <a:cxnSpLocks/>
          </p:cNvCxnSpPr>
          <p:nvPr/>
        </p:nvCxnSpPr>
        <p:spPr>
          <a:xfrm>
            <a:off x="4043378" y="2277035"/>
            <a:ext cx="0" cy="1317812"/>
          </a:xfrm>
          <a:prstGeom prst="straightConnector1">
            <a:avLst/>
          </a:prstGeom>
          <a:ln w="762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DA94768-63E8-4859-868B-1F334AF9F76F}"/>
              </a:ext>
            </a:extLst>
          </p:cNvPr>
          <p:cNvSpPr/>
          <p:nvPr/>
        </p:nvSpPr>
        <p:spPr>
          <a:xfrm>
            <a:off x="531471" y="506436"/>
            <a:ext cx="5277656" cy="5679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MAIN</a:t>
            </a:r>
            <a:endParaRPr lang="ko-KR" altLang="en-US" sz="4000" b="1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E1BC80F-0A3A-4F60-B761-25E8BB11A7BF}"/>
              </a:ext>
            </a:extLst>
          </p:cNvPr>
          <p:cNvSpPr/>
          <p:nvPr/>
        </p:nvSpPr>
        <p:spPr>
          <a:xfrm>
            <a:off x="116539" y="312569"/>
            <a:ext cx="1036625" cy="4761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5EDC6BF-C039-42A1-8F68-3A61D0C7AFCB}"/>
              </a:ext>
            </a:extLst>
          </p:cNvPr>
          <p:cNvSpPr/>
          <p:nvPr/>
        </p:nvSpPr>
        <p:spPr>
          <a:xfrm>
            <a:off x="116541" y="2901897"/>
            <a:ext cx="1036625" cy="4761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CA2DE76-CEA6-44B4-B902-F0F8C26D6604}"/>
              </a:ext>
            </a:extLst>
          </p:cNvPr>
          <p:cNvSpPr/>
          <p:nvPr/>
        </p:nvSpPr>
        <p:spPr>
          <a:xfrm>
            <a:off x="558661" y="5546370"/>
            <a:ext cx="4472106" cy="8875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MAIN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B426A12-E39F-42BF-9519-ED424D45DAB9}"/>
              </a:ext>
            </a:extLst>
          </p:cNvPr>
          <p:cNvCxnSpPr>
            <a:cxnSpLocks/>
          </p:cNvCxnSpPr>
          <p:nvPr/>
        </p:nvCxnSpPr>
        <p:spPr>
          <a:xfrm flipH="1" flipV="1">
            <a:off x="5423648" y="4176638"/>
            <a:ext cx="16878" cy="1335534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170C2519-E042-4F47-9633-8E24A865CB22}"/>
              </a:ext>
            </a:extLst>
          </p:cNvPr>
          <p:cNvSpPr/>
          <p:nvPr/>
        </p:nvSpPr>
        <p:spPr>
          <a:xfrm>
            <a:off x="8875896" y="3179715"/>
            <a:ext cx="1210234" cy="4259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Room1</a:t>
            </a:r>
            <a:endParaRPr lang="ko-KR" altLang="en-US" b="1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07DBFD12-7DED-432A-B777-CD012E03683A}"/>
              </a:ext>
            </a:extLst>
          </p:cNvPr>
          <p:cNvSpPr/>
          <p:nvPr/>
        </p:nvSpPr>
        <p:spPr>
          <a:xfrm>
            <a:off x="8865321" y="3872822"/>
            <a:ext cx="1210234" cy="4259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Room2</a:t>
            </a:r>
            <a:endParaRPr lang="ko-KR" altLang="en-US" b="1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15582214-BB03-4EA7-BBDB-90F40B114A49}"/>
              </a:ext>
            </a:extLst>
          </p:cNvPr>
          <p:cNvSpPr/>
          <p:nvPr/>
        </p:nvSpPr>
        <p:spPr>
          <a:xfrm>
            <a:off x="8865321" y="4565929"/>
            <a:ext cx="1210234" cy="4259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Room3</a:t>
            </a:r>
            <a:endParaRPr lang="ko-KR" altLang="en-US" b="1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11D67548-4ABA-449E-83DC-FB4912A87E14}"/>
              </a:ext>
            </a:extLst>
          </p:cNvPr>
          <p:cNvSpPr/>
          <p:nvPr/>
        </p:nvSpPr>
        <p:spPr>
          <a:xfrm>
            <a:off x="8875896" y="5333396"/>
            <a:ext cx="1210234" cy="4259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Room4</a:t>
            </a:r>
            <a:endParaRPr lang="ko-KR" altLang="en-US" b="1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30869119-7125-423B-B487-473F2EC539A8}"/>
              </a:ext>
            </a:extLst>
          </p:cNvPr>
          <p:cNvSpPr/>
          <p:nvPr/>
        </p:nvSpPr>
        <p:spPr>
          <a:xfrm>
            <a:off x="8875896" y="6065316"/>
            <a:ext cx="1210234" cy="4259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Room5</a:t>
            </a:r>
            <a:endParaRPr lang="ko-KR" altLang="en-US" b="1" dirty="0"/>
          </a:p>
        </p:txBody>
      </p:sp>
      <p:sp>
        <p:nvSpPr>
          <p:cNvPr id="85" name="순서도: 연결자 84">
            <a:extLst>
              <a:ext uri="{FF2B5EF4-FFF2-40B4-BE49-F238E27FC236}">
                <a16:creationId xmlns:a16="http://schemas.microsoft.com/office/drawing/2014/main" id="{A0D1F91A-CE18-43FA-AF7A-2CA69A726A95}"/>
              </a:ext>
            </a:extLst>
          </p:cNvPr>
          <p:cNvSpPr/>
          <p:nvPr/>
        </p:nvSpPr>
        <p:spPr>
          <a:xfrm>
            <a:off x="1943928" y="4868550"/>
            <a:ext cx="172518" cy="171300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순서도: 연결자 85">
            <a:extLst>
              <a:ext uri="{FF2B5EF4-FFF2-40B4-BE49-F238E27FC236}">
                <a16:creationId xmlns:a16="http://schemas.microsoft.com/office/drawing/2014/main" id="{6754125D-BAA6-4397-8EED-AD3717A321F1}"/>
              </a:ext>
            </a:extLst>
          </p:cNvPr>
          <p:cNvSpPr/>
          <p:nvPr/>
        </p:nvSpPr>
        <p:spPr>
          <a:xfrm>
            <a:off x="1945578" y="4996106"/>
            <a:ext cx="170867" cy="145722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AA0EC05-BE20-4C0D-8671-585CB24C2D97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982084" y="4827011"/>
            <a:ext cx="245823" cy="903306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552A75C-246D-4ACC-B9C2-BE90DE40B2AB}"/>
              </a:ext>
            </a:extLst>
          </p:cNvPr>
          <p:cNvSpPr/>
          <p:nvPr/>
        </p:nvSpPr>
        <p:spPr>
          <a:xfrm>
            <a:off x="7038131" y="45409"/>
            <a:ext cx="3675529" cy="339825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USER</a:t>
            </a:r>
            <a:endParaRPr lang="ko-KR" altLang="en-US" b="1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31693B19-5E5A-41A7-B0A1-BABA89F9AA93}"/>
              </a:ext>
            </a:extLst>
          </p:cNvPr>
          <p:cNvCxnSpPr>
            <a:cxnSpLocks/>
          </p:cNvCxnSpPr>
          <p:nvPr/>
        </p:nvCxnSpPr>
        <p:spPr>
          <a:xfrm>
            <a:off x="9481013" y="136984"/>
            <a:ext cx="0" cy="780109"/>
          </a:xfrm>
          <a:prstGeom prst="straightConnector1">
            <a:avLst/>
          </a:prstGeom>
          <a:ln w="762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831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94B3F0-582E-48EE-A17A-B4646CBAB792}"/>
              </a:ext>
            </a:extLst>
          </p:cNvPr>
          <p:cNvSpPr txBox="1"/>
          <p:nvPr/>
        </p:nvSpPr>
        <p:spPr>
          <a:xfrm>
            <a:off x="2599637" y="100222"/>
            <a:ext cx="753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통신 객체</a:t>
            </a:r>
            <a:endParaRPr lang="en-US" altLang="ko-KR" sz="2400" b="1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08F1CC-699B-44EB-A4FC-0534373496EE}"/>
              </a:ext>
            </a:extLst>
          </p:cNvPr>
          <p:cNvSpPr/>
          <p:nvPr/>
        </p:nvSpPr>
        <p:spPr>
          <a:xfrm>
            <a:off x="197224" y="923365"/>
            <a:ext cx="11663082" cy="5710517"/>
          </a:xfrm>
          <a:prstGeom prst="round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213533-69E9-46BB-86A6-EDA5D9F71EC6}"/>
              </a:ext>
            </a:extLst>
          </p:cNvPr>
          <p:cNvSpPr txBox="1"/>
          <p:nvPr/>
        </p:nvSpPr>
        <p:spPr>
          <a:xfrm>
            <a:off x="197224" y="738699"/>
            <a:ext cx="359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highlight>
                  <a:srgbClr val="FFFF00"/>
                </a:highlight>
              </a:rPr>
              <a:t>TransferObj.class</a:t>
            </a:r>
            <a:endParaRPr lang="en-US" altLang="ko-KR" b="1" dirty="0">
              <a:highlight>
                <a:srgbClr val="FFFF00"/>
              </a:highlight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43E7B0E-7DBB-4FE6-B446-B0D73FC03E5E}"/>
              </a:ext>
            </a:extLst>
          </p:cNvPr>
          <p:cNvSpPr/>
          <p:nvPr/>
        </p:nvSpPr>
        <p:spPr>
          <a:xfrm>
            <a:off x="770965" y="2058290"/>
            <a:ext cx="2644588" cy="3881717"/>
          </a:xfrm>
          <a:prstGeom prst="round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/>
              <a:t>joinServer</a:t>
            </a:r>
            <a:endParaRPr lang="en-US" altLang="ko-KR" sz="2400" b="1" dirty="0"/>
          </a:p>
          <a:p>
            <a:pPr algn="ctr"/>
            <a:r>
              <a:rPr lang="en-US" altLang="ko-KR" sz="2400" b="1" dirty="0" err="1"/>
              <a:t>joinRoom</a:t>
            </a:r>
            <a:endParaRPr lang="en-US" altLang="ko-KR" sz="2400" b="1" dirty="0"/>
          </a:p>
          <a:p>
            <a:pPr algn="ctr"/>
            <a:r>
              <a:rPr lang="en-US" altLang="ko-KR" sz="2400" b="1" dirty="0"/>
              <a:t>.</a:t>
            </a:r>
          </a:p>
          <a:p>
            <a:pPr algn="ctr"/>
            <a:r>
              <a:rPr lang="en-US" altLang="ko-KR" sz="2400" b="1" dirty="0"/>
              <a:t>.</a:t>
            </a:r>
          </a:p>
          <a:p>
            <a:pPr algn="ctr"/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DFAC1-59DC-47E5-912C-06D1BB93ADE3}"/>
              </a:ext>
            </a:extLst>
          </p:cNvPr>
          <p:cNvSpPr txBox="1"/>
          <p:nvPr/>
        </p:nvSpPr>
        <p:spPr>
          <a:xfrm>
            <a:off x="296105" y="1873624"/>
            <a:ext cx="359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highlight>
                  <a:srgbClr val="00FFFF"/>
                </a:highlight>
              </a:rPr>
              <a:t>enum</a:t>
            </a:r>
            <a:r>
              <a:rPr lang="en-US" altLang="ko-KR" b="1" dirty="0">
                <a:highlight>
                  <a:srgbClr val="00FFFF"/>
                </a:highlight>
              </a:rPr>
              <a:t> Opcode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8888CA0-DDC0-47B1-B915-9B35F80509CC}"/>
              </a:ext>
            </a:extLst>
          </p:cNvPr>
          <p:cNvSpPr/>
          <p:nvPr/>
        </p:nvSpPr>
        <p:spPr>
          <a:xfrm>
            <a:off x="4168057" y="2376656"/>
            <a:ext cx="1659279" cy="1487387"/>
          </a:xfrm>
          <a:prstGeom prst="round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F9D294-443A-4026-A5D9-FDB8516B41D3}"/>
              </a:ext>
            </a:extLst>
          </p:cNvPr>
          <p:cNvSpPr txBox="1"/>
          <p:nvPr/>
        </p:nvSpPr>
        <p:spPr>
          <a:xfrm>
            <a:off x="3694830" y="1981424"/>
            <a:ext cx="2522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highlight>
                  <a:srgbClr val="00FF00"/>
                </a:highlight>
              </a:rPr>
              <a:t>Opcode</a:t>
            </a:r>
            <a:r>
              <a:rPr lang="ko-KR" altLang="en-US" sz="1600" b="1" dirty="0">
                <a:highlight>
                  <a:srgbClr val="00FF00"/>
                </a:highlight>
              </a:rPr>
              <a:t>별 정보 클래스들</a:t>
            </a:r>
            <a:endParaRPr lang="en-US" altLang="ko-KR" sz="1600" b="1" dirty="0">
              <a:highlight>
                <a:srgbClr val="00FF00"/>
              </a:highlight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A76B728-A16E-4CE4-A7DA-E5C2D8BE2250}"/>
              </a:ext>
            </a:extLst>
          </p:cNvPr>
          <p:cNvSpPr/>
          <p:nvPr/>
        </p:nvSpPr>
        <p:spPr>
          <a:xfrm>
            <a:off x="4320457" y="2529056"/>
            <a:ext cx="1659279" cy="1487387"/>
          </a:xfrm>
          <a:prstGeom prst="round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EE103C7-5468-4460-9F6C-4A7C43CBEF83}"/>
              </a:ext>
            </a:extLst>
          </p:cNvPr>
          <p:cNvSpPr/>
          <p:nvPr/>
        </p:nvSpPr>
        <p:spPr>
          <a:xfrm>
            <a:off x="4472857" y="2681456"/>
            <a:ext cx="1659279" cy="1487387"/>
          </a:xfrm>
          <a:prstGeom prst="round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73BA2B3-619E-4B5B-921E-2868C57F5ADC}"/>
              </a:ext>
            </a:extLst>
          </p:cNvPr>
          <p:cNvSpPr/>
          <p:nvPr/>
        </p:nvSpPr>
        <p:spPr>
          <a:xfrm>
            <a:off x="4625257" y="2833856"/>
            <a:ext cx="1659279" cy="1487387"/>
          </a:xfrm>
          <a:prstGeom prst="round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10C3412-3369-4DE7-81A7-7DAE24C576C7}"/>
              </a:ext>
            </a:extLst>
          </p:cNvPr>
          <p:cNvSpPr/>
          <p:nvPr/>
        </p:nvSpPr>
        <p:spPr>
          <a:xfrm>
            <a:off x="4777657" y="2986256"/>
            <a:ext cx="1659279" cy="1487387"/>
          </a:xfrm>
          <a:prstGeom prst="round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F14F815-E2CA-4E11-916F-F7CED4D86AF4}"/>
              </a:ext>
            </a:extLst>
          </p:cNvPr>
          <p:cNvSpPr/>
          <p:nvPr/>
        </p:nvSpPr>
        <p:spPr>
          <a:xfrm>
            <a:off x="4930057" y="3138656"/>
            <a:ext cx="1659279" cy="1487387"/>
          </a:xfrm>
          <a:prstGeom prst="round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FEBCA77-1EB8-4DD8-B008-19B8D9F5F23B}"/>
              </a:ext>
            </a:extLst>
          </p:cNvPr>
          <p:cNvSpPr/>
          <p:nvPr/>
        </p:nvSpPr>
        <p:spPr>
          <a:xfrm>
            <a:off x="5082457" y="3291056"/>
            <a:ext cx="1659279" cy="1487387"/>
          </a:xfrm>
          <a:prstGeom prst="round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141F1C5-DA2E-4CC7-B37D-24A86A9483D2}"/>
              </a:ext>
            </a:extLst>
          </p:cNvPr>
          <p:cNvSpPr/>
          <p:nvPr/>
        </p:nvSpPr>
        <p:spPr>
          <a:xfrm>
            <a:off x="5234857" y="3443456"/>
            <a:ext cx="1659279" cy="1487387"/>
          </a:xfrm>
          <a:prstGeom prst="round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601E12B-05A0-494F-9FC1-B87E5A166FEE}"/>
              </a:ext>
            </a:extLst>
          </p:cNvPr>
          <p:cNvSpPr/>
          <p:nvPr/>
        </p:nvSpPr>
        <p:spPr>
          <a:xfrm>
            <a:off x="5387257" y="3595856"/>
            <a:ext cx="1659279" cy="1487387"/>
          </a:xfrm>
          <a:prstGeom prst="round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9CE712E-E09C-4CED-B014-903E47E29497}"/>
              </a:ext>
            </a:extLst>
          </p:cNvPr>
          <p:cNvSpPr/>
          <p:nvPr/>
        </p:nvSpPr>
        <p:spPr>
          <a:xfrm>
            <a:off x="5539657" y="3748256"/>
            <a:ext cx="1659279" cy="1487387"/>
          </a:xfrm>
          <a:prstGeom prst="round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FF0E1D4-58D7-4D0C-874A-C0F0229F3B59}"/>
              </a:ext>
            </a:extLst>
          </p:cNvPr>
          <p:cNvSpPr/>
          <p:nvPr/>
        </p:nvSpPr>
        <p:spPr>
          <a:xfrm>
            <a:off x="5692057" y="3900656"/>
            <a:ext cx="1659279" cy="1487387"/>
          </a:xfrm>
          <a:prstGeom prst="round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EDA65B0-9F87-4CC0-9317-B65D4034F633}"/>
              </a:ext>
            </a:extLst>
          </p:cNvPr>
          <p:cNvSpPr/>
          <p:nvPr/>
        </p:nvSpPr>
        <p:spPr>
          <a:xfrm>
            <a:off x="7639450" y="2376656"/>
            <a:ext cx="1659279" cy="1487387"/>
          </a:xfrm>
          <a:prstGeom prst="roundRect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6FFC76-D566-4A73-9C86-83831D9F076A}"/>
              </a:ext>
            </a:extLst>
          </p:cNvPr>
          <p:cNvSpPr txBox="1"/>
          <p:nvPr/>
        </p:nvSpPr>
        <p:spPr>
          <a:xfrm>
            <a:off x="7166223" y="1981424"/>
            <a:ext cx="2522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highlight>
                  <a:srgbClr val="00FF00"/>
                </a:highlight>
              </a:rPr>
              <a:t>정보 클래스 인스턴스</a:t>
            </a:r>
            <a:endParaRPr lang="en-US" altLang="ko-KR" sz="1600" b="1" dirty="0">
              <a:highlight>
                <a:srgbClr val="00FF00"/>
              </a:highlight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AD8C11E-5CF9-4E3A-9D87-A4D03A82E2F3}"/>
              </a:ext>
            </a:extLst>
          </p:cNvPr>
          <p:cNvSpPr/>
          <p:nvPr/>
        </p:nvSpPr>
        <p:spPr>
          <a:xfrm>
            <a:off x="7791850" y="2529056"/>
            <a:ext cx="1659279" cy="1487387"/>
          </a:xfrm>
          <a:prstGeom prst="roundRect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4F8529F-8E0F-427F-97E4-6D0058AECA61}"/>
              </a:ext>
            </a:extLst>
          </p:cNvPr>
          <p:cNvSpPr/>
          <p:nvPr/>
        </p:nvSpPr>
        <p:spPr>
          <a:xfrm>
            <a:off x="7944250" y="2681456"/>
            <a:ext cx="1659279" cy="1487387"/>
          </a:xfrm>
          <a:prstGeom prst="roundRect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33645E-3EAD-4198-8ACE-B560112E6FB3}"/>
              </a:ext>
            </a:extLst>
          </p:cNvPr>
          <p:cNvSpPr/>
          <p:nvPr/>
        </p:nvSpPr>
        <p:spPr>
          <a:xfrm>
            <a:off x="8096650" y="2833856"/>
            <a:ext cx="1659279" cy="1487387"/>
          </a:xfrm>
          <a:prstGeom prst="roundRect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C20FFC5-53BF-4125-BB6C-4736A2F3DB33}"/>
              </a:ext>
            </a:extLst>
          </p:cNvPr>
          <p:cNvSpPr/>
          <p:nvPr/>
        </p:nvSpPr>
        <p:spPr>
          <a:xfrm>
            <a:off x="8249050" y="2986256"/>
            <a:ext cx="1659279" cy="1487387"/>
          </a:xfrm>
          <a:prstGeom prst="roundRect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EAA1D664-B478-4FA5-97EB-F8FF442A9E77}"/>
              </a:ext>
            </a:extLst>
          </p:cNvPr>
          <p:cNvSpPr/>
          <p:nvPr/>
        </p:nvSpPr>
        <p:spPr>
          <a:xfrm>
            <a:off x="8401450" y="3138656"/>
            <a:ext cx="1659279" cy="1487387"/>
          </a:xfrm>
          <a:prstGeom prst="roundRect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8F61E3B-772C-4F66-B57E-741C9F2100EB}"/>
              </a:ext>
            </a:extLst>
          </p:cNvPr>
          <p:cNvSpPr/>
          <p:nvPr/>
        </p:nvSpPr>
        <p:spPr>
          <a:xfrm>
            <a:off x="8553850" y="3291056"/>
            <a:ext cx="1659279" cy="1487387"/>
          </a:xfrm>
          <a:prstGeom prst="roundRect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9831F80-E9C8-400C-8463-A768941785B3}"/>
              </a:ext>
            </a:extLst>
          </p:cNvPr>
          <p:cNvSpPr/>
          <p:nvPr/>
        </p:nvSpPr>
        <p:spPr>
          <a:xfrm>
            <a:off x="8706250" y="3443456"/>
            <a:ext cx="1659279" cy="1487387"/>
          </a:xfrm>
          <a:prstGeom prst="roundRect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05DB992-127A-4278-ABBD-D4B2A6AB1AE0}"/>
              </a:ext>
            </a:extLst>
          </p:cNvPr>
          <p:cNvSpPr/>
          <p:nvPr/>
        </p:nvSpPr>
        <p:spPr>
          <a:xfrm>
            <a:off x="8858650" y="3595856"/>
            <a:ext cx="1659279" cy="1487387"/>
          </a:xfrm>
          <a:prstGeom prst="roundRect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E6519B7-CA59-4DEE-926F-1CD836A8434E}"/>
              </a:ext>
            </a:extLst>
          </p:cNvPr>
          <p:cNvSpPr/>
          <p:nvPr/>
        </p:nvSpPr>
        <p:spPr>
          <a:xfrm>
            <a:off x="9011050" y="3748256"/>
            <a:ext cx="1659279" cy="1487387"/>
          </a:xfrm>
          <a:prstGeom prst="roundRect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E53368A9-4F84-49E6-940E-8609F9F77C62}"/>
              </a:ext>
            </a:extLst>
          </p:cNvPr>
          <p:cNvSpPr/>
          <p:nvPr/>
        </p:nvSpPr>
        <p:spPr>
          <a:xfrm>
            <a:off x="9163450" y="3900656"/>
            <a:ext cx="1659279" cy="1487387"/>
          </a:xfrm>
          <a:prstGeom prst="roundRect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2749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94B3F0-582E-48EE-A17A-B4646CBAB792}"/>
              </a:ext>
            </a:extLst>
          </p:cNvPr>
          <p:cNvSpPr txBox="1"/>
          <p:nvPr/>
        </p:nvSpPr>
        <p:spPr>
          <a:xfrm>
            <a:off x="2537011" y="224118"/>
            <a:ext cx="753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통신 메소드</a:t>
            </a:r>
          </a:p>
        </p:txBody>
      </p:sp>
      <p:pic>
        <p:nvPicPr>
          <p:cNvPr id="11" name="그림 10" descr="전자기기, 테이블, 컴퓨터, 앉아있는이(가) 표시된 사진&#10;&#10;자동 생성된 설명">
            <a:extLst>
              <a:ext uri="{FF2B5EF4-FFF2-40B4-BE49-F238E27FC236}">
                <a16:creationId xmlns:a16="http://schemas.microsoft.com/office/drawing/2014/main" id="{DA112A94-491C-4211-A9B7-A623E1E50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392788" y="685783"/>
            <a:ext cx="2144223" cy="16135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213533-69E9-46BB-86A6-EDA5D9F71EC6}"/>
              </a:ext>
            </a:extLst>
          </p:cNvPr>
          <p:cNvSpPr txBox="1"/>
          <p:nvPr/>
        </p:nvSpPr>
        <p:spPr>
          <a:xfrm>
            <a:off x="2259687" y="734145"/>
            <a:ext cx="272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From Client To Server</a:t>
            </a:r>
            <a:endParaRPr lang="ko-KR" altLang="en-US" b="1" dirty="0"/>
          </a:p>
        </p:txBody>
      </p:sp>
      <p:pic>
        <p:nvPicPr>
          <p:cNvPr id="15" name="그림 14" descr="전자기기, 컴퓨터, 실내, 금속이(가) 표시된 사진&#10;&#10;자동 생성된 설명">
            <a:extLst>
              <a:ext uri="{FF2B5EF4-FFF2-40B4-BE49-F238E27FC236}">
                <a16:creationId xmlns:a16="http://schemas.microsoft.com/office/drawing/2014/main" id="{634B1DE1-6E57-44E1-AC02-413D26521B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86767" y="3504031"/>
            <a:ext cx="1772920" cy="17729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8124CDB-08FC-4493-8976-A4AF3AB06BF7}"/>
              </a:ext>
            </a:extLst>
          </p:cNvPr>
          <p:cNvSpPr txBox="1"/>
          <p:nvPr/>
        </p:nvSpPr>
        <p:spPr>
          <a:xfrm>
            <a:off x="2537011" y="1147448"/>
            <a:ext cx="96226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ClientCommProcessor</a:t>
            </a:r>
            <a:r>
              <a:rPr lang="en-US" altLang="ko-KR" dirty="0"/>
              <a:t> </a:t>
            </a:r>
            <a:r>
              <a:rPr lang="ko-KR" altLang="en-US" dirty="0"/>
              <a:t>클래스에서 </a:t>
            </a:r>
            <a:r>
              <a:rPr lang="en-US" altLang="ko-KR" dirty="0" err="1"/>
              <a:t>ServerCommProcessor</a:t>
            </a:r>
            <a:r>
              <a:rPr lang="ko-KR" altLang="en-US" dirty="0"/>
              <a:t>로 전송</a:t>
            </a:r>
            <a:r>
              <a:rPr lang="en-US" altLang="ko-K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joinServer</a:t>
            </a:r>
            <a:r>
              <a:rPr lang="en-US" altLang="ko-KR" dirty="0"/>
              <a:t>() : </a:t>
            </a:r>
            <a:r>
              <a:rPr lang="ko-KR" altLang="en-US" dirty="0"/>
              <a:t>서버입장 버튼을 누르면 소켓 연결과 동시에 닉네임 전달하며 입장 요청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joinRoom</a:t>
            </a:r>
            <a:r>
              <a:rPr lang="en-US" altLang="ko-KR" dirty="0"/>
              <a:t>() : </a:t>
            </a:r>
            <a:r>
              <a:rPr lang="ko-KR" altLang="en-US" dirty="0"/>
              <a:t>입장을 원하는 방 번호를 전달하며 서버에 입장 요청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getReady</a:t>
            </a:r>
            <a:r>
              <a:rPr lang="en-US" altLang="ko-KR" dirty="0"/>
              <a:t>() : </a:t>
            </a:r>
            <a:r>
              <a:rPr lang="ko-KR" altLang="en-US" dirty="0"/>
              <a:t>각 매치에서 레디 버튼을 클릭하면 준비 완료 전달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quitRoom</a:t>
            </a:r>
            <a:r>
              <a:rPr lang="en-US" altLang="ko-KR" dirty="0"/>
              <a:t>() : </a:t>
            </a:r>
            <a:r>
              <a:rPr lang="ko-KR" altLang="en-US" dirty="0"/>
              <a:t>각 매치에서 나가기 버튼 클릭 시 다시 방 목록 표출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sendStone</a:t>
            </a:r>
            <a:r>
              <a:rPr lang="en-US" altLang="ko-KR" dirty="0"/>
              <a:t>() : </a:t>
            </a:r>
            <a:r>
              <a:rPr lang="ko-KR" altLang="en-US" dirty="0"/>
              <a:t>서버로 부터 턴을 받은 경우 바둑알 배치 정보를 서버로 전달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ACB7CF-7B91-4112-924C-CA26FF59F344}"/>
              </a:ext>
            </a:extLst>
          </p:cNvPr>
          <p:cNvSpPr txBox="1"/>
          <p:nvPr/>
        </p:nvSpPr>
        <p:spPr>
          <a:xfrm>
            <a:off x="2537010" y="4121949"/>
            <a:ext cx="96226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ServerCommProcessor</a:t>
            </a:r>
            <a:r>
              <a:rPr lang="en-US" altLang="ko-KR" dirty="0"/>
              <a:t> </a:t>
            </a:r>
            <a:r>
              <a:rPr lang="ko-KR" altLang="en-US" dirty="0"/>
              <a:t>클래스에서 </a:t>
            </a:r>
            <a:r>
              <a:rPr lang="en-US" altLang="ko-KR" dirty="0" err="1"/>
              <a:t>ClientCommProcessor</a:t>
            </a:r>
            <a:r>
              <a:rPr lang="ko-KR" altLang="en-US" dirty="0"/>
              <a:t>로 전송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showRoomList</a:t>
            </a:r>
            <a:r>
              <a:rPr lang="en-US" altLang="ko-KR" dirty="0"/>
              <a:t>() : </a:t>
            </a:r>
            <a:r>
              <a:rPr lang="ko-KR" altLang="en-US" dirty="0"/>
              <a:t>클라이언트의 </a:t>
            </a:r>
            <a:r>
              <a:rPr lang="en-US" altLang="ko-KR" dirty="0" err="1"/>
              <a:t>joinServer</a:t>
            </a:r>
            <a:r>
              <a:rPr lang="en-US" altLang="ko-KR" dirty="0"/>
              <a:t> </a:t>
            </a:r>
            <a:r>
              <a:rPr lang="ko-KR" altLang="en-US" dirty="0"/>
              <a:t>요청을 받으면 방 목록을 클라이언트에게 전송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showroom() : </a:t>
            </a:r>
            <a:r>
              <a:rPr lang="ko-KR" altLang="en-US" dirty="0"/>
              <a:t>클라이언트가 입장 </a:t>
            </a:r>
            <a:r>
              <a:rPr lang="ko-KR" altLang="en-US" dirty="0" err="1"/>
              <a:t>요청시</a:t>
            </a:r>
            <a:r>
              <a:rPr lang="ko-KR" altLang="en-US" dirty="0"/>
              <a:t> 해당 방 정보</a:t>
            </a:r>
            <a:r>
              <a:rPr lang="en-US" altLang="ko-KR" dirty="0"/>
              <a:t>, </a:t>
            </a:r>
            <a:r>
              <a:rPr lang="ko-KR" altLang="en-US" dirty="0"/>
              <a:t>입장 실패 시 </a:t>
            </a:r>
            <a:r>
              <a:rPr lang="en-US" altLang="ko-KR" dirty="0"/>
              <a:t>0</a:t>
            </a:r>
            <a:r>
              <a:rPr lang="ko-KR" altLang="en-US" dirty="0"/>
              <a:t>을 전달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startOmok</a:t>
            </a:r>
            <a:r>
              <a:rPr lang="en-US" altLang="ko-KR" dirty="0"/>
              <a:t>() : </a:t>
            </a:r>
            <a:r>
              <a:rPr lang="ko-KR" altLang="en-US" dirty="0"/>
              <a:t>방 객체에서 양 플레이어가 </a:t>
            </a:r>
            <a:r>
              <a:rPr lang="en-US" altLang="ko-KR" dirty="0"/>
              <a:t>Ready</a:t>
            </a:r>
            <a:r>
              <a:rPr lang="ko-KR" altLang="en-US" dirty="0"/>
              <a:t>한 것으로 나타나면 오목 시작 명령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turnOver</a:t>
            </a:r>
            <a:r>
              <a:rPr lang="en-US" altLang="ko-KR" dirty="0"/>
              <a:t>() : </a:t>
            </a:r>
            <a:r>
              <a:rPr lang="ko-KR" altLang="en-US" dirty="0"/>
              <a:t>다음 플레이어에게 턴을 넘김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notifyBoard</a:t>
            </a:r>
            <a:r>
              <a:rPr lang="en-US" altLang="ko-KR" dirty="0"/>
              <a:t>() : </a:t>
            </a:r>
            <a:r>
              <a:rPr lang="ko-KR" altLang="en-US" dirty="0"/>
              <a:t>보드 정보를 </a:t>
            </a:r>
            <a:r>
              <a:rPr lang="en-US" altLang="ko-KR" dirty="0"/>
              <a:t>2D array</a:t>
            </a:r>
            <a:r>
              <a:rPr lang="ko-KR" altLang="en-US" dirty="0"/>
              <a:t>로 넘김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winner() : </a:t>
            </a:r>
            <a:r>
              <a:rPr lang="ko-KR" altLang="en-US" dirty="0"/>
              <a:t>게임이 끝났을 때 승자에게 전달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loser() : </a:t>
            </a:r>
            <a:r>
              <a:rPr lang="ko-KR" altLang="en-US" dirty="0"/>
              <a:t>패자에게 전달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1B86B1-634A-494E-BB86-8FEF897BFB65}"/>
              </a:ext>
            </a:extLst>
          </p:cNvPr>
          <p:cNvSpPr txBox="1"/>
          <p:nvPr/>
        </p:nvSpPr>
        <p:spPr>
          <a:xfrm>
            <a:off x="2259687" y="3548105"/>
            <a:ext cx="272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From Server To Client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7780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2479E0-50C6-41D0-98D4-256C7A9C7B03}"/>
              </a:ext>
            </a:extLst>
          </p:cNvPr>
          <p:cNvSpPr txBox="1"/>
          <p:nvPr/>
        </p:nvSpPr>
        <p:spPr>
          <a:xfrm>
            <a:off x="2586318" y="155993"/>
            <a:ext cx="701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GUI </a:t>
            </a:r>
            <a:r>
              <a:rPr lang="ko-KR" altLang="en-US" sz="2400" b="1" dirty="0"/>
              <a:t>화면 예상도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1912721-4D49-4D47-BD53-A38378D985DE}"/>
              </a:ext>
            </a:extLst>
          </p:cNvPr>
          <p:cNvSpPr/>
          <p:nvPr/>
        </p:nvSpPr>
        <p:spPr>
          <a:xfrm>
            <a:off x="116542" y="1376971"/>
            <a:ext cx="3890682" cy="5325036"/>
          </a:xfrm>
          <a:prstGeom prst="round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1C4DF2D-C91F-46D6-89D9-A36BA42B0F9D}"/>
              </a:ext>
            </a:extLst>
          </p:cNvPr>
          <p:cNvSpPr/>
          <p:nvPr/>
        </p:nvSpPr>
        <p:spPr>
          <a:xfrm>
            <a:off x="4150659" y="1376971"/>
            <a:ext cx="3890682" cy="5325036"/>
          </a:xfrm>
          <a:prstGeom prst="round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83268CD-9C31-43F5-BD26-6DD61A7A5110}"/>
              </a:ext>
            </a:extLst>
          </p:cNvPr>
          <p:cNvSpPr/>
          <p:nvPr/>
        </p:nvSpPr>
        <p:spPr>
          <a:xfrm>
            <a:off x="8184776" y="1376971"/>
            <a:ext cx="3890682" cy="5325036"/>
          </a:xfrm>
          <a:prstGeom prst="round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D6B646-A50E-4F4D-9E72-E541195EAF7D}"/>
              </a:ext>
            </a:extLst>
          </p:cNvPr>
          <p:cNvSpPr txBox="1"/>
          <p:nvPr/>
        </p:nvSpPr>
        <p:spPr>
          <a:xfrm>
            <a:off x="896472" y="812648"/>
            <a:ext cx="233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메인 메뉴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55F8AD-67BD-426B-AF42-684642026100}"/>
              </a:ext>
            </a:extLst>
          </p:cNvPr>
          <p:cNvSpPr txBox="1"/>
          <p:nvPr/>
        </p:nvSpPr>
        <p:spPr>
          <a:xfrm>
            <a:off x="4930588" y="812648"/>
            <a:ext cx="233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 입장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1C3DA-4808-4247-A94A-B13E8CC014D1}"/>
              </a:ext>
            </a:extLst>
          </p:cNvPr>
          <p:cNvSpPr txBox="1"/>
          <p:nvPr/>
        </p:nvSpPr>
        <p:spPr>
          <a:xfrm>
            <a:off x="8964705" y="813970"/>
            <a:ext cx="233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게임 플레이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F683D34-CEC7-4030-B8C2-8C738FC3D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04410" y="2032644"/>
            <a:ext cx="3451412" cy="3448385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4230D0F-0478-4700-B520-DF1E91B686AC}"/>
              </a:ext>
            </a:extLst>
          </p:cNvPr>
          <p:cNvSpPr/>
          <p:nvPr/>
        </p:nvSpPr>
        <p:spPr>
          <a:xfrm>
            <a:off x="8964705" y="1504465"/>
            <a:ext cx="2330823" cy="40068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정보</a:t>
            </a:r>
            <a:r>
              <a:rPr lang="en-US" altLang="ko-KR" dirty="0"/>
              <a:t>(</a:t>
            </a:r>
            <a:r>
              <a:rPr lang="ko-KR" altLang="en-US" dirty="0"/>
              <a:t>턴</a:t>
            </a:r>
            <a:r>
              <a:rPr lang="en-US" altLang="ko-KR" dirty="0"/>
              <a:t>, </a:t>
            </a:r>
            <a:r>
              <a:rPr lang="ko-KR" altLang="en-US" dirty="0"/>
              <a:t>승패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F19370B-61CE-4AAE-B589-5D6A8E7AA531}"/>
              </a:ext>
            </a:extLst>
          </p:cNvPr>
          <p:cNvSpPr/>
          <p:nvPr/>
        </p:nvSpPr>
        <p:spPr>
          <a:xfrm>
            <a:off x="9529482" y="6136702"/>
            <a:ext cx="1317812" cy="4254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9316967-7EF3-4C61-AF2B-A1CA5E04FD49}"/>
              </a:ext>
            </a:extLst>
          </p:cNvPr>
          <p:cNvSpPr/>
          <p:nvPr/>
        </p:nvSpPr>
        <p:spPr>
          <a:xfrm>
            <a:off x="1344706" y="6136701"/>
            <a:ext cx="1317812" cy="4254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04F682A-EC7C-42CF-A2AE-3009D99A1C90}"/>
              </a:ext>
            </a:extLst>
          </p:cNvPr>
          <p:cNvSpPr/>
          <p:nvPr/>
        </p:nvSpPr>
        <p:spPr>
          <a:xfrm>
            <a:off x="5437093" y="6136701"/>
            <a:ext cx="1317812" cy="4254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24CCE67-5F6A-458E-A6DE-D23095AD6929}"/>
              </a:ext>
            </a:extLst>
          </p:cNvPr>
          <p:cNvSpPr/>
          <p:nvPr/>
        </p:nvSpPr>
        <p:spPr>
          <a:xfrm>
            <a:off x="896472" y="4735602"/>
            <a:ext cx="2330823" cy="40068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닉네임 텍스트 필드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B62FC95-686F-4DEB-9850-E0B1D95940DE}"/>
              </a:ext>
            </a:extLst>
          </p:cNvPr>
          <p:cNvSpPr/>
          <p:nvPr/>
        </p:nvSpPr>
        <p:spPr>
          <a:xfrm>
            <a:off x="4930587" y="1504465"/>
            <a:ext cx="2330823" cy="40068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닉네임 표시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01740A6-EAB9-489A-B217-6EB994ADF2FE}"/>
              </a:ext>
            </a:extLst>
          </p:cNvPr>
          <p:cNvSpPr/>
          <p:nvPr/>
        </p:nvSpPr>
        <p:spPr>
          <a:xfrm>
            <a:off x="4226859" y="2100142"/>
            <a:ext cx="3738282" cy="3484870"/>
          </a:xfrm>
          <a:prstGeom prst="roundRect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매치 리스트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069857-01E9-47C9-8225-AF102583E3B3}"/>
              </a:ext>
            </a:extLst>
          </p:cNvPr>
          <p:cNvSpPr txBox="1"/>
          <p:nvPr/>
        </p:nvSpPr>
        <p:spPr>
          <a:xfrm>
            <a:off x="8747310" y="5576305"/>
            <a:ext cx="105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Player1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3C1B77C-7CC2-456D-B946-63B357E281C2}"/>
              </a:ext>
            </a:extLst>
          </p:cNvPr>
          <p:cNvSpPr/>
          <p:nvPr/>
        </p:nvSpPr>
        <p:spPr>
          <a:xfrm>
            <a:off x="8507506" y="5638520"/>
            <a:ext cx="239804" cy="2449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28B9D6-5FFC-4610-B5A1-69A189705158}"/>
              </a:ext>
            </a:extLst>
          </p:cNvPr>
          <p:cNvSpPr txBox="1"/>
          <p:nvPr/>
        </p:nvSpPr>
        <p:spPr>
          <a:xfrm>
            <a:off x="10897718" y="5585012"/>
            <a:ext cx="105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Player2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B7E6529-8D9D-4A40-BBC8-1FE2C1FC3894}"/>
              </a:ext>
            </a:extLst>
          </p:cNvPr>
          <p:cNvSpPr/>
          <p:nvPr/>
        </p:nvSpPr>
        <p:spPr>
          <a:xfrm>
            <a:off x="10657914" y="5647227"/>
            <a:ext cx="239804" cy="2449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1B9D1A3-0617-4B9E-B44E-F89B2AFD7064}"/>
              </a:ext>
            </a:extLst>
          </p:cNvPr>
          <p:cNvSpPr/>
          <p:nvPr/>
        </p:nvSpPr>
        <p:spPr>
          <a:xfrm>
            <a:off x="1187824" y="5384669"/>
            <a:ext cx="1631575" cy="400686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 입장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FD0891F-B785-4CE5-A5B5-076BA1417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6471" y="2005493"/>
            <a:ext cx="2330823" cy="23287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36C9A50-13A7-4915-B67A-28E08D36F25E}"/>
              </a:ext>
            </a:extLst>
          </p:cNvPr>
          <p:cNvSpPr txBox="1"/>
          <p:nvPr/>
        </p:nvSpPr>
        <p:spPr>
          <a:xfrm>
            <a:off x="896471" y="2985216"/>
            <a:ext cx="2330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</a:rPr>
              <a:t>장식용 이미지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8D3ACFE-B266-4FED-B8D6-25E6FBF8C115}"/>
              </a:ext>
            </a:extLst>
          </p:cNvPr>
          <p:cNvSpPr/>
          <p:nvPr/>
        </p:nvSpPr>
        <p:spPr>
          <a:xfrm>
            <a:off x="9643222" y="5600689"/>
            <a:ext cx="936815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READY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357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판단 3">
            <a:extLst>
              <a:ext uri="{FF2B5EF4-FFF2-40B4-BE49-F238E27FC236}">
                <a16:creationId xmlns:a16="http://schemas.microsoft.com/office/drawing/2014/main" id="{406F46D1-9FD2-400A-BD1B-EC3400327752}"/>
              </a:ext>
            </a:extLst>
          </p:cNvPr>
          <p:cNvSpPr/>
          <p:nvPr/>
        </p:nvSpPr>
        <p:spPr>
          <a:xfrm>
            <a:off x="201708" y="2126084"/>
            <a:ext cx="2994212" cy="1640542"/>
          </a:xfrm>
          <a:prstGeom prst="flowChartDecision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메인메뉴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서버입장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종료</a:t>
            </a:r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5C6CBF7C-CAC6-4810-BB55-40B5A18D03EA}"/>
              </a:ext>
            </a:extLst>
          </p:cNvPr>
          <p:cNvSpPr/>
          <p:nvPr/>
        </p:nvSpPr>
        <p:spPr>
          <a:xfrm>
            <a:off x="582708" y="641867"/>
            <a:ext cx="2232212" cy="618565"/>
          </a:xfrm>
          <a:prstGeom prst="flowChartTermina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</a:t>
            </a:r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6887B165-E779-45AF-97C2-FB6D5D8326EA}"/>
              </a:ext>
            </a:extLst>
          </p:cNvPr>
          <p:cNvSpPr/>
          <p:nvPr/>
        </p:nvSpPr>
        <p:spPr>
          <a:xfrm>
            <a:off x="3749478" y="3008646"/>
            <a:ext cx="2308413" cy="618566"/>
          </a:xfrm>
          <a:prstGeom prst="flowChartAlternateProcess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매치 입장 요청</a:t>
            </a:r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265800DA-4FB8-425F-9856-982C9E844108}"/>
              </a:ext>
            </a:extLst>
          </p:cNvPr>
          <p:cNvSpPr/>
          <p:nvPr/>
        </p:nvSpPr>
        <p:spPr>
          <a:xfrm>
            <a:off x="591671" y="4052047"/>
            <a:ext cx="2232212" cy="618565"/>
          </a:xfrm>
          <a:prstGeom prst="flowChartTermina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31B6E389-5544-4851-818E-112D84B0E062}"/>
              </a:ext>
            </a:extLst>
          </p:cNvPr>
          <p:cNvSpPr/>
          <p:nvPr/>
        </p:nvSpPr>
        <p:spPr>
          <a:xfrm>
            <a:off x="3749478" y="3902320"/>
            <a:ext cx="2308413" cy="618566"/>
          </a:xfrm>
          <a:prstGeom prst="flowChartAlternateProcess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매치 표시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9085AE-CDF2-4054-94E6-B4D947F3D74F}"/>
              </a:ext>
            </a:extLst>
          </p:cNvPr>
          <p:cNvSpPr txBox="1"/>
          <p:nvPr/>
        </p:nvSpPr>
        <p:spPr>
          <a:xfrm>
            <a:off x="611841" y="80689"/>
            <a:ext cx="2796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/>
              <a:t>전체흐름도</a:t>
            </a:r>
            <a:endParaRPr lang="ko-KR" altLang="en-US" sz="2400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8D597FB-BBA3-4852-B5D5-8EEF295067B1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1698814" y="1260432"/>
            <a:ext cx="0" cy="865652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FEBF230-9456-4BF7-A4C9-95E0C4AAF9D3}"/>
              </a:ext>
            </a:extLst>
          </p:cNvPr>
          <p:cNvCxnSpPr>
            <a:cxnSpLocks/>
          </p:cNvCxnSpPr>
          <p:nvPr/>
        </p:nvCxnSpPr>
        <p:spPr>
          <a:xfrm flipH="1">
            <a:off x="1707777" y="3585884"/>
            <a:ext cx="4483" cy="466163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id="{3367C7F7-6647-47AC-A3D2-DF1ED5A185F0}"/>
              </a:ext>
            </a:extLst>
          </p:cNvPr>
          <p:cNvSpPr/>
          <p:nvPr/>
        </p:nvSpPr>
        <p:spPr>
          <a:xfrm>
            <a:off x="3762928" y="4795994"/>
            <a:ext cx="2308413" cy="618566"/>
          </a:xfrm>
          <a:prstGeom prst="flowChartAlternateProcess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양 클라이언트 준비</a:t>
            </a:r>
            <a:endParaRPr lang="en-US" altLang="ko-KR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4F95387-11DB-44E3-8EE0-C0897926D42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4903685" y="3627212"/>
            <a:ext cx="0" cy="275108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63CAECE-72B1-41C0-866F-39444FB9FC4F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7622227" y="4211603"/>
            <a:ext cx="0" cy="425433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순서도: 대체 처리 22">
            <a:extLst>
              <a:ext uri="{FF2B5EF4-FFF2-40B4-BE49-F238E27FC236}">
                <a16:creationId xmlns:a16="http://schemas.microsoft.com/office/drawing/2014/main" id="{F385E59F-0A7A-4A0E-9EB4-E4CB5AE902D4}"/>
              </a:ext>
            </a:extLst>
          </p:cNvPr>
          <p:cNvSpPr/>
          <p:nvPr/>
        </p:nvSpPr>
        <p:spPr>
          <a:xfrm>
            <a:off x="3749480" y="5715001"/>
            <a:ext cx="2308413" cy="618566"/>
          </a:xfrm>
          <a:prstGeom prst="flowChartAlternateProcess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매치 시작</a:t>
            </a:r>
            <a:endParaRPr lang="en-US" altLang="ko-KR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3ED6D11-B287-4FBC-8113-F9461FB625C4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910411" y="5414560"/>
            <a:ext cx="6724" cy="313885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순서도: 판단 24">
            <a:extLst>
              <a:ext uri="{FF2B5EF4-FFF2-40B4-BE49-F238E27FC236}">
                <a16:creationId xmlns:a16="http://schemas.microsoft.com/office/drawing/2014/main" id="{8808EA4C-5B55-493C-9807-CE350439DD6C}"/>
              </a:ext>
            </a:extLst>
          </p:cNvPr>
          <p:cNvSpPr/>
          <p:nvPr/>
        </p:nvSpPr>
        <p:spPr>
          <a:xfrm>
            <a:off x="3366247" y="1184696"/>
            <a:ext cx="3101784" cy="1389513"/>
          </a:xfrm>
          <a:prstGeom prst="flowChartDecision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</a:t>
            </a:r>
            <a:r>
              <a:rPr lang="ko-KR" altLang="en-US" dirty="0"/>
              <a:t>매치입장</a:t>
            </a:r>
            <a:endParaRPr lang="en-US" altLang="ko-KR" dirty="0"/>
          </a:p>
          <a:p>
            <a:pPr algn="ctr"/>
            <a:r>
              <a:rPr lang="en-US" altLang="ko-KR" dirty="0"/>
              <a:t>2. </a:t>
            </a:r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E04EF04-EA2E-4F19-BA7F-F53321A56146}"/>
              </a:ext>
            </a:extLst>
          </p:cNvPr>
          <p:cNvCxnSpPr>
            <a:cxnSpLocks/>
            <a:stCxn id="25" idx="2"/>
            <a:endCxn id="6" idx="0"/>
          </p:cNvCxnSpPr>
          <p:nvPr/>
        </p:nvCxnSpPr>
        <p:spPr>
          <a:xfrm flipH="1">
            <a:off x="4903685" y="2574209"/>
            <a:ext cx="13454" cy="434437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A24C498-15D3-40C4-882E-218F4A9415E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195920" y="600305"/>
            <a:ext cx="9523" cy="234605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0578A69-8705-4350-8D87-E4BD592F8F2A}"/>
              </a:ext>
            </a:extLst>
          </p:cNvPr>
          <p:cNvCxnSpPr>
            <a:cxnSpLocks/>
            <a:stCxn id="74" idx="2"/>
            <a:endCxn id="25" idx="0"/>
          </p:cNvCxnSpPr>
          <p:nvPr/>
        </p:nvCxnSpPr>
        <p:spPr>
          <a:xfrm flipH="1">
            <a:off x="4917139" y="909588"/>
            <a:ext cx="11208" cy="275108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A3D1A9D-0A39-45D3-B912-8782EF24510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369895" y="4211603"/>
            <a:ext cx="379583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9561F61-64E6-4647-BE73-8B6B3DF6ECB6}"/>
              </a:ext>
            </a:extLst>
          </p:cNvPr>
          <p:cNvCxnSpPr>
            <a:cxnSpLocks/>
          </p:cNvCxnSpPr>
          <p:nvPr/>
        </p:nvCxnSpPr>
        <p:spPr>
          <a:xfrm flipV="1">
            <a:off x="3374368" y="4228928"/>
            <a:ext cx="0" cy="567066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4617E64-6702-4C71-9C2F-3C18169BAA44}"/>
              </a:ext>
            </a:extLst>
          </p:cNvPr>
          <p:cNvCxnSpPr>
            <a:cxnSpLocks/>
          </p:cNvCxnSpPr>
          <p:nvPr/>
        </p:nvCxnSpPr>
        <p:spPr>
          <a:xfrm>
            <a:off x="2212040" y="6698692"/>
            <a:ext cx="2691645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4D857898-CEAD-4696-A6CF-EC6AC2B0D3E4}"/>
              </a:ext>
            </a:extLst>
          </p:cNvPr>
          <p:cNvCxnSpPr>
            <a:cxnSpLocks/>
          </p:cNvCxnSpPr>
          <p:nvPr/>
        </p:nvCxnSpPr>
        <p:spPr>
          <a:xfrm flipV="1">
            <a:off x="4903685" y="6362083"/>
            <a:ext cx="1" cy="33660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3" name="화살표: 오른쪽 72">
            <a:extLst>
              <a:ext uri="{FF2B5EF4-FFF2-40B4-BE49-F238E27FC236}">
                <a16:creationId xmlns:a16="http://schemas.microsoft.com/office/drawing/2014/main" id="{EFBE8021-A4CF-4D50-B896-E24DA75FB08D}"/>
              </a:ext>
            </a:extLst>
          </p:cNvPr>
          <p:cNvSpPr/>
          <p:nvPr/>
        </p:nvSpPr>
        <p:spPr>
          <a:xfrm>
            <a:off x="0" y="86928"/>
            <a:ext cx="1194542" cy="4330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대체 처리 40">
            <a:extLst>
              <a:ext uri="{FF2B5EF4-FFF2-40B4-BE49-F238E27FC236}">
                <a16:creationId xmlns:a16="http://schemas.microsoft.com/office/drawing/2014/main" id="{911D7D19-93C3-4E50-AFF8-117981316DA4}"/>
              </a:ext>
            </a:extLst>
          </p:cNvPr>
          <p:cNvSpPr/>
          <p:nvPr/>
        </p:nvSpPr>
        <p:spPr>
          <a:xfrm>
            <a:off x="1100417" y="5916478"/>
            <a:ext cx="2308413" cy="618566"/>
          </a:xfrm>
          <a:prstGeom prst="flowChartAlternateProcess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매치 진행</a:t>
            </a:r>
            <a:endParaRPr lang="en-US" altLang="ko-KR" dirty="0"/>
          </a:p>
        </p:txBody>
      </p:sp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id="{0BD93BE8-50D0-4F95-BD6A-542C4E32E21F}"/>
              </a:ext>
            </a:extLst>
          </p:cNvPr>
          <p:cNvSpPr/>
          <p:nvPr/>
        </p:nvSpPr>
        <p:spPr>
          <a:xfrm>
            <a:off x="1057834" y="5014423"/>
            <a:ext cx="2308413" cy="618566"/>
          </a:xfrm>
          <a:prstGeom prst="flowChartAlternateProcess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매치 종료</a:t>
            </a:r>
            <a:endParaRPr lang="en-US" altLang="ko-KR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F361529-9630-405A-B072-7B6B99AE1E40}"/>
              </a:ext>
            </a:extLst>
          </p:cNvPr>
          <p:cNvCxnSpPr>
            <a:cxnSpLocks/>
          </p:cNvCxnSpPr>
          <p:nvPr/>
        </p:nvCxnSpPr>
        <p:spPr>
          <a:xfrm>
            <a:off x="2212041" y="4773937"/>
            <a:ext cx="1148850" cy="1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C40FDD2-ECD2-4742-AA43-0495B4B8BCE7}"/>
              </a:ext>
            </a:extLst>
          </p:cNvPr>
          <p:cNvCxnSpPr>
            <a:cxnSpLocks/>
          </p:cNvCxnSpPr>
          <p:nvPr/>
        </p:nvCxnSpPr>
        <p:spPr>
          <a:xfrm flipV="1">
            <a:off x="2212041" y="4753221"/>
            <a:ext cx="0" cy="258073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CFCB5E-5C86-45C9-B62B-CCF8AB63A74B}"/>
              </a:ext>
            </a:extLst>
          </p:cNvPr>
          <p:cNvCxnSpPr>
            <a:cxnSpLocks/>
          </p:cNvCxnSpPr>
          <p:nvPr/>
        </p:nvCxnSpPr>
        <p:spPr>
          <a:xfrm flipV="1">
            <a:off x="2252382" y="5632989"/>
            <a:ext cx="0" cy="258073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E4E28C5-08E9-4325-A4D8-825E77656936}"/>
              </a:ext>
            </a:extLst>
          </p:cNvPr>
          <p:cNvCxnSpPr>
            <a:cxnSpLocks/>
          </p:cNvCxnSpPr>
          <p:nvPr/>
        </p:nvCxnSpPr>
        <p:spPr>
          <a:xfrm flipV="1">
            <a:off x="2252382" y="6558411"/>
            <a:ext cx="0" cy="140281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BCABBEBA-C566-4409-8B51-6648491A1B0A}"/>
              </a:ext>
            </a:extLst>
          </p:cNvPr>
          <p:cNvSpPr/>
          <p:nvPr/>
        </p:nvSpPr>
        <p:spPr>
          <a:xfrm>
            <a:off x="2842931" y="2778112"/>
            <a:ext cx="407892" cy="402666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7A36C77-B234-4285-BF8F-6CDFC16AF50B}"/>
              </a:ext>
            </a:extLst>
          </p:cNvPr>
          <p:cNvSpPr/>
          <p:nvPr/>
        </p:nvSpPr>
        <p:spPr>
          <a:xfrm>
            <a:off x="1500467" y="3388983"/>
            <a:ext cx="414619" cy="429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22C4679C-01E8-40A6-82B9-A7C7F5E99419}"/>
              </a:ext>
            </a:extLst>
          </p:cNvPr>
          <p:cNvSpPr/>
          <p:nvPr/>
        </p:nvSpPr>
        <p:spPr>
          <a:xfrm>
            <a:off x="4795025" y="2422363"/>
            <a:ext cx="296921" cy="275176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CF7AD56-6152-44EA-BCC4-437232F9767A}"/>
              </a:ext>
            </a:extLst>
          </p:cNvPr>
          <p:cNvCxnSpPr>
            <a:cxnSpLocks/>
          </p:cNvCxnSpPr>
          <p:nvPr/>
        </p:nvCxnSpPr>
        <p:spPr>
          <a:xfrm flipH="1">
            <a:off x="2814921" y="3585884"/>
            <a:ext cx="672350" cy="625719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67B45DAE-D892-4FBD-BEC0-0858DD613AAF}"/>
              </a:ext>
            </a:extLst>
          </p:cNvPr>
          <p:cNvSpPr/>
          <p:nvPr/>
        </p:nvSpPr>
        <p:spPr>
          <a:xfrm>
            <a:off x="3360891" y="1742846"/>
            <a:ext cx="289704" cy="308276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4" name="순서도: 대체 처리 73">
            <a:extLst>
              <a:ext uri="{FF2B5EF4-FFF2-40B4-BE49-F238E27FC236}">
                <a16:creationId xmlns:a16="http://schemas.microsoft.com/office/drawing/2014/main" id="{E0178939-754B-41F3-ABF7-96F5C2A87859}"/>
              </a:ext>
            </a:extLst>
          </p:cNvPr>
          <p:cNvSpPr/>
          <p:nvPr/>
        </p:nvSpPr>
        <p:spPr>
          <a:xfrm>
            <a:off x="3774140" y="291022"/>
            <a:ext cx="2308413" cy="618566"/>
          </a:xfrm>
          <a:prstGeom prst="flowChartAlternateProcess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매치 리스트 받아 표시</a:t>
            </a:r>
            <a:endParaRPr lang="en-US" altLang="ko-KR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1EB32B6E-3EFC-46C2-BBAC-C902FE5C8CD3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3195920" y="600305"/>
            <a:ext cx="578220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순서도: 판단 105">
            <a:extLst>
              <a:ext uri="{FF2B5EF4-FFF2-40B4-BE49-F238E27FC236}">
                <a16:creationId xmlns:a16="http://schemas.microsoft.com/office/drawing/2014/main" id="{F2DF0EAB-0D30-4081-B7E9-1B212035BD4C}"/>
              </a:ext>
            </a:extLst>
          </p:cNvPr>
          <p:cNvSpPr/>
          <p:nvPr/>
        </p:nvSpPr>
        <p:spPr>
          <a:xfrm>
            <a:off x="6471382" y="4637036"/>
            <a:ext cx="2301689" cy="936482"/>
          </a:xfrm>
          <a:prstGeom prst="flowChartDecision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1.READY</a:t>
            </a:r>
          </a:p>
          <a:p>
            <a:pPr algn="ctr"/>
            <a:r>
              <a:rPr lang="en-US" altLang="ko-KR" dirty="0"/>
              <a:t>2. </a:t>
            </a:r>
            <a:r>
              <a:rPr lang="ko-KR" altLang="en-US" dirty="0"/>
              <a:t>나가기</a:t>
            </a:r>
            <a:endParaRPr lang="en-US" altLang="ko-KR" dirty="0"/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BC9A61F7-8E79-4895-85DB-3BC17350B459}"/>
              </a:ext>
            </a:extLst>
          </p:cNvPr>
          <p:cNvCxnSpPr>
            <a:cxnSpLocks/>
          </p:cNvCxnSpPr>
          <p:nvPr/>
        </p:nvCxnSpPr>
        <p:spPr>
          <a:xfrm>
            <a:off x="6057891" y="4211603"/>
            <a:ext cx="1568810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DCE0420F-5C57-4DBC-A3F2-5FB588810269}"/>
              </a:ext>
            </a:extLst>
          </p:cNvPr>
          <p:cNvCxnSpPr>
            <a:cxnSpLocks/>
            <a:stCxn id="106" idx="1"/>
            <a:endCxn id="14" idx="3"/>
          </p:cNvCxnSpPr>
          <p:nvPr/>
        </p:nvCxnSpPr>
        <p:spPr>
          <a:xfrm flipH="1">
            <a:off x="6071341" y="5105277"/>
            <a:ext cx="400041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타원 119">
            <a:extLst>
              <a:ext uri="{FF2B5EF4-FFF2-40B4-BE49-F238E27FC236}">
                <a16:creationId xmlns:a16="http://schemas.microsoft.com/office/drawing/2014/main" id="{A0E90F6D-CE53-4397-9034-2EE3B7E59BF4}"/>
              </a:ext>
            </a:extLst>
          </p:cNvPr>
          <p:cNvSpPr/>
          <p:nvPr/>
        </p:nvSpPr>
        <p:spPr>
          <a:xfrm>
            <a:off x="6468022" y="4957893"/>
            <a:ext cx="344000" cy="29476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20C11948-EDC3-4477-927F-63F0FA9BA3F8}"/>
              </a:ext>
            </a:extLst>
          </p:cNvPr>
          <p:cNvSpPr/>
          <p:nvPr/>
        </p:nvSpPr>
        <p:spPr>
          <a:xfrm>
            <a:off x="8450347" y="4963350"/>
            <a:ext cx="344001" cy="29476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C62C22FB-BEA0-4A49-B811-B5C20EC59605}"/>
              </a:ext>
            </a:extLst>
          </p:cNvPr>
          <p:cNvCxnSpPr>
            <a:cxnSpLocks/>
          </p:cNvCxnSpPr>
          <p:nvPr/>
        </p:nvCxnSpPr>
        <p:spPr>
          <a:xfrm>
            <a:off x="8773071" y="5105277"/>
            <a:ext cx="397823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D15DD1C1-25C5-456C-B1DA-20BFFC8DE3CD}"/>
              </a:ext>
            </a:extLst>
          </p:cNvPr>
          <p:cNvCxnSpPr>
            <a:cxnSpLocks/>
          </p:cNvCxnSpPr>
          <p:nvPr/>
        </p:nvCxnSpPr>
        <p:spPr>
          <a:xfrm flipH="1">
            <a:off x="9170894" y="542354"/>
            <a:ext cx="8672" cy="4562923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7F50A918-3CA0-4081-9750-6DB4341D202B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6082553" y="600305"/>
            <a:ext cx="3085801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924E75A-F977-46FB-993B-38AE17C9488C}"/>
              </a:ext>
            </a:extLst>
          </p:cNvPr>
          <p:cNvCxnSpPr>
            <a:cxnSpLocks/>
            <a:endCxn id="71" idx="4"/>
          </p:cNvCxnSpPr>
          <p:nvPr/>
        </p:nvCxnSpPr>
        <p:spPr>
          <a:xfrm flipV="1">
            <a:off x="3505743" y="2051122"/>
            <a:ext cx="0" cy="157609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232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판단 3">
            <a:extLst>
              <a:ext uri="{FF2B5EF4-FFF2-40B4-BE49-F238E27FC236}">
                <a16:creationId xmlns:a16="http://schemas.microsoft.com/office/drawing/2014/main" id="{10D7E0F0-03F1-4784-8F25-5DE1CB98E1B5}"/>
              </a:ext>
            </a:extLst>
          </p:cNvPr>
          <p:cNvSpPr/>
          <p:nvPr/>
        </p:nvSpPr>
        <p:spPr>
          <a:xfrm>
            <a:off x="4507956" y="1011887"/>
            <a:ext cx="2835383" cy="1029266"/>
          </a:xfrm>
          <a:prstGeom prst="flowChartDecision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이미</a:t>
            </a:r>
            <a:endParaRPr lang="en-US" altLang="ko-KR" sz="1600" dirty="0"/>
          </a:p>
          <a:p>
            <a:pPr algn="ctr"/>
            <a:r>
              <a:rPr lang="ko-KR" altLang="en-US" sz="1600" dirty="0"/>
              <a:t>배치되었는가</a:t>
            </a:r>
            <a:r>
              <a:rPr lang="en-US" altLang="ko-KR" sz="1600" dirty="0"/>
              <a:t>?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D18A903-5269-4B04-A9A5-A9E58697EA42}"/>
              </a:ext>
            </a:extLst>
          </p:cNvPr>
          <p:cNvCxnSpPr>
            <a:cxnSpLocks/>
          </p:cNvCxnSpPr>
          <p:nvPr/>
        </p:nvCxnSpPr>
        <p:spPr>
          <a:xfrm>
            <a:off x="5888177" y="582043"/>
            <a:ext cx="4967" cy="422882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1A0A62A7-2099-4E6B-9D8C-C85292A50403}"/>
              </a:ext>
            </a:extLst>
          </p:cNvPr>
          <p:cNvSpPr/>
          <p:nvPr/>
        </p:nvSpPr>
        <p:spPr>
          <a:xfrm>
            <a:off x="4877043" y="93654"/>
            <a:ext cx="2232212" cy="500525"/>
          </a:xfrm>
          <a:prstGeom prst="flowChartTermina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omokCheck</a:t>
            </a:r>
            <a:r>
              <a:rPr lang="en-US" altLang="ko-KR" sz="1600" dirty="0"/>
              <a:t> </a:t>
            </a:r>
            <a:r>
              <a:rPr lang="ko-KR" altLang="en-US" sz="1600" dirty="0"/>
              <a:t>호출</a:t>
            </a:r>
            <a:endParaRPr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22EE7B-F272-48EE-A23D-F492BC1EC606}"/>
              </a:ext>
            </a:extLst>
          </p:cNvPr>
          <p:cNvSpPr txBox="1"/>
          <p:nvPr/>
        </p:nvSpPr>
        <p:spPr>
          <a:xfrm>
            <a:off x="3020413" y="1120763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No</a:t>
            </a:r>
            <a:endParaRPr lang="ko-KR" altLang="en-US" sz="2000" b="1" dirty="0"/>
          </a:p>
        </p:txBody>
      </p: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id="{A4E6A500-C4BC-4332-B98D-068635141A66}"/>
              </a:ext>
            </a:extLst>
          </p:cNvPr>
          <p:cNvSpPr/>
          <p:nvPr/>
        </p:nvSpPr>
        <p:spPr>
          <a:xfrm>
            <a:off x="1709063" y="4511652"/>
            <a:ext cx="2206253" cy="874691"/>
          </a:xfrm>
          <a:prstGeom prst="flowChartDecision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삼목</a:t>
            </a:r>
            <a:r>
              <a:rPr lang="ko-KR" altLang="en-US" sz="1600" dirty="0"/>
              <a:t> 체크</a:t>
            </a:r>
            <a:endParaRPr lang="en-US" altLang="ko-KR" sz="1600" dirty="0"/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031E820F-5F2E-4932-9212-801025613521}"/>
              </a:ext>
            </a:extLst>
          </p:cNvPr>
          <p:cNvSpPr/>
          <p:nvPr/>
        </p:nvSpPr>
        <p:spPr>
          <a:xfrm>
            <a:off x="1657924" y="3400954"/>
            <a:ext cx="2288403" cy="821876"/>
          </a:xfrm>
          <a:prstGeom prst="flowChartDecision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장목</a:t>
            </a:r>
            <a:r>
              <a:rPr lang="ko-KR" altLang="en-US" sz="1600" dirty="0"/>
              <a:t> 체크</a:t>
            </a:r>
            <a:endParaRPr lang="en-US" altLang="ko-KR" sz="1600" dirty="0"/>
          </a:p>
        </p:txBody>
      </p:sp>
      <p:sp>
        <p:nvSpPr>
          <p:cNvPr id="22" name="순서도: 판단 21">
            <a:extLst>
              <a:ext uri="{FF2B5EF4-FFF2-40B4-BE49-F238E27FC236}">
                <a16:creationId xmlns:a16="http://schemas.microsoft.com/office/drawing/2014/main" id="{BB9D9DE2-0748-4721-9215-735C02E92CF9}"/>
              </a:ext>
            </a:extLst>
          </p:cNvPr>
          <p:cNvSpPr/>
          <p:nvPr/>
        </p:nvSpPr>
        <p:spPr>
          <a:xfrm>
            <a:off x="1731010" y="2259153"/>
            <a:ext cx="2142232" cy="869067"/>
          </a:xfrm>
          <a:prstGeom prst="flowChartDecision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사목 체크</a:t>
            </a:r>
            <a:endParaRPr lang="en-US" altLang="ko-KR" sz="1600" dirty="0"/>
          </a:p>
        </p:txBody>
      </p: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ABD0304E-E6B4-4D00-95A5-9A2E05FDAA02}"/>
              </a:ext>
            </a:extLst>
          </p:cNvPr>
          <p:cNvSpPr/>
          <p:nvPr/>
        </p:nvSpPr>
        <p:spPr>
          <a:xfrm>
            <a:off x="5129241" y="5583943"/>
            <a:ext cx="2237037" cy="869068"/>
          </a:xfrm>
          <a:prstGeom prst="flowChartDecision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r>
              <a:rPr lang="ko-KR" altLang="en-US" sz="1600" dirty="0"/>
              <a:t>개인가</a:t>
            </a:r>
            <a:r>
              <a:rPr lang="en-US" altLang="ko-KR" sz="1600" dirty="0"/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628BE1-8CC1-4E4F-9335-D99D5C111024}"/>
              </a:ext>
            </a:extLst>
          </p:cNvPr>
          <p:cNvSpPr txBox="1"/>
          <p:nvPr/>
        </p:nvSpPr>
        <p:spPr>
          <a:xfrm>
            <a:off x="6899475" y="1006240"/>
            <a:ext cx="713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Yes</a:t>
            </a:r>
            <a:endParaRPr lang="ko-KR" altLang="en-US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562AAF-8DBB-4803-8A09-E030650B4C93}"/>
              </a:ext>
            </a:extLst>
          </p:cNvPr>
          <p:cNvSpPr txBox="1"/>
          <p:nvPr/>
        </p:nvSpPr>
        <p:spPr>
          <a:xfrm>
            <a:off x="5773407" y="5098231"/>
            <a:ext cx="713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Yes</a:t>
            </a:r>
            <a:endParaRPr lang="ko-KR" altLang="en-US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9E664A-0438-40B8-B6A4-5C45659B2F42}"/>
              </a:ext>
            </a:extLst>
          </p:cNvPr>
          <p:cNvSpPr txBox="1"/>
          <p:nvPr/>
        </p:nvSpPr>
        <p:spPr>
          <a:xfrm>
            <a:off x="7593040" y="5581856"/>
            <a:ext cx="713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No</a:t>
            </a:r>
            <a:endParaRPr lang="ko-KR" altLang="en-US" sz="2000" b="1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75C8A9E-E042-495D-B730-14CDAFFDDB60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791542" y="1494852"/>
            <a:ext cx="10584" cy="764301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966C0DA-98B0-4F30-9A33-3A7869364D4F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791542" y="1526520"/>
            <a:ext cx="1716414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169A08E-AA34-46D8-88DA-5276A716B66A}"/>
              </a:ext>
            </a:extLst>
          </p:cNvPr>
          <p:cNvCxnSpPr>
            <a:cxnSpLocks/>
          </p:cNvCxnSpPr>
          <p:nvPr/>
        </p:nvCxnSpPr>
        <p:spPr>
          <a:xfrm flipV="1">
            <a:off x="7321635" y="1520873"/>
            <a:ext cx="1947363" cy="121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4DCF5DD-79AA-43D0-9BEA-A524AF0D1359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>
            <a:off x="2802126" y="3128220"/>
            <a:ext cx="0" cy="272734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50F45B4-BED7-46BB-B560-3D87975165EF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2802126" y="4222830"/>
            <a:ext cx="10064" cy="288822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0BC9EC7-525E-46BA-95AB-7B0FD1699F16}"/>
              </a:ext>
            </a:extLst>
          </p:cNvPr>
          <p:cNvSpPr txBox="1"/>
          <p:nvPr/>
        </p:nvSpPr>
        <p:spPr>
          <a:xfrm>
            <a:off x="2957212" y="302816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가능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FF69D7-ECD5-4618-8528-EC44475C9B21}"/>
              </a:ext>
            </a:extLst>
          </p:cNvPr>
          <p:cNvCxnSpPr>
            <a:cxnSpLocks/>
            <a:stCxn id="23" idx="0"/>
            <a:endCxn id="85" idx="2"/>
          </p:cNvCxnSpPr>
          <p:nvPr/>
        </p:nvCxnSpPr>
        <p:spPr>
          <a:xfrm flipH="1" flipV="1">
            <a:off x="6238135" y="4801824"/>
            <a:ext cx="9625" cy="782119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순서도: 대체 처리 70">
            <a:extLst>
              <a:ext uri="{FF2B5EF4-FFF2-40B4-BE49-F238E27FC236}">
                <a16:creationId xmlns:a16="http://schemas.microsoft.com/office/drawing/2014/main" id="{D03FAEB9-7113-458A-B15D-5409C5622ED1}"/>
              </a:ext>
            </a:extLst>
          </p:cNvPr>
          <p:cNvSpPr/>
          <p:nvPr/>
        </p:nvSpPr>
        <p:spPr>
          <a:xfrm>
            <a:off x="8533580" y="5756403"/>
            <a:ext cx="1470836" cy="532626"/>
          </a:xfrm>
          <a:prstGeom prst="flowChartAlternateProcess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오목 배치</a:t>
            </a:r>
          </a:p>
        </p:txBody>
      </p:sp>
      <p:sp>
        <p:nvSpPr>
          <p:cNvPr id="72" name="순서도: 대체 처리 71">
            <a:extLst>
              <a:ext uri="{FF2B5EF4-FFF2-40B4-BE49-F238E27FC236}">
                <a16:creationId xmlns:a16="http://schemas.microsoft.com/office/drawing/2014/main" id="{AE37005D-677C-4727-A86E-1285B995C87C}"/>
              </a:ext>
            </a:extLst>
          </p:cNvPr>
          <p:cNvSpPr/>
          <p:nvPr/>
        </p:nvSpPr>
        <p:spPr>
          <a:xfrm>
            <a:off x="8538158" y="2419172"/>
            <a:ext cx="1470836" cy="532626"/>
          </a:xfrm>
          <a:prstGeom prst="flowChartAlternateProcess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배치 불가능</a:t>
            </a:r>
          </a:p>
        </p:txBody>
      </p:sp>
      <p:sp>
        <p:nvSpPr>
          <p:cNvPr id="73" name="순서도: 수행의 시작/종료 72">
            <a:extLst>
              <a:ext uri="{FF2B5EF4-FFF2-40B4-BE49-F238E27FC236}">
                <a16:creationId xmlns:a16="http://schemas.microsoft.com/office/drawing/2014/main" id="{E565026A-21C7-4DE3-B15B-F1125EAE3936}"/>
              </a:ext>
            </a:extLst>
          </p:cNvPr>
          <p:cNvSpPr/>
          <p:nvPr/>
        </p:nvSpPr>
        <p:spPr>
          <a:xfrm>
            <a:off x="8157470" y="4243208"/>
            <a:ext cx="2232212" cy="618565"/>
          </a:xfrm>
          <a:prstGeom prst="flowChartTermina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Return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EF309F0-C153-460B-92C8-505173D75B1D}"/>
              </a:ext>
            </a:extLst>
          </p:cNvPr>
          <p:cNvCxnSpPr>
            <a:cxnSpLocks/>
            <a:stCxn id="191" idx="3"/>
            <a:endCxn id="23" idx="1"/>
          </p:cNvCxnSpPr>
          <p:nvPr/>
        </p:nvCxnSpPr>
        <p:spPr>
          <a:xfrm flipV="1">
            <a:off x="3526960" y="6018477"/>
            <a:ext cx="1602281" cy="4239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순서도: 대체 처리 84">
            <a:extLst>
              <a:ext uri="{FF2B5EF4-FFF2-40B4-BE49-F238E27FC236}">
                <a16:creationId xmlns:a16="http://schemas.microsoft.com/office/drawing/2014/main" id="{9BA8ED48-08E4-44CC-9757-34005BCD7282}"/>
              </a:ext>
            </a:extLst>
          </p:cNvPr>
          <p:cNvSpPr/>
          <p:nvPr/>
        </p:nvSpPr>
        <p:spPr>
          <a:xfrm>
            <a:off x="5502717" y="4269198"/>
            <a:ext cx="1470836" cy="532626"/>
          </a:xfrm>
          <a:prstGeom prst="flowChartAlternateProcess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승리 선언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05884AC-31C9-40F9-9DB8-D4D5FE673F4C}"/>
              </a:ext>
            </a:extLst>
          </p:cNvPr>
          <p:cNvCxnSpPr>
            <a:cxnSpLocks/>
            <a:stCxn id="85" idx="3"/>
            <a:endCxn id="73" idx="1"/>
          </p:cNvCxnSpPr>
          <p:nvPr/>
        </p:nvCxnSpPr>
        <p:spPr>
          <a:xfrm>
            <a:off x="6973553" y="4535511"/>
            <a:ext cx="1183917" cy="1698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34B5A0F-CCFB-4671-96A0-CCA2827C3A5E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2812190" y="5386343"/>
            <a:ext cx="10065" cy="357986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2B6D059-FDD8-4CC4-BBAB-E1BBA6C45489}"/>
              </a:ext>
            </a:extLst>
          </p:cNvPr>
          <p:cNvCxnSpPr>
            <a:cxnSpLocks/>
            <a:stCxn id="23" idx="3"/>
            <a:endCxn id="71" idx="1"/>
          </p:cNvCxnSpPr>
          <p:nvPr/>
        </p:nvCxnSpPr>
        <p:spPr>
          <a:xfrm>
            <a:off x="7366278" y="6018477"/>
            <a:ext cx="1167302" cy="4239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A684538B-FF9E-4F98-A517-3F7D3DFD7F78}"/>
              </a:ext>
            </a:extLst>
          </p:cNvPr>
          <p:cNvCxnSpPr>
            <a:cxnSpLocks/>
            <a:stCxn id="71" idx="0"/>
            <a:endCxn id="73" idx="2"/>
          </p:cNvCxnSpPr>
          <p:nvPr/>
        </p:nvCxnSpPr>
        <p:spPr>
          <a:xfrm flipV="1">
            <a:off x="9268998" y="4861773"/>
            <a:ext cx="4578" cy="89463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45CB44B-B22E-474B-B281-70BB1FFC622F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9273576" y="1494852"/>
            <a:ext cx="0" cy="92432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7DF00453-95EC-4E71-B641-258039F63EBA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>
            <a:off x="9273576" y="2951798"/>
            <a:ext cx="0" cy="129141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D65EBDBD-9DF2-4E27-8AD7-41AB16549AD8}"/>
              </a:ext>
            </a:extLst>
          </p:cNvPr>
          <p:cNvSpPr txBox="1"/>
          <p:nvPr/>
        </p:nvSpPr>
        <p:spPr>
          <a:xfrm>
            <a:off x="3030552" y="423312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가능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CFCB054-2B7A-4459-83FD-BBBB2C168E0D}"/>
              </a:ext>
            </a:extLst>
          </p:cNvPr>
          <p:cNvSpPr txBox="1"/>
          <p:nvPr/>
        </p:nvSpPr>
        <p:spPr>
          <a:xfrm>
            <a:off x="2923504" y="536738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가능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4C26055-8FF9-4D5B-A447-7D7555403A72}"/>
              </a:ext>
            </a:extLst>
          </p:cNvPr>
          <p:cNvSpPr txBox="1"/>
          <p:nvPr/>
        </p:nvSpPr>
        <p:spPr>
          <a:xfrm>
            <a:off x="3787197" y="234924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불가능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FDA858B-8D19-4846-A2D9-C83F44F49312}"/>
              </a:ext>
            </a:extLst>
          </p:cNvPr>
          <p:cNvSpPr txBox="1"/>
          <p:nvPr/>
        </p:nvSpPr>
        <p:spPr>
          <a:xfrm>
            <a:off x="3593007" y="45440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불가능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262B798-9BAC-4087-82D8-0F53E59F9534}"/>
              </a:ext>
            </a:extLst>
          </p:cNvPr>
          <p:cNvSpPr txBox="1"/>
          <p:nvPr/>
        </p:nvSpPr>
        <p:spPr>
          <a:xfrm>
            <a:off x="3568961" y="338957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불가능</a:t>
            </a:r>
          </a:p>
        </p:txBody>
      </p:sp>
      <p:sp>
        <p:nvSpPr>
          <p:cNvPr id="191" name="순서도: 대체 처리 190">
            <a:extLst>
              <a:ext uri="{FF2B5EF4-FFF2-40B4-BE49-F238E27FC236}">
                <a16:creationId xmlns:a16="http://schemas.microsoft.com/office/drawing/2014/main" id="{27223AE9-81F6-40B0-90EF-120C8F8EA681}"/>
              </a:ext>
            </a:extLst>
          </p:cNvPr>
          <p:cNvSpPr/>
          <p:nvPr/>
        </p:nvSpPr>
        <p:spPr>
          <a:xfrm>
            <a:off x="2056124" y="5756403"/>
            <a:ext cx="1470836" cy="532626"/>
          </a:xfrm>
          <a:prstGeom prst="flowChartAlternateProcess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오목배열에 배치</a:t>
            </a:r>
          </a:p>
        </p:txBody>
      </p: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3BEFB868-7DA3-47E6-B815-79D521A08278}"/>
              </a:ext>
            </a:extLst>
          </p:cNvPr>
          <p:cNvCxnSpPr>
            <a:cxnSpLocks/>
            <a:stCxn id="22" idx="3"/>
            <a:endCxn id="72" idx="1"/>
          </p:cNvCxnSpPr>
          <p:nvPr/>
        </p:nvCxnSpPr>
        <p:spPr>
          <a:xfrm flipV="1">
            <a:off x="3873242" y="2685485"/>
            <a:ext cx="4664916" cy="8202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364EFFC5-365D-439C-A268-4ADE8039B323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3915316" y="4946654"/>
            <a:ext cx="426998" cy="2344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E610C224-66E1-4E90-A813-A6F20CFDDE78}"/>
              </a:ext>
            </a:extLst>
          </p:cNvPr>
          <p:cNvCxnSpPr>
            <a:cxnSpLocks/>
          </p:cNvCxnSpPr>
          <p:nvPr/>
        </p:nvCxnSpPr>
        <p:spPr>
          <a:xfrm flipH="1" flipV="1">
            <a:off x="4309856" y="2682059"/>
            <a:ext cx="11692" cy="2276725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8972D52D-5941-40EB-90CC-CE879EB784A9}"/>
              </a:ext>
            </a:extLst>
          </p:cNvPr>
          <p:cNvCxnSpPr>
            <a:cxnSpLocks/>
          </p:cNvCxnSpPr>
          <p:nvPr/>
        </p:nvCxnSpPr>
        <p:spPr>
          <a:xfrm>
            <a:off x="3946327" y="3811892"/>
            <a:ext cx="395987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2888F7C-CAB6-4F24-A7D4-C0676991535F}"/>
              </a:ext>
            </a:extLst>
          </p:cNvPr>
          <p:cNvSpPr txBox="1"/>
          <p:nvPr/>
        </p:nvSpPr>
        <p:spPr>
          <a:xfrm>
            <a:off x="7396426" y="4222830"/>
            <a:ext cx="33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2D7FCF-0CC2-4270-AF8A-4DEA617C62FB}"/>
              </a:ext>
            </a:extLst>
          </p:cNvPr>
          <p:cNvSpPr txBox="1"/>
          <p:nvPr/>
        </p:nvSpPr>
        <p:spPr>
          <a:xfrm>
            <a:off x="9224373" y="3358797"/>
            <a:ext cx="33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D7894E-DDE9-4AD7-B82B-6DD22D30F2EF}"/>
              </a:ext>
            </a:extLst>
          </p:cNvPr>
          <p:cNvSpPr txBox="1"/>
          <p:nvPr/>
        </p:nvSpPr>
        <p:spPr>
          <a:xfrm>
            <a:off x="9224373" y="5227648"/>
            <a:ext cx="33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7402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판단 3"/>
          <p:cNvSpPr/>
          <p:nvPr/>
        </p:nvSpPr>
        <p:spPr>
          <a:xfrm>
            <a:off x="4507956" y="1011887"/>
            <a:ext cx="2835383" cy="1029266"/>
          </a:xfrm>
          <a:prstGeom prst="flowChartDecision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600"/>
              <a:t>이미</a:t>
            </a:r>
          </a:p>
          <a:p>
            <a:pPr algn="ctr">
              <a:defRPr lang="ko-KR" altLang="en-US"/>
            </a:pPr>
            <a:r>
              <a:rPr lang="ko-KR" altLang="en-US" sz="1600"/>
              <a:t>배치되었는가</a:t>
            </a:r>
            <a:r>
              <a:rPr lang="en-US" altLang="ko-KR" sz="1600"/>
              <a:t>?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5888177" y="582043"/>
            <a:ext cx="4967" cy="422882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순서도: 수행의 시작/종료 7"/>
          <p:cNvSpPr/>
          <p:nvPr/>
        </p:nvSpPr>
        <p:spPr>
          <a:xfrm>
            <a:off x="4877043" y="93654"/>
            <a:ext cx="2232212" cy="500525"/>
          </a:xfrm>
          <a:prstGeom prst="flowChartTermina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600"/>
              <a:t>sasa </a:t>
            </a:r>
            <a:r>
              <a:rPr lang="ko-KR" altLang="en-US" sz="1600"/>
              <a:t>호출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20413" y="1120763"/>
            <a:ext cx="53812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/>
              <a:t>No</a:t>
            </a:r>
            <a:endParaRPr lang="ko-KR" altLang="en-US" sz="2000" b="1"/>
          </a:p>
        </p:txBody>
      </p:sp>
      <p:sp>
        <p:nvSpPr>
          <p:cNvPr id="22" name="순서도: 판단 21"/>
          <p:cNvSpPr/>
          <p:nvPr/>
        </p:nvSpPr>
        <p:spPr>
          <a:xfrm>
            <a:off x="699759" y="2232322"/>
            <a:ext cx="2799592" cy="1472764"/>
          </a:xfrm>
          <a:prstGeom prst="flowChartDecision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600"/>
              <a:t>탐색 방향에 </a:t>
            </a:r>
          </a:p>
          <a:p>
            <a:pPr algn="ctr">
              <a:defRPr lang="ko-KR" altLang="en-US"/>
            </a:pPr>
            <a:r>
              <a:rPr lang="ko-KR" altLang="en-US" sz="1600"/>
              <a:t>돌 4개의 4가</a:t>
            </a:r>
          </a:p>
          <a:p>
            <a:pPr algn="ctr">
              <a:defRPr lang="ko-KR" altLang="en-US"/>
            </a:pPr>
            <a:r>
              <a:rPr lang="ko-KR" altLang="en-US" sz="1600"/>
              <a:t>존재하는가?</a:t>
            </a:r>
          </a:p>
        </p:txBody>
      </p:sp>
      <p:sp>
        <p:nvSpPr>
          <p:cNvPr id="23" name="순서도: 판단 22"/>
          <p:cNvSpPr/>
          <p:nvPr/>
        </p:nvSpPr>
        <p:spPr>
          <a:xfrm>
            <a:off x="4424429" y="2180299"/>
            <a:ext cx="3183328" cy="1606919"/>
          </a:xfrm>
          <a:prstGeom prst="flowChartDecision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600"/>
              <a:t>4가지 방향에서 2가지 이상</a:t>
            </a:r>
          </a:p>
          <a:p>
            <a:pPr algn="ctr">
              <a:defRPr lang="ko-KR" altLang="en-US"/>
            </a:pPr>
            <a:r>
              <a:rPr lang="ko-KR" altLang="en-US" sz="1600"/>
              <a:t>해당되는가?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99475" y="1006240"/>
            <a:ext cx="7137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/>
              <a:t>Yes</a:t>
            </a:r>
            <a:endParaRPr lang="ko-KR" altLang="en-US" sz="2000" b="1"/>
          </a:p>
        </p:txBody>
      </p:sp>
      <p:sp>
        <p:nvSpPr>
          <p:cNvPr id="28" name="TextBox 27"/>
          <p:cNvSpPr txBox="1"/>
          <p:nvPr/>
        </p:nvSpPr>
        <p:spPr>
          <a:xfrm>
            <a:off x="3519602" y="2428548"/>
            <a:ext cx="713778" cy="388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/>
              <a:t>Yes</a:t>
            </a:r>
            <a:endParaRPr lang="ko-KR" altLang="en-US" sz="2000" b="1"/>
          </a:p>
        </p:txBody>
      </p:sp>
      <p:sp>
        <p:nvSpPr>
          <p:cNvPr id="29" name="TextBox 28"/>
          <p:cNvSpPr txBox="1"/>
          <p:nvPr/>
        </p:nvSpPr>
        <p:spPr>
          <a:xfrm>
            <a:off x="1360469" y="4422488"/>
            <a:ext cx="713777" cy="395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/>
              <a:t>No</a:t>
            </a:r>
            <a:endParaRPr lang="ko-KR" altLang="en-US" sz="2000" b="1"/>
          </a:p>
        </p:txBody>
      </p:sp>
      <p:cxnSp>
        <p:nvCxnSpPr>
          <p:cNvPr id="31" name="직선 화살표 연결선 30"/>
          <p:cNvCxnSpPr/>
          <p:nvPr/>
        </p:nvCxnSpPr>
        <p:spPr>
          <a:xfrm rot="5400000">
            <a:off x="1717077" y="1842047"/>
            <a:ext cx="750885" cy="2832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4" idx="1"/>
          </p:cNvCxnSpPr>
          <p:nvPr/>
        </p:nvCxnSpPr>
        <p:spPr>
          <a:xfrm rot="10800000">
            <a:off x="2064644" y="1483753"/>
            <a:ext cx="2443311" cy="42766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7321635" y="1520873"/>
            <a:ext cx="1947363" cy="121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71" idx="1"/>
          </p:cNvCxnSpPr>
          <p:nvPr/>
        </p:nvCxnSpPr>
        <p:spPr>
          <a:xfrm>
            <a:off x="2118306" y="5964528"/>
            <a:ext cx="6415274" cy="58188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순서도: 대체 처리 70"/>
          <p:cNvSpPr/>
          <p:nvPr/>
        </p:nvSpPr>
        <p:spPr>
          <a:xfrm>
            <a:off x="8533580" y="5756403"/>
            <a:ext cx="1470836" cy="532626"/>
          </a:xfrm>
          <a:prstGeom prst="flowChartAlternateProcess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600"/>
              <a:t>배치 가능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8538158" y="2723972"/>
            <a:ext cx="1470836" cy="532626"/>
          </a:xfrm>
          <a:prstGeom prst="flowChartAlternateProcess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600"/>
              <a:t>배치 불가능</a:t>
            </a:r>
          </a:p>
        </p:txBody>
      </p:sp>
      <p:sp>
        <p:nvSpPr>
          <p:cNvPr id="73" name="순서도: 수행의 시작/종료 72"/>
          <p:cNvSpPr/>
          <p:nvPr/>
        </p:nvSpPr>
        <p:spPr>
          <a:xfrm>
            <a:off x="8157470" y="4243208"/>
            <a:ext cx="2232212" cy="618565"/>
          </a:xfrm>
          <a:prstGeom prst="flowChartTermina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dirty="0">
                <a:solidFill>
                  <a:schemeClr val="tx1"/>
                </a:solidFill>
                <a:latin typeface="+mj-lt"/>
              </a:rPr>
              <a:t>Return</a:t>
            </a:r>
          </a:p>
        </p:txBody>
      </p:sp>
      <p:cxnSp>
        <p:nvCxnSpPr>
          <p:cNvPr id="91" name="직선 화살표 연결선 90"/>
          <p:cNvCxnSpPr>
            <a:stCxn id="23" idx="3"/>
            <a:endCxn id="72" idx="1"/>
          </p:cNvCxnSpPr>
          <p:nvPr/>
        </p:nvCxnSpPr>
        <p:spPr>
          <a:xfrm>
            <a:off x="7607757" y="2983759"/>
            <a:ext cx="930400" cy="6525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71" idx="0"/>
            <a:endCxn id="73" idx="2"/>
          </p:cNvCxnSpPr>
          <p:nvPr/>
        </p:nvCxnSpPr>
        <p:spPr>
          <a:xfrm flipV="1">
            <a:off x="9268998" y="4861773"/>
            <a:ext cx="4578" cy="89463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endCxn id="72" idx="0"/>
          </p:cNvCxnSpPr>
          <p:nvPr/>
        </p:nvCxnSpPr>
        <p:spPr>
          <a:xfrm rot="16200000" flipH="1">
            <a:off x="8659016" y="2109412"/>
            <a:ext cx="1229120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72" idx="2"/>
            <a:endCxn id="73" idx="0"/>
          </p:cNvCxnSpPr>
          <p:nvPr/>
        </p:nvCxnSpPr>
        <p:spPr>
          <a:xfrm rot="16200000" flipH="1">
            <a:off x="8780271" y="3749903"/>
            <a:ext cx="986610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직선 화살표 연결선 215"/>
          <p:cNvCxnSpPr>
            <a:stCxn id="22" idx="3"/>
            <a:endCxn id="23" idx="1"/>
          </p:cNvCxnSpPr>
          <p:nvPr/>
        </p:nvCxnSpPr>
        <p:spPr>
          <a:xfrm>
            <a:off x="3499351" y="2968704"/>
            <a:ext cx="925077" cy="15054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직선 연결선 230"/>
          <p:cNvCxnSpPr/>
          <p:nvPr/>
        </p:nvCxnSpPr>
        <p:spPr>
          <a:xfrm flipH="1" flipV="1">
            <a:off x="2109713" y="3701636"/>
            <a:ext cx="11692" cy="2276725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4" name="직선 연결선 230"/>
          <p:cNvCxnSpPr/>
          <p:nvPr/>
        </p:nvCxnSpPr>
        <p:spPr>
          <a:xfrm rot="16200000" flipV="1">
            <a:off x="4951670" y="4880568"/>
            <a:ext cx="2177571" cy="1718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5097711" y="4401837"/>
            <a:ext cx="1100592" cy="392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b="1" i="0" kern="1200" spc="5">
                <a:solidFill>
                  <a:srgbClr val="000000"/>
                </a:solidFill>
                <a:latin typeface="맑은 고딕"/>
                <a:ea typeface="맑은 고딕"/>
              </a:rPr>
              <a:t>No</a:t>
            </a:r>
          </a:p>
        </p:txBody>
      </p:sp>
      <p:sp>
        <p:nvSpPr>
          <p:cNvPr id="238" name="TextBox 26"/>
          <p:cNvSpPr txBox="1"/>
          <p:nvPr/>
        </p:nvSpPr>
        <p:spPr>
          <a:xfrm>
            <a:off x="7588494" y="2513604"/>
            <a:ext cx="713777" cy="389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/>
              <a:t>Yes</a:t>
            </a:r>
            <a:endParaRPr lang="ko-KR" altLang="en-US" sz="2000" b="1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F2309-C92F-4DD1-8EC7-84EA0B22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D0571A-AB6B-433A-9F5B-C284B4703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PL </a:t>
            </a:r>
            <a:r>
              <a:rPr lang="ko-KR" altLang="en-US" dirty="0"/>
              <a:t>이정훈 컴퓨터공학과 </a:t>
            </a:r>
            <a:r>
              <a:rPr lang="en-US" altLang="ko-KR" dirty="0"/>
              <a:t>2</a:t>
            </a:r>
            <a:r>
              <a:rPr lang="ko-KR" altLang="en-US" dirty="0"/>
              <a:t>학년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김서현 컴퓨터공학과 </a:t>
            </a:r>
            <a:r>
              <a:rPr lang="en-US" altLang="ko-KR" dirty="0"/>
              <a:t>2</a:t>
            </a:r>
            <a:r>
              <a:rPr lang="ko-KR" altLang="en-US" dirty="0"/>
              <a:t>학년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이민준 인쇄공학과 </a:t>
            </a:r>
            <a:r>
              <a:rPr lang="en-US" altLang="ko-KR" dirty="0"/>
              <a:t>1</a:t>
            </a:r>
            <a:r>
              <a:rPr lang="ko-KR" altLang="en-US" dirty="0"/>
              <a:t>학년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김동현 식품공학과 </a:t>
            </a:r>
            <a:r>
              <a:rPr lang="en-US" altLang="ko-KR" dirty="0"/>
              <a:t>2</a:t>
            </a:r>
            <a:r>
              <a:rPr lang="ko-KR" altLang="en-US" dirty="0"/>
              <a:t>학년</a:t>
            </a:r>
          </a:p>
        </p:txBody>
      </p:sp>
    </p:spTree>
    <p:extLst>
      <p:ext uri="{BB962C8B-B14F-4D97-AF65-F5344CB8AC3E}">
        <p14:creationId xmlns:p14="http://schemas.microsoft.com/office/powerpoint/2010/main" val="31764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판단 3"/>
          <p:cNvSpPr/>
          <p:nvPr/>
        </p:nvSpPr>
        <p:spPr>
          <a:xfrm>
            <a:off x="4507956" y="1011887"/>
            <a:ext cx="2835383" cy="1029266"/>
          </a:xfrm>
          <a:prstGeom prst="flowChartDecision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600"/>
              <a:t>이미</a:t>
            </a:r>
          </a:p>
          <a:p>
            <a:pPr algn="ctr">
              <a:defRPr lang="ko-KR" altLang="en-US"/>
            </a:pPr>
            <a:r>
              <a:rPr lang="ko-KR" altLang="en-US" sz="1600"/>
              <a:t>배치되었는가</a:t>
            </a:r>
            <a:r>
              <a:rPr lang="en-US" altLang="ko-KR" sz="1600"/>
              <a:t>?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5888177" y="582043"/>
            <a:ext cx="4967" cy="422882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순서도: 수행의 시작/종료 7"/>
          <p:cNvSpPr/>
          <p:nvPr/>
        </p:nvSpPr>
        <p:spPr>
          <a:xfrm>
            <a:off x="4877043" y="93654"/>
            <a:ext cx="2232212" cy="500525"/>
          </a:xfrm>
          <a:prstGeom prst="flowChartTermina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600"/>
              <a:t>jangmok </a:t>
            </a:r>
            <a:r>
              <a:rPr lang="ko-KR" altLang="en-US" sz="1600"/>
              <a:t>호출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20413" y="1120763"/>
            <a:ext cx="53812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/>
              <a:t>No</a:t>
            </a:r>
            <a:endParaRPr lang="ko-KR" altLang="en-US" sz="2000" b="1"/>
          </a:p>
        </p:txBody>
      </p:sp>
      <p:sp>
        <p:nvSpPr>
          <p:cNvPr id="22" name="순서도: 판단 21"/>
          <p:cNvSpPr/>
          <p:nvPr/>
        </p:nvSpPr>
        <p:spPr>
          <a:xfrm>
            <a:off x="699759" y="2232322"/>
            <a:ext cx="2799592" cy="1472764"/>
          </a:xfrm>
          <a:prstGeom prst="flowChartDecision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600"/>
              <a:t>6개이상의</a:t>
            </a:r>
          </a:p>
          <a:p>
            <a:pPr algn="ctr">
              <a:defRPr lang="ko-KR" altLang="en-US"/>
            </a:pPr>
            <a:r>
              <a:rPr lang="ko-KR" altLang="en-US" sz="1600"/>
              <a:t>돌이</a:t>
            </a:r>
          </a:p>
          <a:p>
            <a:pPr algn="ctr">
              <a:defRPr lang="ko-KR" altLang="en-US"/>
            </a:pPr>
            <a:r>
              <a:rPr lang="ko-KR" altLang="en-US" sz="1600"/>
              <a:t>나열되는가?</a:t>
            </a:r>
          </a:p>
        </p:txBody>
      </p:sp>
      <p:sp>
        <p:nvSpPr>
          <p:cNvPr id="23" name="순서도: 판단 22"/>
          <p:cNvSpPr/>
          <p:nvPr/>
        </p:nvSpPr>
        <p:spPr>
          <a:xfrm>
            <a:off x="4424429" y="2180299"/>
            <a:ext cx="3183328" cy="1606919"/>
          </a:xfrm>
          <a:prstGeom prst="flowChartDecision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600"/>
              <a:t>놓은 돌 앞뒤에 같은 색의 돌이 존재하는가?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99475" y="1006240"/>
            <a:ext cx="7137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/>
              <a:t>Yes</a:t>
            </a:r>
            <a:endParaRPr lang="ko-KR" altLang="en-US" sz="2000" b="1"/>
          </a:p>
        </p:txBody>
      </p:sp>
      <p:sp>
        <p:nvSpPr>
          <p:cNvPr id="28" name="TextBox 27"/>
          <p:cNvSpPr txBox="1"/>
          <p:nvPr/>
        </p:nvSpPr>
        <p:spPr>
          <a:xfrm>
            <a:off x="3519602" y="2428548"/>
            <a:ext cx="713778" cy="388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/>
              <a:t>Yes</a:t>
            </a:r>
            <a:endParaRPr lang="ko-KR" altLang="en-US" sz="2000" b="1"/>
          </a:p>
        </p:txBody>
      </p:sp>
      <p:sp>
        <p:nvSpPr>
          <p:cNvPr id="29" name="TextBox 28"/>
          <p:cNvSpPr txBox="1"/>
          <p:nvPr/>
        </p:nvSpPr>
        <p:spPr>
          <a:xfrm>
            <a:off x="1360469" y="4422488"/>
            <a:ext cx="713777" cy="395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/>
              <a:t>No</a:t>
            </a:r>
            <a:endParaRPr lang="ko-KR" altLang="en-US" sz="2000" b="1"/>
          </a:p>
        </p:txBody>
      </p:sp>
      <p:cxnSp>
        <p:nvCxnSpPr>
          <p:cNvPr id="31" name="직선 화살표 연결선 30"/>
          <p:cNvCxnSpPr/>
          <p:nvPr/>
        </p:nvCxnSpPr>
        <p:spPr>
          <a:xfrm rot="5400000">
            <a:off x="1717077" y="1842047"/>
            <a:ext cx="750885" cy="2832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4" idx="1"/>
          </p:cNvCxnSpPr>
          <p:nvPr/>
        </p:nvCxnSpPr>
        <p:spPr>
          <a:xfrm rot="10800000">
            <a:off x="2064644" y="1483753"/>
            <a:ext cx="2443311" cy="42766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7321635" y="1520873"/>
            <a:ext cx="1947363" cy="121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71" idx="1"/>
          </p:cNvCxnSpPr>
          <p:nvPr/>
        </p:nvCxnSpPr>
        <p:spPr>
          <a:xfrm>
            <a:off x="2118306" y="5964528"/>
            <a:ext cx="6415274" cy="58188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순서도: 대체 처리 70"/>
          <p:cNvSpPr/>
          <p:nvPr/>
        </p:nvSpPr>
        <p:spPr>
          <a:xfrm>
            <a:off x="8533580" y="5756403"/>
            <a:ext cx="1470836" cy="532626"/>
          </a:xfrm>
          <a:prstGeom prst="flowChartAlternateProcess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600"/>
              <a:t>배치 가능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8538158" y="2723972"/>
            <a:ext cx="1470836" cy="532626"/>
          </a:xfrm>
          <a:prstGeom prst="flowChartAlternateProcess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600"/>
              <a:t>배치 불가능</a:t>
            </a:r>
          </a:p>
        </p:txBody>
      </p:sp>
      <p:sp>
        <p:nvSpPr>
          <p:cNvPr id="73" name="순서도: 수행의 시작/종료 72"/>
          <p:cNvSpPr/>
          <p:nvPr/>
        </p:nvSpPr>
        <p:spPr>
          <a:xfrm>
            <a:off x="8157470" y="4243208"/>
            <a:ext cx="2232212" cy="618565"/>
          </a:xfrm>
          <a:prstGeom prst="flowChartTermina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dirty="0">
                <a:solidFill>
                  <a:schemeClr val="tx1"/>
                </a:solidFill>
                <a:latin typeface="+mj-lt"/>
              </a:rPr>
              <a:t>Return</a:t>
            </a:r>
          </a:p>
        </p:txBody>
      </p:sp>
      <p:cxnSp>
        <p:nvCxnSpPr>
          <p:cNvPr id="91" name="직선 화살표 연결선 90"/>
          <p:cNvCxnSpPr>
            <a:stCxn id="23" idx="3"/>
            <a:endCxn id="72" idx="1"/>
          </p:cNvCxnSpPr>
          <p:nvPr/>
        </p:nvCxnSpPr>
        <p:spPr>
          <a:xfrm>
            <a:off x="7607757" y="2983759"/>
            <a:ext cx="930400" cy="6525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71" idx="0"/>
            <a:endCxn id="73" idx="2"/>
          </p:cNvCxnSpPr>
          <p:nvPr/>
        </p:nvCxnSpPr>
        <p:spPr>
          <a:xfrm flipV="1">
            <a:off x="9268998" y="4861773"/>
            <a:ext cx="4578" cy="89463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endCxn id="72" idx="0"/>
          </p:cNvCxnSpPr>
          <p:nvPr/>
        </p:nvCxnSpPr>
        <p:spPr>
          <a:xfrm rot="16200000" flipH="1">
            <a:off x="8659016" y="2109412"/>
            <a:ext cx="1229120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72" idx="2"/>
            <a:endCxn id="73" idx="0"/>
          </p:cNvCxnSpPr>
          <p:nvPr/>
        </p:nvCxnSpPr>
        <p:spPr>
          <a:xfrm rot="16200000" flipH="1">
            <a:off x="8780271" y="3749903"/>
            <a:ext cx="986610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직선 화살표 연결선 215"/>
          <p:cNvCxnSpPr>
            <a:stCxn id="22" idx="3"/>
            <a:endCxn id="23" idx="1"/>
          </p:cNvCxnSpPr>
          <p:nvPr/>
        </p:nvCxnSpPr>
        <p:spPr>
          <a:xfrm>
            <a:off x="3499351" y="2968704"/>
            <a:ext cx="925077" cy="15054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직선 연결선 230"/>
          <p:cNvCxnSpPr/>
          <p:nvPr/>
        </p:nvCxnSpPr>
        <p:spPr>
          <a:xfrm flipH="1" flipV="1">
            <a:off x="2109713" y="3701636"/>
            <a:ext cx="11692" cy="2276725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4" name="직선 연결선 230"/>
          <p:cNvCxnSpPr/>
          <p:nvPr/>
        </p:nvCxnSpPr>
        <p:spPr>
          <a:xfrm rot="16200000" flipV="1">
            <a:off x="4951670" y="4880568"/>
            <a:ext cx="2177571" cy="1718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5097711" y="4401837"/>
            <a:ext cx="1100592" cy="392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b="1" i="0" kern="1200" spc="5">
                <a:solidFill>
                  <a:srgbClr val="000000"/>
                </a:solidFill>
                <a:latin typeface="맑은 고딕"/>
                <a:ea typeface="맑은 고딕"/>
              </a:rPr>
              <a:t>No</a:t>
            </a:r>
          </a:p>
        </p:txBody>
      </p:sp>
      <p:sp>
        <p:nvSpPr>
          <p:cNvPr id="238" name="TextBox 26"/>
          <p:cNvSpPr txBox="1"/>
          <p:nvPr/>
        </p:nvSpPr>
        <p:spPr>
          <a:xfrm>
            <a:off x="7588494" y="2513604"/>
            <a:ext cx="713777" cy="389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/>
              <a:t>Yes</a:t>
            </a:r>
            <a:endParaRPr lang="ko-KR" altLang="en-US" sz="2000" b="1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판단 3"/>
          <p:cNvSpPr/>
          <p:nvPr/>
        </p:nvSpPr>
        <p:spPr>
          <a:xfrm>
            <a:off x="4507956" y="1011887"/>
            <a:ext cx="2835383" cy="1029266"/>
          </a:xfrm>
          <a:prstGeom prst="flowChartDecision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600"/>
              <a:t>이미</a:t>
            </a:r>
          </a:p>
          <a:p>
            <a:pPr algn="ctr">
              <a:defRPr lang="ko-KR" altLang="en-US"/>
            </a:pPr>
            <a:r>
              <a:rPr lang="ko-KR" altLang="en-US" sz="1600"/>
              <a:t>배치되었는가</a:t>
            </a:r>
            <a:r>
              <a:rPr lang="en-US" altLang="ko-KR" sz="1600"/>
              <a:t>?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5888177" y="582043"/>
            <a:ext cx="4967" cy="422882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순서도: 수행의 시작/종료 7"/>
          <p:cNvSpPr/>
          <p:nvPr/>
        </p:nvSpPr>
        <p:spPr>
          <a:xfrm>
            <a:off x="4877043" y="93654"/>
            <a:ext cx="2232212" cy="500525"/>
          </a:xfrm>
          <a:prstGeom prst="flowChartTermina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600"/>
              <a:t>samsam </a:t>
            </a:r>
            <a:r>
              <a:rPr lang="ko-KR" altLang="en-US" sz="1600"/>
              <a:t>호출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20413" y="1120763"/>
            <a:ext cx="53812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/>
              <a:t>No</a:t>
            </a:r>
            <a:endParaRPr lang="ko-KR" altLang="en-US" sz="2000" b="1"/>
          </a:p>
        </p:txBody>
      </p:sp>
      <p:sp>
        <p:nvSpPr>
          <p:cNvPr id="22" name="순서도: 판단 21"/>
          <p:cNvSpPr/>
          <p:nvPr/>
        </p:nvSpPr>
        <p:spPr>
          <a:xfrm>
            <a:off x="765093" y="2232322"/>
            <a:ext cx="2705683" cy="1472764"/>
          </a:xfrm>
          <a:prstGeom prst="flowChartDecision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600"/>
              <a:t>탐색 방향에 열린 3이</a:t>
            </a:r>
          </a:p>
          <a:p>
            <a:pPr algn="ctr">
              <a:defRPr lang="ko-KR" altLang="en-US"/>
            </a:pPr>
            <a:r>
              <a:rPr lang="ko-KR" altLang="en-US" sz="1600"/>
              <a:t>존재하는가?</a:t>
            </a:r>
          </a:p>
        </p:txBody>
      </p:sp>
      <p:sp>
        <p:nvSpPr>
          <p:cNvPr id="23" name="순서도: 판단 22"/>
          <p:cNvSpPr/>
          <p:nvPr/>
        </p:nvSpPr>
        <p:spPr>
          <a:xfrm>
            <a:off x="4424429" y="2180299"/>
            <a:ext cx="3183328" cy="1606919"/>
          </a:xfrm>
          <a:prstGeom prst="flowChartDecision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600"/>
              <a:t>4가지 방향에서 2가지 이상</a:t>
            </a:r>
          </a:p>
          <a:p>
            <a:pPr algn="ctr">
              <a:defRPr lang="ko-KR" altLang="en-US"/>
            </a:pPr>
            <a:r>
              <a:rPr lang="ko-KR" altLang="en-US" sz="1600"/>
              <a:t>해당되는가?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99475" y="1006240"/>
            <a:ext cx="7137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/>
              <a:t>Yes</a:t>
            </a:r>
            <a:endParaRPr lang="ko-KR" altLang="en-US" sz="2000" b="1"/>
          </a:p>
        </p:txBody>
      </p:sp>
      <p:sp>
        <p:nvSpPr>
          <p:cNvPr id="28" name="TextBox 27"/>
          <p:cNvSpPr txBox="1"/>
          <p:nvPr/>
        </p:nvSpPr>
        <p:spPr>
          <a:xfrm>
            <a:off x="3519602" y="2428548"/>
            <a:ext cx="713778" cy="388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/>
              <a:t>Yes</a:t>
            </a:r>
            <a:endParaRPr lang="ko-KR" altLang="en-US" sz="2000" b="1"/>
          </a:p>
        </p:txBody>
      </p:sp>
      <p:sp>
        <p:nvSpPr>
          <p:cNvPr id="29" name="TextBox 28"/>
          <p:cNvSpPr txBox="1"/>
          <p:nvPr/>
        </p:nvSpPr>
        <p:spPr>
          <a:xfrm>
            <a:off x="1431438" y="4361046"/>
            <a:ext cx="713777" cy="395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/>
              <a:t>No</a:t>
            </a:r>
            <a:endParaRPr lang="ko-KR" altLang="en-US" sz="2000" b="1"/>
          </a:p>
        </p:txBody>
      </p:sp>
      <p:cxnSp>
        <p:nvCxnSpPr>
          <p:cNvPr id="31" name="직선 화살표 연결선 30"/>
          <p:cNvCxnSpPr/>
          <p:nvPr/>
        </p:nvCxnSpPr>
        <p:spPr>
          <a:xfrm rot="5400000">
            <a:off x="1717077" y="1842047"/>
            <a:ext cx="750885" cy="2832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4" idx="1"/>
          </p:cNvCxnSpPr>
          <p:nvPr/>
        </p:nvCxnSpPr>
        <p:spPr>
          <a:xfrm rot="10800000">
            <a:off x="2064644" y="1483753"/>
            <a:ext cx="2443311" cy="42766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7321635" y="1520873"/>
            <a:ext cx="1947363" cy="121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71" idx="1"/>
          </p:cNvCxnSpPr>
          <p:nvPr/>
        </p:nvCxnSpPr>
        <p:spPr>
          <a:xfrm>
            <a:off x="2118306" y="5964528"/>
            <a:ext cx="6415274" cy="58188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순서도: 대체 처리 70"/>
          <p:cNvSpPr/>
          <p:nvPr/>
        </p:nvSpPr>
        <p:spPr>
          <a:xfrm>
            <a:off x="8533580" y="5756403"/>
            <a:ext cx="1470836" cy="532626"/>
          </a:xfrm>
          <a:prstGeom prst="flowChartAlternateProcess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600"/>
              <a:t>배치 가능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8538158" y="2723972"/>
            <a:ext cx="1470836" cy="532626"/>
          </a:xfrm>
          <a:prstGeom prst="flowChartAlternateProcess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600"/>
              <a:t>배치 불가능</a:t>
            </a:r>
          </a:p>
        </p:txBody>
      </p:sp>
      <p:sp>
        <p:nvSpPr>
          <p:cNvPr id="73" name="순서도: 수행의 시작/종료 72"/>
          <p:cNvSpPr/>
          <p:nvPr/>
        </p:nvSpPr>
        <p:spPr>
          <a:xfrm>
            <a:off x="8157470" y="4243208"/>
            <a:ext cx="2232212" cy="618565"/>
          </a:xfrm>
          <a:prstGeom prst="flowChartTermina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dirty="0">
                <a:solidFill>
                  <a:schemeClr val="tx1"/>
                </a:solidFill>
                <a:latin typeface="+mj-lt"/>
              </a:rPr>
              <a:t>Return</a:t>
            </a:r>
          </a:p>
        </p:txBody>
      </p:sp>
      <p:cxnSp>
        <p:nvCxnSpPr>
          <p:cNvPr id="91" name="직선 화살표 연결선 90"/>
          <p:cNvCxnSpPr>
            <a:stCxn id="23" idx="3"/>
            <a:endCxn id="72" idx="1"/>
          </p:cNvCxnSpPr>
          <p:nvPr/>
        </p:nvCxnSpPr>
        <p:spPr>
          <a:xfrm>
            <a:off x="7607757" y="2983759"/>
            <a:ext cx="930400" cy="6525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71" idx="0"/>
            <a:endCxn id="73" idx="2"/>
          </p:cNvCxnSpPr>
          <p:nvPr/>
        </p:nvCxnSpPr>
        <p:spPr>
          <a:xfrm flipV="1">
            <a:off x="9268998" y="4861773"/>
            <a:ext cx="4578" cy="89463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endCxn id="72" idx="0"/>
          </p:cNvCxnSpPr>
          <p:nvPr/>
        </p:nvCxnSpPr>
        <p:spPr>
          <a:xfrm rot="16200000" flipH="1">
            <a:off x="8659016" y="2109412"/>
            <a:ext cx="1229120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72" idx="2"/>
            <a:endCxn id="73" idx="0"/>
          </p:cNvCxnSpPr>
          <p:nvPr/>
        </p:nvCxnSpPr>
        <p:spPr>
          <a:xfrm rot="16200000" flipH="1">
            <a:off x="8780271" y="3749903"/>
            <a:ext cx="986610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직선 화살표 연결선 215"/>
          <p:cNvCxnSpPr>
            <a:stCxn id="22" idx="3"/>
            <a:endCxn id="23" idx="1"/>
          </p:cNvCxnSpPr>
          <p:nvPr/>
        </p:nvCxnSpPr>
        <p:spPr>
          <a:xfrm>
            <a:off x="3470776" y="2968704"/>
            <a:ext cx="953652" cy="15054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직선 연결선 230"/>
          <p:cNvCxnSpPr/>
          <p:nvPr/>
        </p:nvCxnSpPr>
        <p:spPr>
          <a:xfrm flipH="1" flipV="1">
            <a:off x="2109713" y="3701636"/>
            <a:ext cx="11692" cy="2276725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4" name="직선 연결선 230"/>
          <p:cNvCxnSpPr/>
          <p:nvPr/>
        </p:nvCxnSpPr>
        <p:spPr>
          <a:xfrm rot="16200000" flipV="1">
            <a:off x="4951670" y="4880568"/>
            <a:ext cx="2177571" cy="1718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5097711" y="4401837"/>
            <a:ext cx="1100592" cy="392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b="1" i="0" kern="1200" spc="5">
                <a:solidFill>
                  <a:srgbClr val="000000"/>
                </a:solidFill>
                <a:latin typeface="맑은 고딕"/>
                <a:ea typeface="맑은 고딕"/>
              </a:rPr>
              <a:t>No</a:t>
            </a:r>
          </a:p>
        </p:txBody>
      </p:sp>
      <p:sp>
        <p:nvSpPr>
          <p:cNvPr id="238" name="TextBox 26"/>
          <p:cNvSpPr txBox="1"/>
          <p:nvPr/>
        </p:nvSpPr>
        <p:spPr>
          <a:xfrm>
            <a:off x="7588494" y="2513604"/>
            <a:ext cx="713777" cy="389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/>
              <a:t>Yes</a:t>
            </a:r>
            <a:endParaRPr lang="ko-KR" altLang="en-US" sz="2000" b="1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40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254AFF-058A-437D-B8DE-510AD325D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375" y="1848647"/>
            <a:ext cx="4936579" cy="49825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C05060-9A5B-4230-871E-D39CB0A90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717" y="2429300"/>
            <a:ext cx="4361283" cy="44019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611D36-B480-484D-9B94-D1AC74E428BE}"/>
              </a:ext>
            </a:extLst>
          </p:cNvPr>
          <p:cNvSpPr txBox="1"/>
          <p:nvPr/>
        </p:nvSpPr>
        <p:spPr>
          <a:xfrm>
            <a:off x="847344" y="300505"/>
            <a:ext cx="10506456" cy="1197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동작 화면</a:t>
            </a:r>
            <a:endParaRPr lang="en-US" altLang="ko-KR" sz="54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637E3D-54B5-45F5-9EFC-051402E7B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92235" y="2456099"/>
            <a:ext cx="4361283" cy="440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60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470E6DB-ADDB-4111-B7FD-5578B80E0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674" y="2097301"/>
            <a:ext cx="4766864" cy="48112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611D36-B480-484D-9B94-D1AC74E428BE}"/>
              </a:ext>
            </a:extLst>
          </p:cNvPr>
          <p:cNvSpPr txBox="1"/>
          <p:nvPr/>
        </p:nvSpPr>
        <p:spPr>
          <a:xfrm>
            <a:off x="847344" y="300505"/>
            <a:ext cx="10506456" cy="1197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동작 화면</a:t>
            </a:r>
            <a:endParaRPr lang="en-US" altLang="ko-KR" sz="54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CE578BB-4A90-4789-9835-598DD7635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501"/>
            <a:ext cx="4680170" cy="47237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49504B0-4713-4557-A688-7051F3FDD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4104" y="1067121"/>
            <a:ext cx="4680170" cy="472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18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198D74-BF64-4F00-AB3D-81F672B1EB39}"/>
              </a:ext>
            </a:extLst>
          </p:cNvPr>
          <p:cNvSpPr txBox="1"/>
          <p:nvPr/>
        </p:nvSpPr>
        <p:spPr>
          <a:xfrm>
            <a:off x="5249531" y="217154"/>
            <a:ext cx="5087045" cy="12976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 b="1" dirty="0">
                <a:latin typeface="+mj-lt"/>
                <a:ea typeface="+mj-ea"/>
                <a:cs typeface="+mj-cs"/>
              </a:rPr>
              <a:t>한계점</a:t>
            </a:r>
            <a:endParaRPr lang="en-US" altLang="ko-KR" sz="54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71EC64-3207-47A6-88FF-4A182A7FBF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92" b="676"/>
          <a:stretch/>
        </p:blipFill>
        <p:spPr>
          <a:xfrm>
            <a:off x="-2612067" y="696104"/>
            <a:ext cx="5536001" cy="54657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83BF21-F572-46D4-ACCE-A096BBA143AC}"/>
              </a:ext>
            </a:extLst>
          </p:cNvPr>
          <p:cNvSpPr txBox="1"/>
          <p:nvPr/>
        </p:nvSpPr>
        <p:spPr>
          <a:xfrm>
            <a:off x="3140364" y="1279451"/>
            <a:ext cx="88484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오목 게임임에도 불구하고 오목의 룰을 완벽하게 구현하지 못하였다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오목 플레이 이외에 부가적인 기능이 없다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GUI </a:t>
            </a:r>
            <a:r>
              <a:rPr lang="ko-KR" altLang="en-US" dirty="0"/>
              <a:t>화면에 표출되는 정보가 제한적이다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31F7A6-16AC-43B0-9D9B-B18E4A073EE8}"/>
              </a:ext>
            </a:extLst>
          </p:cNvPr>
          <p:cNvSpPr txBox="1"/>
          <p:nvPr/>
        </p:nvSpPr>
        <p:spPr>
          <a:xfrm>
            <a:off x="5249531" y="3158936"/>
            <a:ext cx="5087045" cy="12976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b="1" dirty="0">
                <a:latin typeface="+mj-lt"/>
                <a:ea typeface="+mj-ea"/>
                <a:cs typeface="+mj-cs"/>
              </a:rPr>
              <a:t>원인</a:t>
            </a:r>
            <a:endParaRPr lang="en-US" altLang="ko-KR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4DF2FC-7DD3-4165-9924-6FC90AB59C90}"/>
              </a:ext>
            </a:extLst>
          </p:cNvPr>
          <p:cNvSpPr txBox="1"/>
          <p:nvPr/>
        </p:nvSpPr>
        <p:spPr>
          <a:xfrm>
            <a:off x="6724074" y="4101221"/>
            <a:ext cx="3029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부족한 언어 이해도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아쉬운 역할 조정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낮은 의지</a:t>
            </a:r>
          </a:p>
        </p:txBody>
      </p:sp>
    </p:spTree>
    <p:extLst>
      <p:ext uri="{BB962C8B-B14F-4D97-AF65-F5344CB8AC3E}">
        <p14:creationId xmlns:p14="http://schemas.microsoft.com/office/powerpoint/2010/main" val="381210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EE1018-D6CC-41EA-AC7F-BB36670D7C09}"/>
              </a:ext>
            </a:extLst>
          </p:cNvPr>
          <p:cNvSpPr txBox="1"/>
          <p:nvPr/>
        </p:nvSpPr>
        <p:spPr>
          <a:xfrm>
            <a:off x="2865120" y="2782669"/>
            <a:ext cx="6461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END</a:t>
            </a:r>
          </a:p>
          <a:p>
            <a:pPr algn="ctr"/>
            <a:endParaRPr lang="en-US" altLang="ko-KR" sz="3600" dirty="0"/>
          </a:p>
          <a:p>
            <a:pPr algn="ctr"/>
            <a:endParaRPr lang="en-US" altLang="ko-KR" sz="3600" dirty="0"/>
          </a:p>
          <a:p>
            <a:pPr algn="ctr"/>
            <a:endParaRPr lang="en-US" altLang="ko-KR" sz="3600" dirty="0"/>
          </a:p>
          <a:p>
            <a:pPr algn="ctr"/>
            <a:r>
              <a:rPr lang="en-US" altLang="ko-KR" dirty="0" err="1"/>
              <a:t>QnA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FC093-4667-4D83-953E-FA3EF095107E}"/>
              </a:ext>
            </a:extLst>
          </p:cNvPr>
          <p:cNvSpPr txBox="1"/>
          <p:nvPr/>
        </p:nvSpPr>
        <p:spPr>
          <a:xfrm>
            <a:off x="4963160" y="1490008"/>
            <a:ext cx="226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499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84D8E0-28F5-49F2-984A-EF7424FB51AB}"/>
              </a:ext>
            </a:extLst>
          </p:cNvPr>
          <p:cNvSpPr txBox="1"/>
          <p:nvPr/>
        </p:nvSpPr>
        <p:spPr>
          <a:xfrm>
            <a:off x="4488403" y="1393711"/>
            <a:ext cx="321519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프로젝트 소개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개발 환경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개발 파트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개발 일정 및 실제 일정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 err="1"/>
              <a:t>OmokJ</a:t>
            </a:r>
            <a:r>
              <a:rPr lang="ko-KR" altLang="en-US" sz="2000" dirty="0"/>
              <a:t> 개관</a:t>
            </a:r>
            <a:endParaRPr lang="en-US" altLang="ko-KR" sz="2000" dirty="0"/>
          </a:p>
          <a:p>
            <a:pPr algn="ctr"/>
            <a:r>
              <a:rPr lang="ko-KR" altLang="en-US" sz="1600" dirty="0"/>
              <a:t>구조도</a:t>
            </a:r>
            <a:endParaRPr lang="en-US" altLang="ko-KR" sz="1600" dirty="0"/>
          </a:p>
          <a:p>
            <a:pPr algn="ctr"/>
            <a:r>
              <a:rPr lang="ko-KR" altLang="en-US" sz="1600" dirty="0"/>
              <a:t>전체 순서도</a:t>
            </a:r>
            <a:endParaRPr lang="en-US" altLang="ko-KR" sz="1600" dirty="0"/>
          </a:p>
          <a:p>
            <a:pPr algn="ctr"/>
            <a:r>
              <a:rPr lang="ko-KR" altLang="en-US" sz="1600" dirty="0"/>
              <a:t>세부 순서도</a:t>
            </a:r>
            <a:endParaRPr lang="en-US" altLang="ko-KR" sz="1600" dirty="0"/>
          </a:p>
          <a:p>
            <a:pPr algn="ctr"/>
            <a:r>
              <a:rPr lang="ko-KR" altLang="en-US" sz="1600" dirty="0"/>
              <a:t>동작 화면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한계점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시연 및 </a:t>
            </a:r>
            <a:r>
              <a:rPr lang="en-US" altLang="ko-KR" sz="2000" dirty="0"/>
              <a:t>Q&amp;A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8C38A5-D0A3-410D-906B-60AB5A22756E}"/>
              </a:ext>
            </a:extLst>
          </p:cNvPr>
          <p:cNvSpPr txBox="1"/>
          <p:nvPr/>
        </p:nvSpPr>
        <p:spPr>
          <a:xfrm>
            <a:off x="3810000" y="462884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1"/>
                </a:solidFill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08144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E5F37-509A-42A0-A6F2-0696E4BA75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</a:rPr>
              <a:t>프로젝트 소개</a:t>
            </a:r>
          </a:p>
        </p:txBody>
      </p:sp>
    </p:spTree>
    <p:extLst>
      <p:ext uri="{BB962C8B-B14F-4D97-AF65-F5344CB8AC3E}">
        <p14:creationId xmlns:p14="http://schemas.microsoft.com/office/powerpoint/2010/main" val="258994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전자기기, 컴퓨터, 실내, 금속이(가) 표시된 사진&#10;&#10;자동 생성된 설명">
            <a:extLst>
              <a:ext uri="{FF2B5EF4-FFF2-40B4-BE49-F238E27FC236}">
                <a16:creationId xmlns:a16="http://schemas.microsoft.com/office/drawing/2014/main" id="{555C569E-D131-4B35-B6E4-E351019F5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49848" y="5085080"/>
            <a:ext cx="1772920" cy="1772920"/>
          </a:xfrm>
          <a:prstGeom prst="rect">
            <a:avLst/>
          </a:prstGeom>
        </p:spPr>
      </p:pic>
      <p:pic>
        <p:nvPicPr>
          <p:cNvPr id="2" name="그림 1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13A27C73-957D-4A0D-869D-C0BA77A6B8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209540" y="4530563"/>
            <a:ext cx="1853536" cy="11090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9F102D2-6A0A-4E27-B317-DDF75B87C5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865038" y="370863"/>
            <a:ext cx="2542540" cy="2542540"/>
          </a:xfrm>
          <a:prstGeom prst="rect">
            <a:avLst/>
          </a:prstGeom>
        </p:spPr>
      </p:pic>
      <p:pic>
        <p:nvPicPr>
          <p:cNvPr id="16" name="그림 15" descr="전자기기, 테이블, 컴퓨터, 앉아있는이(가) 표시된 사진&#10;&#10;자동 생성된 설명">
            <a:extLst>
              <a:ext uri="{FF2B5EF4-FFF2-40B4-BE49-F238E27FC236}">
                <a16:creationId xmlns:a16="http://schemas.microsoft.com/office/drawing/2014/main" id="{9C2707D1-C51C-4FC4-8C09-02A2523430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 flipH="1">
            <a:off x="633565" y="370863"/>
            <a:ext cx="3125605" cy="2352017"/>
          </a:xfrm>
          <a:prstGeom prst="rect">
            <a:avLst/>
          </a:prstGeom>
        </p:spPr>
      </p:pic>
      <p:pic>
        <p:nvPicPr>
          <p:cNvPr id="17" name="그림 16" descr="전자기기, 테이블, 컴퓨터, 앉아있는이(가) 표시된 사진&#10;&#10;자동 생성된 설명">
            <a:extLst>
              <a:ext uri="{FF2B5EF4-FFF2-40B4-BE49-F238E27FC236}">
                <a16:creationId xmlns:a16="http://schemas.microsoft.com/office/drawing/2014/main" id="{602E24A3-186E-441F-BA39-CFE959153C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432831" y="370863"/>
            <a:ext cx="3125604" cy="2352017"/>
          </a:xfrm>
          <a:prstGeom prst="rect">
            <a:avLst/>
          </a:prstGeom>
        </p:spPr>
      </p:pic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4CF9FEAC-2F6E-4C2D-938A-04B0987BEE7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12746" y="3016044"/>
            <a:ext cx="3139119" cy="2771876"/>
          </a:xfrm>
          <a:prstGeom prst="curvedConnector3">
            <a:avLst>
              <a:gd name="adj1" fmla="val 99520"/>
            </a:avLst>
          </a:prstGeom>
          <a:ln w="762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E46C5C45-5F42-4437-9B29-0504CD51C0C1}"/>
              </a:ext>
            </a:extLst>
          </p:cNvPr>
          <p:cNvCxnSpPr>
            <a:cxnSpLocks/>
          </p:cNvCxnSpPr>
          <p:nvPr/>
        </p:nvCxnSpPr>
        <p:spPr>
          <a:xfrm rot="5400000">
            <a:off x="7172355" y="3067645"/>
            <a:ext cx="3139118" cy="2668672"/>
          </a:xfrm>
          <a:prstGeom prst="curvedConnector3">
            <a:avLst>
              <a:gd name="adj1" fmla="val 99196"/>
            </a:avLst>
          </a:prstGeom>
          <a:ln w="762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65B8A89-144E-4A41-84A4-5C61192D110D}"/>
              </a:ext>
            </a:extLst>
          </p:cNvPr>
          <p:cNvSpPr txBox="1"/>
          <p:nvPr/>
        </p:nvSpPr>
        <p:spPr>
          <a:xfrm>
            <a:off x="4404028" y="4052478"/>
            <a:ext cx="346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AWS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서버 프로그램 탑재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AB684E2-6ABD-4808-B90C-019B6D10E8F2}"/>
              </a:ext>
            </a:extLst>
          </p:cNvPr>
          <p:cNvSpPr txBox="1"/>
          <p:nvPr/>
        </p:nvSpPr>
        <p:spPr>
          <a:xfrm>
            <a:off x="2666668" y="3592522"/>
            <a:ext cx="693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 서버 연결해 인터넷 상에서 클라이언트 간 오목 대결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314E73-304C-4D62-BB44-229606826F88}"/>
              </a:ext>
            </a:extLst>
          </p:cNvPr>
          <p:cNvSpPr txBox="1"/>
          <p:nvPr/>
        </p:nvSpPr>
        <p:spPr>
          <a:xfrm>
            <a:off x="4363720" y="3115118"/>
            <a:ext cx="346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Java Swing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으로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GUI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61146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9F102D2-6A0A-4E27-B317-DDF75B87C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65038" y="370863"/>
            <a:ext cx="2542540" cy="2542540"/>
          </a:xfrm>
          <a:prstGeom prst="rect">
            <a:avLst/>
          </a:prstGeom>
        </p:spPr>
      </p:pic>
      <p:pic>
        <p:nvPicPr>
          <p:cNvPr id="4" name="그림 3" descr="전자기기, 컴퓨터, 실내, 금속이(가) 표시된 사진&#10;&#10;자동 생성된 설명">
            <a:extLst>
              <a:ext uri="{FF2B5EF4-FFF2-40B4-BE49-F238E27FC236}">
                <a16:creationId xmlns:a16="http://schemas.microsoft.com/office/drawing/2014/main" id="{555C569E-D131-4B35-B6E4-E351019F5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249848" y="5085080"/>
            <a:ext cx="1772920" cy="1772920"/>
          </a:xfrm>
          <a:prstGeom prst="rect">
            <a:avLst/>
          </a:prstGeom>
        </p:spPr>
      </p:pic>
      <p:pic>
        <p:nvPicPr>
          <p:cNvPr id="2" name="그림 1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13A27C73-957D-4A0D-869D-C0BA77A6B8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209540" y="4530563"/>
            <a:ext cx="1853536" cy="1109033"/>
          </a:xfrm>
          <a:prstGeom prst="rect">
            <a:avLst/>
          </a:prstGeom>
        </p:spPr>
      </p:pic>
      <p:pic>
        <p:nvPicPr>
          <p:cNvPr id="16" name="그림 15" descr="전자기기, 테이블, 컴퓨터, 앉아있는이(가) 표시된 사진&#10;&#10;자동 생성된 설명">
            <a:extLst>
              <a:ext uri="{FF2B5EF4-FFF2-40B4-BE49-F238E27FC236}">
                <a16:creationId xmlns:a16="http://schemas.microsoft.com/office/drawing/2014/main" id="{9C2707D1-C51C-4FC4-8C09-02A2523430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 flipH="1">
            <a:off x="633565" y="370863"/>
            <a:ext cx="3125605" cy="2352017"/>
          </a:xfrm>
          <a:prstGeom prst="rect">
            <a:avLst/>
          </a:prstGeom>
        </p:spPr>
      </p:pic>
      <p:pic>
        <p:nvPicPr>
          <p:cNvPr id="17" name="그림 16" descr="전자기기, 테이블, 컴퓨터, 앉아있는이(가) 표시된 사진&#10;&#10;자동 생성된 설명">
            <a:extLst>
              <a:ext uri="{FF2B5EF4-FFF2-40B4-BE49-F238E27FC236}">
                <a16:creationId xmlns:a16="http://schemas.microsoft.com/office/drawing/2014/main" id="{602E24A3-186E-441F-BA39-CFE959153C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432831" y="370863"/>
            <a:ext cx="3125604" cy="2352017"/>
          </a:xfrm>
          <a:prstGeom prst="rect">
            <a:avLst/>
          </a:prstGeom>
        </p:spPr>
      </p:pic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4CF9FEAC-2F6E-4C2D-938A-04B0987BEE7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12746" y="3016044"/>
            <a:ext cx="3139119" cy="2771876"/>
          </a:xfrm>
          <a:prstGeom prst="curvedConnector3">
            <a:avLst>
              <a:gd name="adj1" fmla="val 99520"/>
            </a:avLst>
          </a:prstGeom>
          <a:ln w="762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E46C5C45-5F42-4437-9B29-0504CD51C0C1}"/>
              </a:ext>
            </a:extLst>
          </p:cNvPr>
          <p:cNvCxnSpPr>
            <a:cxnSpLocks/>
          </p:cNvCxnSpPr>
          <p:nvPr/>
        </p:nvCxnSpPr>
        <p:spPr>
          <a:xfrm rot="5400000">
            <a:off x="7172355" y="3067645"/>
            <a:ext cx="3139118" cy="2668672"/>
          </a:xfrm>
          <a:prstGeom prst="curvedConnector3">
            <a:avLst>
              <a:gd name="adj1" fmla="val 99196"/>
            </a:avLst>
          </a:prstGeom>
          <a:ln w="762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F596B7-CAAB-456D-96E6-238A013694EA}"/>
              </a:ext>
            </a:extLst>
          </p:cNvPr>
          <p:cNvSpPr txBox="1"/>
          <p:nvPr/>
        </p:nvSpPr>
        <p:spPr>
          <a:xfrm>
            <a:off x="4494667" y="3705933"/>
            <a:ext cx="3283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핵심적인 로직은 대부분 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서버에서 처리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3180F2-5137-4BAB-AC01-F9067A31C346}"/>
              </a:ext>
            </a:extLst>
          </p:cNvPr>
          <p:cNvSpPr txBox="1"/>
          <p:nvPr/>
        </p:nvSpPr>
        <p:spPr>
          <a:xfrm>
            <a:off x="4784423" y="1077836"/>
            <a:ext cx="25880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서버에 대해 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새로운 정보 전달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및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정보 수신 대기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+</a:t>
            </a:r>
          </a:p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간단한 처리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AEAD6EE-B3D5-4578-972C-AFE378CD4BBB}"/>
              </a:ext>
            </a:extLst>
          </p:cNvPr>
          <p:cNvCxnSpPr>
            <a:stCxn id="16" idx="1"/>
          </p:cNvCxnSpPr>
          <p:nvPr/>
        </p:nvCxnSpPr>
        <p:spPr>
          <a:xfrm>
            <a:off x="3759170" y="1546872"/>
            <a:ext cx="843310" cy="177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A922F36-E5EB-44DC-A2EE-C65773410DAC}"/>
              </a:ext>
            </a:extLst>
          </p:cNvPr>
          <p:cNvCxnSpPr>
            <a:cxnSpLocks/>
          </p:cNvCxnSpPr>
          <p:nvPr/>
        </p:nvCxnSpPr>
        <p:spPr>
          <a:xfrm flipH="1">
            <a:off x="7554421" y="1546871"/>
            <a:ext cx="8784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18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85185E-6 L -0.00157 0.58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2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2FEEFA-2347-4D02-92B3-A9862B02FA02}"/>
              </a:ext>
            </a:extLst>
          </p:cNvPr>
          <p:cNvSpPr txBox="1"/>
          <p:nvPr/>
        </p:nvSpPr>
        <p:spPr>
          <a:xfrm>
            <a:off x="4628421" y="403225"/>
            <a:ext cx="2537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개발 환경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89AE26-694D-45EA-ABDD-DA102D8BD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11898" y="1247293"/>
            <a:ext cx="1381126" cy="2532064"/>
          </a:xfrm>
          <a:prstGeom prst="rect">
            <a:avLst/>
          </a:prstGeom>
        </p:spPr>
      </p:pic>
      <p:pic>
        <p:nvPicPr>
          <p:cNvPr id="10" name="그림 9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BD86BB3F-91CA-4F2C-A56F-FF027018D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871407" y="2012273"/>
            <a:ext cx="2711391" cy="16223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6F6CD9-C384-4BC4-95B6-B32D8E13F3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114800" y="1392061"/>
            <a:ext cx="3808606" cy="224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5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전자기기, 컴퓨터, 실내, 금속이(가) 표시된 사진&#10;&#10;자동 생성된 설명">
            <a:extLst>
              <a:ext uri="{FF2B5EF4-FFF2-40B4-BE49-F238E27FC236}">
                <a16:creationId xmlns:a16="http://schemas.microsoft.com/office/drawing/2014/main" id="{1ECC5DDA-70ED-4F1C-A135-B59E428DF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36269" y="238125"/>
            <a:ext cx="3119461" cy="31194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3AB854-3A4C-4695-9BF1-21DBC4F70871}"/>
              </a:ext>
            </a:extLst>
          </p:cNvPr>
          <p:cNvSpPr txBox="1"/>
          <p:nvPr/>
        </p:nvSpPr>
        <p:spPr>
          <a:xfrm>
            <a:off x="7772403" y="1623687"/>
            <a:ext cx="423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50505</a:t>
            </a:r>
            <a:endParaRPr lang="ko-KR" altLang="en-US" sz="3200" b="1" dirty="0">
              <a:solidFill>
                <a:schemeClr val="accent6"/>
              </a:solidFill>
            </a:endParaRPr>
          </a:p>
        </p:txBody>
      </p:sp>
      <p:pic>
        <p:nvPicPr>
          <p:cNvPr id="5" name="그림 4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C48F876B-388F-4C12-ABA8-4AEDF68F53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65213" y="3350769"/>
            <a:ext cx="2711391" cy="16223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CDD1F9-F6C7-4B00-A79F-E664DEEE6245}"/>
              </a:ext>
            </a:extLst>
          </p:cNvPr>
          <p:cNvSpPr txBox="1"/>
          <p:nvPr/>
        </p:nvSpPr>
        <p:spPr>
          <a:xfrm>
            <a:off x="188256" y="1547571"/>
            <a:ext cx="423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0" i="0" dirty="0">
                <a:solidFill>
                  <a:srgbClr val="16191F"/>
                </a:solidFill>
                <a:effectLst/>
                <a:latin typeface="Amazon Ember"/>
              </a:rPr>
              <a:t>52.78.178.184</a:t>
            </a:r>
            <a:endParaRPr lang="ko-KR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A2B9FA-B0BA-49DC-8EC7-CDEE2ED68CD4}"/>
              </a:ext>
            </a:extLst>
          </p:cNvPr>
          <p:cNvSpPr txBox="1"/>
          <p:nvPr/>
        </p:nvSpPr>
        <p:spPr>
          <a:xfrm>
            <a:off x="7772402" y="1103646"/>
            <a:ext cx="423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PORT</a:t>
            </a:r>
            <a:r>
              <a:rPr lang="ko-KR" alt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NUMBER</a:t>
            </a:r>
            <a:endParaRPr lang="ko-KR" altLang="en-US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56C863-7CAA-4966-B0E0-022184FF6C95}"/>
              </a:ext>
            </a:extLst>
          </p:cNvPr>
          <p:cNvSpPr txBox="1"/>
          <p:nvPr/>
        </p:nvSpPr>
        <p:spPr>
          <a:xfrm>
            <a:off x="188255" y="1103646"/>
            <a:ext cx="423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Public IP Address</a:t>
            </a:r>
            <a:endParaRPr lang="ko-KR" altLang="en-US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311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EA2BBD-84C2-49FB-8851-BBE5E9C0F574}"/>
              </a:ext>
            </a:extLst>
          </p:cNvPr>
          <p:cNvSpPr txBox="1"/>
          <p:nvPr/>
        </p:nvSpPr>
        <p:spPr>
          <a:xfrm>
            <a:off x="2946400" y="209788"/>
            <a:ext cx="629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PARTS</a:t>
            </a:r>
            <a:endParaRPr lang="ko-KR" altLang="en-US" sz="3200" b="1" dirty="0"/>
          </a:p>
        </p:txBody>
      </p:sp>
      <p:sp>
        <p:nvSpPr>
          <p:cNvPr id="4" name="달 3">
            <a:extLst>
              <a:ext uri="{FF2B5EF4-FFF2-40B4-BE49-F238E27FC236}">
                <a16:creationId xmlns:a16="http://schemas.microsoft.com/office/drawing/2014/main" id="{A97F9E12-175C-4D9B-A30D-D88E77323432}"/>
              </a:ext>
            </a:extLst>
          </p:cNvPr>
          <p:cNvSpPr/>
          <p:nvPr/>
        </p:nvSpPr>
        <p:spPr>
          <a:xfrm rot="5400000">
            <a:off x="5577840" y="1452880"/>
            <a:ext cx="1036320" cy="2428240"/>
          </a:xfrm>
          <a:prstGeom prst="moon">
            <a:avLst/>
          </a:prstGeom>
          <a:solidFill>
            <a:schemeClr val="accent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달 4">
            <a:extLst>
              <a:ext uri="{FF2B5EF4-FFF2-40B4-BE49-F238E27FC236}">
                <a16:creationId xmlns:a16="http://schemas.microsoft.com/office/drawing/2014/main" id="{A7A78F57-ACC6-4A9F-8736-9F593605D2A4}"/>
              </a:ext>
            </a:extLst>
          </p:cNvPr>
          <p:cNvSpPr/>
          <p:nvPr/>
        </p:nvSpPr>
        <p:spPr>
          <a:xfrm rot="5400000">
            <a:off x="9652000" y="1480363"/>
            <a:ext cx="1036320" cy="2428240"/>
          </a:xfrm>
          <a:prstGeom prst="moon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달 5">
            <a:extLst>
              <a:ext uri="{FF2B5EF4-FFF2-40B4-BE49-F238E27FC236}">
                <a16:creationId xmlns:a16="http://schemas.microsoft.com/office/drawing/2014/main" id="{364FAA07-AC54-4BAB-92DE-E41384BA03A0}"/>
              </a:ext>
            </a:extLst>
          </p:cNvPr>
          <p:cNvSpPr/>
          <p:nvPr/>
        </p:nvSpPr>
        <p:spPr>
          <a:xfrm rot="5400000">
            <a:off x="1503680" y="1383843"/>
            <a:ext cx="1036320" cy="2428240"/>
          </a:xfrm>
          <a:prstGeom prst="mo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9C95B3-460A-426E-A393-EA63426586EF}"/>
              </a:ext>
            </a:extLst>
          </p:cNvPr>
          <p:cNvSpPr txBox="1"/>
          <p:nvPr/>
        </p:nvSpPr>
        <p:spPr>
          <a:xfrm>
            <a:off x="5445760" y="2297668"/>
            <a:ext cx="141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통신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DFCC5E-B9E0-44BB-8698-0229A8F10B21}"/>
              </a:ext>
            </a:extLst>
          </p:cNvPr>
          <p:cNvSpPr txBox="1"/>
          <p:nvPr/>
        </p:nvSpPr>
        <p:spPr>
          <a:xfrm>
            <a:off x="9464040" y="2289016"/>
            <a:ext cx="141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오목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7B2FAB-B35F-4F90-98A4-8612F55A3218}"/>
              </a:ext>
            </a:extLst>
          </p:cNvPr>
          <p:cNvSpPr txBox="1"/>
          <p:nvPr/>
        </p:nvSpPr>
        <p:spPr>
          <a:xfrm>
            <a:off x="1315720" y="2220554"/>
            <a:ext cx="141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클라이언트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3B12C1-E090-489F-A1CD-98961AD3C0FF}"/>
              </a:ext>
            </a:extLst>
          </p:cNvPr>
          <p:cNvSpPr txBox="1"/>
          <p:nvPr/>
        </p:nvSpPr>
        <p:spPr>
          <a:xfrm>
            <a:off x="8956040" y="3333988"/>
            <a:ext cx="2428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오목 로직 개발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오목 로직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599963-DEF0-4BD6-8E7F-B91E3F168F79}"/>
              </a:ext>
            </a:extLst>
          </p:cNvPr>
          <p:cNvSpPr txBox="1"/>
          <p:nvPr/>
        </p:nvSpPr>
        <p:spPr>
          <a:xfrm>
            <a:off x="807720" y="3333988"/>
            <a:ext cx="2428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메뉴</a:t>
            </a:r>
            <a:r>
              <a:rPr lang="en-US" altLang="ko-KR" dirty="0"/>
              <a:t>, </a:t>
            </a:r>
            <a:r>
              <a:rPr lang="ko-KR" altLang="en-US" dirty="0"/>
              <a:t>게임화면 등 </a:t>
            </a:r>
            <a:endParaRPr lang="en-US" altLang="ko-KR" dirty="0"/>
          </a:p>
          <a:p>
            <a:pPr algn="ctr"/>
            <a:r>
              <a:rPr lang="ko-KR" altLang="en-US" dirty="0"/>
              <a:t>클라이언트 측에서 </a:t>
            </a:r>
            <a:endParaRPr lang="en-US" altLang="ko-KR" dirty="0"/>
          </a:p>
          <a:p>
            <a:pPr algn="ctr"/>
            <a:r>
              <a:rPr lang="ko-KR" altLang="en-US" dirty="0"/>
              <a:t>작동할 </a:t>
            </a:r>
            <a:endParaRPr lang="en-US" altLang="ko-KR" dirty="0"/>
          </a:p>
          <a:p>
            <a:pPr algn="ctr"/>
            <a:r>
              <a:rPr lang="ko-KR" altLang="en-US" dirty="0"/>
              <a:t>유저 인터페이스 개발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GUI, </a:t>
            </a:r>
            <a:r>
              <a:rPr lang="ko-KR" altLang="en-US" dirty="0"/>
              <a:t>클라이언트 메인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927CED-17D7-46A6-A215-814CCBCAEE7D}"/>
              </a:ext>
            </a:extLst>
          </p:cNvPr>
          <p:cNvSpPr txBox="1"/>
          <p:nvPr/>
        </p:nvSpPr>
        <p:spPr>
          <a:xfrm>
            <a:off x="4881880" y="3333988"/>
            <a:ext cx="2428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AWS</a:t>
            </a:r>
            <a:r>
              <a:rPr lang="ko-KR" altLang="en-US" dirty="0"/>
              <a:t> 서버 준비 및</a:t>
            </a:r>
            <a:endParaRPr lang="en-US" altLang="ko-KR" dirty="0"/>
          </a:p>
          <a:p>
            <a:pPr algn="ctr"/>
            <a:r>
              <a:rPr lang="ko-KR" altLang="en-US" dirty="0"/>
              <a:t>서버 클라이언트 간</a:t>
            </a:r>
            <a:endParaRPr lang="en-US" altLang="ko-KR" dirty="0"/>
          </a:p>
          <a:p>
            <a:pPr algn="ctr"/>
            <a:r>
              <a:rPr lang="ko-KR" altLang="en-US" dirty="0"/>
              <a:t>통신 메소드 개발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통신</a:t>
            </a:r>
            <a:r>
              <a:rPr lang="en-US" altLang="ko-KR" dirty="0"/>
              <a:t>, </a:t>
            </a:r>
            <a:r>
              <a:rPr lang="ko-KR" altLang="en-US" dirty="0"/>
              <a:t>서버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155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9" grpId="0"/>
      <p:bldP spid="12" grpId="0"/>
      <p:bldP spid="1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809</Words>
  <Application>Microsoft Office PowerPoint</Application>
  <PresentationFormat>와이드스크린</PresentationFormat>
  <Paragraphs>368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Amazon Ember</vt:lpstr>
      <vt:lpstr>HY견고딕</vt:lpstr>
      <vt:lpstr>맑은 고딕</vt:lpstr>
      <vt:lpstr>휴먼둥근헤드라인</vt:lpstr>
      <vt:lpstr>Arial</vt:lpstr>
      <vt:lpstr>Consolas</vt:lpstr>
      <vt:lpstr>Office 테마</vt:lpstr>
      <vt:lpstr>JAVA 기반  인터넷 통신 보드 게임</vt:lpstr>
      <vt:lpstr>팀원 소개</vt:lpstr>
      <vt:lpstr>PowerPoint 프레젠테이션</vt:lpstr>
      <vt:lpstr>프로젝트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기반  인터넷 통신 보드 게임</dc:title>
  <dc:creator> </dc:creator>
  <cp:lastModifiedBy> </cp:lastModifiedBy>
  <cp:revision>27</cp:revision>
  <dcterms:created xsi:type="dcterms:W3CDTF">2020-11-18T15:15:42Z</dcterms:created>
  <dcterms:modified xsi:type="dcterms:W3CDTF">2020-12-29T06:29:27Z</dcterms:modified>
</cp:coreProperties>
</file>