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8" r:id="rId4"/>
    <p:sldId id="271" r:id="rId5"/>
    <p:sldId id="270" r:id="rId6"/>
    <p:sldId id="272" r:id="rId7"/>
    <p:sldId id="273" r:id="rId8"/>
    <p:sldId id="261" r:id="rId9"/>
    <p:sldId id="274" r:id="rId10"/>
    <p:sldId id="277" r:id="rId11"/>
    <p:sldId id="276" r:id="rId12"/>
    <p:sldId id="278" r:id="rId13"/>
    <p:sldId id="263" r:id="rId14"/>
    <p:sldId id="279" r:id="rId15"/>
    <p:sldId id="280" r:id="rId16"/>
    <p:sldId id="281" r:id="rId17"/>
    <p:sldId id="282" r:id="rId18"/>
    <p:sldId id="26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B0631-7E30-435F-9BC5-6DA4FE6A3228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AC0CE-5387-4DE7-A8C7-9EA4BF815B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2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431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689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52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29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06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292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297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329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635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48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9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FAC0CE-5387-4DE7-A8C7-9EA4BF815B4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61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9A82-9205-4C4E-AE76-DC9B8C3BC3DB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7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79A82-9205-4C4E-AE76-DC9B8C3BC3DB}" type="datetimeFigureOut">
              <a:rPr lang="ko-KR" altLang="en-US" smtClean="0"/>
              <a:t>2019-07-01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F1D71-E3FB-416C-B226-3236BFD6C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79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-20715" y="-8204"/>
            <a:ext cx="12192000" cy="6858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397910" y="2521226"/>
            <a:ext cx="6794090" cy="181554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19117" y="2934509"/>
            <a:ext cx="5543505" cy="486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</a:pPr>
            <a:r>
              <a:rPr lang="en-US" altLang="ko-KR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ko-KR" altLang="en-US" sz="3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이용한 과제제출하기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595792" y="4437357"/>
            <a:ext cx="1766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발표자 </a:t>
            </a:r>
            <a:r>
              <a:rPr lang="en-US" altLang="ko-KR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심 재 </a:t>
            </a:r>
            <a:r>
              <a:rPr lang="ko-KR" altLang="en-US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익</a:t>
            </a:r>
            <a:r>
              <a:rPr lang="ko-KR" altLang="en-US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en-US" altLang="ko-KR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42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708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</a:t>
            </a: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만들기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5500" y="875342"/>
            <a:ext cx="286328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레포지토리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URL 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복사하기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69FFC0-882A-4F35-8E42-EC430A04C747}"/>
              </a:ext>
            </a:extLst>
          </p:cNvPr>
          <p:cNvSpPr txBox="1"/>
          <p:nvPr/>
        </p:nvSpPr>
        <p:spPr>
          <a:xfrm>
            <a:off x="3129288" y="4378138"/>
            <a:ext cx="4590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endParaRPr lang="ko-KR" altLang="en-US" sz="28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96876C-E94B-4BA0-8CE3-EFC376F3D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500" y="1391931"/>
            <a:ext cx="8786080" cy="4590727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AD9C2975-FBDF-4BBF-8BB0-73FC61A44D37}"/>
              </a:ext>
            </a:extLst>
          </p:cNvPr>
          <p:cNvSpPr/>
          <p:nvPr/>
        </p:nvSpPr>
        <p:spPr>
          <a:xfrm>
            <a:off x="10404630" y="4741562"/>
            <a:ext cx="459080" cy="42612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ACD374-47B7-41E6-9562-7BE88BF0BA77}"/>
              </a:ext>
            </a:extLst>
          </p:cNvPr>
          <p:cNvSpPr txBox="1"/>
          <p:nvPr/>
        </p:nvSpPr>
        <p:spPr>
          <a:xfrm>
            <a:off x="10863710" y="4785349"/>
            <a:ext cx="76185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클릭 </a:t>
            </a:r>
            <a:r>
              <a:rPr lang="en-US" altLang="ko-KR" sz="16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  <a:endParaRPr lang="ko-KR" altLang="en-US" sz="16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EF013AC-2849-4019-8DEB-E19D03A92718}"/>
              </a:ext>
            </a:extLst>
          </p:cNvPr>
          <p:cNvCxnSpPr/>
          <p:nvPr/>
        </p:nvCxnSpPr>
        <p:spPr>
          <a:xfrm>
            <a:off x="8815524" y="4580878"/>
            <a:ext cx="5592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6213B0-8838-49E9-BD63-D171590B9557}"/>
              </a:ext>
            </a:extLst>
          </p:cNvPr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전략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</a:t>
            </a:r>
          </a:p>
        </p:txBody>
      </p:sp>
    </p:spTree>
    <p:extLst>
      <p:ext uri="{BB962C8B-B14F-4D97-AF65-F5344CB8AC3E}">
        <p14:creationId xmlns:p14="http://schemas.microsoft.com/office/powerpoint/2010/main" val="143498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6644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</a:t>
            </a: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만들기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5500" y="875342"/>
            <a:ext cx="44005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 저장소</a:t>
            </a:r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180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올릴 폴더</a:t>
            </a:r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만들기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69FFC0-882A-4F35-8E42-EC430A04C747}"/>
              </a:ext>
            </a:extLst>
          </p:cNvPr>
          <p:cNvSpPr txBox="1"/>
          <p:nvPr/>
        </p:nvSpPr>
        <p:spPr>
          <a:xfrm>
            <a:off x="3129288" y="4378138"/>
            <a:ext cx="4590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endParaRPr lang="ko-KR" altLang="en-US" sz="28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077790-6803-40BD-B220-C3FEECEEED4C}"/>
              </a:ext>
            </a:extLst>
          </p:cNvPr>
          <p:cNvSpPr txBox="1"/>
          <p:nvPr/>
        </p:nvSpPr>
        <p:spPr>
          <a:xfrm>
            <a:off x="2485182" y="2156401"/>
            <a:ext cx="7253621" cy="5899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cd 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명령어를 통해 로컬 저장소를 만들 폴더를 정한다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: cd Desktop/user/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자신이 </a:t>
            </a:r>
            <a:r>
              <a:rPr lang="ko-KR" altLang="en-US" sz="1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넣고싶은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저장소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092BDB7-3288-4B0E-AE91-46C3CBCE4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182" y="2774165"/>
            <a:ext cx="6086475" cy="5619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39CBAFB-BC89-4363-9D29-FA94A58A39AB}"/>
              </a:ext>
            </a:extLst>
          </p:cNvPr>
          <p:cNvSpPr txBox="1"/>
          <p:nvPr/>
        </p:nvSpPr>
        <p:spPr>
          <a:xfrm>
            <a:off x="2520127" y="3416810"/>
            <a:ext cx="7253621" cy="5899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cd(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공백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 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후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tab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누르면 현재 폴더에 어떤 폴더가 있는지 알려준다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접근 할 때에도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cd(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공백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)0.(tab)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누르면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cd 0. </a:t>
            </a:r>
            <a:r>
              <a:rPr lang="en-US" altLang="ko-KR" sz="1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/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자동완성 된다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D9CC933-D27B-4542-AB07-BB29F14DF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0127" y="4070513"/>
            <a:ext cx="6381750" cy="14859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28F20E4-4A9C-4674-BE9A-C9A1556BC5E1}"/>
              </a:ext>
            </a:extLst>
          </p:cNvPr>
          <p:cNvSpPr txBox="1"/>
          <p:nvPr/>
        </p:nvSpPr>
        <p:spPr>
          <a:xfrm>
            <a:off x="2520126" y="5687705"/>
            <a:ext cx="7253621" cy="5899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clone ~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전에 복사한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URL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입력하면 저장소가 생성된다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en-US" altLang="ko-KR" sz="1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Gitbash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에선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ctrl + </a:t>
            </a:r>
            <a:r>
              <a:rPr lang="en-US" altLang="ko-KR" sz="1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c,v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 </a:t>
            </a:r>
            <a:r>
              <a:rPr lang="ko-KR" altLang="en-US" sz="1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안먹히니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마우스 </a:t>
            </a:r>
            <a:r>
              <a:rPr lang="ko-KR" altLang="en-US" sz="1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우클릭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+ paste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 복사 붙여넣기를 한다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3A18574-D49A-4CE8-B844-F1117F8CA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5182" y="1374143"/>
            <a:ext cx="7581900" cy="762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5AD92EA-2D75-4DDB-BC38-E12DC625BF69}"/>
              </a:ext>
            </a:extLst>
          </p:cNvPr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전략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</a:t>
            </a:r>
          </a:p>
        </p:txBody>
      </p:sp>
    </p:spTree>
    <p:extLst>
      <p:ext uri="{BB962C8B-B14F-4D97-AF65-F5344CB8AC3E}">
        <p14:creationId xmlns:p14="http://schemas.microsoft.com/office/powerpoint/2010/main" val="352147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</a:t>
            </a: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만들기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85500" y="875342"/>
            <a:ext cx="4400564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 저장소</a:t>
            </a:r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</a:t>
            </a:r>
            <a:r>
              <a:rPr lang="en-US" altLang="ko-KR" sz="180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올릴 폴더</a:t>
            </a:r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)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만들기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69FFC0-882A-4F35-8E42-EC430A04C747}"/>
              </a:ext>
            </a:extLst>
          </p:cNvPr>
          <p:cNvSpPr txBox="1"/>
          <p:nvPr/>
        </p:nvSpPr>
        <p:spPr>
          <a:xfrm>
            <a:off x="3129288" y="4378138"/>
            <a:ext cx="4590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endParaRPr lang="ko-KR" altLang="en-US" sz="28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0803B5-B9A0-43EC-92F9-9B991AB604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667"/>
          <a:stretch/>
        </p:blipFill>
        <p:spPr>
          <a:xfrm>
            <a:off x="2706828" y="1397860"/>
            <a:ext cx="3389172" cy="18216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FF8446-0AFE-4CE4-AFD8-14BE1EDDF2F2}"/>
              </a:ext>
            </a:extLst>
          </p:cNvPr>
          <p:cNvSpPr txBox="1"/>
          <p:nvPr/>
        </p:nvSpPr>
        <p:spPr>
          <a:xfrm>
            <a:off x="2699134" y="3313845"/>
            <a:ext cx="7253621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위와 같이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test 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폴더에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2019_SUMMER_DATASTRUCTURE 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폴더가 복사 생성 된 것을 확인 할 수 있다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7361AC8-F45C-4150-B236-1F772E80FD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944" b="7378"/>
          <a:stretch/>
        </p:blipFill>
        <p:spPr>
          <a:xfrm>
            <a:off x="6430987" y="1397860"/>
            <a:ext cx="3893743" cy="18216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59D274C-3560-4889-87E1-697F88260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6828" y="4134307"/>
            <a:ext cx="8829675" cy="7143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5E7BB8E-F87B-4E97-ACF9-A89855A3F66A}"/>
              </a:ext>
            </a:extLst>
          </p:cNvPr>
          <p:cNvSpPr txBox="1"/>
          <p:nvPr/>
        </p:nvSpPr>
        <p:spPr>
          <a:xfrm>
            <a:off x="2687498" y="4935757"/>
            <a:ext cx="7253621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마지막으로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cd 2019_SUMMER_DATASTRUCTURE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로컬저장소에 접근한다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DDDC31-C46D-4B27-9517-8879991FFF1C}"/>
              </a:ext>
            </a:extLst>
          </p:cNvPr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전략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</a:t>
            </a:r>
          </a:p>
        </p:txBody>
      </p:sp>
    </p:spTree>
    <p:extLst>
      <p:ext uri="{BB962C8B-B14F-4D97-AF65-F5344CB8AC3E}">
        <p14:creationId xmlns:p14="http://schemas.microsoft.com/office/powerpoint/2010/main" val="71556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897990" y="3809581"/>
            <a:ext cx="2304715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 </a:t>
            </a:r>
            <a:r>
              <a:rPr lang="ko-KR" altLang="en-US" sz="12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기본적인 </a:t>
            </a:r>
            <a:r>
              <a:rPr lang="en-US" altLang="ko-KR" sz="1200" dirty="0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12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명령어</a:t>
            </a:r>
            <a:endParaRPr lang="en-US" altLang="ko-KR" sz="1400" dirty="0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 </a:t>
            </a:r>
            <a:r>
              <a:rPr lang="ko-KR" altLang="en-US" sz="14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준비하기</a:t>
            </a:r>
            <a:endParaRPr lang="en-US" altLang="ko-KR" sz="1400" dirty="0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로컬저장소 만들기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과제 제출하기</a:t>
            </a:r>
            <a:endParaRPr lang="en-US" altLang="ko-KR" sz="1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37805" y="1386682"/>
            <a:ext cx="398132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</a:t>
            </a:r>
          </a:p>
          <a:p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과제 제출하기</a:t>
            </a:r>
            <a:endParaRPr lang="en-US" altLang="ko-KR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687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42511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</a:t>
            </a:r>
          </a:p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과제제출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5500" y="875342"/>
            <a:ext cx="2167260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Test 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 제출하기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69FFC0-882A-4F35-8E42-EC430A04C747}"/>
              </a:ext>
            </a:extLst>
          </p:cNvPr>
          <p:cNvSpPr txBox="1"/>
          <p:nvPr/>
        </p:nvSpPr>
        <p:spPr>
          <a:xfrm>
            <a:off x="3129288" y="4378138"/>
            <a:ext cx="4590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endParaRPr lang="ko-KR" altLang="en-US" sz="28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E7BB8E-F87B-4E97-ACF9-A89855A3F66A}"/>
              </a:ext>
            </a:extLst>
          </p:cNvPr>
          <p:cNvSpPr txBox="1"/>
          <p:nvPr/>
        </p:nvSpPr>
        <p:spPr>
          <a:xfrm>
            <a:off x="2549435" y="5371076"/>
            <a:ext cx="3988978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자신의 이름 폴더를 만들고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test 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파일을 저장한다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DDDC31-C46D-4B27-9517-8879991FFF1C}"/>
              </a:ext>
            </a:extLst>
          </p:cNvPr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과제 제출하기</a:t>
            </a:r>
            <a:endParaRPr lang="en-US" altLang="ko-KR" sz="1100" dirty="0">
              <a:solidFill>
                <a:schemeClr val="bg1"/>
              </a:solidFill>
              <a:ea typeface="배달의민족 도현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D62057C-D301-4A21-9631-F2A3DE4723E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691" b="12303"/>
          <a:stretch/>
        </p:blipFill>
        <p:spPr>
          <a:xfrm>
            <a:off x="2457587" y="1617759"/>
            <a:ext cx="4540001" cy="32394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6786C0-9C03-47F7-A871-E3340437BE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323" b="31145"/>
          <a:stretch/>
        </p:blipFill>
        <p:spPr>
          <a:xfrm>
            <a:off x="6997588" y="1693496"/>
            <a:ext cx="4747074" cy="3088023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A33E51-0F73-4BA4-AB76-A5F7567CD2B5}"/>
              </a:ext>
            </a:extLst>
          </p:cNvPr>
          <p:cNvCxnSpPr/>
          <p:nvPr/>
        </p:nvCxnSpPr>
        <p:spPr>
          <a:xfrm>
            <a:off x="3588368" y="2982897"/>
            <a:ext cx="3436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EC013BF-9D4C-4C65-A813-98D7710B2249}"/>
              </a:ext>
            </a:extLst>
          </p:cNvPr>
          <p:cNvCxnSpPr/>
          <p:nvPr/>
        </p:nvCxnSpPr>
        <p:spPr>
          <a:xfrm>
            <a:off x="8304467" y="3366118"/>
            <a:ext cx="60887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201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729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</a:t>
            </a:r>
          </a:p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과제제출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5500" y="875342"/>
            <a:ext cx="239809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Test 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파일 제출해보기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69FFC0-882A-4F35-8E42-EC430A04C747}"/>
              </a:ext>
            </a:extLst>
          </p:cNvPr>
          <p:cNvSpPr txBox="1"/>
          <p:nvPr/>
        </p:nvSpPr>
        <p:spPr>
          <a:xfrm>
            <a:off x="3129288" y="4378138"/>
            <a:ext cx="4590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endParaRPr lang="ko-KR" altLang="en-US" sz="28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E7BB8E-F87B-4E97-ACF9-A89855A3F66A}"/>
              </a:ext>
            </a:extLst>
          </p:cNvPr>
          <p:cNvSpPr txBox="1"/>
          <p:nvPr/>
        </p:nvSpPr>
        <p:spPr>
          <a:xfrm>
            <a:off x="2342130" y="2316456"/>
            <a:ext cx="7253621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이름 폴더에 접근 후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ls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파일이 생성 된 것을 확인한다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DDDC31-C46D-4B27-9517-8879991FFF1C}"/>
              </a:ext>
            </a:extLst>
          </p:cNvPr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과제 제출하기</a:t>
            </a:r>
            <a:endParaRPr lang="en-US" altLang="ko-KR" sz="1100" dirty="0">
              <a:solidFill>
                <a:schemeClr val="bg1"/>
              </a:solidFill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ACC765-52E2-4A26-978C-60ADCCF8F587}"/>
              </a:ext>
            </a:extLst>
          </p:cNvPr>
          <p:cNvSpPr txBox="1"/>
          <p:nvPr/>
        </p:nvSpPr>
        <p:spPr>
          <a:xfrm>
            <a:off x="2370288" y="5748150"/>
            <a:ext cx="7253621" cy="5899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add --all -&gt; git commit –m “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입력할 내용“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-&gt; git push 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</a:t>
            </a:r>
            <a:r>
              <a:rPr lang="en-US" altLang="ko-KR" sz="1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수정된 파일을 올린다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이때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push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하기 전까지는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hub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</a:t>
            </a:r>
            <a:r>
              <a:rPr lang="ko-KR" altLang="en-US" sz="1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레포지토리에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변경사항은 없다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EA4D47C-9F27-4627-B18B-943DC5228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379" y="1349692"/>
            <a:ext cx="9305925" cy="9620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3702E9D-D3E5-40CE-B9EF-C8E7DEA6A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0288" y="2606919"/>
            <a:ext cx="8060974" cy="317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53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729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</a:t>
            </a:r>
          </a:p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과제제출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5500" y="875342"/>
            <a:ext cx="3163045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제출 한 것을 확인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69FFC0-882A-4F35-8E42-EC430A04C747}"/>
              </a:ext>
            </a:extLst>
          </p:cNvPr>
          <p:cNvSpPr txBox="1"/>
          <p:nvPr/>
        </p:nvSpPr>
        <p:spPr>
          <a:xfrm>
            <a:off x="3129288" y="4378138"/>
            <a:ext cx="4590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endParaRPr lang="ko-KR" altLang="en-US" sz="28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DDDC31-C46D-4B27-9517-8879991FFF1C}"/>
              </a:ext>
            </a:extLst>
          </p:cNvPr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과제 제출하기</a:t>
            </a:r>
            <a:endParaRPr lang="en-US" altLang="ko-KR" sz="1100" dirty="0">
              <a:solidFill>
                <a:schemeClr val="bg1"/>
              </a:solidFill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ACC765-52E2-4A26-978C-60ADCCF8F587}"/>
              </a:ext>
            </a:extLst>
          </p:cNvPr>
          <p:cNvSpPr txBox="1"/>
          <p:nvPr/>
        </p:nvSpPr>
        <p:spPr>
          <a:xfrm>
            <a:off x="2469189" y="5248974"/>
            <a:ext cx="7253621" cy="5899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add --all -&gt; git commit –m “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입력할 내용“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-&gt; git push 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통해 </a:t>
            </a:r>
            <a:r>
              <a:rPr lang="en-US" altLang="ko-KR" sz="1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수정된 파일을 올린다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이때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push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하기 전까지는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hub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</a:t>
            </a:r>
            <a:r>
              <a:rPr lang="ko-KR" altLang="en-US" sz="1200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레포지토리에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변경사항은 없다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0B7C28A-757B-4925-B140-F90CB09E8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0288" y="1727877"/>
            <a:ext cx="9139057" cy="32897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DA077-FB24-4143-8E19-7AFEB992C2C4}"/>
              </a:ext>
            </a:extLst>
          </p:cNvPr>
          <p:cNvSpPr/>
          <p:nvPr/>
        </p:nvSpPr>
        <p:spPr>
          <a:xfrm>
            <a:off x="2481905" y="3844221"/>
            <a:ext cx="8934778" cy="2030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277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-1729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</a:t>
            </a:r>
          </a:p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과제제출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85500" y="875342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push 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오류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69FFC0-882A-4F35-8E42-EC430A04C747}"/>
              </a:ext>
            </a:extLst>
          </p:cNvPr>
          <p:cNvSpPr txBox="1"/>
          <p:nvPr/>
        </p:nvSpPr>
        <p:spPr>
          <a:xfrm>
            <a:off x="3129288" y="4378138"/>
            <a:ext cx="4590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endParaRPr lang="ko-KR" altLang="en-US" sz="28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DDDC31-C46D-4B27-9517-8879991FFF1C}"/>
              </a:ext>
            </a:extLst>
          </p:cNvPr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과제 제출하기</a:t>
            </a:r>
            <a:endParaRPr lang="en-US" altLang="ko-KR" sz="1100" dirty="0">
              <a:solidFill>
                <a:schemeClr val="bg1"/>
              </a:solidFill>
              <a:ea typeface="배달의민족 도현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ACC765-52E2-4A26-978C-60ADCCF8F587}"/>
              </a:ext>
            </a:extLst>
          </p:cNvPr>
          <p:cNvSpPr txBox="1"/>
          <p:nvPr/>
        </p:nvSpPr>
        <p:spPr>
          <a:xfrm>
            <a:off x="2469189" y="3171409"/>
            <a:ext cx="8521366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push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했을 때 위와 같은 오류가 뜬다면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pull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을 한번 해서 저장소의 최신화를 한 후 다시 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push</a:t>
            </a:r>
            <a:r>
              <a:rPr lang="ko-KR" altLang="en-US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를 해보자</a:t>
            </a:r>
            <a:r>
              <a:rPr lang="en-US" altLang="ko-KR" sz="12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44BEBA-88E7-4D60-A618-47F1375F7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189" y="1575580"/>
            <a:ext cx="90487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30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37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97990" y="3809581"/>
            <a:ext cx="2304715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 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기본적인 </a:t>
            </a:r>
            <a:r>
              <a:rPr lang="en-US" altLang="ko-KR" sz="12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명령어</a:t>
            </a:r>
            <a:endParaRPr lang="en-US" altLang="ko-KR" sz="1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02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준비하기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로컬저장소 만들기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과제 제출하기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37805" y="1386682"/>
            <a:ext cx="398132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</a:p>
          <a:p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기본적인 </a:t>
            </a:r>
            <a:r>
              <a:rPr lang="en-US" altLang="ko-KR" sz="24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명령어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15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</a:t>
            </a:r>
          </a:p>
          <a:p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명령어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6847" y="958159"/>
            <a:ext cx="224099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How to Use GitHub</a:t>
            </a:r>
            <a:endParaRPr lang="ko-KR" altLang="en-US" sz="1800" dirty="0">
              <a:solidFill>
                <a:schemeClr val="bg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753660" y="1308912"/>
            <a:ext cx="51074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자주 쓰이는 </a:t>
            </a:r>
            <a:r>
              <a:rPr lang="en-US" altLang="ko-KR" sz="2000" b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ko-KR" altLang="en-US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 명령어에 대해 알아보자</a:t>
            </a:r>
            <a:r>
              <a:rPr lang="en-US" altLang="ko-KR" sz="2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!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전략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20D9FCE-5DFA-4560-A0D6-B36D6C8AE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460161"/>
              </p:ext>
            </p:extLst>
          </p:nvPr>
        </p:nvGraphicFramePr>
        <p:xfrm>
          <a:off x="2753660" y="2328344"/>
          <a:ext cx="8778433" cy="3437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786">
                  <a:extLst>
                    <a:ext uri="{9D8B030D-6E8A-4147-A177-3AD203B41FA5}">
                      <a16:colId xmlns:a16="http://schemas.microsoft.com/office/drawing/2014/main" val="489880296"/>
                    </a:ext>
                  </a:extLst>
                </a:gridCol>
                <a:gridCol w="6440647">
                  <a:extLst>
                    <a:ext uri="{9D8B030D-6E8A-4147-A177-3AD203B41FA5}">
                      <a16:colId xmlns:a16="http://schemas.microsoft.com/office/drawing/2014/main" val="3338928264"/>
                    </a:ext>
                  </a:extLst>
                </a:gridCol>
              </a:tblGrid>
              <a:tr h="4297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675257"/>
                  </a:ext>
                </a:extLst>
              </a:tr>
              <a:tr h="429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err="1"/>
                        <a:t>pwd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자신의 현재 위치를 알려줌 </a:t>
                      </a:r>
                      <a:r>
                        <a:rPr lang="en-US" altLang="ko-KR" sz="1600" dirty="0"/>
                        <a:t>( directory 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604320"/>
                  </a:ext>
                </a:extLst>
              </a:tr>
              <a:tr h="429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ls</a:t>
                      </a:r>
                      <a:endParaRPr lang="ko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현재 디렉토리에 있는 파일과 서브 디렉토리의 목록을 보여줌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340631"/>
                  </a:ext>
                </a:extLst>
              </a:tr>
              <a:tr h="429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다른 디렉토리로 이동 </a:t>
                      </a:r>
                      <a:r>
                        <a:rPr lang="en-US" altLang="ko-KR" sz="1400" dirty="0"/>
                        <a:t>( change directory ) </a:t>
                      </a:r>
                      <a:r>
                        <a:rPr lang="ko-KR" altLang="en-US" sz="1400" dirty="0"/>
                        <a:t>이전 디렉토리로 이동 할 땐 </a:t>
                      </a:r>
                      <a:r>
                        <a:rPr lang="en-US" altLang="ko-KR" sz="1400" dirty="0"/>
                        <a:t>‘cd ..’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89713"/>
                  </a:ext>
                </a:extLst>
              </a:tr>
              <a:tr h="429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clone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원격 저장소를 복제한 폴더를 만든다</a:t>
                      </a:r>
                      <a:r>
                        <a:rPr lang="en-US" altLang="ko-KR" sz="1600" dirty="0"/>
                        <a:t>.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797024"/>
                  </a:ext>
                </a:extLst>
              </a:tr>
              <a:tr h="429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add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원하는 작업물을 </a:t>
                      </a:r>
                      <a:r>
                        <a:rPr lang="en-US" altLang="ko-KR" sz="1600" dirty="0"/>
                        <a:t>stage </a:t>
                      </a:r>
                      <a:r>
                        <a:rPr lang="ko-KR" altLang="en-US" sz="1600" dirty="0"/>
                        <a:t>필드에 올린다</a:t>
                      </a:r>
                      <a:r>
                        <a:rPr lang="en-US" altLang="ko-KR" sz="1600" dirty="0"/>
                        <a:t>. ( commit </a:t>
                      </a:r>
                      <a:r>
                        <a:rPr lang="ko-KR" altLang="en-US" sz="1600" dirty="0"/>
                        <a:t>하기 전 단계 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19820"/>
                  </a:ext>
                </a:extLst>
              </a:tr>
              <a:tr h="429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ko-KR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Stage </a:t>
                      </a:r>
                      <a:r>
                        <a:rPr lang="ko-KR" altLang="en-US" sz="1600" dirty="0"/>
                        <a:t>필드에 있는 파일들을 커밋한다</a:t>
                      </a:r>
                      <a:r>
                        <a:rPr lang="en-US" altLang="ko-KR" sz="1600" dirty="0"/>
                        <a:t>. 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381075"/>
                  </a:ext>
                </a:extLst>
              </a:tr>
              <a:tr h="4297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커밋한 파일들을 </a:t>
                      </a:r>
                      <a:r>
                        <a:rPr lang="en-US" altLang="ko-KR" sz="1600" dirty="0"/>
                        <a:t>remote repository</a:t>
                      </a:r>
                      <a:r>
                        <a:rPr lang="ko-KR" altLang="en-US" sz="1600" dirty="0"/>
                        <a:t>로 전송한다</a:t>
                      </a:r>
                      <a:r>
                        <a:rPr lang="en-US" altLang="ko-KR" sz="1600" dirty="0"/>
                        <a:t>. (</a:t>
                      </a:r>
                      <a:r>
                        <a:rPr lang="en-US" altLang="ko-KR" sz="1600" dirty="0" err="1"/>
                        <a:t>github</a:t>
                      </a:r>
                      <a:r>
                        <a:rPr lang="ko-KR" altLang="en-US" sz="1600" dirty="0"/>
                        <a:t>에 올린다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698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25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</a:t>
            </a:r>
          </a:p>
          <a:p>
            <a:r>
              <a:rPr lang="en-US" altLang="ko-KR" sz="2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명령어</a:t>
            </a:r>
            <a:endParaRPr lang="ko-KR" altLang="en-US" sz="2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5594" y="1157530"/>
            <a:ext cx="163448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</a:t>
            </a:r>
            <a:r>
              <a:rPr lang="en-US" altLang="ko-KR" sz="1800" b="1" dirty="0" err="1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OverView</a:t>
            </a:r>
            <a:endParaRPr lang="ko-KR" altLang="en-US" sz="18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전략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E0C210-93E4-42CC-9757-0249A800B5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378" t="6852" r="23280" b="7657"/>
          <a:stretch/>
        </p:blipFill>
        <p:spPr>
          <a:xfrm>
            <a:off x="3191093" y="1526862"/>
            <a:ext cx="4279037" cy="4749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8EA1C8-C9F9-45BA-AF63-F8BB1690497C}"/>
              </a:ext>
            </a:extLst>
          </p:cNvPr>
          <p:cNvSpPr txBox="1"/>
          <p:nvPr/>
        </p:nvSpPr>
        <p:spPr>
          <a:xfrm>
            <a:off x="8425345" y="2905780"/>
            <a:ext cx="2377486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순서만 기억</a:t>
            </a:r>
            <a:r>
              <a:rPr lang="en-US" altLang="ko-KR" sz="2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!</a:t>
            </a:r>
            <a:endParaRPr lang="ko-KR" altLang="en-US" sz="28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D6230B-76C6-4C00-BABC-E2148DFC2D5D}"/>
              </a:ext>
            </a:extLst>
          </p:cNvPr>
          <p:cNvSpPr txBox="1"/>
          <p:nvPr/>
        </p:nvSpPr>
        <p:spPr>
          <a:xfrm>
            <a:off x="7782697" y="3532305"/>
            <a:ext cx="4029134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add -&gt; git commit -&gt; git push</a:t>
            </a:r>
            <a:endParaRPr lang="ko-KR" altLang="en-US" sz="18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765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97990" y="3809581"/>
            <a:ext cx="2304715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 </a:t>
            </a:r>
            <a:r>
              <a:rPr lang="ko-KR" altLang="en-US" sz="12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기본적인 </a:t>
            </a:r>
            <a:r>
              <a:rPr lang="en-US" altLang="ko-KR" sz="1200" dirty="0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12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명령어</a:t>
            </a:r>
            <a:endParaRPr lang="en-US" altLang="ko-KR" sz="1400" dirty="0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 </a:t>
            </a:r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준비하기</a:t>
            </a:r>
            <a:endParaRPr lang="en-US" altLang="ko-KR" sz="14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03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로컬저장소 만들기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과제 제출하기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7805" y="1386682"/>
            <a:ext cx="398132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</a:p>
          <a:p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준비하기</a:t>
            </a:r>
          </a:p>
        </p:txBody>
      </p:sp>
    </p:spTree>
    <p:extLst>
      <p:ext uri="{BB962C8B-B14F-4D97-AF65-F5344CB8AC3E}">
        <p14:creationId xmlns:p14="http://schemas.microsoft.com/office/powerpoint/2010/main" val="1936389607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</a:t>
            </a: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준비하기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6847" y="958159"/>
            <a:ext cx="210987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Bash 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다운받기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E5DB43-32FB-4412-81A2-DB433E85971D}"/>
              </a:ext>
            </a:extLst>
          </p:cNvPr>
          <p:cNvSpPr txBox="1"/>
          <p:nvPr/>
        </p:nvSpPr>
        <p:spPr>
          <a:xfrm>
            <a:off x="2626847" y="1476719"/>
            <a:ext cx="5328292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</a:rPr>
              <a:t>Git </a:t>
            </a:r>
            <a:r>
              <a:rPr lang="ko-KR" altLang="en-US" sz="1600" dirty="0">
                <a:solidFill>
                  <a:schemeClr val="tx1"/>
                </a:solidFill>
              </a:rPr>
              <a:t>홈페이지 주소 </a:t>
            </a:r>
            <a:r>
              <a:rPr lang="en-US" altLang="ko-KR" sz="1600" dirty="0">
                <a:solidFill>
                  <a:schemeClr val="tx1"/>
                </a:solidFill>
              </a:rPr>
              <a:t>- https://git-scm.com</a:t>
            </a:r>
            <a:endParaRPr lang="ko-KR" altLang="en-US" sz="1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CDB3B95-3272-411A-9775-66A73710B5FF}"/>
              </a:ext>
            </a:extLst>
          </p:cNvPr>
          <p:cNvGrpSpPr/>
          <p:nvPr/>
        </p:nvGrpSpPr>
        <p:grpSpPr>
          <a:xfrm>
            <a:off x="4347847" y="1979231"/>
            <a:ext cx="5407498" cy="4752001"/>
            <a:chOff x="2626847" y="1910162"/>
            <a:chExt cx="5407498" cy="475200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EE3149D-7F6C-471D-BA75-D67C9EA67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26847" y="1910162"/>
              <a:ext cx="5407498" cy="4752001"/>
            </a:xfrm>
            <a:prstGeom prst="rect">
              <a:avLst/>
            </a:prstGeom>
          </p:spPr>
        </p:pic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BF96E58-2F97-4002-B48D-B1ADA6CA2794}"/>
                </a:ext>
              </a:extLst>
            </p:cNvPr>
            <p:cNvSpPr/>
            <p:nvPr/>
          </p:nvSpPr>
          <p:spPr>
            <a:xfrm>
              <a:off x="2712655" y="4216509"/>
              <a:ext cx="1735058" cy="5822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725DB2A-BD2D-4803-B018-6CB7D4CE5DCB}"/>
              </a:ext>
            </a:extLst>
          </p:cNvPr>
          <p:cNvSpPr txBox="1"/>
          <p:nvPr/>
        </p:nvSpPr>
        <p:spPr>
          <a:xfrm>
            <a:off x="2763938" y="4166194"/>
            <a:ext cx="251541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b="1" dirty="0">
                <a:solidFill>
                  <a:srgbClr val="FF0000"/>
                </a:solidFill>
              </a:rPr>
              <a:t>클릭 후 다운로드</a:t>
            </a:r>
            <a:endParaRPr lang="ko-KR" altLang="en-US" sz="12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50009E-54D0-4832-B7CB-FC9DA72F9DF3}"/>
              </a:ext>
            </a:extLst>
          </p:cNvPr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bg1"/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전략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</a:t>
            </a:r>
          </a:p>
        </p:txBody>
      </p:sp>
    </p:spTree>
    <p:extLst>
      <p:ext uri="{BB962C8B-B14F-4D97-AF65-F5344CB8AC3E}">
        <p14:creationId xmlns:p14="http://schemas.microsoft.com/office/powerpoint/2010/main" val="236533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</a:t>
            </a: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준비하기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26847" y="958159"/>
            <a:ext cx="2965877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Bash 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실행 후 설정하기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E09E3C-422E-486C-AAD8-71AD56A17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152" y="1526862"/>
            <a:ext cx="6067425" cy="4857750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563B7A0-5951-4E0D-8D9E-BD0CF30681DC}"/>
              </a:ext>
            </a:extLst>
          </p:cNvPr>
          <p:cNvCxnSpPr>
            <a:cxnSpLocks/>
          </p:cNvCxnSpPr>
          <p:nvPr/>
        </p:nvCxnSpPr>
        <p:spPr>
          <a:xfrm flipH="1">
            <a:off x="5768232" y="2140995"/>
            <a:ext cx="339352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CFACD0B-6135-4512-A10D-8C5C5FF3FC32}"/>
              </a:ext>
            </a:extLst>
          </p:cNvPr>
          <p:cNvCxnSpPr>
            <a:cxnSpLocks/>
          </p:cNvCxnSpPr>
          <p:nvPr/>
        </p:nvCxnSpPr>
        <p:spPr>
          <a:xfrm flipH="1">
            <a:off x="6346760" y="2568602"/>
            <a:ext cx="281499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5FC206-D86B-4527-BA66-23710EC46330}"/>
              </a:ext>
            </a:extLst>
          </p:cNvPr>
          <p:cNvSpPr/>
          <p:nvPr/>
        </p:nvSpPr>
        <p:spPr>
          <a:xfrm>
            <a:off x="2597608" y="5229338"/>
            <a:ext cx="2187872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65DBFC8-01F6-4B35-BC73-A8D6656BF677}"/>
              </a:ext>
            </a:extLst>
          </p:cNvPr>
          <p:cNvSpPr/>
          <p:nvPr/>
        </p:nvSpPr>
        <p:spPr>
          <a:xfrm>
            <a:off x="2649959" y="2878766"/>
            <a:ext cx="1175001" cy="1929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79EE6A9-8671-4985-8133-9F87A734ACAD}"/>
              </a:ext>
            </a:extLst>
          </p:cNvPr>
          <p:cNvCxnSpPr>
            <a:cxnSpLocks/>
          </p:cNvCxnSpPr>
          <p:nvPr/>
        </p:nvCxnSpPr>
        <p:spPr>
          <a:xfrm flipH="1" flipV="1">
            <a:off x="4109786" y="2997409"/>
            <a:ext cx="5051969" cy="1219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AA1F2FC-3EB6-440B-94A6-0C9664EB9257}"/>
              </a:ext>
            </a:extLst>
          </p:cNvPr>
          <p:cNvCxnSpPr>
            <a:cxnSpLocks/>
          </p:cNvCxnSpPr>
          <p:nvPr/>
        </p:nvCxnSpPr>
        <p:spPr>
          <a:xfrm flipH="1">
            <a:off x="4935984" y="4216509"/>
            <a:ext cx="4225771" cy="11974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D6B12C-85F7-49A8-95E1-74D16ECBD6F8}"/>
              </a:ext>
            </a:extLst>
          </p:cNvPr>
          <p:cNvSpPr txBox="1"/>
          <p:nvPr/>
        </p:nvSpPr>
        <p:spPr>
          <a:xfrm>
            <a:off x="9242051" y="1956329"/>
            <a:ext cx="24174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자신의 이름 설정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7B2206-4C1D-45E4-B1D6-059251FC525B}"/>
              </a:ext>
            </a:extLst>
          </p:cNvPr>
          <p:cNvSpPr txBox="1"/>
          <p:nvPr/>
        </p:nvSpPr>
        <p:spPr>
          <a:xfrm>
            <a:off x="9242051" y="2399325"/>
            <a:ext cx="241747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자신의 이메일 설정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3D538-67EC-46B5-BFF1-DB88EFDAFB34}"/>
              </a:ext>
            </a:extLst>
          </p:cNvPr>
          <p:cNvSpPr txBox="1"/>
          <p:nvPr/>
        </p:nvSpPr>
        <p:spPr>
          <a:xfrm>
            <a:off x="9252699" y="4047232"/>
            <a:ext cx="2572357" cy="6514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config –l </a:t>
            </a:r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</a:t>
            </a:r>
            <a:endParaRPr lang="en-US" altLang="ko-KR" sz="1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설정된 값들을 볼 수 있다</a:t>
            </a:r>
            <a:r>
              <a:rPr lang="en-US" altLang="ko-KR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0FF64F-CBB2-4D5E-9D27-E249DDAF9C24}"/>
              </a:ext>
            </a:extLst>
          </p:cNvPr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bg1"/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전략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</a:t>
            </a:r>
          </a:p>
        </p:txBody>
      </p:sp>
    </p:spTree>
    <p:extLst>
      <p:ext uri="{BB962C8B-B14F-4D97-AF65-F5344CB8AC3E}">
        <p14:creationId xmlns:p14="http://schemas.microsoft.com/office/powerpoint/2010/main" val="277115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5744639" y="1146276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5767481" y="2847807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97990" y="3809581"/>
            <a:ext cx="2304715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 </a:t>
            </a:r>
            <a:r>
              <a:rPr lang="ko-KR" altLang="en-US" sz="12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기본적인 </a:t>
            </a:r>
            <a:r>
              <a:rPr lang="en-US" altLang="ko-KR" sz="1200" dirty="0" err="1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github</a:t>
            </a:r>
            <a:r>
              <a:rPr lang="en-US" altLang="ko-KR" sz="12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12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명령어</a:t>
            </a:r>
            <a:endParaRPr lang="en-US" altLang="ko-KR" sz="1400" dirty="0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 </a:t>
            </a:r>
            <a:r>
              <a:rPr lang="ko-KR" altLang="en-US" sz="1400" dirty="0">
                <a:solidFill>
                  <a:srgbClr val="595959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준비하기</a:t>
            </a:r>
            <a:endParaRPr lang="en-US" altLang="ko-KR" sz="1400" dirty="0">
              <a:solidFill>
                <a:srgbClr val="595959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03 </a:t>
            </a:r>
            <a:r>
              <a:rPr lang="ko-KR" altLang="en-US" sz="1400" dirty="0">
                <a:solidFill>
                  <a:schemeClr val="bg1"/>
                </a:solidFill>
                <a:ea typeface="배달의민족 도현" panose="020B0600000101010101" pitchFamily="50" charset="-127"/>
              </a:rPr>
              <a:t>로컬저장소 만들기</a:t>
            </a:r>
            <a:endParaRPr lang="en-US" altLang="ko-KR" sz="1400" dirty="0">
              <a:solidFill>
                <a:schemeClr val="bg1"/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04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과제 제출하기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7805" y="1386682"/>
            <a:ext cx="398132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</a:p>
          <a:p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 만들기</a:t>
            </a:r>
          </a:p>
        </p:txBody>
      </p:sp>
    </p:spTree>
    <p:extLst>
      <p:ext uri="{BB962C8B-B14F-4D97-AF65-F5344CB8AC3E}">
        <p14:creationId xmlns:p14="http://schemas.microsoft.com/office/powerpoint/2010/main" val="935676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5" name="직선 연결선 4"/>
          <p:cNvCxnSpPr/>
          <p:nvPr/>
        </p:nvCxnSpPr>
        <p:spPr>
          <a:xfrm>
            <a:off x="463854" y="555894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486696" y="2257425"/>
            <a:ext cx="56043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53419" y="796300"/>
            <a:ext cx="1557774" cy="1461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indent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sz="2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</a:t>
            </a: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만들기</a:t>
            </a:r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02781" y="257978"/>
            <a:ext cx="3182731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NAN organization </a:t>
            </a:r>
            <a:r>
              <a:rPr lang="ko-KR" altLang="en-US" sz="18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접속하기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583500" y="1679330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1000"/>
              </a:spcBef>
            </a:pPr>
            <a:endParaRPr lang="en-US" altLang="ko-KR" sz="2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80630" y="4047232"/>
            <a:ext cx="942887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증거 수집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785594" y="5624430"/>
            <a:ext cx="1146468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400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42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ko-KR" altLang="en-US" sz="1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삭제 프로그램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51514" y="3498890"/>
            <a:ext cx="1737857" cy="3087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228600" indent="-228600">
              <a:lnSpc>
                <a:spcPct val="17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01 </a:t>
            </a:r>
            <a:r>
              <a:rPr lang="en-US" altLang="ko-KR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Github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기본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명렁어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02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ea typeface="배달의민족 도현" panose="020B0600000101010101" pitchFamily="50" charset="-127"/>
              </a:rPr>
              <a:t>준비하기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 </a:t>
            </a:r>
            <a:r>
              <a:rPr lang="ko-KR" altLang="en-US" sz="11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로컬저장소 만들기</a:t>
            </a:r>
            <a:endParaRPr lang="en-US" altLang="ko-KR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세부 전략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05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이후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주간 진행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3D538-67EC-46B5-BFF1-DB88EFDAFB34}"/>
              </a:ext>
            </a:extLst>
          </p:cNvPr>
          <p:cNvSpPr txBox="1"/>
          <p:nvPr/>
        </p:nvSpPr>
        <p:spPr>
          <a:xfrm>
            <a:off x="9252699" y="4047232"/>
            <a:ext cx="2572357" cy="6514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git config –l </a:t>
            </a:r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으로 </a:t>
            </a:r>
            <a:endParaRPr lang="en-US" altLang="ko-KR" sz="1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설정된 값들을 볼 수 있다</a:t>
            </a:r>
            <a:r>
              <a:rPr lang="en-US" altLang="ko-KR" sz="1400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787B9EC-45DC-4BBB-BFE3-C15A2540D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889" y="811976"/>
            <a:ext cx="9600789" cy="427404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F690B2D-44CA-409A-9267-30BBCD1C92E6}"/>
              </a:ext>
            </a:extLst>
          </p:cNvPr>
          <p:cNvSpPr txBox="1"/>
          <p:nvPr/>
        </p:nvSpPr>
        <p:spPr>
          <a:xfrm>
            <a:off x="10309337" y="1022848"/>
            <a:ext cx="4590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28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ko-KR" altLang="en-US" sz="28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69FFC0-882A-4F35-8E42-EC430A04C747}"/>
              </a:ext>
            </a:extLst>
          </p:cNvPr>
          <p:cNvSpPr txBox="1"/>
          <p:nvPr/>
        </p:nvSpPr>
        <p:spPr>
          <a:xfrm>
            <a:off x="3129288" y="4378138"/>
            <a:ext cx="459080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2800" b="1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lang="ko-KR" altLang="en-US" sz="2800" b="1" dirty="0">
              <a:solidFill>
                <a:srgbClr val="FF000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B21302-1A3F-464B-AE9C-82D4D4A1BA16}"/>
              </a:ext>
            </a:extLst>
          </p:cNvPr>
          <p:cNvSpPr/>
          <p:nvPr/>
        </p:nvSpPr>
        <p:spPr>
          <a:xfrm>
            <a:off x="10720271" y="1079871"/>
            <a:ext cx="1217600" cy="2489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F6D76B5-6EFD-4FC7-8775-0DFC35FD9D8C}"/>
              </a:ext>
            </a:extLst>
          </p:cNvPr>
          <p:cNvSpPr/>
          <p:nvPr/>
        </p:nvSpPr>
        <p:spPr>
          <a:xfrm>
            <a:off x="2782753" y="4460390"/>
            <a:ext cx="379405" cy="3722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E2163F-DF91-4A84-8530-C845B4594670}"/>
              </a:ext>
            </a:extLst>
          </p:cNvPr>
          <p:cNvSpPr txBox="1"/>
          <p:nvPr/>
        </p:nvSpPr>
        <p:spPr>
          <a:xfrm>
            <a:off x="2602781" y="5470541"/>
            <a:ext cx="4579254" cy="7130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1000"/>
              </a:spcBef>
              <a:defRPr sz="20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defRPr>
            </a:lvl1pPr>
          </a:lstStyle>
          <a:p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 클릭 </a:t>
            </a:r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-&gt; 2</a:t>
            </a:r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번 클릭 후</a:t>
            </a:r>
            <a:endParaRPr lang="en-US" altLang="ko-KR" sz="1600" b="1" dirty="0">
              <a:solidFill>
                <a:schemeClr val="tx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2019_SUMMER_DATASTRUCTURE</a:t>
            </a:r>
            <a:r>
              <a:rPr lang="ko-KR" altLang="en-US" sz="1600" b="1" dirty="0">
                <a:solidFill>
                  <a:schemeClr val="tx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에 접속</a:t>
            </a:r>
          </a:p>
        </p:txBody>
      </p:sp>
    </p:spTree>
    <p:extLst>
      <p:ext uri="{BB962C8B-B14F-4D97-AF65-F5344CB8AC3E}">
        <p14:creationId xmlns:p14="http://schemas.microsoft.com/office/powerpoint/2010/main" val="176732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796</Words>
  <Application>Microsoft Office PowerPoint</Application>
  <PresentationFormat>와이드스크린</PresentationFormat>
  <Paragraphs>207</Paragraphs>
  <Slides>18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Noto Sans CJK KR Medium</vt:lpstr>
      <vt:lpstr>맑은 고딕</vt:lpstr>
      <vt:lpstr>배달의민족 도현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이하나</dc:creator>
  <cp:lastModifiedBy>wodlr2007@gmail.com</cp:lastModifiedBy>
  <cp:revision>40</cp:revision>
  <dcterms:created xsi:type="dcterms:W3CDTF">2016-01-11T10:13:19Z</dcterms:created>
  <dcterms:modified xsi:type="dcterms:W3CDTF">2019-07-01T06:48:39Z</dcterms:modified>
</cp:coreProperties>
</file>