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/>
    <p:restoredTop sz="94613"/>
  </p:normalViewPr>
  <p:slideViewPr>
    <p:cSldViewPr snapToGrid="0" snapToObjects="1">
      <p:cViewPr>
        <p:scale>
          <a:sx n="126" d="100"/>
          <a:sy n="126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169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81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17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77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747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91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928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1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46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067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5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915C-1A6D-5747-8060-DAA995172C0F}" type="datetimeFigureOut">
              <a:rPr kumimoji="1" lang="ko-KR" altLang="en-US" smtClean="0"/>
              <a:t>2016. 12. 1.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6E05-A0EC-1A41-AAC9-C72EF9E825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32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Weekly Python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i="1" dirty="0" smtClean="0"/>
              <a:t>"Life is too short, you need Python."</a:t>
            </a:r>
            <a:endParaRPr kumimoji="1"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6449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가변 인수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 smtClean="0"/>
              <a:t>이번에는 똑같은 동작을 하는 파이썬 코드를 보자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96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0043"/>
            <a:ext cx="10515600" cy="3637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sum_numbers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sum = 0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for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    sum +=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num</a:t>
            </a:r>
            <a:endParaRPr kumimoji="1"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return sum</a:t>
            </a: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kumimoji="1"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sum_numbers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(10, 20, 30, 40, 50) 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# 150</a:t>
            </a:r>
            <a:endParaRPr kumimoji="1" lang="en-US" altLang="ko-KR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82362"/>
            <a:ext cx="10515600" cy="2093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sum_numbers_2(*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return sum(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sum_numbers_2(10, 20, 30, 40, 50) 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# 150</a:t>
            </a:r>
            <a:endParaRPr kumimoji="1" lang="en-US" altLang="ko-KR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가변 인수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ko-KR" altLang="en-US" dirty="0" smtClean="0"/>
              <a:t>파이썬은 가변 인수를 </a:t>
            </a: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kumimoji="1" lang="ko-KR" altLang="en-US" dirty="0" smtClean="0"/>
              <a:t>로 다룬다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위치가 정해지지 않은 인수들만 튜플 형식으로 가변 인수로 넘어간다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my_function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(a, b, *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print 'a:', a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print 'b:', b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print '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:',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endParaRPr kumimoji="1"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my_function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(10, 'foo', 5.5, 'hello')</a:t>
            </a:r>
          </a:p>
          <a:p>
            <a:pPr marL="0" indent="0">
              <a:buNone/>
            </a:pP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ko-KR" alt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a: 10</a:t>
            </a:r>
          </a:p>
          <a:p>
            <a:pPr marL="0" indent="0">
              <a:buNone/>
            </a:pP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# b: foo</a:t>
            </a:r>
          </a:p>
          <a:p>
            <a:pPr marL="0" indent="0">
              <a:buNone/>
            </a:pP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kumimoji="1" lang="en-US" altLang="ko-K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: (5.5, 'hello')</a:t>
            </a:r>
          </a:p>
        </p:txBody>
      </p:sp>
    </p:spTree>
    <p:extLst>
      <p:ext uri="{BB962C8B-B14F-4D97-AF65-F5344CB8AC3E}">
        <p14:creationId xmlns:p14="http://schemas.microsoft.com/office/powerpoint/2010/main" val="1091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디폴트 인수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에서와 같이 디폴트 인수를 갖는 함수를 작성하는 것은 매우 흔한 패턴이다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greeting(name='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Noname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'):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print 'Hello, %s!' % name</a:t>
            </a: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kumimoji="1"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greeting()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# Hello, </a:t>
            </a:r>
            <a:r>
              <a:rPr kumimoji="1" lang="en-US" altLang="ko-K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Noname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greeting('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Hanjun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')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# Hello, </a:t>
            </a:r>
            <a:r>
              <a:rPr kumimoji="1" lang="en-US" altLang="ko-K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Hanjun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0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람다 함수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ko-KR" altLang="en-US" sz="2000" dirty="0" smtClean="0"/>
                  <a:t>파이썬에는 람다 함수라고 하는 함수의 축약 버전이 존재한다</a:t>
                </a:r>
                <a:r>
                  <a:rPr kumimoji="1" lang="en-US" altLang="ko-KR" sz="2000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ko-KR" altLang="en-US" sz="2000" dirty="0" smtClean="0"/>
                  <a:t>인수 목록과 표현식만으로 이루어지는 이 특별한 함수는 다음과 같이 선언할 수 있다</a:t>
                </a:r>
                <a:r>
                  <a:rPr kumimoji="1" lang="en-US" altLang="ko-KR" sz="2000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kumimoji="1"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ko-KR" sz="2000" dirty="0" smtClean="0">
                    <a:latin typeface="Consolas" charset="0"/>
                    <a:ea typeface="Consolas" charset="0"/>
                    <a:cs typeface="Consolas" charset="0"/>
                  </a:rPr>
                  <a:t>power = lambda x: x ** 2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ko-KR" sz="2000" dirty="0" smtClean="0">
                    <a:latin typeface="Consolas" charset="0"/>
                    <a:ea typeface="Consolas" charset="0"/>
                    <a:cs typeface="Consolas" charset="0"/>
                  </a:rPr>
                  <a:t>print power(5) </a:t>
                </a:r>
                <a:r>
                  <a:rPr kumimoji="1" lang="en-US" altLang="ko-KR" sz="2000" dirty="0" smtClean="0">
                    <a:solidFill>
                      <a:srgbClr val="0070C0"/>
                    </a:solidFill>
                    <a:latin typeface="Consolas" charset="0"/>
                    <a:ea typeface="Consolas" charset="0"/>
                    <a:cs typeface="Consolas" charset="0"/>
                  </a:rPr>
                  <a:t># 25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kumimoji="1" lang="en-US" altLang="ko-KR" sz="2000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ko-KR" altLang="en-US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참고</a:t>
                </a:r>
                <a:r>
                  <a:rPr kumimoji="1" lang="en-US" altLang="ko-KR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:</a:t>
                </a:r>
                <a:r>
                  <a:rPr kumimoji="1" lang="ko-KR" altLang="en-US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 쉽게 이해하기 위해 람다 함수를 수학에서의 </a:t>
                </a:r>
                <a:r>
                  <a:rPr kumimoji="1" lang="en-US" altLang="ko-KR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'</a:t>
                </a:r>
                <a:r>
                  <a:rPr kumimoji="1" lang="ko-KR" altLang="en-US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변환</a:t>
                </a:r>
                <a:r>
                  <a:rPr kumimoji="1" lang="en-US" altLang="ko-KR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'</a:t>
                </a:r>
                <a:r>
                  <a:rPr kumimoji="1" lang="ko-KR" altLang="en-US" sz="2000" dirty="0" smtClean="0">
                    <a:latin typeface="Consolas" charset="0"/>
                    <a:ea typeface="Consolas" charset="0"/>
                    <a:cs typeface="Consolas" charset="0"/>
                  </a:rPr>
                  <a:t>이라고</a:t>
                </a:r>
                <a:r>
                  <a:rPr kumimoji="1" lang="ko-KR" altLang="en-US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 생각할 수 있다</a:t>
                </a:r>
                <a:r>
                  <a:rPr kumimoji="1" lang="en-US" altLang="ko-KR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r>
                  <a:rPr kumimoji="1" lang="ko-KR" altLang="en-US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 즉</a:t>
                </a:r>
                <a:r>
                  <a:rPr kumimoji="1" lang="en-US" altLang="ko-KR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,</a:t>
                </a:r>
                <a:r>
                  <a:rPr kumimoji="1" lang="ko-KR" altLang="en-US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 위의 </a:t>
                </a:r>
                <a:r>
                  <a:rPr kumimoji="1" lang="en-US" altLang="ko-KR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power</a:t>
                </a:r>
                <a:r>
                  <a:rPr kumimoji="1" lang="ko-KR" altLang="en-US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는 다음과 같이 나타낼 수 있다</a:t>
                </a:r>
                <a:r>
                  <a:rPr kumimoji="1" lang="en-US" altLang="ko-KR" sz="20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2000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𝑝𝑜𝑤𝑒𝑟</m:t>
                      </m:r>
                      <m:r>
                        <a:rPr kumimoji="1" lang="en-US" altLang="ko-KR" sz="2000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 : </m:t>
                      </m:r>
                      <m:r>
                        <a:rPr kumimoji="1" lang="en-US" altLang="ko-KR" sz="2000" b="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𝑥</m:t>
                      </m:r>
                      <m:r>
                        <a:rPr kumimoji="1" lang="en-US" altLang="ko-KR" sz="2000" i="1" dirty="0">
                          <a:solidFill>
                            <a:schemeClr val="tx1"/>
                          </a:solidFill>
                          <a:latin typeface="Cambria Math" charset="0"/>
                          <a:ea typeface="Consolas" charset="0"/>
                          <a:cs typeface="Consolas" charset="0"/>
                          <a:sym typeface="Wingdings"/>
                        </a:rPr>
                        <m:t> </m:t>
                      </m:r>
                      <m:r>
                        <a:rPr kumimoji="1" lang="is-IS" altLang="ko-KR" sz="200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Wingdings"/>
                        </a:rPr>
                        <m:t>→</m:t>
                      </m:r>
                      <m:r>
                        <a:rPr kumimoji="1" lang="en-US" altLang="ko-KR" sz="200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Consolas" charset="0"/>
                          <a:cs typeface="Consolas" charset="0"/>
                          <a:sym typeface="Wingdings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  <a:sym typeface="Wingdings"/>
                            </a:rPr>
                          </m:ctrlPr>
                        </m:sSupPr>
                        <m:e>
                          <m:r>
                            <a:rPr kumimoji="1"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  <a:sym typeface="Wingding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  <a:sym typeface="Wingding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ko-KR" sz="20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40" r="-928" b="-6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람다 함수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dirty="0" smtClean="0"/>
              <a:t>람다 함수는 인수를 여러 개 가질 수도 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add = lambda x, y: x + y</a:t>
            </a:r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mul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= lambda x, y: x * y</a:t>
            </a: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div = lambda x, y: x / y</a:t>
            </a:r>
          </a:p>
          <a:p>
            <a:pPr marL="0" indent="0">
              <a:buNone/>
            </a:pP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add(12, 34) # 46</a:t>
            </a: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mul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(6, 7) # 42</a:t>
            </a: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div(100, 3) # 33</a:t>
            </a:r>
          </a:p>
        </p:txBody>
      </p:sp>
    </p:spTree>
    <p:extLst>
      <p:ext uri="{BB962C8B-B14F-4D97-AF65-F5344CB8AC3E}">
        <p14:creationId xmlns:p14="http://schemas.microsoft.com/office/powerpoint/2010/main" val="574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람다 함수 이용하기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 smtClean="0"/>
              <a:t>람다 함수를 적절하게 이용하면 개발 속도를 크게 향상시킬 수 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람다 함수는 주로 내장 함수인 </a:t>
            </a:r>
            <a:r>
              <a:rPr kumimoji="1" lang="en-US" altLang="ko-KR" dirty="0" smtClean="0"/>
              <a:t>map, filter, reduce</a:t>
            </a:r>
            <a:r>
              <a:rPr kumimoji="1" lang="ko-KR" altLang="en-US" dirty="0" smtClean="0"/>
              <a:t> 등과 함께 사용한다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A = [10, 20, 30, 40, 50]</a:t>
            </a: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map(lambda x: x / 10, A) # [1, 2, 3, 4, 5]</a:t>
            </a: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filter(lambda x: x % 20 == 0, A) # [20, 40]</a:t>
            </a: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reduce(lambda x, y: x * y, A) # 12000000</a:t>
            </a: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 smtClean="0"/>
              <a:t>클래스는 객체 지향 프로그래밍의 핵심이다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파이썬에서는 클래스를 다음과 같이 정의한다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 클래스이름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([</a:t>
            </a: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상속 리스트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]):</a:t>
            </a:r>
          </a:p>
          <a:p>
            <a:pPr marL="0" indent="0">
              <a:buNone/>
            </a:pP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내용</a:t>
            </a:r>
            <a:endParaRPr kumimoji="1" lang="en-US" altLang="ko-KR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클래스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멤버 변수와 메소드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 smtClean="0"/>
              <a:t>다음의 클래스를 보자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class Person:</a:t>
            </a: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 name = '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Noname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'</a:t>
            </a: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(self):</a:t>
            </a: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     print 'Hello there, my name is %s.' %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self.name</a:t>
            </a:r>
            <a:endParaRPr kumimoji="1"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kumimoji="1" lang="ko-KR" altLang="en-US" dirty="0" smtClean="0"/>
              <a:t> 클래스는 멤버 변수로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kumimoji="1" lang="ko-KR" altLang="en-US" dirty="0" smtClean="0"/>
              <a:t>을 가지고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kumimoji="1" lang="ko-KR" altLang="en-US" dirty="0" smtClean="0"/>
              <a:t>라는 메소드를 가진다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아래 코드를 실행해보자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anonymous = Person()</a:t>
            </a:r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anonymous.sayHello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# Hello there, my name is </a:t>
            </a:r>
            <a:r>
              <a:rPr kumimoji="1" lang="en-US" altLang="ko-K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Noname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marL="0" indent="0">
              <a:buNone/>
            </a:pP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jack = Person()</a:t>
            </a:r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jack.name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= 'Jack'</a:t>
            </a:r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jack.sayHello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# Hello there, my name is Jack.</a:t>
            </a:r>
          </a:p>
        </p:txBody>
      </p:sp>
    </p:spTree>
    <p:extLst>
      <p:ext uri="{BB962C8B-B14F-4D97-AF65-F5344CB8AC3E}">
        <p14:creationId xmlns:p14="http://schemas.microsoft.com/office/powerpoint/2010/main" val="8219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지난 주에는 </a:t>
            </a:r>
            <a:r>
              <a:rPr kumimoji="1" lang="en-US" altLang="ko-KR" dirty="0" smtClean="0"/>
              <a:t>...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표준 입출력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raw_input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(), print</a:t>
            </a:r>
            <a:r>
              <a:rPr kumimoji="1" lang="en-US" altLang="ko-KR" dirty="0" smtClean="0"/>
              <a:t>)</a:t>
            </a:r>
            <a:endParaRPr kumimoji="1" lang="en-US" altLang="ko-KR" dirty="0"/>
          </a:p>
          <a:p>
            <a:r>
              <a:rPr kumimoji="1" lang="ko-KR" altLang="en-US" dirty="0" smtClean="0"/>
              <a:t>변수와 자료형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, float,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, tuple, list, ...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 smtClean="0"/>
              <a:t>조건문</a:t>
            </a:r>
            <a:r>
              <a:rPr kumimoji="1" lang="en-US" altLang="ko-KR" dirty="0" smtClean="0"/>
              <a:t>(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if,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, else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 smtClean="0"/>
              <a:t>반복문</a:t>
            </a:r>
            <a:r>
              <a:rPr kumimoji="1" lang="en-US" altLang="ko-KR" dirty="0" smtClean="0"/>
              <a:t>(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while, for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List-comprehension(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x for x in ~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0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클래스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멤버 변수와 메소드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 smtClean="0"/>
              <a:t>파이썬에서 클래스의 메소드는 항상 첫 번째 인자로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kumimoji="1" lang="ko-KR" altLang="en-US" dirty="0" smtClean="0"/>
              <a:t>를 가져야 한다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C++</a:t>
            </a:r>
            <a:r>
              <a:rPr kumimoji="1" lang="ko-KR" altLang="en-US" dirty="0" smtClean="0"/>
              <a:t>에서의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kumimoji="1" lang="ko-KR" altLang="en-US" dirty="0" smtClean="0"/>
              <a:t>와 비슷한 개념이다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77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클래스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멤버 변수와 메소드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 smtClean="0"/>
              <a:t>앞서 작성한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kumimoji="1" lang="ko-KR" altLang="en-US" dirty="0" smtClean="0"/>
              <a:t> 클래스를 그대로 사용하여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다음의 코드를 실행해보자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a = Person()</a:t>
            </a:r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a.sayHello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# Hello there, my name is </a:t>
            </a:r>
            <a:r>
              <a:rPr kumimoji="1" lang="en-US" altLang="ko-K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Noname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marL="0" indent="0">
              <a:buNone/>
            </a:pP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Person.name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= 'John'</a:t>
            </a:r>
          </a:p>
          <a:p>
            <a:pPr marL="0" indent="0">
              <a:buNone/>
            </a:pP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b = Person()</a:t>
            </a:r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b.sayHello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# Hello there, my name is John.</a:t>
            </a:r>
            <a:endParaRPr kumimoji="1" lang="en-US" altLang="ko-KR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클래스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멤버 변수와 메소드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Person.name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= 'John'</a:t>
            </a:r>
            <a:r>
              <a:rPr kumimoji="1" lang="ko-KR" altLang="en-US" dirty="0" smtClean="0"/>
              <a:t>을 실행하자 이후부터 생성되는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kumimoji="1" lang="ko-KR" altLang="en-US" dirty="0" smtClean="0"/>
              <a:t> 객체가 모두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'John'</a:t>
            </a:r>
            <a:r>
              <a:rPr kumimoji="1" lang="ko-KR" altLang="en-US" dirty="0" smtClean="0"/>
              <a:t>을 기본 이름으로 갖게 됐다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 smtClean="0"/>
          </a:p>
          <a:p>
            <a:pPr marL="0" indent="0">
              <a:buNone/>
            </a:pPr>
            <a:r>
              <a:rPr kumimoji="1" lang="ko-KR" altLang="en-US" dirty="0" smtClean="0"/>
              <a:t>조금 더 우아한 방법으로 멤버 변수를 정의하는 방법을 알아보자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class Person: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__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__(self, name='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Noname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'):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self.name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= name</a:t>
            </a: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(self):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    print 'Hello there, my name is %s.' %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self.name</a:t>
            </a:r>
            <a:endParaRPr kumimoji="1"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a = Person()</a:t>
            </a:r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a.sayHello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ko-KR" alt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ko-KR" alt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Hello there, my name is </a:t>
            </a:r>
            <a:r>
              <a:rPr kumimoji="1" lang="en-US" altLang="ko-K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Noname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marL="0" indent="0">
              <a:buNone/>
            </a:pP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b = Person('Thomas')</a:t>
            </a:r>
          </a:p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b.sayHello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# Hello there, my name is Thomas.</a:t>
            </a:r>
          </a:p>
        </p:txBody>
      </p:sp>
    </p:spTree>
    <p:extLst>
      <p:ext uri="{BB962C8B-B14F-4D97-AF65-F5344CB8AC3E}">
        <p14:creationId xmlns:p14="http://schemas.microsoft.com/office/powerpoint/2010/main" val="3513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클래스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생성자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__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__(self, name='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Noname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'):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self.name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= name</a:t>
            </a:r>
          </a:p>
          <a:p>
            <a:pPr marL="0" indent="0">
              <a:buNone/>
            </a:pPr>
            <a:endParaRPr kumimoji="1" lang="en-US" altLang="ko-KR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ko-KR" altLang="en-US" dirty="0" smtClean="0">
                <a:latin typeface="+mn-ea"/>
                <a:cs typeface="Consolas" charset="0"/>
              </a:rPr>
              <a:t>이 특별한 이름을 갖는 메소드는 함수의 생성자라고 한다</a:t>
            </a:r>
            <a:r>
              <a:rPr kumimoji="1" lang="en-US" altLang="ko-KR" dirty="0" smtClean="0">
                <a:latin typeface="+mn-ea"/>
                <a:cs typeface="Consolas" charset="0"/>
              </a:rPr>
              <a:t>.</a:t>
            </a:r>
            <a:r>
              <a:rPr kumimoji="1" lang="ko-KR" altLang="en-US" dirty="0" smtClean="0">
                <a:latin typeface="+mn-ea"/>
                <a:cs typeface="Consolas" charset="0"/>
              </a:rPr>
              <a:t> 파이썬에서는 이러한 특별한 메소드 여러가지를 정의하고 있는데</a:t>
            </a:r>
            <a:r>
              <a:rPr kumimoji="1" lang="en-US" altLang="ko-KR" dirty="0" smtClean="0">
                <a:latin typeface="+mn-ea"/>
                <a:cs typeface="Consolas" charset="0"/>
              </a:rPr>
              <a:t>,</a:t>
            </a:r>
            <a:r>
              <a:rPr kumimoji="1" lang="ko-KR" altLang="en-US" dirty="0" smtClean="0">
                <a:latin typeface="+mn-ea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__del__, __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eq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__, __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repr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kumimoji="1" lang="en-US" altLang="ko-KR" dirty="0" smtClean="0">
                <a:latin typeface="+mn-ea"/>
                <a:cs typeface="Consolas" charset="0"/>
              </a:rPr>
              <a:t> </a:t>
            </a:r>
            <a:r>
              <a:rPr kumimoji="1" lang="ko-KR" altLang="en-US" dirty="0" smtClean="0">
                <a:latin typeface="+mn-ea"/>
                <a:cs typeface="Consolas" charset="0"/>
              </a:rPr>
              <a:t>등이 대표적이다</a:t>
            </a:r>
            <a:r>
              <a:rPr kumimoji="1" lang="en-US" altLang="ko-KR" dirty="0" smtClean="0">
                <a:latin typeface="+mn-ea"/>
                <a:cs typeface="Consolas" charset="0"/>
              </a:rPr>
              <a:t>.</a:t>
            </a:r>
          </a:p>
          <a:p>
            <a:pPr marL="0" indent="0">
              <a:buNone/>
            </a:pPr>
            <a:endParaRPr kumimoji="1" lang="en-US" altLang="ko-KR" dirty="0">
              <a:latin typeface="+mn-ea"/>
              <a:cs typeface="Consolas" charset="0"/>
            </a:endParaRPr>
          </a:p>
          <a:p>
            <a:pPr marL="0" indent="0">
              <a:buNone/>
            </a:pPr>
            <a:r>
              <a:rPr kumimoji="1" lang="ko-KR" altLang="en-US" dirty="0" smtClean="0">
                <a:latin typeface="+mn-ea"/>
                <a:cs typeface="Consolas" charset="0"/>
              </a:rPr>
              <a:t>생성자에서는 객체</a:t>
            </a:r>
            <a:r>
              <a:rPr kumimoji="1" lang="en-US" altLang="ko-KR" dirty="0" smtClean="0">
                <a:latin typeface="+mn-ea"/>
                <a:cs typeface="Consolas" charset="0"/>
              </a:rPr>
              <a:t>(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kumimoji="1" lang="en-US" altLang="ko-KR" dirty="0" smtClean="0">
                <a:latin typeface="+mn-ea"/>
                <a:cs typeface="Consolas" charset="0"/>
              </a:rPr>
              <a:t>)</a:t>
            </a:r>
            <a:r>
              <a:rPr kumimoji="1" lang="ko-KR" altLang="en-US" dirty="0" smtClean="0">
                <a:latin typeface="+mn-ea"/>
                <a:cs typeface="Consolas" charset="0"/>
              </a:rPr>
              <a:t>의 멤버 변수들을 초기화해주는 작업을 하게 된다</a:t>
            </a:r>
            <a:r>
              <a:rPr kumimoji="1" lang="en-US" altLang="ko-KR" dirty="0" smtClean="0">
                <a:latin typeface="+mn-ea"/>
                <a:cs typeface="Consola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3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클래스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소멸자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smtClean="0">
                <a:ea typeface="Consolas" charset="0"/>
                <a:cs typeface="Consolas" charset="0"/>
              </a:rPr>
              <a:t>C++</a:t>
            </a:r>
            <a:r>
              <a:rPr kumimoji="1" lang="ko-KR" altLang="en-US" dirty="0" smtClean="0">
                <a:ea typeface="Consolas" charset="0"/>
                <a:cs typeface="Consolas" charset="0"/>
              </a:rPr>
              <a:t>에 소멸자가 있듯이</a:t>
            </a:r>
            <a:r>
              <a:rPr kumimoji="1" lang="en-US" altLang="ko-KR" dirty="0" smtClean="0">
                <a:ea typeface="Consolas" charset="0"/>
                <a:cs typeface="Consolas" charset="0"/>
              </a:rPr>
              <a:t>,</a:t>
            </a:r>
            <a:r>
              <a:rPr kumimoji="1" lang="ko-KR" altLang="en-US" dirty="0" smtClean="0">
                <a:ea typeface="Consolas" charset="0"/>
                <a:cs typeface="Consolas" charset="0"/>
              </a:rPr>
              <a:t> 파이썬에도 소멸자가 있다</a:t>
            </a:r>
            <a:r>
              <a:rPr kumimoji="1" lang="en-US" altLang="ko-KR" dirty="0" smtClean="0">
                <a:ea typeface="Consolas" charset="0"/>
                <a:cs typeface="Consolas" charset="0"/>
              </a:rPr>
              <a:t>.</a:t>
            </a:r>
            <a:r>
              <a:rPr kumimoji="1" lang="ko-KR" altLang="en-US" dirty="0" smtClean="0">
                <a:ea typeface="Consolas" charset="0"/>
                <a:cs typeface="Consolas" charset="0"/>
              </a:rPr>
              <a:t> 이 소멸자는 객체가 파괴될 때 호출된다</a:t>
            </a:r>
            <a:r>
              <a:rPr kumimoji="1" lang="en-US" altLang="ko-KR" dirty="0" smtClean="0">
                <a:ea typeface="Consolas" charset="0"/>
                <a:cs typeface="Consolas" charset="0"/>
              </a:rPr>
              <a:t>.</a:t>
            </a:r>
            <a:r>
              <a:rPr kumimoji="1" lang="ko-KR" altLang="en-US" dirty="0" smtClean="0">
                <a:cs typeface="Consolas" charset="0"/>
              </a:rPr>
              <a:t> 그러나 파이썬은 가비지 콜렉터가 존재하여 알아서 사용되지 않는 객체들을 파괴하고 메모리를 정리하기 때문에 프로그래머가 소멸자를 재정의하는 경우는 거의 없다</a:t>
            </a:r>
            <a:r>
              <a:rPr kumimoji="1" lang="en-US" altLang="ko-KR" dirty="0" smtClean="0">
                <a:cs typeface="Consolas" charset="0"/>
              </a:rPr>
              <a:t>.</a:t>
            </a:r>
            <a:endParaRPr kumimoji="1" lang="en-US" altLang="ko-KR" dirty="0" smtClean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클래스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상속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 smtClean="0">
                <a:ea typeface="Consolas" charset="0"/>
                <a:cs typeface="Consolas" charset="0"/>
              </a:rPr>
              <a:t>상속의 개념은 </a:t>
            </a:r>
            <a:r>
              <a:rPr kumimoji="1" lang="en-US" altLang="ko-KR" dirty="0" smtClean="0">
                <a:ea typeface="Consolas" charset="0"/>
                <a:cs typeface="Consolas" charset="0"/>
              </a:rPr>
              <a:t>C++, </a:t>
            </a:r>
            <a:r>
              <a:rPr kumimoji="1" lang="ko-KR" altLang="en-US" dirty="0" smtClean="0">
                <a:ea typeface="Consolas" charset="0"/>
                <a:cs typeface="Consolas" charset="0"/>
              </a:rPr>
              <a:t>자바와 동일하므로 별도로 설명하지 않는다</a:t>
            </a:r>
            <a:r>
              <a:rPr kumimoji="1" lang="en-US" altLang="ko-KR" dirty="0" smtClean="0">
                <a:ea typeface="Consolas" charset="0"/>
                <a:cs typeface="Consola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4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모듈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 smtClean="0">
                <a:ea typeface="Consolas" charset="0"/>
                <a:cs typeface="Consolas" charset="0"/>
              </a:rPr>
              <a:t>시간 관계상 </a:t>
            </a:r>
            <a:r>
              <a:rPr kumimoji="1" lang="en-US" altLang="ko-KR" dirty="0" err="1" smtClean="0">
                <a:ea typeface="Consolas" charset="0"/>
                <a:cs typeface="Consolas" charset="0"/>
              </a:rPr>
              <a:t>ppt</a:t>
            </a:r>
            <a:r>
              <a:rPr kumimoji="1" lang="en-US" altLang="ko-KR" dirty="0" smtClean="0">
                <a:ea typeface="Consolas" charset="0"/>
                <a:cs typeface="Consolas" charset="0"/>
              </a:rPr>
              <a:t> </a:t>
            </a:r>
            <a:r>
              <a:rPr kumimoji="1" lang="ko-KR" altLang="en-US" dirty="0" smtClean="0">
                <a:ea typeface="Consolas" charset="0"/>
                <a:cs typeface="Consolas" charset="0"/>
              </a:rPr>
              <a:t>생략</a:t>
            </a:r>
            <a:endParaRPr kumimoji="1" lang="en-US" altLang="ko-KR" dirty="0" smtClean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이번 주에는 </a:t>
            </a:r>
            <a:r>
              <a:rPr kumimoji="1" lang="en-US" altLang="ko-KR" dirty="0" smtClean="0"/>
              <a:t>...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List-comprehension(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x for x in ~</a:t>
            </a:r>
            <a:r>
              <a:rPr kumimoji="1" lang="en-US" altLang="ko-KR" dirty="0" smtClean="0"/>
              <a:t>) </a:t>
            </a:r>
            <a:r>
              <a:rPr kumimoji="1" lang="ko-KR" altLang="en-US" dirty="0" smtClean="0"/>
              <a:t>복습</a:t>
            </a:r>
            <a:endParaRPr kumimoji="1" lang="en-US" altLang="ko-KR" dirty="0" smtClean="0"/>
          </a:p>
          <a:p>
            <a:r>
              <a:rPr kumimoji="1" lang="ko-KR" altLang="en-US" dirty="0" smtClean="0"/>
              <a:t>함수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, lambda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 smtClean="0"/>
              <a:t>모듈</a:t>
            </a:r>
            <a:r>
              <a:rPr kumimoji="1" lang="en-US" altLang="ko-KR" dirty="0" smtClean="0"/>
              <a:t>(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math,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, pickle, ...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0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List-comprehension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ko-KR" altLang="en-US" dirty="0" smtClean="0"/>
                  <a:t>수학에서는 이렇게 표현한다</a:t>
                </a:r>
                <a:r>
                  <a:rPr kumimoji="1" lang="en-US" altLang="ko-KR" dirty="0" smtClean="0"/>
                  <a:t>.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charset="0"/>
                      </a:rPr>
                      <m:t>𝐴</m:t>
                    </m:r>
                    <m:r>
                      <a:rPr kumimoji="1" lang="en-US" altLang="ko-KR" i="1" dirty="0" smtClean="0">
                        <a:latin typeface="Cambria Math" charset="0"/>
                      </a:rPr>
                      <m:t> = </m:t>
                    </m:r>
                    <m:d>
                      <m:dPr>
                        <m:begChr m:val="{"/>
                        <m:endChr m:val="|"/>
                        <m:ctrlPr>
                          <a:rPr kumimoji="1" lang="en-US" altLang="ko-KR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i="1" dirty="0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i="1" dirty="0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kumimoji="1" lang="ko-KR" altLang="en-US" b="0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ko-KR" i="1" dirty="0" smtClean="0">
                        <a:latin typeface="Cambria Math" charset="0"/>
                      </a:rPr>
                      <m:t>𝑥</m:t>
                    </m:r>
                    <m:r>
                      <a:rPr kumimoji="1" lang="en-US" altLang="ko-KR" i="1" dirty="0" smtClean="0">
                        <a:latin typeface="Cambria Math" charset="0"/>
                      </a:rPr>
                      <m:t> ∈ </m:t>
                    </m:r>
                    <m:r>
                      <a:rPr kumimoji="1" lang="en-US" altLang="ko-KR" i="1" dirty="0" smtClean="0">
                        <a:latin typeface="Cambria Math" charset="0"/>
                      </a:rPr>
                      <m:t>𝑁</m:t>
                    </m:r>
                    <m:r>
                      <a:rPr kumimoji="1" lang="en-US" altLang="ko-KR" i="1" dirty="0" smtClean="0">
                        <a:latin typeface="Cambria Math" charset="0"/>
                      </a:rPr>
                      <m:t>, 1 ≤ </m:t>
                    </m:r>
                    <m:r>
                      <a:rPr kumimoji="1" lang="en-US" altLang="ko-KR" i="1" dirty="0" smtClean="0">
                        <a:latin typeface="Cambria Math" charset="0"/>
                      </a:rPr>
                      <m:t>𝑥</m:t>
                    </m:r>
                    <m:r>
                      <a:rPr kumimoji="1" lang="en-US" altLang="ko-KR" i="1" dirty="0" smtClean="0">
                        <a:latin typeface="Cambria Math" charset="0"/>
                      </a:rPr>
                      <m:t> ≤ 10}</m:t>
                    </m:r>
                  </m:oMath>
                </a14:m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단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ko-KR" altLang="en-US" dirty="0" smtClean="0"/>
                  <a:t>은 자연수 전체 집합</a:t>
                </a:r>
                <a:r>
                  <a:rPr kumimoji="1" lang="en-US" altLang="ko-KR" dirty="0" smtClean="0"/>
                  <a:t>)</a:t>
                </a:r>
                <a:endParaRPr kumimoji="1" lang="en-US" altLang="ko-KR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charset="0"/>
                      </a:rPr>
                      <m:t>𝐵</m:t>
                    </m:r>
                    <m:r>
                      <a:rPr kumimoji="1" lang="en-US" altLang="ko-KR" i="1" dirty="0" smtClean="0">
                        <a:latin typeface="Cambria Math" charset="0"/>
                      </a:rPr>
                      <m:t> = </m:t>
                    </m:r>
                    <m:d>
                      <m:dPr>
                        <m:begChr m:val="{"/>
                        <m:endChr m:val="|"/>
                        <m:ctrlPr>
                          <a:rPr kumimoji="1" lang="en-US" altLang="ko-KR" b="0" i="1" dirty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dirty="0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dirty="0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ko-KR" b="0" i="1" dirty="0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b="0" i="1" dirty="0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kumimoji="1" lang="en-US" altLang="ko-KR" b="0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ko-KR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kumimoji="1" lang="en-US" altLang="ko-KR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ko-KR" b="0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ko-KR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𝐴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,  </m:t>
                    </m:r>
                    <m:r>
                      <a:rPr kumimoji="1" lang="en-US" altLang="ko-KR" b="0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𝑦</m:t>
                    </m:r>
                    <m:r>
                      <a:rPr kumimoji="1" lang="en-US" altLang="ko-KR" b="0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ko-KR" b="0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𝑖𝑠</m:t>
                    </m:r>
                    <m:r>
                      <a:rPr kumimoji="1" lang="en-US" altLang="ko-KR" b="0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ko-KR" b="0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𝑎𝑛</m:t>
                    </m:r>
                    <m:r>
                      <a:rPr kumimoji="1" lang="en-US" altLang="ko-KR" b="0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ko-KR" b="0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𝐸𝑣𝑒𝑛</m:t>
                    </m:r>
                    <m:r>
                      <a:rPr kumimoji="1" lang="en-US" altLang="ko-KR" b="0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ko-KR" b="0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𝑛𝑢𝑚𝑏𝑒𝑟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}</m:t>
                    </m:r>
                  </m:oMath>
                </a14:m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pPr marL="0" indent="0">
                  <a:buNone/>
                </a:pPr>
                <a:r>
                  <a:rPr kumimoji="1" lang="ko-KR" altLang="en-US" dirty="0" smtClean="0"/>
                  <a:t>파이썬에서는 이렇게 표현한다</a:t>
                </a:r>
                <a:r>
                  <a:rPr kumimoji="1" lang="en-US" altLang="ko-KR" dirty="0" smtClean="0"/>
                  <a:t>.</a:t>
                </a:r>
              </a:p>
              <a:p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A = range(1, 11)</a:t>
                </a:r>
              </a:p>
              <a:p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B = [</a:t>
                </a:r>
                <a:r>
                  <a:rPr kumimoji="1" lang="en-US" altLang="ko-KR" dirty="0" smtClean="0">
                    <a:solidFill>
                      <a:srgbClr val="0070C0"/>
                    </a:solidFill>
                    <a:latin typeface="Consolas" charset="0"/>
                    <a:ea typeface="Consolas" charset="0"/>
                    <a:cs typeface="Consolas" charset="0"/>
                  </a:rPr>
                  <a:t>y ** 2</a:t>
                </a:r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Consolas" charset="0"/>
                    <a:ea typeface="Consolas" charset="0"/>
                    <a:cs typeface="Consolas" charset="0"/>
                  </a:rPr>
                  <a:t>for y in A</a:t>
                </a:r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00B050"/>
                    </a:solidFill>
                    <a:latin typeface="Consolas" charset="0"/>
                    <a:ea typeface="Consolas" charset="0"/>
                    <a:cs typeface="Consolas" charset="0"/>
                  </a:rPr>
                  <a:t>if y % 2 == 0</a:t>
                </a:r>
                <a:r>
                  <a:rPr kumimoji="1" lang="en-US" altLang="ko-KR" dirty="0" smtClean="0">
                    <a:latin typeface="Consolas" charset="0"/>
                    <a:ea typeface="Consolas" charset="0"/>
                    <a:cs typeface="Consolas" charset="0"/>
                  </a:rPr>
                  <a:t>]</a:t>
                </a:r>
                <a:endParaRPr kumimoji="1"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0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</a:t>
            </a:r>
            <a:r>
              <a:rPr kumimoji="1" lang="en-US" altLang="ko-KR" dirty="0" smtClean="0"/>
              <a:t>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함수의 정의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함수이름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([</a:t>
            </a: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인수 리스트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]):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    내용</a:t>
            </a:r>
            <a:endParaRPr kumimoji="1"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C/C++</a:t>
            </a: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과의 차이점</a:t>
            </a: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인수의 타입을 명시하지 않는다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반환값의 타입을 명시하지 않는다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0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</a:t>
            </a:r>
            <a:r>
              <a:rPr kumimoji="1" lang="en-US" altLang="ko-KR" dirty="0" smtClean="0"/>
              <a:t>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함수의 정의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my_sum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(a, b):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   return a + b</a:t>
            </a: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my_sum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(1, 2)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#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my_sum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(1.5, 3.4)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# 4.9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my_sum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('hello', 'world')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# </a:t>
            </a:r>
            <a:r>
              <a:rPr kumimoji="1" lang="en-US" altLang="ko-K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helloworld</a:t>
            </a:r>
            <a:endParaRPr kumimoji="1" lang="en-US" altLang="ko-KR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</a:t>
            </a:r>
            <a:r>
              <a:rPr kumimoji="1" lang="en-US" altLang="ko-KR" dirty="0" smtClean="0"/>
              <a:t>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인수 이름 알려주기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조금 전의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my_sum</a:t>
            </a: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 함수를 다음과 같이 호출해보자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kumimoji="1" lang="en-US" altLang="ko-KR" dirty="0" err="1" smtClean="0">
                <a:latin typeface="Consolas" charset="0"/>
                <a:ea typeface="Consolas" charset="0"/>
                <a:cs typeface="Consolas" charset="0"/>
              </a:rPr>
              <a:t>my_sum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(b=10, a=5)</a:t>
            </a:r>
            <a:r>
              <a:rPr kumimoji="1" lang="en-US" altLang="ko-KR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# 15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파이썬은 함수에 인수를 넘겨줄 때 위와 같이 인수의 이름을 명시하여 넘겨줄 수 있다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kumimoji="1" lang="ko-KR" altLang="en-US" dirty="0" smtClean="0">
                <a:latin typeface="Consolas" charset="0"/>
                <a:ea typeface="Consolas" charset="0"/>
                <a:cs typeface="Consolas" charset="0"/>
              </a:rPr>
              <a:t> 따라서 함수를 호출할 때 인수의 순서를 바꿔서 넘겨주는 것도 가능하다</a:t>
            </a:r>
            <a:r>
              <a:rPr kumimoji="1" lang="en-US" altLang="ko-KR" dirty="0" smtClean="0"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33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함수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가변 인수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smtClean="0"/>
              <a:t>C</a:t>
            </a:r>
            <a:r>
              <a:rPr kumimoji="1" lang="ko-KR" altLang="en-US" dirty="0" smtClean="0"/>
              <a:t>에서의 가변 인수 다루기는 기초 과정에 포함되어 있지 않다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입력받은 수들의 합을 계산하여 출력하는 다음의 </a:t>
            </a:r>
            <a:r>
              <a:rPr kumimoji="1" lang="en-US" altLang="ko-KR" dirty="0" smtClean="0"/>
              <a:t>C </a:t>
            </a:r>
            <a:r>
              <a:rPr kumimoji="1" lang="ko-KR" altLang="en-US" dirty="0" smtClean="0"/>
              <a:t>함수를 보자</a:t>
            </a:r>
            <a:r>
              <a:rPr kumimoji="1" lang="en-US" altLang="ko-KR" dirty="0"/>
              <a:t>.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73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5736"/>
            <a:ext cx="10515600" cy="5726528"/>
          </a:xfrm>
        </p:spPr>
        <p:txBody>
          <a:bodyPr>
            <a:noAutofit/>
          </a:bodyPr>
          <a:lstStyle/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stdarg.h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endParaRPr kumimoji="1" lang="en-US" altLang="ko-KR" sz="16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sum_numbers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count, ...) {</a:t>
            </a:r>
            <a:b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kumimoji="1" lang="ko-KR" alt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va_list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sum = 0, 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kumimoji="1" lang="ko-KR" alt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va_start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, count);</a:t>
            </a:r>
            <a:b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kumimoji="1" lang="ko-KR" alt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&lt; count; ++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      sum += 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va_arg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  return sum;</a:t>
            </a: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kumimoji="1" lang="en-US" altLang="ko-KR" sz="1600" dirty="0" err="1" smtClean="0">
                <a:latin typeface="Consolas" charset="0"/>
                <a:ea typeface="Consolas" charset="0"/>
                <a:cs typeface="Consolas" charset="0"/>
              </a:rPr>
              <a:t>sum_numbers</a:t>
            </a: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(5, 10, 20, 30, 40, 50));</a:t>
            </a:r>
            <a:r>
              <a:rPr kumimoji="1" lang="en-US" altLang="ko-KR" sz="16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// 150</a:t>
            </a: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Consolas" charset="0"/>
                <a:ea typeface="Consolas" charset="0"/>
                <a:cs typeface="Consolas" charset="0"/>
              </a:rPr>
              <a:t>    return 0;</a:t>
            </a: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en-US" altLang="ko-KR" sz="16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1051</Words>
  <Application>Microsoft Macintosh PowerPoint</Application>
  <PresentationFormat>와이드스크린</PresentationFormat>
  <Paragraphs>182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Cambria Math</vt:lpstr>
      <vt:lpstr>Consolas</vt:lpstr>
      <vt:lpstr>Mangal</vt:lpstr>
      <vt:lpstr>Wingdings</vt:lpstr>
      <vt:lpstr>Office 테마</vt:lpstr>
      <vt:lpstr>Weekly Python</vt:lpstr>
      <vt:lpstr>지난 주에는 ...</vt:lpstr>
      <vt:lpstr>이번 주에는 ...</vt:lpstr>
      <vt:lpstr>List-comprehension</vt:lpstr>
      <vt:lpstr>함수 – 함수의 정의</vt:lpstr>
      <vt:lpstr>함수 – 함수의 정의</vt:lpstr>
      <vt:lpstr>함수 – 인수 이름 알려주기</vt:lpstr>
      <vt:lpstr>함수 – 가변 인수</vt:lpstr>
      <vt:lpstr>PowerPoint 프레젠테이션</vt:lpstr>
      <vt:lpstr>함수 – 가변 인수</vt:lpstr>
      <vt:lpstr>PowerPoint 프레젠테이션</vt:lpstr>
      <vt:lpstr>PowerPoint 프레젠테이션</vt:lpstr>
      <vt:lpstr>함수 – 가변 인수</vt:lpstr>
      <vt:lpstr>함수 – 디폴트 인수</vt:lpstr>
      <vt:lpstr>함수 – 람다 함수</vt:lpstr>
      <vt:lpstr>함수 – 람다 함수</vt:lpstr>
      <vt:lpstr>함수 – 람다 함수 이용하기</vt:lpstr>
      <vt:lpstr>클래스</vt:lpstr>
      <vt:lpstr>클래스 – 멤버 변수와 메소드</vt:lpstr>
      <vt:lpstr>클래스 – 멤버 변수와 메소드</vt:lpstr>
      <vt:lpstr>클래스 – 멤버 변수와 메소드</vt:lpstr>
      <vt:lpstr>클래스 – 멤버 변수와 메소드</vt:lpstr>
      <vt:lpstr>클래스 – 생성자</vt:lpstr>
      <vt:lpstr>클래스 – 소멸자</vt:lpstr>
      <vt:lpstr>클래스 – 상속</vt:lpstr>
      <vt:lpstr>모듈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Weekly</dc:title>
  <dc:creator>김한준</dc:creator>
  <cp:lastModifiedBy>김한준</cp:lastModifiedBy>
  <cp:revision>113</cp:revision>
  <dcterms:created xsi:type="dcterms:W3CDTF">2016-11-16T06:56:33Z</dcterms:created>
  <dcterms:modified xsi:type="dcterms:W3CDTF">2016-12-01T07:28:49Z</dcterms:modified>
</cp:coreProperties>
</file>