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Lst>
  <p:sldSz cy="5143500" cx="9144000"/>
  <p:notesSz cx="6858000" cy="9144000"/>
  <p:embeddedFontLst>
    <p:embeddedFont>
      <p:font typeface="Roboto"/>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4CBB56-7194-4EAF-9EC4-B3795C3C9A82}">
  <a:tblStyle styleId="{344CBB56-7194-4EAF-9EC4-B3795C3C9A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6" Type="http://schemas.openxmlformats.org/officeDocument/2006/relationships/font" Target="fonts/Roboto-boldItalic.fntdata"/><Relationship Id="rId105" Type="http://schemas.openxmlformats.org/officeDocument/2006/relationships/font" Target="fonts/Roboto-italic.fntdata"/><Relationship Id="rId104" Type="http://schemas.openxmlformats.org/officeDocument/2006/relationships/font" Target="fonts/Roboto-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regular.fntdata"/><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d6c16487b_31_60: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2" name="Google Shape;112;g4d6c16487b_31_6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d6c16487b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d6c16487b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4d6c16487b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d6c16487b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4d6c16487b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d6c16487b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d6c16487b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6c16487b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4d6c16487b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d6c16487b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d6c16487b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d6c16487b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4d6c16487b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d6c16487b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4d6c16487b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d6c16487b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4d6c16487b_1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d6c16487b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4d6c16487b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d6c16487b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d6c16487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6c16487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4d6c16487b_1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4d6c16487b_1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4d6c16487b_1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4d6c16487b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4d6c16487b_1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4d6c16487b_1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d6c16487b_1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d6c16487b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4d6c16487b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4d6c16487b_1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4d6c16487b_1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4d6c16487b_1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4d6c16487b_1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d6c16487b_1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4d6c16487b_1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4d6c16487b_1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4d6c16487b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4d6c16487b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4d6c16487b_1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4d6c16487b_1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4d6c16487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6c16487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d6c16487b_1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d6c16487b_1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4d6c16487b_1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4d6c16487b_1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d6c16487b_1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d6c16487b_1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4d6c16487b_1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4d6c16487b_1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4d6c16487b_1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4d6c16487b_1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4d6c16487b_1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d6c16487b_1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4d6c16487b_1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4d6c16487b_1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4d6c16487b_1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4d6c16487b_1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t>Submit Type</a:t>
            </a:r>
            <a:r>
              <a:rPr lang="en" sz="1000"/>
              <a:t> and </a:t>
            </a:r>
            <a:r>
              <a:rPr i="1" lang="en" sz="1000"/>
              <a:t>Submit Strategy</a:t>
            </a:r>
            <a:r>
              <a:rPr lang="en" sz="1000"/>
              <a:t> are used synonymously. </a:t>
            </a:r>
            <a:endParaRPr sz="10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d6c16487b_1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d6c16487b_1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4d6c16487b_1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4d6c16487b_1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d6c16487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6c16487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4d6c16487b_1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4d6c16487b_1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4d6c16487b_1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4d6c16487b_1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4d6c16487b_1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4d6c16487b_1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4d6c16487b_1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4d6c16487b_1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4d6c16487b_1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4d6c16487b_1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4d6c16487b_1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4d6c16487b_1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4d6c16487b_1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4d6c16487b_1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4d6c16487b_1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4d6c16487b_1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4d6c16487b_1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4d6c16487b_1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4d6c16487b_1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4d6c16487b_1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d6c16487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d6c16487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4d6c16487b_1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d6c16487b_1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4d6c16487b_1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4d6c16487b_1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4d6c16487b_1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4d6c16487b_1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4d6c16487b_1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4d6c16487b_1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4d6c16487b_1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4d6c16487b_1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4d6c16487b_1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4d6c16487b_1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4d6c16487b_1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4d6c16487b_1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4d6c16487b_1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4d6c16487b_1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4d6c16487b_1_1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4d6c16487b_1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4d6c16487b_1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4d6c16487b_1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d6c16487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d6c16487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4d6c16487b_1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4d6c16487b_1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4d6c16487b_1_1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4d6c16487b_1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4d6c16487b_1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4d6c16487b_1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g4d6c16487b_1_1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4d6c16487b_1_1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4d6c16487b_1_1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4d6c16487b_1_1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4d6c16487b_1_1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4d6c16487b_1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4d6c16487b_1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1" name="Google Shape;1921;g4d6c16487b_1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4d6c16487b_1_1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4d6c16487b_1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4d6c16487b_1_1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4d6c16487b_1_1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4d6c16487b_1_1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4d6c16487b_1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d6c16487b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d6c16487b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4d6c16487b_1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4d6c16487b_1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g4d6c16487b_1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1" name="Google Shape;2131;g4d6c16487b_1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g4d6c16487b_1_2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0" name="Google Shape;2180;g4d6c16487b_1_2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9" name="Shape 2199"/>
        <p:cNvGrpSpPr/>
        <p:nvPr/>
      </p:nvGrpSpPr>
      <p:grpSpPr>
        <a:xfrm>
          <a:off x="0" y="0"/>
          <a:ext cx="0" cy="0"/>
          <a:chOff x="0" y="0"/>
          <a:chExt cx="0" cy="0"/>
        </a:xfrm>
      </p:grpSpPr>
      <p:sp>
        <p:nvSpPr>
          <p:cNvPr id="2200" name="Google Shape;2200;g4d6c16487b_1_2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1" name="Google Shape;2201;g4d6c16487b_1_2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g4d6c16487b_1_2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2" name="Google Shape;2232;g4d6c16487b_1_2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 name="Shape 2263"/>
        <p:cNvGrpSpPr/>
        <p:nvPr/>
      </p:nvGrpSpPr>
      <p:grpSpPr>
        <a:xfrm>
          <a:off x="0" y="0"/>
          <a:ext cx="0" cy="0"/>
          <a:chOff x="0" y="0"/>
          <a:chExt cx="0" cy="0"/>
        </a:xfrm>
      </p:grpSpPr>
      <p:sp>
        <p:nvSpPr>
          <p:cNvPr id="2264" name="Google Shape;2264;g4d6c16487b_1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5" name="Google Shape;2265;g4d6c16487b_1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4" name="Shape 2294"/>
        <p:cNvGrpSpPr/>
        <p:nvPr/>
      </p:nvGrpSpPr>
      <p:grpSpPr>
        <a:xfrm>
          <a:off x="0" y="0"/>
          <a:ext cx="0" cy="0"/>
          <a:chOff x="0" y="0"/>
          <a:chExt cx="0" cy="0"/>
        </a:xfrm>
      </p:grpSpPr>
      <p:sp>
        <p:nvSpPr>
          <p:cNvPr id="2295" name="Google Shape;2295;g4d6c16487b_1_2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6" name="Google Shape;2296;g4d6c16487b_1_2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4" name="Shape 2324"/>
        <p:cNvGrpSpPr/>
        <p:nvPr/>
      </p:nvGrpSpPr>
      <p:grpSpPr>
        <a:xfrm>
          <a:off x="0" y="0"/>
          <a:ext cx="0" cy="0"/>
          <a:chOff x="0" y="0"/>
          <a:chExt cx="0" cy="0"/>
        </a:xfrm>
      </p:grpSpPr>
      <p:sp>
        <p:nvSpPr>
          <p:cNvPr id="2325" name="Google Shape;2325;g4d6c16487b_1_2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6" name="Google Shape;2326;g4d6c16487b_1_2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8" name="Shape 2368"/>
        <p:cNvGrpSpPr/>
        <p:nvPr/>
      </p:nvGrpSpPr>
      <p:grpSpPr>
        <a:xfrm>
          <a:off x="0" y="0"/>
          <a:ext cx="0" cy="0"/>
          <a:chOff x="0" y="0"/>
          <a:chExt cx="0" cy="0"/>
        </a:xfrm>
      </p:grpSpPr>
      <p:sp>
        <p:nvSpPr>
          <p:cNvPr id="2369" name="Google Shape;2369;g4d6c16487b_1_2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0" name="Google Shape;2370;g4d6c16487b_1_2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g4d6c16487b_1_2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9" name="Google Shape;2409;g4d6c16487b_1_2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d6c16487b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d6c16487b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0" name="Shape 2450"/>
        <p:cNvGrpSpPr/>
        <p:nvPr/>
      </p:nvGrpSpPr>
      <p:grpSpPr>
        <a:xfrm>
          <a:off x="0" y="0"/>
          <a:ext cx="0" cy="0"/>
          <a:chOff x="0" y="0"/>
          <a:chExt cx="0" cy="0"/>
        </a:xfrm>
      </p:grpSpPr>
      <p:sp>
        <p:nvSpPr>
          <p:cNvPr id="2451" name="Google Shape;2451;g4d6c16487b_1_2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2" name="Google Shape;2452;g4d6c16487b_1_2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6" name="Shape 2496"/>
        <p:cNvGrpSpPr/>
        <p:nvPr/>
      </p:nvGrpSpPr>
      <p:grpSpPr>
        <a:xfrm>
          <a:off x="0" y="0"/>
          <a:ext cx="0" cy="0"/>
          <a:chOff x="0" y="0"/>
          <a:chExt cx="0" cy="0"/>
        </a:xfrm>
      </p:grpSpPr>
      <p:sp>
        <p:nvSpPr>
          <p:cNvPr id="2497" name="Google Shape;2497;g4d6c16487b_1_2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8" name="Google Shape;2498;g4d6c16487b_1_2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5" name="Shape 2545"/>
        <p:cNvGrpSpPr/>
        <p:nvPr/>
      </p:nvGrpSpPr>
      <p:grpSpPr>
        <a:xfrm>
          <a:off x="0" y="0"/>
          <a:ext cx="0" cy="0"/>
          <a:chOff x="0" y="0"/>
          <a:chExt cx="0" cy="0"/>
        </a:xfrm>
      </p:grpSpPr>
      <p:sp>
        <p:nvSpPr>
          <p:cNvPr id="2546" name="Google Shape;2546;g4d6c16487b_1_2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7" name="Google Shape;2547;g4d6c16487b_1_2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4d6c16487b_1_2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4d6c16487b_1_2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0" name="Shape 2640"/>
        <p:cNvGrpSpPr/>
        <p:nvPr/>
      </p:nvGrpSpPr>
      <p:grpSpPr>
        <a:xfrm>
          <a:off x="0" y="0"/>
          <a:ext cx="0" cy="0"/>
          <a:chOff x="0" y="0"/>
          <a:chExt cx="0" cy="0"/>
        </a:xfrm>
      </p:grpSpPr>
      <p:sp>
        <p:nvSpPr>
          <p:cNvPr id="2641" name="Google Shape;2641;g4d6c16487b_1_2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2" name="Google Shape;2642;g4d6c16487b_1_2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0" name="Shape 2730"/>
        <p:cNvGrpSpPr/>
        <p:nvPr/>
      </p:nvGrpSpPr>
      <p:grpSpPr>
        <a:xfrm>
          <a:off x="0" y="0"/>
          <a:ext cx="0" cy="0"/>
          <a:chOff x="0" y="0"/>
          <a:chExt cx="0" cy="0"/>
        </a:xfrm>
      </p:grpSpPr>
      <p:sp>
        <p:nvSpPr>
          <p:cNvPr id="2731" name="Google Shape;2731;g4d6c16487b_1_2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2" name="Google Shape;2732;g4d6c16487b_1_2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4d6c16487b_1_2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4d6c16487b_1_2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6" name="Shape 2906"/>
        <p:cNvGrpSpPr/>
        <p:nvPr/>
      </p:nvGrpSpPr>
      <p:grpSpPr>
        <a:xfrm>
          <a:off x="0" y="0"/>
          <a:ext cx="0" cy="0"/>
          <a:chOff x="0" y="0"/>
          <a:chExt cx="0" cy="0"/>
        </a:xfrm>
      </p:grpSpPr>
      <p:sp>
        <p:nvSpPr>
          <p:cNvPr id="2907" name="Google Shape;2907;g4d6c16487b_1_2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8" name="Google Shape;2908;g4d6c16487b_1_2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6" name="Shape 2916"/>
        <p:cNvGrpSpPr/>
        <p:nvPr/>
      </p:nvGrpSpPr>
      <p:grpSpPr>
        <a:xfrm>
          <a:off x="0" y="0"/>
          <a:ext cx="0" cy="0"/>
          <a:chOff x="0" y="0"/>
          <a:chExt cx="0" cy="0"/>
        </a:xfrm>
      </p:grpSpPr>
      <p:sp>
        <p:nvSpPr>
          <p:cNvPr id="2917" name="Google Shape;2917;g4d6c16487b_1_2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8" name="Google Shape;2918;g4d6c16487b_1_2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0" name="Shape 2960"/>
        <p:cNvGrpSpPr/>
        <p:nvPr/>
      </p:nvGrpSpPr>
      <p:grpSpPr>
        <a:xfrm>
          <a:off x="0" y="0"/>
          <a:ext cx="0" cy="0"/>
          <a:chOff x="0" y="0"/>
          <a:chExt cx="0" cy="0"/>
        </a:xfrm>
      </p:grpSpPr>
      <p:sp>
        <p:nvSpPr>
          <p:cNvPr id="2961" name="Google Shape;2961;g4d6c16487b_1_2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2" name="Google Shape;2962;g4d6c16487b_1_2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After deletion of a change the corresponding commits still exist, but they are no longer accessible and will be removed on the next garbage collection run.</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4d6c16487b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d6c16487b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4" name="Shape 2984"/>
        <p:cNvGrpSpPr/>
        <p:nvPr/>
      </p:nvGrpSpPr>
      <p:grpSpPr>
        <a:xfrm>
          <a:off x="0" y="0"/>
          <a:ext cx="0" cy="0"/>
          <a:chOff x="0" y="0"/>
          <a:chExt cx="0" cy="0"/>
        </a:xfrm>
      </p:grpSpPr>
      <p:sp>
        <p:nvSpPr>
          <p:cNvPr id="2985" name="Google Shape;2985;g4d6c16487b_1_2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6" name="Google Shape;2986;g4d6c16487b_1_2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3" name="Shape 2993"/>
        <p:cNvGrpSpPr/>
        <p:nvPr/>
      </p:nvGrpSpPr>
      <p:grpSpPr>
        <a:xfrm>
          <a:off x="0" y="0"/>
          <a:ext cx="0" cy="0"/>
          <a:chOff x="0" y="0"/>
          <a:chExt cx="0" cy="0"/>
        </a:xfrm>
      </p:grpSpPr>
      <p:sp>
        <p:nvSpPr>
          <p:cNvPr id="2994" name="Google Shape;2994;g4d6c16487b_1_2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5" name="Google Shape;2995;g4d6c16487b_1_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2" name="Shape 3002"/>
        <p:cNvGrpSpPr/>
        <p:nvPr/>
      </p:nvGrpSpPr>
      <p:grpSpPr>
        <a:xfrm>
          <a:off x="0" y="0"/>
          <a:ext cx="0" cy="0"/>
          <a:chOff x="0" y="0"/>
          <a:chExt cx="0" cy="0"/>
        </a:xfrm>
      </p:grpSpPr>
      <p:sp>
        <p:nvSpPr>
          <p:cNvPr id="3003" name="Google Shape;3003;g4d6c16487b_1_2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4" name="Google Shape;3004;g4d6c16487b_1_2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3" name="Shape 3013"/>
        <p:cNvGrpSpPr/>
        <p:nvPr/>
      </p:nvGrpSpPr>
      <p:grpSpPr>
        <a:xfrm>
          <a:off x="0" y="0"/>
          <a:ext cx="0" cy="0"/>
          <a:chOff x="0" y="0"/>
          <a:chExt cx="0" cy="0"/>
        </a:xfrm>
      </p:grpSpPr>
      <p:sp>
        <p:nvSpPr>
          <p:cNvPr id="3014" name="Google Shape;3014;g4d6c16487b_1_3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5" name="Google Shape;3015;g4d6c16487b_1_3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1" name="Shape 3021"/>
        <p:cNvGrpSpPr/>
        <p:nvPr/>
      </p:nvGrpSpPr>
      <p:grpSpPr>
        <a:xfrm>
          <a:off x="0" y="0"/>
          <a:ext cx="0" cy="0"/>
          <a:chOff x="0" y="0"/>
          <a:chExt cx="0" cy="0"/>
        </a:xfrm>
      </p:grpSpPr>
      <p:sp>
        <p:nvSpPr>
          <p:cNvPr id="3022" name="Google Shape;3022;g4d6c16487b_1_3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3" name="Google Shape;3023;g4d6c16487b_1_3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9" name="Shape 3029"/>
        <p:cNvGrpSpPr/>
        <p:nvPr/>
      </p:nvGrpSpPr>
      <p:grpSpPr>
        <a:xfrm>
          <a:off x="0" y="0"/>
          <a:ext cx="0" cy="0"/>
          <a:chOff x="0" y="0"/>
          <a:chExt cx="0" cy="0"/>
        </a:xfrm>
      </p:grpSpPr>
      <p:sp>
        <p:nvSpPr>
          <p:cNvPr id="3030" name="Google Shape;3030;g4d6c16487b_1_3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1" name="Google Shape;3031;g4d6c16487b_1_3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6" name="Shape 3036"/>
        <p:cNvGrpSpPr/>
        <p:nvPr/>
      </p:nvGrpSpPr>
      <p:grpSpPr>
        <a:xfrm>
          <a:off x="0" y="0"/>
          <a:ext cx="0" cy="0"/>
          <a:chOff x="0" y="0"/>
          <a:chExt cx="0" cy="0"/>
        </a:xfrm>
      </p:grpSpPr>
      <p:sp>
        <p:nvSpPr>
          <p:cNvPr id="3037" name="Google Shape;3037;g4ddebef709_28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8" name="Google Shape;3038;g4ddebef709_2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1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 type="subTitle"/>
          </p:nvPr>
        </p:nvSpPr>
        <p:spPr>
          <a:xfrm>
            <a:off x="311760" y="1152360"/>
            <a:ext cx="8520120" cy="34160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 type="body"/>
          </p:nvPr>
        </p:nvSpPr>
        <p:spPr>
          <a:xfrm>
            <a:off x="311760" y="1152360"/>
            <a:ext cx="8520120" cy="3416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 type="body"/>
          </p:nvPr>
        </p:nvSpPr>
        <p:spPr>
          <a:xfrm>
            <a:off x="311760" y="1152360"/>
            <a:ext cx="4157640" cy="3416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7"/>
          <p:cNvSpPr txBox="1"/>
          <p:nvPr>
            <p:ph idx="2" type="body"/>
          </p:nvPr>
        </p:nvSpPr>
        <p:spPr>
          <a:xfrm>
            <a:off x="4677840" y="1152360"/>
            <a:ext cx="4157640" cy="3416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19"/>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0"/>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 type="body"/>
          </p:nvPr>
        </p:nvSpPr>
        <p:spPr>
          <a:xfrm>
            <a:off x="311760" y="115236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0"/>
          <p:cNvSpPr txBox="1"/>
          <p:nvPr>
            <p:ph idx="2" type="body"/>
          </p:nvPr>
        </p:nvSpPr>
        <p:spPr>
          <a:xfrm>
            <a:off x="4677840" y="1152360"/>
            <a:ext cx="4157640" cy="3416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0"/>
          <p:cNvSpPr txBox="1"/>
          <p:nvPr>
            <p:ph idx="3" type="body"/>
          </p:nvPr>
        </p:nvSpPr>
        <p:spPr>
          <a:xfrm>
            <a:off x="311760" y="293688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 type="body"/>
          </p:nvPr>
        </p:nvSpPr>
        <p:spPr>
          <a:xfrm>
            <a:off x="311760" y="1152360"/>
            <a:ext cx="4157640" cy="3416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1"/>
          <p:cNvSpPr txBox="1"/>
          <p:nvPr>
            <p:ph idx="2" type="body"/>
          </p:nvPr>
        </p:nvSpPr>
        <p:spPr>
          <a:xfrm>
            <a:off x="4677840" y="115236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1"/>
          <p:cNvSpPr txBox="1"/>
          <p:nvPr>
            <p:ph idx="3" type="body"/>
          </p:nvPr>
        </p:nvSpPr>
        <p:spPr>
          <a:xfrm>
            <a:off x="4677840" y="293688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311760" y="115236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2"/>
          <p:cNvSpPr txBox="1"/>
          <p:nvPr>
            <p:ph idx="2" type="body"/>
          </p:nvPr>
        </p:nvSpPr>
        <p:spPr>
          <a:xfrm>
            <a:off x="4677840" y="115236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3" type="body"/>
          </p:nvPr>
        </p:nvSpPr>
        <p:spPr>
          <a:xfrm>
            <a:off x="311760" y="2936880"/>
            <a:ext cx="852012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311760" y="1152360"/>
            <a:ext cx="852012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3"/>
          <p:cNvSpPr txBox="1"/>
          <p:nvPr>
            <p:ph idx="2" type="body"/>
          </p:nvPr>
        </p:nvSpPr>
        <p:spPr>
          <a:xfrm>
            <a:off x="311760" y="2936880"/>
            <a:ext cx="852012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 type="body"/>
          </p:nvPr>
        </p:nvSpPr>
        <p:spPr>
          <a:xfrm>
            <a:off x="311760" y="115236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4"/>
          <p:cNvSpPr txBox="1"/>
          <p:nvPr>
            <p:ph idx="2" type="body"/>
          </p:nvPr>
        </p:nvSpPr>
        <p:spPr>
          <a:xfrm>
            <a:off x="4677840" y="115236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4"/>
          <p:cNvSpPr txBox="1"/>
          <p:nvPr>
            <p:ph idx="3" type="body"/>
          </p:nvPr>
        </p:nvSpPr>
        <p:spPr>
          <a:xfrm>
            <a:off x="311760" y="293688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4" type="body"/>
          </p:nvPr>
        </p:nvSpPr>
        <p:spPr>
          <a:xfrm>
            <a:off x="4677840" y="2936880"/>
            <a:ext cx="415764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311760" y="1152360"/>
            <a:ext cx="274320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3192480" y="1152360"/>
            <a:ext cx="274320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3" type="body"/>
          </p:nvPr>
        </p:nvSpPr>
        <p:spPr>
          <a:xfrm>
            <a:off x="6073200" y="1152360"/>
            <a:ext cx="274320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4" type="body"/>
          </p:nvPr>
        </p:nvSpPr>
        <p:spPr>
          <a:xfrm>
            <a:off x="311760" y="2936880"/>
            <a:ext cx="274320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5" type="body"/>
          </p:nvPr>
        </p:nvSpPr>
        <p:spPr>
          <a:xfrm>
            <a:off x="3192480" y="2936880"/>
            <a:ext cx="274320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6" type="body"/>
          </p:nvPr>
        </p:nvSpPr>
        <p:spPr>
          <a:xfrm>
            <a:off x="6073200" y="2936880"/>
            <a:ext cx="2743200" cy="16293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50" name="Shape 50"/>
        <p:cNvGrpSpPr/>
        <p:nvPr/>
      </p:nvGrpSpPr>
      <p:grpSpPr>
        <a:xfrm>
          <a:off x="0" y="0"/>
          <a:ext cx="0" cy="0"/>
          <a:chOff x="0" y="0"/>
          <a:chExt cx="0" cy="0"/>
        </a:xfrm>
      </p:grpSpPr>
      <p:sp>
        <p:nvSpPr>
          <p:cNvPr id="51" name="Google Shape;51;p13"/>
          <p:cNvSpPr/>
          <p:nvPr/>
        </p:nvSpPr>
        <p:spPr>
          <a:xfrm>
            <a:off x="228600" y="274680"/>
            <a:ext cx="1817640" cy="258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700" u="none" cap="none" strike="noStrike">
                <a:solidFill>
                  <a:srgbClr val="B7B7B7"/>
                </a:solidFill>
                <a:latin typeface="Roboto"/>
                <a:ea typeface="Roboto"/>
                <a:cs typeface="Roboto"/>
                <a:sym typeface="Roboto"/>
              </a:rPr>
              <a:t>Gerrit Code Review</a:t>
            </a:r>
            <a:endParaRPr b="0" i="0" sz="700" u="none" cap="none" strike="noStrike">
              <a:latin typeface="Arial"/>
              <a:ea typeface="Arial"/>
              <a:cs typeface="Arial"/>
              <a:sym typeface="Arial"/>
            </a:endParaRPr>
          </a:p>
        </p:txBody>
      </p:sp>
      <p:sp>
        <p:nvSpPr>
          <p:cNvPr id="52" name="Google Shape;52;p13"/>
          <p:cNvSpPr/>
          <p:nvPr/>
        </p:nvSpPr>
        <p:spPr>
          <a:xfrm>
            <a:off x="0" y="0"/>
            <a:ext cx="9143640" cy="514332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197280" y="547920"/>
            <a:ext cx="7772040" cy="6530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13"/>
          <p:cNvSpPr/>
          <p:nvPr/>
        </p:nvSpPr>
        <p:spPr>
          <a:xfrm>
            <a:off x="6540120" y="4590720"/>
            <a:ext cx="1313640" cy="35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514200" y="4659120"/>
            <a:ext cx="360" cy="216720"/>
          </a:xfrm>
          <a:custGeom>
            <a:rect b="b" l="l" r="r" t="t"/>
            <a:pathLst>
              <a:path extrusionOk="0" h="21600" w="21600">
                <a:moveTo>
                  <a:pt x="0" y="0"/>
                </a:moveTo>
                <a:lnTo>
                  <a:pt x="21600" y="21600"/>
                </a:lnTo>
              </a:path>
            </a:pathLst>
          </a:custGeom>
          <a:noFill/>
          <a:ln cap="flat" cmpd="sng" w="9525">
            <a:solidFill>
              <a:srgbClr val="ACC9FA"/>
            </a:solidFill>
            <a:prstDash val="solid"/>
            <a:round/>
            <a:headEnd len="sm" w="sm" type="none"/>
            <a:tailEnd len="sm" w="sm" type="none"/>
          </a:ln>
        </p:spPr>
      </p:sp>
      <p:sp>
        <p:nvSpPr>
          <p:cNvPr id="56" name="Google Shape;56;p13"/>
          <p:cNvSpPr/>
          <p:nvPr/>
        </p:nvSpPr>
        <p:spPr>
          <a:xfrm flipH="1">
            <a:off x="8146800" y="4247280"/>
            <a:ext cx="995400" cy="895680"/>
          </a:xfrm>
          <a:prstGeom prst="round1Rect">
            <a:avLst>
              <a:gd fmla="val 10286" name="adj"/>
            </a:avLst>
          </a:prstGeom>
          <a:solidFill>
            <a:srgbClr val="ACC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flipH="1">
            <a:off x="8146800" y="4247280"/>
            <a:ext cx="995400" cy="89568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514200" y="4590720"/>
            <a:ext cx="1633680" cy="3535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100" u="none" cap="none" strike="noStrike">
                <a:solidFill>
                  <a:srgbClr val="FFFFFF"/>
                </a:solidFill>
                <a:latin typeface="Roboto"/>
                <a:ea typeface="Roboto"/>
                <a:cs typeface="Roboto"/>
                <a:sym typeface="Roboto"/>
              </a:rPr>
              <a:t>Gerrit Code Review</a:t>
            </a:r>
            <a:endParaRPr b="0" i="0" sz="1100" u="none" cap="none" strike="noStrike">
              <a:latin typeface="Arial"/>
              <a:ea typeface="Arial"/>
              <a:cs typeface="Arial"/>
              <a:sym typeface="Arial"/>
            </a:endParaRPr>
          </a:p>
        </p:txBody>
      </p:sp>
      <p:pic>
        <p:nvPicPr>
          <p:cNvPr id="59" name="Google Shape;59;p13"/>
          <p:cNvPicPr preferRelativeResize="0"/>
          <p:nvPr/>
        </p:nvPicPr>
        <p:blipFill rotWithShape="1">
          <a:blip r:embed="rId1">
            <a:alphaModFix/>
          </a:blip>
          <a:srcRect b="0" l="0" r="0" t="0"/>
          <a:stretch/>
        </p:blipFill>
        <p:spPr>
          <a:xfrm>
            <a:off x="5773680" y="4675320"/>
            <a:ext cx="573840" cy="184680"/>
          </a:xfrm>
          <a:prstGeom prst="rect">
            <a:avLst/>
          </a:prstGeom>
          <a:noFill/>
          <a:ln>
            <a:noFill/>
          </a:ln>
        </p:spPr>
      </p:pic>
      <p:sp>
        <p:nvSpPr>
          <p:cNvPr id="60" name="Google Shape;60;p13"/>
          <p:cNvSpPr txBox="1"/>
          <p:nvPr>
            <p:ph idx="12" type="sldNum"/>
          </p:nvPr>
        </p:nvSpPr>
        <p:spPr>
          <a:xfrm>
            <a:off x="8556840" y="4749840"/>
            <a:ext cx="548280" cy="39312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buNone/>
              <a:defRPr b="0" i="0" sz="1300" u="none" cap="none" strike="noStrike">
                <a:solidFill>
                  <a:srgbClr val="666666"/>
                </a:solidFill>
                <a:latin typeface="Roboto"/>
                <a:ea typeface="Roboto"/>
                <a:cs typeface="Roboto"/>
                <a:sym typeface="Roboto"/>
              </a:defRPr>
            </a:lvl1pPr>
            <a:lvl2pPr indent="0" lvl="1" marL="0" marR="0" rtl="0" algn="r">
              <a:lnSpc>
                <a:spcPct val="100000"/>
              </a:lnSpc>
              <a:spcBef>
                <a:spcPts val="0"/>
              </a:spcBef>
              <a:buNone/>
              <a:defRPr b="0" i="0" sz="1300" u="none" cap="none" strike="noStrike">
                <a:solidFill>
                  <a:srgbClr val="666666"/>
                </a:solidFill>
                <a:latin typeface="Roboto"/>
                <a:ea typeface="Roboto"/>
                <a:cs typeface="Roboto"/>
                <a:sym typeface="Roboto"/>
              </a:defRPr>
            </a:lvl2pPr>
            <a:lvl3pPr indent="0" lvl="2" marL="0" marR="0" rtl="0" algn="r">
              <a:lnSpc>
                <a:spcPct val="100000"/>
              </a:lnSpc>
              <a:spcBef>
                <a:spcPts val="0"/>
              </a:spcBef>
              <a:buNone/>
              <a:defRPr b="0" i="0" sz="1300" u="none" cap="none" strike="noStrike">
                <a:solidFill>
                  <a:srgbClr val="666666"/>
                </a:solidFill>
                <a:latin typeface="Roboto"/>
                <a:ea typeface="Roboto"/>
                <a:cs typeface="Roboto"/>
                <a:sym typeface="Roboto"/>
              </a:defRPr>
            </a:lvl3pPr>
            <a:lvl4pPr indent="0" lvl="3" marL="0" marR="0" rtl="0" algn="r">
              <a:lnSpc>
                <a:spcPct val="100000"/>
              </a:lnSpc>
              <a:spcBef>
                <a:spcPts val="0"/>
              </a:spcBef>
              <a:buNone/>
              <a:defRPr b="0" i="0" sz="1300" u="none" cap="none" strike="noStrike">
                <a:solidFill>
                  <a:srgbClr val="666666"/>
                </a:solidFill>
                <a:latin typeface="Roboto"/>
                <a:ea typeface="Roboto"/>
                <a:cs typeface="Roboto"/>
                <a:sym typeface="Roboto"/>
              </a:defRPr>
            </a:lvl4pPr>
            <a:lvl5pPr indent="0" lvl="4" marL="0" marR="0" rtl="0" algn="r">
              <a:lnSpc>
                <a:spcPct val="100000"/>
              </a:lnSpc>
              <a:spcBef>
                <a:spcPts val="0"/>
              </a:spcBef>
              <a:buNone/>
              <a:defRPr b="0" i="0" sz="1300" u="none" cap="none" strike="noStrike">
                <a:solidFill>
                  <a:srgbClr val="666666"/>
                </a:solidFill>
                <a:latin typeface="Roboto"/>
                <a:ea typeface="Roboto"/>
                <a:cs typeface="Roboto"/>
                <a:sym typeface="Roboto"/>
              </a:defRPr>
            </a:lvl5pPr>
            <a:lvl6pPr indent="0" lvl="5" marL="0" marR="0" rtl="0" algn="r">
              <a:lnSpc>
                <a:spcPct val="100000"/>
              </a:lnSpc>
              <a:spcBef>
                <a:spcPts val="0"/>
              </a:spcBef>
              <a:buNone/>
              <a:defRPr b="0" i="0" sz="1300" u="none" cap="none" strike="noStrike">
                <a:solidFill>
                  <a:srgbClr val="666666"/>
                </a:solidFill>
                <a:latin typeface="Roboto"/>
                <a:ea typeface="Roboto"/>
                <a:cs typeface="Roboto"/>
                <a:sym typeface="Roboto"/>
              </a:defRPr>
            </a:lvl6pPr>
            <a:lvl7pPr indent="0" lvl="6" marL="0" marR="0" rtl="0" algn="r">
              <a:lnSpc>
                <a:spcPct val="100000"/>
              </a:lnSpc>
              <a:spcBef>
                <a:spcPts val="0"/>
              </a:spcBef>
              <a:buNone/>
              <a:defRPr b="0" i="0" sz="1300" u="none" cap="none" strike="noStrike">
                <a:solidFill>
                  <a:srgbClr val="666666"/>
                </a:solidFill>
                <a:latin typeface="Roboto"/>
                <a:ea typeface="Roboto"/>
                <a:cs typeface="Roboto"/>
                <a:sym typeface="Roboto"/>
              </a:defRPr>
            </a:lvl7pPr>
            <a:lvl8pPr indent="0" lvl="7" marL="0" marR="0" rtl="0" algn="r">
              <a:lnSpc>
                <a:spcPct val="100000"/>
              </a:lnSpc>
              <a:spcBef>
                <a:spcPts val="0"/>
              </a:spcBef>
              <a:buNone/>
              <a:defRPr b="0" i="0" sz="1300" u="none" cap="none" strike="noStrike">
                <a:solidFill>
                  <a:srgbClr val="666666"/>
                </a:solidFill>
                <a:latin typeface="Roboto"/>
                <a:ea typeface="Roboto"/>
                <a:cs typeface="Roboto"/>
                <a:sym typeface="Roboto"/>
              </a:defRPr>
            </a:lvl8pPr>
            <a:lvl9pPr indent="0" lvl="8" marL="0" marR="0" rtl="0" algn="r">
              <a:lnSpc>
                <a:spcPct val="100000"/>
              </a:lnSpc>
              <a:spcBef>
                <a:spcPts val="0"/>
              </a:spcBef>
              <a:buNone/>
              <a:defRPr b="0" i="0" sz="1300" u="none" cap="none"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61" name="Google Shape;61;p13"/>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errit.googlesource.com/training/gerrit/+/refs/heads/master/presentations/git-gerrit-worksh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presentation/d/1IQCRPHEIX-qKo7QFxsD3V62yhyGA9_5YsYXFOiBpgkk/edit#slide=id.g4d6b1121f4_0_148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presentation/d/1IQCRPHEIX-qKo7QFxsD3V62yhyGA9_5YsYXFOiBpgkk/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IQCRPHEIX-qKo7QFxsD3V62yhyGA9_5YsYXFOiBpgkk/edit?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3.png"/><Relationship Id="rId4" Type="http://schemas.openxmlformats.org/officeDocument/2006/relationships/image" Target="../media/image1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8.png"/><Relationship Id="rId4" Type="http://schemas.openxmlformats.org/officeDocument/2006/relationships/image" Target="../media/image1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www.gerritcodereview.com/" TargetMode="External"/><Relationship Id="rId4" Type="http://schemas.openxmlformats.org/officeDocument/2006/relationships/hyperlink" Target="http://www.apache.org/licenses/LICENSE-2.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nvSpPr>
        <p:spPr>
          <a:xfrm>
            <a:off x="197280" y="547920"/>
            <a:ext cx="7772040" cy="185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600" u="none" cap="none" strike="noStrike">
                <a:solidFill>
                  <a:srgbClr val="FFFFFF"/>
                </a:solidFill>
                <a:latin typeface="Roboto"/>
                <a:ea typeface="Roboto"/>
                <a:cs typeface="Roboto"/>
                <a:sym typeface="Roboto"/>
              </a:rPr>
              <a:t>Gerrit</a:t>
            </a:r>
            <a:br>
              <a:rPr b="0" i="0" lang="en" sz="1800" u="none" cap="none" strike="noStrike"/>
            </a:br>
            <a:r>
              <a:rPr b="0" i="0" lang="en" sz="3600" u="none" cap="none" strike="noStrike">
                <a:solidFill>
                  <a:srgbClr val="ACC9FA"/>
                </a:solidFill>
                <a:latin typeface="Roboto"/>
                <a:ea typeface="Roboto"/>
                <a:cs typeface="Roboto"/>
                <a:sym typeface="Roboto"/>
              </a:rPr>
              <a:t>Concepts and Workflows</a:t>
            </a:r>
            <a:br>
              <a:rPr b="0" i="0" lang="en" sz="1800" u="none" cap="none" strike="noStrike"/>
            </a:br>
            <a:r>
              <a:rPr b="0" i="0" lang="en" sz="1800" u="none" cap="none" strike="noStrike">
                <a:solidFill>
                  <a:srgbClr val="ACC9FA"/>
                </a:solidFill>
                <a:latin typeface="Roboto"/>
                <a:ea typeface="Roboto"/>
                <a:cs typeface="Roboto"/>
                <a:sym typeface="Roboto"/>
              </a:rPr>
              <a:t>(for Googlers: go/gerrit-explained)</a:t>
            </a:r>
            <a:br>
              <a:rPr b="0" i="0" lang="en" sz="1800" u="none" cap="none" strike="noStrike"/>
            </a:br>
            <a:br>
              <a:rPr b="0" i="0" lang="en" sz="1800" u="none" cap="none" strike="noStrike"/>
            </a:br>
            <a:br>
              <a:rPr b="0" i="0" lang="en" sz="1800" u="none" cap="none" strike="noStrike"/>
            </a:br>
            <a:r>
              <a:rPr b="0" i="0" lang="en" sz="1800" u="none" cap="none" strike="noStrike">
                <a:solidFill>
                  <a:srgbClr val="134F5C"/>
                </a:solidFill>
                <a:latin typeface="Roboto"/>
                <a:ea typeface="Roboto"/>
                <a:cs typeface="Roboto"/>
                <a:sym typeface="Roboto"/>
              </a:rPr>
              <a:t>Edwin Kempin</a:t>
            </a:r>
            <a:br>
              <a:rPr b="0" i="0" lang="en" sz="1800" u="none" cap="none" strike="noStrike"/>
            </a:br>
            <a:r>
              <a:rPr b="0" i="0" lang="en" sz="1800" u="none" cap="none" strike="noStrike">
                <a:solidFill>
                  <a:srgbClr val="134F5C"/>
                </a:solidFill>
                <a:latin typeface="Roboto"/>
                <a:ea typeface="Roboto"/>
                <a:cs typeface="Roboto"/>
                <a:sym typeface="Roboto"/>
              </a:rPr>
              <a:t>Google Munich</a:t>
            </a:r>
            <a:br>
              <a:rPr b="0" i="0" lang="en" sz="1800" u="none" cap="none" strike="noStrike"/>
            </a:br>
            <a:r>
              <a:rPr b="0" i="0" lang="en" sz="1800" u="none" cap="none" strike="noStrike">
                <a:solidFill>
                  <a:srgbClr val="134F5C"/>
                </a:solidFill>
                <a:latin typeface="Roboto"/>
                <a:ea typeface="Roboto"/>
                <a:cs typeface="Roboto"/>
                <a:sym typeface="Roboto"/>
              </a:rPr>
              <a:t>ekempin@google.com</a:t>
            </a:r>
            <a:endParaRPr b="0" i="0" sz="1800" u="none" cap="none" strike="noStrike">
              <a:solidFill>
                <a:srgbClr val="134F5C"/>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solidFill>
                <a:srgbClr val="134F5C"/>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
                <a:solidFill>
                  <a:srgbClr val="134F5C"/>
                </a:solidFill>
                <a:latin typeface="Roboto"/>
                <a:ea typeface="Roboto"/>
                <a:cs typeface="Roboto"/>
                <a:sym typeface="Roboto"/>
              </a:rPr>
              <a:t>This presentation is based on a </a:t>
            </a:r>
            <a:r>
              <a:rPr lang="en" u="sng">
                <a:solidFill>
                  <a:schemeClr val="hlink"/>
                </a:solidFill>
                <a:latin typeface="Roboto"/>
                <a:ea typeface="Roboto"/>
                <a:cs typeface="Roboto"/>
                <a:sym typeface="Roboto"/>
                <a:hlinkClick r:id="rId3"/>
              </a:rPr>
              <a:t>Git/Gerrit workshop</a:t>
            </a:r>
            <a:r>
              <a:rPr lang="en">
                <a:solidFill>
                  <a:srgbClr val="134F5C"/>
                </a:solidFill>
                <a:latin typeface="Roboto"/>
                <a:ea typeface="Roboto"/>
                <a:cs typeface="Roboto"/>
                <a:sym typeface="Roboto"/>
              </a:rPr>
              <a:t> that was developed by SAP.</a:t>
            </a:r>
            <a:endParaRPr>
              <a:solidFill>
                <a:srgbClr val="134F5C"/>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
                <a:solidFill>
                  <a:srgbClr val="134F5C"/>
                </a:solidFill>
                <a:latin typeface="Roboto"/>
                <a:ea typeface="Roboto"/>
                <a:cs typeface="Roboto"/>
                <a:sym typeface="Roboto"/>
              </a:rPr>
              <a:t>Credits go to sasa.zivkov@sap.com, matthias.sohn@sap.com and christian.halstrick@sap.com</a:t>
            </a:r>
            <a:endParaRPr sz="1800">
              <a:solidFill>
                <a:srgbClr val="134F5C"/>
              </a:solidFill>
              <a:latin typeface="Roboto"/>
              <a:ea typeface="Roboto"/>
              <a:cs typeface="Roboto"/>
              <a:sym typeface="Roboto"/>
            </a:endParaRPr>
          </a:p>
        </p:txBody>
      </p:sp>
      <p:sp>
        <p:nvSpPr>
          <p:cNvPr id="115" name="Google Shape;115;p26"/>
          <p:cNvSpPr/>
          <p:nvPr/>
        </p:nvSpPr>
        <p:spPr>
          <a:xfrm>
            <a:off x="0" y="4680300"/>
            <a:ext cx="4133700" cy="4632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a:t>PUBLIC - SHARED WITH GERRIT COMMUNITY</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Code Review Benefits</a:t>
            </a:r>
            <a:endParaRPr b="1" sz="3600">
              <a:solidFill>
                <a:srgbClr val="FFFFFF"/>
              </a:solidFill>
            </a:endParaRPr>
          </a:p>
          <a:p>
            <a:pPr indent="0" lvl="0" marL="0" rtl="0" algn="l">
              <a:spcBef>
                <a:spcPts val="0"/>
              </a:spcBef>
              <a:spcAft>
                <a:spcPts val="0"/>
              </a:spcAft>
              <a:buNone/>
            </a:pPr>
            <a:r>
              <a:t/>
            </a:r>
            <a:endParaRPr sz="3000"/>
          </a:p>
        </p:txBody>
      </p:sp>
      <p:sp>
        <p:nvSpPr>
          <p:cNvPr id="205" name="Google Shape;205;p35"/>
          <p:cNvSpPr txBox="1"/>
          <p:nvPr/>
        </p:nvSpPr>
        <p:spPr>
          <a:xfrm>
            <a:off x="189450" y="668100"/>
            <a:ext cx="5826300" cy="366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rgbClr val="000000"/>
              </a:buClr>
              <a:buSzPts val="1800"/>
              <a:buFont typeface="Georgia"/>
              <a:buChar char="■"/>
            </a:pPr>
            <a:r>
              <a:rPr lang="en" sz="1800"/>
              <a:t>Four eyes catch more bugs</a:t>
            </a:r>
            <a:endParaRPr sz="1800"/>
          </a:p>
          <a:p>
            <a:pPr indent="-342900" lvl="1" marL="914400" rtl="0" algn="l">
              <a:lnSpc>
                <a:spcPct val="115000"/>
              </a:lnSpc>
              <a:spcBef>
                <a:spcPts val="0"/>
              </a:spcBef>
              <a:spcAft>
                <a:spcPts val="0"/>
              </a:spcAft>
              <a:buClr>
                <a:srgbClr val="000000"/>
              </a:buClr>
              <a:buSzPts val="1800"/>
              <a:buChar char="○"/>
            </a:pPr>
            <a:r>
              <a:rPr lang="en" sz="1800"/>
              <a:t>Catching bugs early can save hours of debugging later</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Mentoring of new developers / contributors</a:t>
            </a:r>
            <a:endParaRPr sz="1800"/>
          </a:p>
          <a:p>
            <a:pPr indent="-342900" lvl="1" marL="914400" rtl="0" algn="l">
              <a:lnSpc>
                <a:spcPct val="115000"/>
              </a:lnSpc>
              <a:spcBef>
                <a:spcPts val="0"/>
              </a:spcBef>
              <a:spcAft>
                <a:spcPts val="0"/>
              </a:spcAft>
              <a:buClr>
                <a:srgbClr val="000000"/>
              </a:buClr>
              <a:buSzPts val="1800"/>
              <a:buChar char="○"/>
            </a:pPr>
            <a:r>
              <a:rPr lang="en" sz="1800"/>
              <a:t>Learn from mistakes without breaking stuff</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Establish trust relationships</a:t>
            </a:r>
            <a:endParaRPr sz="1800"/>
          </a:p>
          <a:p>
            <a:pPr indent="-342900" lvl="1" marL="914400" rtl="0" algn="l">
              <a:lnSpc>
                <a:spcPct val="115000"/>
              </a:lnSpc>
              <a:spcBef>
                <a:spcPts val="0"/>
              </a:spcBef>
              <a:spcAft>
                <a:spcPts val="0"/>
              </a:spcAft>
              <a:buClr>
                <a:srgbClr val="000000"/>
              </a:buClr>
              <a:buSzPts val="1800"/>
              <a:buChar char="○"/>
            </a:pPr>
            <a:r>
              <a:rPr lang="en" sz="1800"/>
              <a:t>Prepare for more delegation</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Good alternative to pair programming</a:t>
            </a:r>
            <a:endParaRPr sz="1800"/>
          </a:p>
          <a:p>
            <a:pPr indent="-342900" lvl="1" marL="914400" rtl="0" algn="l">
              <a:lnSpc>
                <a:spcPct val="115000"/>
              </a:lnSpc>
              <a:spcBef>
                <a:spcPts val="0"/>
              </a:spcBef>
              <a:spcAft>
                <a:spcPts val="0"/>
              </a:spcAft>
              <a:buClr>
                <a:srgbClr val="000000"/>
              </a:buClr>
              <a:buSzPts val="1800"/>
              <a:buChar char="○"/>
            </a:pPr>
            <a:r>
              <a:rPr lang="en" sz="1800"/>
              <a:t>Asynchronous and across locations</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Coding standards</a:t>
            </a:r>
            <a:endParaRPr sz="1800"/>
          </a:p>
          <a:p>
            <a:pPr indent="-342900" lvl="1" marL="914400" rtl="0" algn="l">
              <a:lnSpc>
                <a:spcPct val="115000"/>
              </a:lnSpc>
              <a:spcBef>
                <a:spcPts val="0"/>
              </a:spcBef>
              <a:spcAft>
                <a:spcPts val="0"/>
              </a:spcAft>
              <a:buClr>
                <a:srgbClr val="000000"/>
              </a:buClr>
              <a:buSzPts val="1800"/>
              <a:buChar char="○"/>
            </a:pPr>
            <a:r>
              <a:rPr lang="en" sz="1800"/>
              <a:t>Keep overall readability and code quality high</a:t>
            </a:r>
            <a:endParaRPr sz="1800"/>
          </a:p>
          <a:p>
            <a:pPr indent="0" lvl="0" marL="0" rtl="0" algn="l">
              <a:lnSpc>
                <a:spcPct val="115000"/>
              </a:lnSpc>
              <a:spcBef>
                <a:spcPts val="900"/>
              </a:spcBef>
              <a:spcAft>
                <a:spcPts val="1600"/>
              </a:spcAft>
              <a:buNone/>
            </a:pPr>
            <a:r>
              <a:t/>
            </a:r>
            <a:endParaRPr sz="2400"/>
          </a:p>
        </p:txBody>
      </p:sp>
      <p:sp>
        <p:nvSpPr>
          <p:cNvPr id="206" name="Google Shape;206;p3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5"/>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Char char="■"/>
            </a:pPr>
            <a:r>
              <a:rPr lang="en">
                <a:solidFill>
                  <a:schemeClr val="dk1"/>
                </a:solidFill>
              </a:rPr>
              <a:t>Even self-reviewing your code in a review tool often let you spot bugs that you wouldn’t have noticed otherwise.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6"/>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Gerrit Concepts</a:t>
            </a:r>
            <a:endParaRPr b="1" sz="3600">
              <a:solidFill>
                <a:srgbClr val="FFFFFF"/>
              </a:solidFill>
            </a:endParaRPr>
          </a:p>
          <a:p>
            <a:pPr indent="0" lvl="0" marL="0" rtl="0" algn="l">
              <a:spcBef>
                <a:spcPts val="0"/>
              </a:spcBef>
              <a:spcAft>
                <a:spcPts val="0"/>
              </a:spcAft>
              <a:buNone/>
            </a:pPr>
            <a:r>
              <a:t/>
            </a:r>
            <a:endParaRPr sz="3000"/>
          </a:p>
        </p:txBody>
      </p:sp>
      <p:sp>
        <p:nvSpPr>
          <p:cNvPr id="214" name="Google Shape;214;p36"/>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
          <p:cNvSpPr txBox="1"/>
          <p:nvPr/>
        </p:nvSpPr>
        <p:spPr>
          <a:xfrm>
            <a:off x="-16325" y="4713250"/>
            <a:ext cx="90987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chemeClr val="dk1"/>
                </a:solidFill>
              </a:rPr>
              <a:t>Q: Since code review is optional, how does Gerrit know if you push directly to Git or for code review?</a:t>
            </a:r>
            <a:endParaRPr i="1" sz="1500"/>
          </a:p>
        </p:txBody>
      </p:sp>
      <p:sp>
        <p:nvSpPr>
          <p:cNvPr id="216" name="Google Shape;216;p36"/>
          <p:cNvSpPr txBox="1"/>
          <p:nvPr/>
        </p:nvSpPr>
        <p:spPr>
          <a:xfrm>
            <a:off x="74225" y="668100"/>
            <a:ext cx="5676900" cy="3863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900"/>
              </a:spcBef>
              <a:spcAft>
                <a:spcPts val="0"/>
              </a:spcAft>
              <a:buClr>
                <a:srgbClr val="000000"/>
              </a:buClr>
              <a:buSzPts val="1600"/>
              <a:buFont typeface="Georgia"/>
              <a:buChar char="■"/>
            </a:pPr>
            <a:r>
              <a:rPr lang="en" sz="1600"/>
              <a:t>Gerrit “speaks” the </a:t>
            </a:r>
            <a:r>
              <a:rPr b="1" i="1" lang="en" sz="1600"/>
              <a:t>Git protocol</a:t>
            </a:r>
            <a:br>
              <a:rPr b="1" i="1" lang="en" sz="1600"/>
            </a:br>
            <a:r>
              <a:rPr lang="en" sz="1600"/>
              <a:t>⇒ users only need a </a:t>
            </a:r>
            <a:r>
              <a:rPr b="1" i="1" lang="en" sz="1600"/>
              <a:t>Git client</a:t>
            </a:r>
            <a:br>
              <a:rPr lang="en" sz="1600"/>
            </a:br>
            <a:r>
              <a:rPr lang="en" sz="1600"/>
              <a:t>    (there is no need to install a “Gerrit client”)</a:t>
            </a:r>
            <a:br>
              <a:rPr lang="en" sz="1600"/>
            </a:br>
            <a:r>
              <a:rPr lang="en" sz="1600"/>
              <a:t>⇒ this means Gerrit must somehow map its concepts</a:t>
            </a:r>
            <a:br>
              <a:rPr lang="en" sz="1600"/>
            </a:br>
            <a:r>
              <a:rPr lang="en" sz="1600"/>
              <a:t>    onto Git</a:t>
            </a:r>
            <a:endParaRPr sz="1600"/>
          </a:p>
          <a:p>
            <a:pPr indent="-330200" lvl="0" marL="457200" marR="0" rtl="0" algn="l">
              <a:lnSpc>
                <a:spcPct val="115000"/>
              </a:lnSpc>
              <a:spcBef>
                <a:spcPts val="0"/>
              </a:spcBef>
              <a:spcAft>
                <a:spcPts val="0"/>
              </a:spcAft>
              <a:buClr>
                <a:srgbClr val="000000"/>
              </a:buClr>
              <a:buSzPts val="1600"/>
              <a:buFont typeface="Georgia"/>
              <a:buChar char="■"/>
            </a:pPr>
            <a:r>
              <a:rPr lang="en" sz="1600"/>
              <a:t>Gerrit allows to </a:t>
            </a:r>
            <a:r>
              <a:rPr b="1" i="1" lang="en" sz="1600"/>
              <a:t>review commits before</a:t>
            </a:r>
            <a:r>
              <a:rPr lang="en" sz="1600"/>
              <a:t> they are integrated into the target branch, but </a:t>
            </a:r>
            <a:r>
              <a:rPr b="1" i="1" lang="en" sz="1600"/>
              <a:t>code review is optional</a:t>
            </a:r>
            <a:endParaRPr b="1" i="1" sz="1600"/>
          </a:p>
          <a:p>
            <a:pPr indent="-330200" lvl="0" marL="457200" marR="0" rtl="0" algn="l">
              <a:lnSpc>
                <a:spcPct val="115000"/>
              </a:lnSpc>
              <a:spcBef>
                <a:spcPts val="0"/>
              </a:spcBef>
              <a:spcAft>
                <a:spcPts val="0"/>
              </a:spcAft>
              <a:buClr>
                <a:srgbClr val="000000"/>
              </a:buClr>
              <a:buSzPts val="1600"/>
              <a:buFont typeface="Georgia"/>
              <a:buChar char="■"/>
            </a:pPr>
            <a:r>
              <a:rPr lang="en" sz="1600"/>
              <a:t>commits are pushed to Gerrit by using the </a:t>
            </a:r>
            <a:r>
              <a:rPr i="1" lang="en" sz="1600">
                <a:latin typeface="Courier New"/>
                <a:ea typeface="Courier New"/>
                <a:cs typeface="Courier New"/>
                <a:sym typeface="Courier New"/>
              </a:rPr>
              <a:t>git push</a:t>
            </a:r>
            <a:r>
              <a:rPr lang="en" sz="1600"/>
              <a:t> command</a:t>
            </a:r>
            <a:endParaRPr sz="1600"/>
          </a:p>
          <a:p>
            <a:pPr indent="-330200" lvl="0" marL="457200" marR="0" rtl="0" algn="l">
              <a:lnSpc>
                <a:spcPct val="115000"/>
              </a:lnSpc>
              <a:spcBef>
                <a:spcPts val="0"/>
              </a:spcBef>
              <a:spcAft>
                <a:spcPts val="0"/>
              </a:spcAft>
              <a:buClr>
                <a:srgbClr val="000000"/>
              </a:buClr>
              <a:buSzPts val="1600"/>
              <a:buFont typeface="Georgia"/>
              <a:buChar char="■"/>
            </a:pPr>
            <a:r>
              <a:rPr lang="en" sz="1600"/>
              <a:t>Git is a toolbox (“Swiss army knife”) which allows many workflows, Gerrit defines one workflow for working with Git</a:t>
            </a:r>
            <a:endParaRPr sz="1600"/>
          </a:p>
          <a:p>
            <a:pPr indent="0" lvl="0" marL="0" rtl="0" algn="l">
              <a:lnSpc>
                <a:spcPct val="115000"/>
              </a:lnSpc>
              <a:spcBef>
                <a:spcPts val="900"/>
              </a:spcBef>
              <a:spcAft>
                <a:spcPts val="1600"/>
              </a:spcAft>
              <a:buNone/>
            </a:pPr>
            <a:r>
              <a:t/>
            </a:r>
            <a:endParaRPr sz="1600"/>
          </a:p>
        </p:txBody>
      </p:sp>
      <p:sp>
        <p:nvSpPr>
          <p:cNvPr id="217" name="Google Shape;217;p36"/>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6"/>
          <p:cNvSpPr txBox="1"/>
          <p:nvPr/>
        </p:nvSpPr>
        <p:spPr>
          <a:xfrm>
            <a:off x="6012950" y="668100"/>
            <a:ext cx="3069300" cy="39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200">
                <a:solidFill>
                  <a:schemeClr val="dk1"/>
                </a:solidFill>
              </a:rPr>
              <a:t>GitHub </a:t>
            </a:r>
            <a:r>
              <a:rPr b="1" i="1" lang="en" sz="1200">
                <a:solidFill>
                  <a:schemeClr val="dk1"/>
                </a:solidFill>
              </a:rPr>
              <a:t>Pull Requests</a:t>
            </a:r>
            <a:r>
              <a:rPr lang="en" sz="1200">
                <a:solidFill>
                  <a:schemeClr val="dk1"/>
                </a:solidFill>
              </a:rPr>
              <a:t> is another workflow for working with Git (not supported by Gerrit).</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a:t>
            </a:r>
            <a:endParaRPr b="1" sz="3600">
              <a:solidFill>
                <a:srgbClr val="FFFFFF"/>
              </a:solidFill>
            </a:endParaRPr>
          </a:p>
          <a:p>
            <a:pPr indent="0" lvl="0" marL="0" rtl="0" algn="l">
              <a:spcBef>
                <a:spcPts val="0"/>
              </a:spcBef>
              <a:spcAft>
                <a:spcPts val="0"/>
              </a:spcAft>
              <a:buNone/>
            </a:pPr>
            <a:r>
              <a:t/>
            </a:r>
            <a:endParaRPr sz="3000"/>
          </a:p>
        </p:txBody>
      </p:sp>
      <p:sp>
        <p:nvSpPr>
          <p:cNvPr id="225" name="Google Shape;225;p37"/>
          <p:cNvSpPr txBox="1"/>
          <p:nvPr/>
        </p:nvSpPr>
        <p:spPr>
          <a:xfrm>
            <a:off x="63175" y="495900"/>
            <a:ext cx="5688900" cy="442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None/>
            </a:pPr>
            <a:r>
              <a:rPr b="1" lang="en"/>
              <a:t>Push for code review:</a:t>
            </a:r>
            <a:endParaRPr b="1"/>
          </a:p>
          <a:p>
            <a:pPr indent="-317500" lvl="0" marL="457200" rtl="0" algn="l">
              <a:lnSpc>
                <a:spcPct val="115000"/>
              </a:lnSpc>
              <a:spcBef>
                <a:spcPts val="900"/>
              </a:spcBef>
              <a:spcAft>
                <a:spcPts val="0"/>
              </a:spcAft>
              <a:buSzPts val="1400"/>
              <a:buFont typeface="Courier New"/>
              <a:buChar char="■"/>
            </a:pPr>
            <a:r>
              <a:rPr lang="en">
                <a:solidFill>
                  <a:schemeClr val="dk1"/>
                </a:solidFill>
              </a:rPr>
              <a:t>Same command as pushing to Git with one Gerrit speciality:</a:t>
            </a:r>
            <a:br>
              <a:rPr lang="en">
                <a:solidFill>
                  <a:schemeClr val="dk1"/>
                </a:solidFill>
              </a:rPr>
            </a:br>
            <a:r>
              <a:rPr lang="en">
                <a:solidFill>
                  <a:schemeClr val="dk1"/>
                </a:solidFill>
              </a:rPr>
              <a:t>The target branch is prefixed with </a:t>
            </a:r>
            <a:r>
              <a:rPr i="1" lang="en">
                <a:solidFill>
                  <a:srgbClr val="FF0000"/>
                </a:solidFill>
                <a:latin typeface="Courier New"/>
                <a:ea typeface="Courier New"/>
                <a:cs typeface="Courier New"/>
                <a:sym typeface="Courier New"/>
              </a:rPr>
              <a:t>refs/for/</a:t>
            </a:r>
            <a:endParaRPr i="1">
              <a:solidFill>
                <a:srgbClr val="FF0000"/>
              </a:solidFill>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Font typeface="Courier New"/>
              <a:buChar char="■"/>
            </a:pPr>
            <a:r>
              <a:rPr i="1" lang="en">
                <a:latin typeface="Courier New"/>
                <a:ea typeface="Courier New"/>
                <a:cs typeface="Courier New"/>
                <a:sym typeface="Courier New"/>
              </a:rPr>
              <a:t>git push origin </a:t>
            </a:r>
            <a:r>
              <a:rPr i="1" lang="en">
                <a:latin typeface="Courier New"/>
                <a:ea typeface="Courier New"/>
                <a:cs typeface="Courier New"/>
                <a:sym typeface="Courier New"/>
              </a:rPr>
              <a:t>HEAD</a:t>
            </a:r>
            <a:r>
              <a:rPr i="1" lang="en">
                <a:latin typeface="Courier New"/>
                <a:ea typeface="Courier New"/>
                <a:cs typeface="Courier New"/>
                <a:sym typeface="Courier New"/>
              </a:rPr>
              <a:t>:refs/for/&lt;branch-name&gt;</a:t>
            </a:r>
            <a:endParaRPr i="1">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a:t>Example:</a:t>
            </a:r>
            <a:br>
              <a:rPr lang="en"/>
            </a:br>
            <a:r>
              <a:rPr i="1" lang="en">
                <a:solidFill>
                  <a:schemeClr val="dk1"/>
                </a:solidFill>
                <a:latin typeface="Courier New"/>
                <a:ea typeface="Courier New"/>
                <a:cs typeface="Courier New"/>
                <a:sym typeface="Courier New"/>
              </a:rPr>
              <a:t>git push origin HEAD:refs/for/master</a:t>
            </a:r>
            <a:br>
              <a:rPr i="1" lang="en">
                <a:solidFill>
                  <a:schemeClr val="dk1"/>
                </a:solidFill>
                <a:latin typeface="Courier New"/>
                <a:ea typeface="Courier New"/>
                <a:cs typeface="Courier New"/>
                <a:sym typeface="Courier New"/>
              </a:rPr>
            </a:br>
            <a:r>
              <a:rPr lang="en">
                <a:solidFill>
                  <a:schemeClr val="dk1"/>
                </a:solidFill>
              </a:rPr>
              <a:t>same as</a:t>
            </a:r>
            <a:br>
              <a:rPr lang="en">
                <a:solidFill>
                  <a:schemeClr val="dk1"/>
                </a:solidFill>
              </a:rPr>
            </a:br>
            <a:r>
              <a:rPr i="1" lang="en">
                <a:solidFill>
                  <a:schemeClr val="dk1"/>
                </a:solidFill>
                <a:latin typeface="Courier New"/>
                <a:ea typeface="Courier New"/>
                <a:cs typeface="Courier New"/>
                <a:sym typeface="Courier New"/>
              </a:rPr>
              <a:t>git push origin HEAD:refs/for/refs/heads/master</a:t>
            </a:r>
            <a:endParaRPr i="1">
              <a:solidFill>
                <a:schemeClr val="dk1"/>
              </a:solidFill>
              <a:latin typeface="Courier New"/>
              <a:ea typeface="Courier New"/>
              <a:cs typeface="Courier New"/>
              <a:sym typeface="Courier New"/>
            </a:endParaRPr>
          </a:p>
          <a:p>
            <a:pPr indent="0" lvl="0" marL="0" marR="0" rtl="0" algn="l">
              <a:lnSpc>
                <a:spcPct val="115000"/>
              </a:lnSpc>
              <a:spcBef>
                <a:spcPts val="900"/>
              </a:spcBef>
              <a:spcAft>
                <a:spcPts val="0"/>
              </a:spcAft>
              <a:buNone/>
            </a:pPr>
            <a:r>
              <a:t/>
            </a:r>
            <a:endParaRPr>
              <a:solidFill>
                <a:schemeClr val="dk1"/>
              </a:solidFill>
            </a:endParaRPr>
          </a:p>
          <a:p>
            <a:pPr indent="0" lvl="0" marL="0" marR="0" rtl="0" algn="l">
              <a:lnSpc>
                <a:spcPct val="115000"/>
              </a:lnSpc>
              <a:spcBef>
                <a:spcPts val="900"/>
              </a:spcBef>
              <a:spcAft>
                <a:spcPts val="0"/>
              </a:spcAft>
              <a:buNone/>
            </a:pPr>
            <a:r>
              <a:rPr b="1" lang="en">
                <a:solidFill>
                  <a:schemeClr val="dk1"/>
                </a:solidFill>
              </a:rPr>
              <a:t>Push directly to Git (bypassing code review):</a:t>
            </a:r>
            <a:endParaRPr b="1">
              <a:solidFill>
                <a:schemeClr val="dk1"/>
              </a:solidFill>
            </a:endParaRPr>
          </a:p>
          <a:p>
            <a:pPr indent="-317500" lvl="0" marL="457200" rtl="0" algn="l">
              <a:lnSpc>
                <a:spcPct val="115000"/>
              </a:lnSpc>
              <a:spcBef>
                <a:spcPts val="900"/>
              </a:spcBef>
              <a:spcAft>
                <a:spcPts val="0"/>
              </a:spcAft>
              <a:buClr>
                <a:schemeClr val="dk1"/>
              </a:buClr>
              <a:buSzPts val="1400"/>
              <a:buChar char="■"/>
            </a:pPr>
            <a:r>
              <a:rPr i="1" lang="en">
                <a:solidFill>
                  <a:schemeClr val="dk1"/>
                </a:solidFill>
                <a:latin typeface="Courier New"/>
                <a:ea typeface="Courier New"/>
                <a:cs typeface="Courier New"/>
                <a:sym typeface="Courier New"/>
              </a:rPr>
              <a:t>git push origin HEAD:&lt;branch-name&gt;</a:t>
            </a:r>
            <a:endParaRPr i="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rPr>
              <a:t>Example:</a:t>
            </a:r>
            <a:br>
              <a:rPr lang="en">
                <a:solidFill>
                  <a:schemeClr val="dk1"/>
                </a:solidFill>
              </a:rPr>
            </a:br>
            <a:r>
              <a:rPr i="1" lang="en">
                <a:solidFill>
                  <a:schemeClr val="dk1"/>
                </a:solidFill>
                <a:latin typeface="Courier New"/>
                <a:ea typeface="Courier New"/>
                <a:cs typeface="Courier New"/>
                <a:sym typeface="Courier New"/>
              </a:rPr>
              <a:t>git push origin HEAD:master</a:t>
            </a:r>
            <a:br>
              <a:rPr i="1" lang="en">
                <a:solidFill>
                  <a:schemeClr val="dk1"/>
                </a:solidFill>
                <a:latin typeface="Courier New"/>
                <a:ea typeface="Courier New"/>
                <a:cs typeface="Courier New"/>
                <a:sym typeface="Courier New"/>
              </a:rPr>
            </a:br>
            <a:r>
              <a:rPr lang="en">
                <a:solidFill>
                  <a:schemeClr val="dk1"/>
                </a:solidFill>
              </a:rPr>
              <a:t>same as</a:t>
            </a:r>
            <a:br>
              <a:rPr lang="en">
                <a:solidFill>
                  <a:schemeClr val="dk1"/>
                </a:solidFill>
              </a:rPr>
            </a:br>
            <a:r>
              <a:rPr i="1" lang="en">
                <a:solidFill>
                  <a:schemeClr val="dk1"/>
                </a:solidFill>
                <a:latin typeface="Courier New"/>
                <a:ea typeface="Courier New"/>
                <a:cs typeface="Courier New"/>
                <a:sym typeface="Courier New"/>
              </a:rPr>
              <a:t>git push origin HEAD:refs/heads/master</a:t>
            </a:r>
            <a:endParaRPr i="1">
              <a:solidFill>
                <a:schemeClr val="dk1"/>
              </a:solidFill>
              <a:latin typeface="Courier New"/>
              <a:ea typeface="Courier New"/>
              <a:cs typeface="Courier New"/>
              <a:sym typeface="Courier New"/>
            </a:endParaRPr>
          </a:p>
          <a:p>
            <a:pPr indent="0" lvl="0" marL="0" rtl="0" algn="l">
              <a:lnSpc>
                <a:spcPct val="115000"/>
              </a:lnSpc>
              <a:spcBef>
                <a:spcPts val="900"/>
              </a:spcBef>
              <a:spcAft>
                <a:spcPts val="1600"/>
              </a:spcAft>
              <a:buNone/>
            </a:pPr>
            <a:r>
              <a:t/>
            </a:r>
            <a:endParaRPr/>
          </a:p>
        </p:txBody>
      </p:sp>
      <p:sp>
        <p:nvSpPr>
          <p:cNvPr id="226" name="Google Shape;226;p37"/>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7"/>
          <p:cNvSpPr txBox="1"/>
          <p:nvPr/>
        </p:nvSpPr>
        <p:spPr>
          <a:xfrm>
            <a:off x="6012950" y="668100"/>
            <a:ext cx="3069300" cy="414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Whether pushing directly to Git, and hence bypassing code review, is allowed can be controlled by access rights (direct push requires the </a:t>
            </a:r>
            <a:r>
              <a:rPr i="1" lang="en">
                <a:solidFill>
                  <a:schemeClr val="dk1"/>
                </a:solidFill>
                <a:latin typeface="Courier New"/>
                <a:ea typeface="Courier New"/>
                <a:cs typeface="Courier New"/>
                <a:sym typeface="Courier New"/>
              </a:rPr>
              <a:t>Push</a:t>
            </a:r>
            <a:r>
              <a:rPr lang="en">
                <a:solidFill>
                  <a:schemeClr val="dk1"/>
                </a:solidFill>
              </a:rPr>
              <a:t> permission on </a:t>
            </a:r>
            <a:r>
              <a:rPr i="1" lang="en">
                <a:solidFill>
                  <a:schemeClr val="dk1"/>
                </a:solidFill>
                <a:latin typeface="Courier New"/>
                <a:ea typeface="Courier New"/>
                <a:cs typeface="Courier New"/>
                <a:sym typeface="Courier New"/>
              </a:rPr>
              <a:t>refs/heads/*</a:t>
            </a:r>
            <a:r>
              <a:rPr lang="en">
                <a:solidFill>
                  <a:schemeClr val="dk1"/>
                </a:solidFill>
              </a:rPr>
              <a:t>). </a:t>
            </a:r>
            <a:endParaRPr>
              <a:solidFill>
                <a:schemeClr val="dk1"/>
              </a:solidFill>
            </a:endParaRPr>
          </a:p>
          <a:p>
            <a:pPr indent="0" lvl="0" marL="0" rtl="0" algn="l">
              <a:lnSpc>
                <a:spcPct val="115000"/>
              </a:lnSpc>
              <a:spcBef>
                <a:spcPts val="900"/>
              </a:spcBef>
              <a:spcAft>
                <a:spcPts val="0"/>
              </a:spcAft>
              <a:buNone/>
            </a:pPr>
            <a:r>
              <a:rPr lang="en">
                <a:solidFill>
                  <a:schemeClr val="dk1"/>
                </a:solidFill>
              </a:rPr>
              <a:t>Using </a:t>
            </a:r>
            <a:r>
              <a:rPr i="1" lang="en">
                <a:solidFill>
                  <a:schemeClr val="dk1"/>
                </a:solidFill>
                <a:latin typeface="Courier New"/>
                <a:ea typeface="Courier New"/>
                <a:cs typeface="Courier New"/>
                <a:sym typeface="Courier New"/>
              </a:rPr>
              <a:t>HEAD</a:t>
            </a:r>
            <a:r>
              <a:rPr lang="en">
                <a:solidFill>
                  <a:schemeClr val="dk1"/>
                </a:solidFill>
              </a:rPr>
              <a:t> in the push command means that the current commit/branch is pushed. Instead you can also specify a branch or SHA1.</a:t>
            </a:r>
            <a:endParaRPr>
              <a:solidFill>
                <a:schemeClr val="dk1"/>
              </a:solidFill>
            </a:endParaRPr>
          </a:p>
          <a:p>
            <a:pPr indent="0" lvl="0" marL="0" rtl="0" algn="l">
              <a:lnSpc>
                <a:spcPct val="115000"/>
              </a:lnSpc>
              <a:spcBef>
                <a:spcPts val="900"/>
              </a:spcBef>
              <a:spcAft>
                <a:spcPts val="900"/>
              </a:spcAft>
              <a:buNone/>
            </a:pPr>
            <a:r>
              <a:rPr lang="en">
                <a:solidFill>
                  <a:schemeClr val="dk1"/>
                </a:solidFill>
              </a:rPr>
              <a:t>Further details about the </a:t>
            </a:r>
            <a:r>
              <a:rPr i="1" lang="en">
                <a:solidFill>
                  <a:schemeClr val="dk1"/>
                </a:solidFill>
                <a:latin typeface="Courier New"/>
                <a:ea typeface="Courier New"/>
                <a:cs typeface="Courier New"/>
                <a:sym typeface="Courier New"/>
              </a:rPr>
              <a:t>git push</a:t>
            </a:r>
            <a:r>
              <a:rPr lang="en">
                <a:solidFill>
                  <a:schemeClr val="dk1"/>
                </a:solidFill>
              </a:rPr>
              <a:t> command are discussed in the </a:t>
            </a:r>
            <a:r>
              <a:rPr lang="en" u="sng">
                <a:solidFill>
                  <a:schemeClr val="hlink"/>
                </a:solidFill>
                <a:hlinkClick r:id="rId3"/>
              </a:rPr>
              <a:t>Git - Concepts and Workflows</a:t>
            </a:r>
            <a:r>
              <a:rPr lang="en">
                <a:solidFill>
                  <a:schemeClr val="dk1"/>
                </a:solidFill>
              </a:rPr>
              <a:t> presentation.</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a:t>
            </a:r>
            <a:endParaRPr b="1" sz="3600">
              <a:solidFill>
                <a:srgbClr val="FFFFFF"/>
              </a:solidFill>
            </a:endParaRPr>
          </a:p>
          <a:p>
            <a:pPr indent="0" lvl="0" marL="0" rtl="0" algn="l">
              <a:spcBef>
                <a:spcPts val="0"/>
              </a:spcBef>
              <a:spcAft>
                <a:spcPts val="0"/>
              </a:spcAft>
              <a:buNone/>
            </a:pPr>
            <a:r>
              <a:t/>
            </a:r>
            <a:endParaRPr sz="3000"/>
          </a:p>
        </p:txBody>
      </p:sp>
      <p:sp>
        <p:nvSpPr>
          <p:cNvPr id="234" name="Google Shape;234;p38"/>
          <p:cNvSpPr txBox="1"/>
          <p:nvPr/>
        </p:nvSpPr>
        <p:spPr>
          <a:xfrm>
            <a:off x="112050" y="1740000"/>
            <a:ext cx="7238700" cy="2858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900"/>
              </a:spcBef>
              <a:spcAft>
                <a:spcPts val="0"/>
              </a:spcAft>
              <a:buClr>
                <a:srgbClr val="000000"/>
              </a:buClr>
              <a:buSzPts val="1800"/>
              <a:buFont typeface="Georgia"/>
              <a:buChar char="■"/>
            </a:pPr>
            <a:r>
              <a:rPr lang="en" sz="1800"/>
              <a:t>From the Git clients perspective it looks like every push for code review goes to the same branch:</a:t>
            </a:r>
            <a:br>
              <a:rPr lang="en" sz="1800"/>
            </a:br>
            <a:r>
              <a:rPr i="1" lang="en" sz="1800">
                <a:latin typeface="Courier New"/>
                <a:ea typeface="Courier New"/>
                <a:cs typeface="Courier New"/>
                <a:sym typeface="Courier New"/>
              </a:rPr>
              <a:t>refs/for/master</a:t>
            </a:r>
            <a:endParaRPr i="1" sz="1800">
              <a:latin typeface="Courier New"/>
              <a:ea typeface="Courier New"/>
              <a:cs typeface="Courier New"/>
              <a:sym typeface="Courier New"/>
            </a:endParaRPr>
          </a:p>
          <a:p>
            <a:pPr indent="-342900" lvl="0" marL="457200" marR="0" rtl="0" algn="l">
              <a:lnSpc>
                <a:spcPct val="115000"/>
              </a:lnSpc>
              <a:spcBef>
                <a:spcPts val="0"/>
              </a:spcBef>
              <a:spcAft>
                <a:spcPts val="0"/>
              </a:spcAft>
              <a:buClr>
                <a:srgbClr val="000000"/>
              </a:buClr>
              <a:buSzPts val="1800"/>
              <a:buFont typeface="Arial"/>
              <a:buChar char="■"/>
            </a:pPr>
            <a:r>
              <a:rPr lang="en" sz="1800"/>
              <a:t>However Gerrit tricks the Git client:</a:t>
            </a:r>
            <a:endParaRPr sz="1800"/>
          </a:p>
          <a:p>
            <a:pPr indent="-342900" lvl="1" marL="914400" marR="0" rtl="0" algn="l">
              <a:lnSpc>
                <a:spcPct val="115000"/>
              </a:lnSpc>
              <a:spcBef>
                <a:spcPts val="0"/>
              </a:spcBef>
              <a:spcAft>
                <a:spcPts val="0"/>
              </a:spcAft>
              <a:buClr>
                <a:srgbClr val="000000"/>
              </a:buClr>
              <a:buSzPts val="1800"/>
              <a:buChar char="○"/>
            </a:pPr>
            <a:r>
              <a:rPr lang="en" sz="1800"/>
              <a:t>it creates a new ref for the commit(s) that are pushed</a:t>
            </a:r>
            <a:endParaRPr sz="1800"/>
          </a:p>
          <a:p>
            <a:pPr indent="-342900" lvl="1" marL="914400" marR="0" rtl="0" algn="l">
              <a:lnSpc>
                <a:spcPct val="115000"/>
              </a:lnSpc>
              <a:spcBef>
                <a:spcPts val="0"/>
              </a:spcBef>
              <a:spcAft>
                <a:spcPts val="0"/>
              </a:spcAft>
              <a:buClr>
                <a:srgbClr val="000000"/>
              </a:buClr>
              <a:buSzPts val="1800"/>
              <a:buChar char="○"/>
            </a:pPr>
            <a:r>
              <a:rPr lang="en" sz="1800"/>
              <a:t>it </a:t>
            </a:r>
            <a:r>
              <a:rPr lang="en" sz="1800"/>
              <a:t>creates</a:t>
            </a:r>
            <a:r>
              <a:rPr lang="en" sz="1800"/>
              <a:t> or updates an open Gerrit change for each pushed commit</a:t>
            </a:r>
            <a:endParaRPr sz="2400"/>
          </a:p>
        </p:txBody>
      </p:sp>
      <p:sp>
        <p:nvSpPr>
          <p:cNvPr id="235" name="Google Shape;235;p38"/>
          <p:cNvSpPr txBox="1"/>
          <p:nvPr/>
        </p:nvSpPr>
        <p:spPr>
          <a:xfrm>
            <a:off x="275550" y="858449"/>
            <a:ext cx="5430600" cy="580500"/>
          </a:xfrm>
          <a:prstGeom prst="rect">
            <a:avLst/>
          </a:prstGeom>
          <a:solidFill>
            <a:srgbClr val="EFEFEF"/>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800">
              <a:latin typeface="Courier New"/>
              <a:ea typeface="Courier New"/>
              <a:cs typeface="Courier New"/>
              <a:sym typeface="Courier New"/>
            </a:endParaRPr>
          </a:p>
        </p:txBody>
      </p:sp>
      <p:sp>
        <p:nvSpPr>
          <p:cNvPr id="236" name="Google Shape;236;p38"/>
          <p:cNvSpPr txBox="1"/>
          <p:nvPr/>
        </p:nvSpPr>
        <p:spPr>
          <a:xfrm>
            <a:off x="424800" y="902025"/>
            <a:ext cx="52815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Courier New"/>
                <a:ea typeface="Courier New"/>
                <a:cs typeface="Courier New"/>
                <a:sym typeface="Courier New"/>
              </a:rPr>
              <a:t>git push origin HEAD:refs/for/master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1</a:t>
            </a:r>
            <a:endParaRPr b="1" sz="3600">
              <a:solidFill>
                <a:srgbClr val="FFFFFF"/>
              </a:solidFill>
            </a:endParaRPr>
          </a:p>
          <a:p>
            <a:pPr indent="0" lvl="0" marL="0" rtl="0" algn="l">
              <a:spcBef>
                <a:spcPts val="0"/>
              </a:spcBef>
              <a:spcAft>
                <a:spcPts val="0"/>
              </a:spcAft>
              <a:buNone/>
            </a:pPr>
            <a:r>
              <a:t/>
            </a:r>
            <a:endParaRPr sz="3000"/>
          </a:p>
        </p:txBody>
      </p:sp>
      <p:sp>
        <p:nvSpPr>
          <p:cNvPr id="243" name="Google Shape;243;p3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9"/>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Situation:</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The remote repository was cloned, a local </a:t>
            </a:r>
            <a:r>
              <a:rPr i="1" lang="en" sz="1800">
                <a:solidFill>
                  <a:schemeClr val="dk1"/>
                </a:solidFill>
                <a:latin typeface="Courier New"/>
                <a:ea typeface="Courier New"/>
                <a:cs typeface="Courier New"/>
                <a:sym typeface="Courier New"/>
              </a:rPr>
              <a:t>featureX</a:t>
            </a:r>
            <a:r>
              <a:rPr lang="en" sz="1800">
                <a:solidFill>
                  <a:schemeClr val="dk1"/>
                </a:solidFill>
              </a:rPr>
              <a:t> branch was created and in this branch a commit </a:t>
            </a:r>
            <a:r>
              <a:rPr b="1" i="1" lang="en" sz="1800">
                <a:solidFill>
                  <a:srgbClr val="3D85C6"/>
                </a:solidFill>
              </a:rPr>
              <a:t>C</a:t>
            </a:r>
            <a:r>
              <a:rPr lang="en" sz="1800">
                <a:solidFill>
                  <a:schemeClr val="dk1"/>
                </a:solidFill>
              </a:rPr>
              <a:t> was created.</a:t>
            </a:r>
            <a:endParaRPr sz="1800">
              <a:solidFill>
                <a:schemeClr val="dk1"/>
              </a:solidFill>
            </a:endParaRPr>
          </a:p>
        </p:txBody>
      </p:sp>
      <p:cxnSp>
        <p:nvCxnSpPr>
          <p:cNvPr id="245" name="Google Shape;245;p3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39"/>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47" name="Google Shape;247;p39"/>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48" name="Google Shape;248;p39"/>
          <p:cNvCxnSpPr>
            <a:stCxn id="247" idx="0"/>
            <a:endCxn id="246"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249" name="Google Shape;249;p39"/>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50" name="Google Shape;250;p39"/>
          <p:cNvCxnSpPr>
            <a:stCxn id="249" idx="3"/>
            <a:endCxn id="251"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251" name="Google Shape;251;p39"/>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52" name="Google Shape;252;p39"/>
          <p:cNvCxnSpPr>
            <a:stCxn id="246" idx="7"/>
            <a:endCxn id="251"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53" name="Google Shape;253;p39"/>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54" name="Google Shape;254;p39"/>
          <p:cNvCxnSpPr>
            <a:stCxn id="253" idx="2"/>
            <a:endCxn id="255"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256" name="Google Shape;256;p3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57" name="Google Shape;257;p39"/>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58" name="Google Shape;258;p39"/>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cxnSp>
        <p:nvCxnSpPr>
          <p:cNvPr id="259" name="Google Shape;259;p39"/>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260" name="Google Shape;260;p39"/>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61" name="Google Shape;261;p39"/>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62" name="Google Shape;262;p39"/>
          <p:cNvCxnSpPr>
            <a:stCxn id="261" idx="0"/>
            <a:endCxn id="260"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263" name="Google Shape;263;p39"/>
          <p:cNvSpPr txBox="1"/>
          <p:nvPr/>
        </p:nvSpPr>
        <p:spPr>
          <a:xfrm>
            <a:off x="3165250" y="25748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64" name="Google Shape;264;p39"/>
          <p:cNvCxnSpPr>
            <a:stCxn id="263" idx="3"/>
            <a:endCxn id="265" idx="2"/>
          </p:cNvCxnSpPr>
          <p:nvPr/>
        </p:nvCxnSpPr>
        <p:spPr>
          <a:xfrm flipH="1" rot="10800000">
            <a:off x="3742750" y="272890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66" name="Google Shape;266;p39"/>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67" name="Google Shape;267;p39"/>
          <p:cNvCxnSpPr>
            <a:stCxn id="266" idx="1"/>
            <a:endCxn id="246"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68" name="Google Shape;268;p3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push for code review?</a:t>
            </a:r>
            <a:endParaRPr i="1"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1</a:t>
            </a:r>
            <a:endParaRPr b="1" sz="3600">
              <a:solidFill>
                <a:srgbClr val="FFFFFF"/>
              </a:solidFill>
            </a:endParaRPr>
          </a:p>
          <a:p>
            <a:pPr indent="0" lvl="0" marL="0" rtl="0" algn="l">
              <a:spcBef>
                <a:spcPts val="0"/>
              </a:spcBef>
              <a:spcAft>
                <a:spcPts val="0"/>
              </a:spcAft>
              <a:buNone/>
            </a:pPr>
            <a:r>
              <a:t/>
            </a:r>
            <a:endParaRPr sz="3000"/>
          </a:p>
        </p:txBody>
      </p:sp>
      <p:sp>
        <p:nvSpPr>
          <p:cNvPr id="276" name="Google Shape;276;p4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0"/>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solidFill>
                  <a:schemeClr val="dk1"/>
                </a:solidFill>
              </a:rPr>
              <a:t>Push for Code Review:</a:t>
            </a:r>
            <a:endParaRPr sz="1300">
              <a:solidFill>
                <a:schemeClr val="dk1"/>
              </a:solidFill>
            </a:endParaRPr>
          </a:p>
          <a:p>
            <a:pPr indent="-311150" lvl="0" marL="457200" rtl="0" algn="l">
              <a:lnSpc>
                <a:spcPct val="115000"/>
              </a:lnSpc>
              <a:spcBef>
                <a:spcPts val="900"/>
              </a:spcBef>
              <a:spcAft>
                <a:spcPts val="0"/>
              </a:spcAft>
              <a:buClr>
                <a:schemeClr val="dk1"/>
              </a:buClr>
              <a:buSzPts val="1300"/>
              <a:buChar char="■"/>
            </a:pPr>
            <a:r>
              <a:rPr lang="en" sz="1300">
                <a:solidFill>
                  <a:schemeClr val="dk1"/>
                </a:solidFill>
              </a:rPr>
              <a:t>pushes commit </a:t>
            </a:r>
            <a:r>
              <a:rPr b="1" i="1" lang="en" sz="1300">
                <a:solidFill>
                  <a:srgbClr val="3D85C6"/>
                </a:solidFill>
              </a:rPr>
              <a:t>C</a:t>
            </a:r>
            <a:r>
              <a:rPr lang="en" sz="1300">
                <a:solidFill>
                  <a:schemeClr val="dk1"/>
                </a:solidFill>
              </a:rPr>
              <a:t> to the remote repository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Gerrit creates a new </a:t>
            </a:r>
            <a:r>
              <a:rPr b="1" i="1" lang="en" sz="1300">
                <a:solidFill>
                  <a:srgbClr val="3D85C6"/>
                </a:solidFill>
              </a:rPr>
              <a:t>change ref</a:t>
            </a:r>
            <a:r>
              <a:rPr lang="en" sz="1300">
                <a:solidFill>
                  <a:schemeClr val="dk1"/>
                </a:solidFill>
              </a:rPr>
              <a:t> that points to the new commit (</a:t>
            </a:r>
            <a:r>
              <a:rPr i="1" lang="en" sz="1300">
                <a:solidFill>
                  <a:schemeClr val="dk1"/>
                </a:solidFill>
                <a:latin typeface="Courier New"/>
                <a:ea typeface="Courier New"/>
                <a:cs typeface="Courier New"/>
                <a:sym typeface="Courier New"/>
              </a:rPr>
              <a:t>refs/changes/35/135/1</a:t>
            </a:r>
            <a:r>
              <a:rPr lang="en"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Gerrit creates a new </a:t>
            </a:r>
            <a:r>
              <a:rPr b="1" i="1" lang="en" sz="1300">
                <a:solidFill>
                  <a:srgbClr val="3D85C6"/>
                </a:solidFill>
              </a:rPr>
              <a:t>change</a:t>
            </a:r>
            <a:r>
              <a:rPr lang="en" sz="1300">
                <a:solidFill>
                  <a:schemeClr val="dk1"/>
                </a:solidFill>
              </a:rPr>
              <a:t> object in its database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does </a:t>
            </a:r>
            <a:r>
              <a:rPr b="1" lang="en" sz="1300">
                <a:solidFill>
                  <a:schemeClr val="dk1"/>
                </a:solidFill>
              </a:rPr>
              <a:t>not</a:t>
            </a:r>
            <a:r>
              <a:rPr lang="en" sz="1300">
                <a:solidFill>
                  <a:schemeClr val="dk1"/>
                </a:solidFill>
              </a:rPr>
              <a:t> update the </a:t>
            </a:r>
            <a:r>
              <a:rPr i="1" lang="en" sz="1300">
                <a:latin typeface="Courier New"/>
                <a:ea typeface="Courier New"/>
                <a:cs typeface="Courier New"/>
                <a:sym typeface="Courier New"/>
              </a:rPr>
              <a:t>master</a:t>
            </a:r>
            <a:r>
              <a:rPr lang="en" sz="1300">
                <a:solidFill>
                  <a:schemeClr val="dk1"/>
                </a:solidFill>
              </a:rPr>
              <a:t> branch in the remote repository (the target branch is only updated once code review was done and the change is approved and submitted)</a:t>
            </a:r>
            <a:endParaRPr sz="1300">
              <a:solidFill>
                <a:schemeClr val="dk1"/>
              </a:solidFill>
            </a:endParaRPr>
          </a:p>
        </p:txBody>
      </p:sp>
      <p:cxnSp>
        <p:nvCxnSpPr>
          <p:cNvPr id="278" name="Google Shape;278;p40"/>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40"/>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80" name="Google Shape;280;p40"/>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81" name="Google Shape;281;p40"/>
          <p:cNvCxnSpPr>
            <a:stCxn id="280" idx="0"/>
            <a:endCxn id="279"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282" name="Google Shape;282;p40"/>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83" name="Google Shape;283;p40"/>
          <p:cNvCxnSpPr>
            <a:stCxn id="282" idx="3"/>
            <a:endCxn id="284"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284" name="Google Shape;284;p40"/>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85" name="Google Shape;285;p40"/>
          <p:cNvCxnSpPr>
            <a:stCxn id="279" idx="7"/>
            <a:endCxn id="284"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86" name="Google Shape;286;p40"/>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87" name="Google Shape;287;p40"/>
          <p:cNvCxnSpPr>
            <a:stCxn id="286" idx="2"/>
            <a:endCxn id="288"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289" name="Google Shape;289;p4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90" name="Google Shape;290;p40"/>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91" name="Google Shape;291;p40"/>
          <p:cNvSpPr/>
          <p:nvPr/>
        </p:nvSpPr>
        <p:spPr>
          <a:xfrm>
            <a:off x="4596054" y="26178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92" name="Google Shape;292;p40"/>
          <p:cNvSpPr/>
          <p:nvPr/>
        </p:nvSpPr>
        <p:spPr>
          <a:xfrm>
            <a:off x="4596054" y="31088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93" name="Google Shape;293;p40"/>
          <p:cNvCxnSpPr>
            <a:stCxn id="292" idx="0"/>
            <a:endCxn id="291" idx="4"/>
          </p:cNvCxnSpPr>
          <p:nvPr/>
        </p:nvCxnSpPr>
        <p:spPr>
          <a:xfrm rot="10800000">
            <a:off x="4757904" y="2960084"/>
            <a:ext cx="0" cy="148800"/>
          </a:xfrm>
          <a:prstGeom prst="straightConnector1">
            <a:avLst/>
          </a:prstGeom>
          <a:noFill/>
          <a:ln cap="flat" cmpd="sng" w="28575">
            <a:solidFill>
              <a:schemeClr val="dk2"/>
            </a:solidFill>
            <a:prstDash val="solid"/>
            <a:round/>
            <a:headEnd len="med" w="med" type="none"/>
            <a:tailEnd len="med" w="med" type="none"/>
          </a:ln>
        </p:spPr>
      </p:cxnSp>
      <p:sp>
        <p:nvSpPr>
          <p:cNvPr id="294" name="Google Shape;294;p40"/>
          <p:cNvSpPr txBox="1"/>
          <p:nvPr/>
        </p:nvSpPr>
        <p:spPr>
          <a:xfrm>
            <a:off x="3310350" y="20483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95" name="Google Shape;295;p40"/>
          <p:cNvCxnSpPr>
            <a:stCxn id="294" idx="3"/>
            <a:endCxn id="296" idx="2"/>
          </p:cNvCxnSpPr>
          <p:nvPr/>
        </p:nvCxnSpPr>
        <p:spPr>
          <a:xfrm flipH="1" rot="10800000">
            <a:off x="4764450" y="22024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97" name="Google Shape;297;p40"/>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98" name="Google Shape;298;p40"/>
          <p:cNvCxnSpPr>
            <a:stCxn id="297" idx="1"/>
            <a:endCxn id="279"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99" name="Google Shape;299;p40"/>
          <p:cNvSpPr/>
          <p:nvPr/>
        </p:nvSpPr>
        <p:spPr>
          <a:xfrm>
            <a:off x="5041761" y="2033661"/>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cxnSp>
        <p:nvCxnSpPr>
          <p:cNvPr id="300" name="Google Shape;300;p40"/>
          <p:cNvCxnSpPr>
            <a:stCxn id="291" idx="0"/>
            <a:endCxn id="299" idx="4"/>
          </p:cNvCxnSpPr>
          <p:nvPr/>
        </p:nvCxnSpPr>
        <p:spPr>
          <a:xfrm flipH="1" rot="10800000">
            <a:off x="4757904" y="2376051"/>
            <a:ext cx="445800" cy="241800"/>
          </a:xfrm>
          <a:prstGeom prst="straightConnector1">
            <a:avLst/>
          </a:prstGeom>
          <a:noFill/>
          <a:ln cap="flat" cmpd="sng" w="28575">
            <a:solidFill>
              <a:srgbClr val="A61C00"/>
            </a:solidFill>
            <a:prstDash val="solid"/>
            <a:round/>
            <a:headEnd len="med" w="med" type="none"/>
            <a:tailEnd len="med" w="med" type="none"/>
          </a:ln>
        </p:spPr>
      </p:cxnSp>
      <p:sp>
        <p:nvSpPr>
          <p:cNvPr id="301" name="Google Shape;301;p40"/>
          <p:cNvSpPr txBox="1"/>
          <p:nvPr/>
        </p:nvSpPr>
        <p:spPr>
          <a:xfrm>
            <a:off x="3731625" y="26341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302" name="Google Shape;302;p40"/>
          <p:cNvCxnSpPr>
            <a:stCxn id="301" idx="3"/>
          </p:cNvCxnSpPr>
          <p:nvPr/>
        </p:nvCxnSpPr>
        <p:spPr>
          <a:xfrm flipH="1" rot="10800000">
            <a:off x="4309125" y="27882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0"/>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cxnSp>
        <p:nvCxnSpPr>
          <p:cNvPr id="304" name="Google Shape;304;p40"/>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2</a:t>
            </a:r>
            <a:endParaRPr b="1" sz="3600">
              <a:solidFill>
                <a:srgbClr val="FFFFFF"/>
              </a:solidFill>
            </a:endParaRPr>
          </a:p>
          <a:p>
            <a:pPr indent="0" lvl="0" marL="0" rtl="0" algn="l">
              <a:spcBef>
                <a:spcPts val="0"/>
              </a:spcBef>
              <a:spcAft>
                <a:spcPts val="0"/>
              </a:spcAft>
              <a:buNone/>
            </a:pPr>
            <a:r>
              <a:t/>
            </a:r>
            <a:endParaRPr sz="3000"/>
          </a:p>
        </p:txBody>
      </p:sp>
      <p:cxnSp>
        <p:nvCxnSpPr>
          <p:cNvPr id="311" name="Google Shape;311;p4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312" name="Google Shape;312;p41"/>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13" name="Google Shape;313;p41"/>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14" name="Google Shape;314;p41"/>
          <p:cNvCxnSpPr>
            <a:stCxn id="313" idx="0"/>
            <a:endCxn id="312"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315" name="Google Shape;315;p41"/>
          <p:cNvSpPr txBox="1"/>
          <p:nvPr/>
        </p:nvSpPr>
        <p:spPr>
          <a:xfrm>
            <a:off x="216757" y="16959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316" name="Google Shape;316;p41"/>
          <p:cNvCxnSpPr>
            <a:stCxn id="315" idx="3"/>
            <a:endCxn id="317" idx="2"/>
          </p:cNvCxnSpPr>
          <p:nvPr/>
        </p:nvCxnSpPr>
        <p:spPr>
          <a:xfrm>
            <a:off x="962857" y="1852442"/>
            <a:ext cx="367500" cy="3600"/>
          </a:xfrm>
          <a:prstGeom prst="straightConnector1">
            <a:avLst/>
          </a:prstGeom>
          <a:noFill/>
          <a:ln cap="flat" cmpd="sng" w="28575">
            <a:solidFill>
              <a:schemeClr val="dk2"/>
            </a:solidFill>
            <a:prstDash val="solid"/>
            <a:round/>
            <a:headEnd len="med" w="med" type="none"/>
            <a:tailEnd len="med" w="med" type="triangle"/>
          </a:ln>
        </p:spPr>
      </p:cxnSp>
      <p:sp>
        <p:nvSpPr>
          <p:cNvPr id="318" name="Google Shape;318;p41"/>
          <p:cNvSpPr/>
          <p:nvPr/>
        </p:nvSpPr>
        <p:spPr>
          <a:xfrm>
            <a:off x="1330361" y="21898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319" name="Google Shape;319;p41"/>
          <p:cNvCxnSpPr>
            <a:stCxn id="312" idx="7"/>
            <a:endCxn id="318" idx="4"/>
          </p:cNvCxnSpPr>
          <p:nvPr/>
        </p:nvCxnSpPr>
        <p:spPr>
          <a:xfrm flipH="1" rot="10800000">
            <a:off x="1080400" y="25321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320" name="Google Shape;320;p41"/>
          <p:cNvSpPr txBox="1"/>
          <p:nvPr/>
        </p:nvSpPr>
        <p:spPr>
          <a:xfrm>
            <a:off x="295950" y="11037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321" name="Google Shape;321;p41"/>
          <p:cNvCxnSpPr>
            <a:stCxn id="320" idx="2"/>
            <a:endCxn id="322" idx="0"/>
          </p:cNvCxnSpPr>
          <p:nvPr/>
        </p:nvCxnSpPr>
        <p:spPr>
          <a:xfrm>
            <a:off x="584700" y="14166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323" name="Google Shape;323;p4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324" name="Google Shape;324;p41"/>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325" name="Google Shape;325;p41"/>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326" name="Google Shape;326;p41"/>
          <p:cNvSpPr/>
          <p:nvPr/>
        </p:nvSpPr>
        <p:spPr>
          <a:xfrm>
            <a:off x="402967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27" name="Google Shape;327;p41"/>
          <p:cNvSpPr/>
          <p:nvPr/>
        </p:nvSpPr>
        <p:spPr>
          <a:xfrm>
            <a:off x="402967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28" name="Google Shape;328;p41"/>
          <p:cNvCxnSpPr>
            <a:stCxn id="327" idx="0"/>
            <a:endCxn id="326" idx="4"/>
          </p:cNvCxnSpPr>
          <p:nvPr/>
        </p:nvCxnSpPr>
        <p:spPr>
          <a:xfrm rot="10800000">
            <a:off x="419152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329" name="Google Shape;329;p41"/>
          <p:cNvSpPr txBox="1"/>
          <p:nvPr/>
        </p:nvSpPr>
        <p:spPr>
          <a:xfrm>
            <a:off x="3165250" y="2627229"/>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330" name="Google Shape;330;p41"/>
          <p:cNvCxnSpPr>
            <a:stCxn id="329" idx="3"/>
            <a:endCxn id="331" idx="2"/>
          </p:cNvCxnSpPr>
          <p:nvPr/>
        </p:nvCxnSpPr>
        <p:spPr>
          <a:xfrm flipH="1" rot="10800000">
            <a:off x="3742750" y="2781279"/>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332" name="Google Shape;332;p41"/>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333" name="Google Shape;333;p41"/>
          <p:cNvCxnSpPr>
            <a:stCxn id="332" idx="1"/>
            <a:endCxn id="312"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317" name="Google Shape;317;p41"/>
          <p:cNvSpPr/>
          <p:nvPr/>
        </p:nvSpPr>
        <p:spPr>
          <a:xfrm>
            <a:off x="1330361" y="1684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334" name="Google Shape;334;p41"/>
          <p:cNvCxnSpPr>
            <a:stCxn id="318" idx="0"/>
            <a:endCxn id="317" idx="4"/>
          </p:cNvCxnSpPr>
          <p:nvPr/>
        </p:nvCxnSpPr>
        <p:spPr>
          <a:xfrm rot="10800000">
            <a:off x="1492211" y="2027273"/>
            <a:ext cx="0" cy="162600"/>
          </a:xfrm>
          <a:prstGeom prst="straightConnector1">
            <a:avLst/>
          </a:prstGeom>
          <a:noFill/>
          <a:ln cap="flat" cmpd="sng" w="28575">
            <a:solidFill>
              <a:schemeClr val="dk2"/>
            </a:solidFill>
            <a:prstDash val="solid"/>
            <a:round/>
            <a:headEnd len="med" w="med" type="none"/>
            <a:tailEnd len="med" w="med" type="none"/>
          </a:ln>
        </p:spPr>
      </p:cxnSp>
      <p:sp>
        <p:nvSpPr>
          <p:cNvPr id="335" name="Google Shape;335;p41"/>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Which commits get pushed?</a:t>
            </a:r>
            <a:endParaRPr i="1" sz="1800">
              <a:solidFill>
                <a:schemeClr val="dk1"/>
              </a:solidFill>
            </a:endParaRPr>
          </a:p>
        </p:txBody>
      </p:sp>
      <p:sp>
        <p:nvSpPr>
          <p:cNvPr id="337" name="Google Shape;337;p41"/>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
        <p:nvSpPr>
          <p:cNvPr id="338" name="Google Shape;338;p41"/>
          <p:cNvSpPr/>
          <p:nvPr/>
        </p:nvSpPr>
        <p:spPr>
          <a:xfrm>
            <a:off x="6177750" y="582200"/>
            <a:ext cx="29676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txBox="1"/>
          <p:nvPr/>
        </p:nvSpPr>
        <p:spPr>
          <a:xfrm>
            <a:off x="6209400" y="674575"/>
            <a:ext cx="2904300" cy="28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rgbClr val="000000"/>
                </a:solidFill>
              </a:rPr>
              <a:t>Situation:</a:t>
            </a:r>
            <a:endParaRPr sz="1800">
              <a:solidFill>
                <a:srgbClr val="000000"/>
              </a:solidFill>
            </a:endParaRPr>
          </a:p>
          <a:p>
            <a:pPr indent="-342900" lvl="0" marL="457200" rtl="0" algn="l">
              <a:lnSpc>
                <a:spcPct val="115000"/>
              </a:lnSpc>
              <a:spcBef>
                <a:spcPts val="900"/>
              </a:spcBef>
              <a:spcAft>
                <a:spcPts val="0"/>
              </a:spcAft>
              <a:buClr>
                <a:srgbClr val="000000"/>
              </a:buClr>
              <a:buSzPts val="1800"/>
              <a:buChar char="■"/>
            </a:pPr>
            <a:r>
              <a:rPr lang="en" sz="1800">
                <a:solidFill>
                  <a:srgbClr val="000000"/>
                </a:solidFill>
              </a:rPr>
              <a:t>The remote repository was cloned, a local </a:t>
            </a:r>
            <a:r>
              <a:rPr i="1" lang="en" sz="1800">
                <a:solidFill>
                  <a:srgbClr val="000000"/>
                </a:solidFill>
                <a:latin typeface="Courier New"/>
                <a:ea typeface="Courier New"/>
                <a:cs typeface="Courier New"/>
                <a:sym typeface="Courier New"/>
              </a:rPr>
              <a:t>featureX</a:t>
            </a:r>
            <a:r>
              <a:rPr lang="en" sz="1800">
                <a:solidFill>
                  <a:srgbClr val="000000"/>
                </a:solidFill>
              </a:rPr>
              <a:t> branch was created and in this branch two commits, </a:t>
            </a:r>
            <a:r>
              <a:rPr b="1" i="1" lang="en" sz="1800">
                <a:solidFill>
                  <a:srgbClr val="3D85C6"/>
                </a:solidFill>
              </a:rPr>
              <a:t>C</a:t>
            </a:r>
            <a:r>
              <a:rPr lang="en" sz="1800">
                <a:solidFill>
                  <a:srgbClr val="000000"/>
                </a:solidFill>
              </a:rPr>
              <a:t> and </a:t>
            </a:r>
            <a:r>
              <a:rPr b="1" i="1" lang="en" sz="1800">
                <a:solidFill>
                  <a:srgbClr val="3D85C6"/>
                </a:solidFill>
              </a:rPr>
              <a:t>D</a:t>
            </a:r>
            <a:r>
              <a:rPr lang="en" sz="1800">
                <a:solidFill>
                  <a:srgbClr val="000000"/>
                </a:solidFill>
              </a:rPr>
              <a:t>, were created.</a:t>
            </a:r>
            <a:endParaRPr sz="1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2</a:t>
            </a:r>
            <a:endParaRPr b="1" sz="3600">
              <a:solidFill>
                <a:srgbClr val="FFFFFF"/>
              </a:solidFill>
            </a:endParaRPr>
          </a:p>
          <a:p>
            <a:pPr indent="0" lvl="0" marL="0" rtl="0" algn="l">
              <a:spcBef>
                <a:spcPts val="0"/>
              </a:spcBef>
              <a:spcAft>
                <a:spcPts val="0"/>
              </a:spcAft>
              <a:buNone/>
            </a:pPr>
            <a:r>
              <a:t/>
            </a:r>
            <a:endParaRPr sz="3000"/>
          </a:p>
        </p:txBody>
      </p:sp>
      <p:cxnSp>
        <p:nvCxnSpPr>
          <p:cNvPr id="346" name="Google Shape;346;p42"/>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42"/>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48" name="Google Shape;348;p42"/>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49" name="Google Shape;349;p42"/>
          <p:cNvCxnSpPr>
            <a:stCxn id="348" idx="0"/>
            <a:endCxn id="347"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350" name="Google Shape;350;p42"/>
          <p:cNvSpPr txBox="1"/>
          <p:nvPr/>
        </p:nvSpPr>
        <p:spPr>
          <a:xfrm>
            <a:off x="216757" y="16959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351" name="Google Shape;351;p42"/>
          <p:cNvCxnSpPr>
            <a:stCxn id="350" idx="3"/>
            <a:endCxn id="352" idx="2"/>
          </p:cNvCxnSpPr>
          <p:nvPr/>
        </p:nvCxnSpPr>
        <p:spPr>
          <a:xfrm>
            <a:off x="962857" y="1852442"/>
            <a:ext cx="367500" cy="3600"/>
          </a:xfrm>
          <a:prstGeom prst="straightConnector1">
            <a:avLst/>
          </a:prstGeom>
          <a:noFill/>
          <a:ln cap="flat" cmpd="sng" w="28575">
            <a:solidFill>
              <a:schemeClr val="dk2"/>
            </a:solidFill>
            <a:prstDash val="solid"/>
            <a:round/>
            <a:headEnd len="med" w="med" type="none"/>
            <a:tailEnd len="med" w="med" type="triangle"/>
          </a:ln>
        </p:spPr>
      </p:cxnSp>
      <p:sp>
        <p:nvSpPr>
          <p:cNvPr id="353" name="Google Shape;353;p42"/>
          <p:cNvSpPr/>
          <p:nvPr/>
        </p:nvSpPr>
        <p:spPr>
          <a:xfrm>
            <a:off x="1330361" y="21898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354" name="Google Shape;354;p42"/>
          <p:cNvCxnSpPr>
            <a:stCxn id="347" idx="7"/>
            <a:endCxn id="353" idx="4"/>
          </p:cNvCxnSpPr>
          <p:nvPr/>
        </p:nvCxnSpPr>
        <p:spPr>
          <a:xfrm flipH="1" rot="10800000">
            <a:off x="1080400" y="25321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355" name="Google Shape;355;p42"/>
          <p:cNvSpPr txBox="1"/>
          <p:nvPr/>
        </p:nvSpPr>
        <p:spPr>
          <a:xfrm>
            <a:off x="295950" y="11037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356" name="Google Shape;356;p42"/>
          <p:cNvCxnSpPr>
            <a:stCxn id="355" idx="2"/>
            <a:endCxn id="357" idx="0"/>
          </p:cNvCxnSpPr>
          <p:nvPr/>
        </p:nvCxnSpPr>
        <p:spPr>
          <a:xfrm>
            <a:off x="584700" y="14166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358" name="Google Shape;358;p4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359" name="Google Shape;359;p42"/>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360" name="Google Shape;360;p42"/>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361" name="Google Shape;361;p42"/>
          <p:cNvSpPr/>
          <p:nvPr/>
        </p:nvSpPr>
        <p:spPr>
          <a:xfrm>
            <a:off x="449252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62" name="Google Shape;362;p42"/>
          <p:cNvSpPr/>
          <p:nvPr/>
        </p:nvSpPr>
        <p:spPr>
          <a:xfrm>
            <a:off x="449252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63" name="Google Shape;363;p42"/>
          <p:cNvCxnSpPr>
            <a:stCxn id="362" idx="0"/>
            <a:endCxn id="361" idx="4"/>
          </p:cNvCxnSpPr>
          <p:nvPr/>
        </p:nvCxnSpPr>
        <p:spPr>
          <a:xfrm rot="10800000">
            <a:off x="465437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364" name="Google Shape;364;p42"/>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365" name="Google Shape;365;p42"/>
          <p:cNvCxnSpPr>
            <a:stCxn id="364" idx="1"/>
            <a:endCxn id="347"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352" name="Google Shape;352;p42"/>
          <p:cNvSpPr/>
          <p:nvPr/>
        </p:nvSpPr>
        <p:spPr>
          <a:xfrm>
            <a:off x="1330361" y="1684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366" name="Google Shape;366;p42"/>
          <p:cNvCxnSpPr>
            <a:stCxn id="353" idx="0"/>
            <a:endCxn id="352" idx="4"/>
          </p:cNvCxnSpPr>
          <p:nvPr/>
        </p:nvCxnSpPr>
        <p:spPr>
          <a:xfrm rot="10800000">
            <a:off x="1492211" y="2027273"/>
            <a:ext cx="0" cy="162600"/>
          </a:xfrm>
          <a:prstGeom prst="straightConnector1">
            <a:avLst/>
          </a:prstGeom>
          <a:noFill/>
          <a:ln cap="flat" cmpd="sng" w="28575">
            <a:solidFill>
              <a:schemeClr val="dk2"/>
            </a:solidFill>
            <a:prstDash val="solid"/>
            <a:round/>
            <a:headEnd len="med" w="med" type="none"/>
            <a:tailEnd len="med" w="med" type="none"/>
          </a:ln>
        </p:spPr>
      </p:cxnSp>
      <p:sp>
        <p:nvSpPr>
          <p:cNvPr id="367" name="Google Shape;367;p42"/>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2"/>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Push for Code Review:</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pushes </a:t>
            </a:r>
            <a:r>
              <a:rPr b="1" lang="en">
                <a:solidFill>
                  <a:schemeClr val="dk1"/>
                </a:solidFill>
              </a:rPr>
              <a:t>all</a:t>
            </a:r>
            <a:r>
              <a:rPr lang="en">
                <a:solidFill>
                  <a:schemeClr val="dk1"/>
                </a:solidFill>
              </a:rPr>
              <a:t> commits which are reachable from the pushed commit and which are not available in the remote repository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for each pushed commit Gerrit creates a change ref and a Gerrit change in its database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change for commit </a:t>
            </a:r>
            <a:r>
              <a:rPr b="1" i="1" lang="en">
                <a:solidFill>
                  <a:srgbClr val="3D85C6"/>
                </a:solidFill>
              </a:rPr>
              <a:t>D</a:t>
            </a:r>
            <a:r>
              <a:rPr lang="en">
                <a:solidFill>
                  <a:schemeClr val="dk1"/>
                </a:solidFill>
              </a:rPr>
              <a:t> depends on the change for commit </a:t>
            </a:r>
            <a:r>
              <a:rPr b="1" i="1" lang="en">
                <a:solidFill>
                  <a:srgbClr val="3D85C6"/>
                </a:solidFill>
              </a:rPr>
              <a:t>C</a:t>
            </a:r>
            <a:r>
              <a:rPr lang="en">
                <a:solidFill>
                  <a:schemeClr val="dk1"/>
                </a:solidFill>
              </a:rPr>
              <a:t> (since commit </a:t>
            </a:r>
            <a:r>
              <a:rPr b="1" i="1" lang="en">
                <a:solidFill>
                  <a:srgbClr val="3D85C6"/>
                </a:solidFill>
              </a:rPr>
              <a:t>D</a:t>
            </a:r>
            <a:r>
              <a:rPr lang="en">
                <a:solidFill>
                  <a:schemeClr val="dk1"/>
                </a:solidFill>
              </a:rPr>
              <a:t> depends on commit </a:t>
            </a:r>
            <a:r>
              <a:rPr b="1" i="1" lang="en">
                <a:solidFill>
                  <a:srgbClr val="3D85C6"/>
                </a:solidFill>
              </a:rPr>
              <a:t>C</a:t>
            </a:r>
            <a:r>
              <a:rPr lang="en">
                <a:solidFill>
                  <a:schemeClr val="dk1"/>
                </a:solidFill>
              </a:rPr>
              <a:t>).</a:t>
            </a:r>
            <a:endParaRPr>
              <a:solidFill>
                <a:schemeClr val="dk1"/>
              </a:solidFill>
            </a:endParaRPr>
          </a:p>
        </p:txBody>
      </p:sp>
      <p:sp>
        <p:nvSpPr>
          <p:cNvPr id="369" name="Google Shape;369;p42"/>
          <p:cNvSpPr/>
          <p:nvPr/>
        </p:nvSpPr>
        <p:spPr>
          <a:xfrm>
            <a:off x="4947136" y="20921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sp>
        <p:nvSpPr>
          <p:cNvPr id="370" name="Google Shape;370;p42"/>
          <p:cNvSpPr/>
          <p:nvPr/>
        </p:nvSpPr>
        <p:spPr>
          <a:xfrm>
            <a:off x="4947136" y="13801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371" name="Google Shape;371;p42"/>
          <p:cNvCxnSpPr>
            <a:stCxn id="369" idx="0"/>
            <a:endCxn id="370" idx="4"/>
          </p:cNvCxnSpPr>
          <p:nvPr/>
        </p:nvCxnSpPr>
        <p:spPr>
          <a:xfrm rot="10800000">
            <a:off x="5108986" y="1722298"/>
            <a:ext cx="0" cy="369900"/>
          </a:xfrm>
          <a:prstGeom prst="straightConnector1">
            <a:avLst/>
          </a:prstGeom>
          <a:noFill/>
          <a:ln cap="flat" cmpd="sng" w="28575">
            <a:solidFill>
              <a:srgbClr val="A61C00"/>
            </a:solidFill>
            <a:prstDash val="solid"/>
            <a:round/>
            <a:headEnd len="med" w="med" type="none"/>
            <a:tailEnd len="med" w="med" type="none"/>
          </a:ln>
        </p:spPr>
      </p:cxnSp>
      <p:cxnSp>
        <p:nvCxnSpPr>
          <p:cNvPr id="372" name="Google Shape;372;p42"/>
          <p:cNvCxnSpPr>
            <a:stCxn id="361" idx="0"/>
            <a:endCxn id="369" idx="4"/>
          </p:cNvCxnSpPr>
          <p:nvPr/>
        </p:nvCxnSpPr>
        <p:spPr>
          <a:xfrm flipH="1" rot="10800000">
            <a:off x="4654379" y="2434489"/>
            <a:ext cx="454500" cy="176400"/>
          </a:xfrm>
          <a:prstGeom prst="straightConnector1">
            <a:avLst/>
          </a:prstGeom>
          <a:noFill/>
          <a:ln cap="flat" cmpd="sng" w="28575">
            <a:solidFill>
              <a:srgbClr val="A61C00"/>
            </a:solidFill>
            <a:prstDash val="solid"/>
            <a:round/>
            <a:headEnd len="med" w="med" type="none"/>
            <a:tailEnd len="med" w="med" type="none"/>
          </a:ln>
        </p:spPr>
      </p:cxnSp>
      <p:sp>
        <p:nvSpPr>
          <p:cNvPr id="373" name="Google Shape;373;p42"/>
          <p:cNvSpPr txBox="1"/>
          <p:nvPr/>
        </p:nvSpPr>
        <p:spPr>
          <a:xfrm>
            <a:off x="3621400" y="26256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374" name="Google Shape;374;p42"/>
          <p:cNvCxnSpPr>
            <a:stCxn id="373" idx="3"/>
          </p:cNvCxnSpPr>
          <p:nvPr/>
        </p:nvCxnSpPr>
        <p:spPr>
          <a:xfrm flipH="1" rot="10800000">
            <a:off x="4198900" y="27796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375" name="Google Shape;375;p42"/>
          <p:cNvSpPr txBox="1"/>
          <p:nvPr/>
        </p:nvSpPr>
        <p:spPr>
          <a:xfrm>
            <a:off x="3215525" y="138792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376" name="Google Shape;376;p42"/>
          <p:cNvCxnSpPr>
            <a:stCxn id="375" idx="3"/>
          </p:cNvCxnSpPr>
          <p:nvPr/>
        </p:nvCxnSpPr>
        <p:spPr>
          <a:xfrm flipH="1" rot="10800000">
            <a:off x="4669625" y="154197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377" name="Google Shape;377;p42"/>
          <p:cNvSpPr txBox="1"/>
          <p:nvPr/>
        </p:nvSpPr>
        <p:spPr>
          <a:xfrm>
            <a:off x="3215525" y="2102950"/>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378" name="Google Shape;378;p42"/>
          <p:cNvCxnSpPr>
            <a:stCxn id="377" idx="3"/>
          </p:cNvCxnSpPr>
          <p:nvPr/>
        </p:nvCxnSpPr>
        <p:spPr>
          <a:xfrm flipH="1" rot="10800000">
            <a:off x="4669625" y="2257000"/>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379" name="Google Shape;379;p42"/>
          <p:cNvCxnSpPr>
            <a:stCxn id="375" idx="2"/>
            <a:endCxn id="377" idx="0"/>
          </p:cNvCxnSpPr>
          <p:nvPr/>
        </p:nvCxnSpPr>
        <p:spPr>
          <a:xfrm>
            <a:off x="3942575" y="1700825"/>
            <a:ext cx="0" cy="402000"/>
          </a:xfrm>
          <a:prstGeom prst="straightConnector1">
            <a:avLst/>
          </a:prstGeom>
          <a:noFill/>
          <a:ln cap="flat" cmpd="sng" w="28575">
            <a:solidFill>
              <a:srgbClr val="6AA84F"/>
            </a:solidFill>
            <a:prstDash val="solid"/>
            <a:round/>
            <a:headEnd len="med" w="med" type="none"/>
            <a:tailEnd len="med" w="med" type="triangle"/>
          </a:ln>
        </p:spPr>
      </p:cxnSp>
      <p:sp>
        <p:nvSpPr>
          <p:cNvPr id="380" name="Google Shape;380;p42"/>
          <p:cNvSpPr txBox="1"/>
          <p:nvPr/>
        </p:nvSpPr>
        <p:spPr>
          <a:xfrm>
            <a:off x="3946975" y="1699688"/>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381" name="Google Shape;381;p42"/>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3"/>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3</a:t>
            </a:r>
            <a:endParaRPr b="1" sz="3600">
              <a:solidFill>
                <a:srgbClr val="FFFFFF"/>
              </a:solidFill>
            </a:endParaRPr>
          </a:p>
          <a:p>
            <a:pPr indent="0" lvl="0" marL="0" rtl="0" algn="l">
              <a:spcBef>
                <a:spcPts val="0"/>
              </a:spcBef>
              <a:spcAft>
                <a:spcPts val="0"/>
              </a:spcAft>
              <a:buNone/>
            </a:pPr>
            <a:r>
              <a:t/>
            </a:r>
            <a:endParaRPr sz="3000"/>
          </a:p>
        </p:txBody>
      </p:sp>
      <p:cxnSp>
        <p:nvCxnSpPr>
          <p:cNvPr id="388" name="Google Shape;388;p43"/>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389" name="Google Shape;389;p43"/>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90" name="Google Shape;390;p43"/>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91" name="Google Shape;391;p43"/>
          <p:cNvCxnSpPr>
            <a:stCxn id="390" idx="0"/>
            <a:endCxn id="389"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392" name="Google Shape;392;p43"/>
          <p:cNvSpPr txBox="1"/>
          <p:nvPr/>
        </p:nvSpPr>
        <p:spPr>
          <a:xfrm>
            <a:off x="189457" y="21771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393" name="Google Shape;393;p43"/>
          <p:cNvCxnSpPr>
            <a:stCxn id="392" idx="3"/>
            <a:endCxn id="394" idx="2"/>
          </p:cNvCxnSpPr>
          <p:nvPr/>
        </p:nvCxnSpPr>
        <p:spPr>
          <a:xfrm>
            <a:off x="935557" y="2333642"/>
            <a:ext cx="367500" cy="12000"/>
          </a:xfrm>
          <a:prstGeom prst="straightConnector1">
            <a:avLst/>
          </a:prstGeom>
          <a:noFill/>
          <a:ln cap="flat" cmpd="sng" w="28575">
            <a:solidFill>
              <a:schemeClr val="dk2"/>
            </a:solidFill>
            <a:prstDash val="solid"/>
            <a:round/>
            <a:headEnd len="med" w="med" type="none"/>
            <a:tailEnd len="med" w="med" type="triangle"/>
          </a:ln>
        </p:spPr>
      </p:cxnSp>
      <p:cxnSp>
        <p:nvCxnSpPr>
          <p:cNvPr id="395" name="Google Shape;395;p43"/>
          <p:cNvCxnSpPr>
            <a:stCxn id="389" idx="7"/>
            <a:endCxn id="394" idx="4"/>
          </p:cNvCxnSpPr>
          <p:nvPr/>
        </p:nvCxnSpPr>
        <p:spPr>
          <a:xfrm flipH="1" rot="10800000">
            <a:off x="1080400" y="2516893"/>
            <a:ext cx="384600" cy="216000"/>
          </a:xfrm>
          <a:prstGeom prst="straightConnector1">
            <a:avLst/>
          </a:prstGeom>
          <a:noFill/>
          <a:ln cap="flat" cmpd="sng" w="28575">
            <a:solidFill>
              <a:schemeClr val="dk2"/>
            </a:solidFill>
            <a:prstDash val="solid"/>
            <a:round/>
            <a:headEnd len="med" w="med" type="none"/>
            <a:tailEnd len="med" w="med" type="none"/>
          </a:ln>
        </p:spPr>
      </p:cxnSp>
      <p:sp>
        <p:nvSpPr>
          <p:cNvPr id="396" name="Google Shape;396;p43"/>
          <p:cNvSpPr txBox="1"/>
          <p:nvPr/>
        </p:nvSpPr>
        <p:spPr>
          <a:xfrm>
            <a:off x="268650" y="15849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397" name="Google Shape;397;p43"/>
          <p:cNvCxnSpPr>
            <a:stCxn id="396" idx="2"/>
            <a:endCxn id="398" idx="0"/>
          </p:cNvCxnSpPr>
          <p:nvPr/>
        </p:nvCxnSpPr>
        <p:spPr>
          <a:xfrm>
            <a:off x="557400" y="18978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399" name="Google Shape;399;p43"/>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400" name="Google Shape;400;p43"/>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401" name="Google Shape;401;p43"/>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402" name="Google Shape;402;p43"/>
          <p:cNvSpPr/>
          <p:nvPr/>
        </p:nvSpPr>
        <p:spPr>
          <a:xfrm>
            <a:off x="402967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403" name="Google Shape;403;p43"/>
          <p:cNvSpPr/>
          <p:nvPr/>
        </p:nvSpPr>
        <p:spPr>
          <a:xfrm>
            <a:off x="402967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404" name="Google Shape;404;p43"/>
          <p:cNvCxnSpPr>
            <a:stCxn id="403" idx="0"/>
            <a:endCxn id="402" idx="4"/>
          </p:cNvCxnSpPr>
          <p:nvPr/>
        </p:nvCxnSpPr>
        <p:spPr>
          <a:xfrm rot="10800000">
            <a:off x="419152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405" name="Google Shape;405;p43"/>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406" name="Google Shape;406;p43"/>
          <p:cNvCxnSpPr>
            <a:stCxn id="405" idx="1"/>
            <a:endCxn id="389"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394" name="Google Shape;394;p43"/>
          <p:cNvSpPr/>
          <p:nvPr/>
        </p:nvSpPr>
        <p:spPr>
          <a:xfrm>
            <a:off x="1303061" y="21744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407" name="Google Shape;407;p43"/>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3"/>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push for code review?</a:t>
            </a:r>
            <a:endParaRPr i="1" sz="1800">
              <a:solidFill>
                <a:schemeClr val="dk1"/>
              </a:solidFill>
            </a:endParaRPr>
          </a:p>
        </p:txBody>
      </p:sp>
      <p:sp>
        <p:nvSpPr>
          <p:cNvPr id="409" name="Google Shape;409;p43"/>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
        <p:nvSpPr>
          <p:cNvPr id="410" name="Google Shape;410;p43"/>
          <p:cNvSpPr/>
          <p:nvPr/>
        </p:nvSpPr>
        <p:spPr>
          <a:xfrm>
            <a:off x="6177750" y="582200"/>
            <a:ext cx="29676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3"/>
          <p:cNvSpPr txBox="1"/>
          <p:nvPr/>
        </p:nvSpPr>
        <p:spPr>
          <a:xfrm>
            <a:off x="6209400" y="674575"/>
            <a:ext cx="2904300" cy="39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rgbClr val="000000"/>
                </a:solidFill>
              </a:rPr>
              <a:t>Situation:</a:t>
            </a:r>
            <a:endParaRPr sz="1800">
              <a:solidFill>
                <a:srgbClr val="000000"/>
              </a:solidFill>
            </a:endParaRPr>
          </a:p>
          <a:p>
            <a:pPr indent="-342900" lvl="0" marL="457200" rtl="0" algn="l">
              <a:lnSpc>
                <a:spcPct val="115000"/>
              </a:lnSpc>
              <a:spcBef>
                <a:spcPts val="900"/>
              </a:spcBef>
              <a:spcAft>
                <a:spcPts val="0"/>
              </a:spcAft>
              <a:buClr>
                <a:srgbClr val="000000"/>
              </a:buClr>
              <a:buSzPts val="1800"/>
              <a:buChar char="■"/>
            </a:pPr>
            <a:r>
              <a:rPr lang="en" sz="1800">
                <a:solidFill>
                  <a:srgbClr val="000000"/>
                </a:solidFill>
              </a:rPr>
              <a:t>The remote repository was cloned, a local </a:t>
            </a:r>
            <a:r>
              <a:rPr i="1" lang="en" sz="1800">
                <a:solidFill>
                  <a:srgbClr val="000000"/>
                </a:solidFill>
                <a:latin typeface="Courier New"/>
                <a:ea typeface="Courier New"/>
                <a:cs typeface="Courier New"/>
                <a:sym typeface="Courier New"/>
              </a:rPr>
              <a:t>featureX</a:t>
            </a:r>
            <a:r>
              <a:rPr lang="en" sz="1800">
                <a:solidFill>
                  <a:srgbClr val="000000"/>
                </a:solidFill>
              </a:rPr>
              <a:t> branch was created and in this branch </a:t>
            </a:r>
            <a:r>
              <a:rPr lang="en" sz="1800"/>
              <a:t>a</a:t>
            </a:r>
            <a:r>
              <a:rPr lang="en" sz="1800">
                <a:solidFill>
                  <a:srgbClr val="000000"/>
                </a:solidFill>
              </a:rPr>
              <a:t> commit </a:t>
            </a:r>
            <a:r>
              <a:rPr b="1" i="1" lang="en" sz="1800">
                <a:solidFill>
                  <a:srgbClr val="3D85C6"/>
                </a:solidFill>
              </a:rPr>
              <a:t>C</a:t>
            </a:r>
            <a:r>
              <a:rPr lang="en" sz="1800">
                <a:solidFill>
                  <a:srgbClr val="000000"/>
                </a:solidFill>
              </a:rPr>
              <a:t> </a:t>
            </a:r>
            <a:r>
              <a:rPr lang="en" sz="1800"/>
              <a:t>was </a:t>
            </a:r>
            <a:r>
              <a:rPr lang="en" sz="1800">
                <a:solidFill>
                  <a:srgbClr val="000000"/>
                </a:solidFill>
              </a:rPr>
              <a:t>created. </a:t>
            </a:r>
            <a:r>
              <a:rPr lang="en" sz="1800"/>
              <a:t>I</a:t>
            </a:r>
            <a:r>
              <a:rPr lang="en" sz="1800">
                <a:solidFill>
                  <a:srgbClr val="000000"/>
                </a:solidFill>
              </a:rPr>
              <a:t>n the meantime the remote branch </a:t>
            </a:r>
            <a:r>
              <a:rPr i="1" lang="en" sz="1800">
                <a:latin typeface="Courier New"/>
                <a:ea typeface="Courier New"/>
                <a:cs typeface="Courier New"/>
                <a:sym typeface="Courier New"/>
              </a:rPr>
              <a:t>master</a:t>
            </a:r>
            <a:r>
              <a:rPr lang="en" sz="1800"/>
              <a:t> was updated to a commit </a:t>
            </a:r>
            <a:r>
              <a:rPr b="1" i="1" lang="en" sz="1800">
                <a:solidFill>
                  <a:srgbClr val="3D85C6"/>
                </a:solidFill>
              </a:rPr>
              <a:t>D</a:t>
            </a:r>
            <a:r>
              <a:rPr lang="en" sz="1800"/>
              <a:t>.</a:t>
            </a:r>
            <a:endParaRPr sz="1800">
              <a:solidFill>
                <a:srgbClr val="000000"/>
              </a:solidFill>
            </a:endParaRPr>
          </a:p>
        </p:txBody>
      </p:sp>
      <p:sp>
        <p:nvSpPr>
          <p:cNvPr id="412" name="Google Shape;412;p43"/>
          <p:cNvSpPr/>
          <p:nvPr/>
        </p:nvSpPr>
        <p:spPr>
          <a:xfrm>
            <a:off x="4026592" y="21087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413" name="Google Shape;413;p43"/>
          <p:cNvCxnSpPr>
            <a:endCxn id="412" idx="4"/>
          </p:cNvCxnSpPr>
          <p:nvPr/>
        </p:nvCxnSpPr>
        <p:spPr>
          <a:xfrm rot="10800000">
            <a:off x="4188442" y="2451014"/>
            <a:ext cx="0" cy="148800"/>
          </a:xfrm>
          <a:prstGeom prst="straightConnector1">
            <a:avLst/>
          </a:prstGeom>
          <a:noFill/>
          <a:ln cap="flat" cmpd="sng" w="28575">
            <a:solidFill>
              <a:schemeClr val="dk2"/>
            </a:solidFill>
            <a:prstDash val="solid"/>
            <a:round/>
            <a:headEnd len="med" w="med" type="none"/>
            <a:tailEnd len="med" w="med" type="none"/>
          </a:ln>
        </p:spPr>
      </p:cxnSp>
      <p:sp>
        <p:nvSpPr>
          <p:cNvPr id="414" name="Google Shape;414;p43"/>
          <p:cNvSpPr txBox="1"/>
          <p:nvPr/>
        </p:nvSpPr>
        <p:spPr>
          <a:xfrm>
            <a:off x="3162163" y="21250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415" name="Google Shape;415;p43"/>
          <p:cNvCxnSpPr>
            <a:stCxn id="414" idx="3"/>
          </p:cNvCxnSpPr>
          <p:nvPr/>
        </p:nvCxnSpPr>
        <p:spPr>
          <a:xfrm flipH="1" rot="10800000">
            <a:off x="3739663" y="2279104"/>
            <a:ext cx="277500" cy="2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3</a:t>
            </a:r>
            <a:endParaRPr b="1" sz="3600">
              <a:solidFill>
                <a:srgbClr val="FFFFFF"/>
              </a:solidFill>
            </a:endParaRPr>
          </a:p>
          <a:p>
            <a:pPr indent="0" lvl="0" marL="0" rtl="0" algn="l">
              <a:spcBef>
                <a:spcPts val="0"/>
              </a:spcBef>
              <a:spcAft>
                <a:spcPts val="0"/>
              </a:spcAft>
              <a:buNone/>
            </a:pPr>
            <a:r>
              <a:t/>
            </a:r>
            <a:endParaRPr sz="3000"/>
          </a:p>
        </p:txBody>
      </p:sp>
      <p:cxnSp>
        <p:nvCxnSpPr>
          <p:cNvPr id="422" name="Google Shape;422;p44"/>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44"/>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424" name="Google Shape;424;p44"/>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425" name="Google Shape;425;p44"/>
          <p:cNvCxnSpPr>
            <a:stCxn id="424" idx="0"/>
            <a:endCxn id="423"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426" name="Google Shape;426;p44"/>
          <p:cNvSpPr txBox="1"/>
          <p:nvPr/>
        </p:nvSpPr>
        <p:spPr>
          <a:xfrm>
            <a:off x="189457" y="21771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427" name="Google Shape;427;p44"/>
          <p:cNvCxnSpPr>
            <a:stCxn id="426" idx="3"/>
            <a:endCxn id="428" idx="2"/>
          </p:cNvCxnSpPr>
          <p:nvPr/>
        </p:nvCxnSpPr>
        <p:spPr>
          <a:xfrm>
            <a:off x="935557" y="2333642"/>
            <a:ext cx="367500" cy="12000"/>
          </a:xfrm>
          <a:prstGeom prst="straightConnector1">
            <a:avLst/>
          </a:prstGeom>
          <a:noFill/>
          <a:ln cap="flat" cmpd="sng" w="28575">
            <a:solidFill>
              <a:schemeClr val="dk2"/>
            </a:solidFill>
            <a:prstDash val="solid"/>
            <a:round/>
            <a:headEnd len="med" w="med" type="none"/>
            <a:tailEnd len="med" w="med" type="triangle"/>
          </a:ln>
        </p:spPr>
      </p:cxnSp>
      <p:cxnSp>
        <p:nvCxnSpPr>
          <p:cNvPr id="429" name="Google Shape;429;p44"/>
          <p:cNvCxnSpPr>
            <a:stCxn id="423" idx="7"/>
            <a:endCxn id="428" idx="4"/>
          </p:cNvCxnSpPr>
          <p:nvPr/>
        </p:nvCxnSpPr>
        <p:spPr>
          <a:xfrm flipH="1" rot="10800000">
            <a:off x="1080400" y="2516893"/>
            <a:ext cx="384600" cy="216000"/>
          </a:xfrm>
          <a:prstGeom prst="straightConnector1">
            <a:avLst/>
          </a:prstGeom>
          <a:noFill/>
          <a:ln cap="flat" cmpd="sng" w="28575">
            <a:solidFill>
              <a:schemeClr val="dk2"/>
            </a:solidFill>
            <a:prstDash val="solid"/>
            <a:round/>
            <a:headEnd len="med" w="med" type="none"/>
            <a:tailEnd len="med" w="med" type="none"/>
          </a:ln>
        </p:spPr>
      </p:cxnSp>
      <p:sp>
        <p:nvSpPr>
          <p:cNvPr id="430" name="Google Shape;430;p44"/>
          <p:cNvSpPr txBox="1"/>
          <p:nvPr/>
        </p:nvSpPr>
        <p:spPr>
          <a:xfrm>
            <a:off x="268650" y="15849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431" name="Google Shape;431;p44"/>
          <p:cNvCxnSpPr>
            <a:stCxn id="430" idx="2"/>
            <a:endCxn id="432" idx="0"/>
          </p:cNvCxnSpPr>
          <p:nvPr/>
        </p:nvCxnSpPr>
        <p:spPr>
          <a:xfrm>
            <a:off x="557400" y="18978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433" name="Google Shape;433;p44"/>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434" name="Google Shape;434;p44"/>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435" name="Google Shape;435;p44"/>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436" name="Google Shape;436;p44"/>
          <p:cNvSpPr/>
          <p:nvPr/>
        </p:nvSpPr>
        <p:spPr>
          <a:xfrm>
            <a:off x="402967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437" name="Google Shape;437;p44"/>
          <p:cNvSpPr/>
          <p:nvPr/>
        </p:nvSpPr>
        <p:spPr>
          <a:xfrm>
            <a:off x="402967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438" name="Google Shape;438;p44"/>
          <p:cNvCxnSpPr>
            <a:stCxn id="437" idx="0"/>
            <a:endCxn id="436" idx="4"/>
          </p:cNvCxnSpPr>
          <p:nvPr/>
        </p:nvCxnSpPr>
        <p:spPr>
          <a:xfrm rot="10800000">
            <a:off x="419152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439" name="Google Shape;439;p44"/>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440" name="Google Shape;440;p44"/>
          <p:cNvCxnSpPr>
            <a:stCxn id="439" idx="1"/>
            <a:endCxn id="423"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428" name="Google Shape;428;p44"/>
          <p:cNvSpPr/>
          <p:nvPr/>
        </p:nvSpPr>
        <p:spPr>
          <a:xfrm>
            <a:off x="1303061" y="21744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441" name="Google Shape;441;p44"/>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
        <p:nvSpPr>
          <p:cNvPr id="442" name="Google Shape;442;p44"/>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4"/>
          <p:cNvSpPr txBox="1"/>
          <p:nvPr/>
        </p:nvSpPr>
        <p:spPr>
          <a:xfrm>
            <a:off x="6209375" y="585450"/>
            <a:ext cx="2904300" cy="45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The push succeeds:</a:t>
            </a:r>
            <a:endParaRPr/>
          </a:p>
          <a:p>
            <a:pPr indent="-317500" lvl="0" marL="457200" rtl="0" algn="l">
              <a:lnSpc>
                <a:spcPct val="115000"/>
              </a:lnSpc>
              <a:spcBef>
                <a:spcPts val="900"/>
              </a:spcBef>
              <a:spcAft>
                <a:spcPts val="0"/>
              </a:spcAft>
              <a:buSzPts val="1400"/>
              <a:buChar char="■"/>
            </a:pPr>
            <a:r>
              <a:rPr lang="en"/>
              <a:t>Gerrit accepts commit </a:t>
            </a:r>
            <a:r>
              <a:rPr b="1" i="1" lang="en">
                <a:solidFill>
                  <a:srgbClr val="3D85C6"/>
                </a:solidFill>
              </a:rPr>
              <a:t>C</a:t>
            </a:r>
            <a:r>
              <a:rPr lang="en"/>
              <a:t> and creates a new change for it.</a:t>
            </a:r>
            <a:endParaRPr/>
          </a:p>
          <a:p>
            <a:pPr indent="-317500" lvl="0" marL="457200" rtl="0" algn="l">
              <a:lnSpc>
                <a:spcPct val="115000"/>
              </a:lnSpc>
              <a:spcBef>
                <a:spcPts val="0"/>
              </a:spcBef>
              <a:spcAft>
                <a:spcPts val="0"/>
              </a:spcAft>
              <a:buSzPts val="1400"/>
              <a:buChar char="■"/>
            </a:pPr>
            <a:r>
              <a:rPr lang="en"/>
              <a:t>The push succeeds even if commit </a:t>
            </a:r>
            <a:r>
              <a:rPr b="1" i="1" lang="en">
                <a:solidFill>
                  <a:srgbClr val="3D85C6"/>
                </a:solidFill>
              </a:rPr>
              <a:t>C</a:t>
            </a:r>
            <a:r>
              <a:rPr lang="en"/>
              <a:t> and </a:t>
            </a:r>
            <a:r>
              <a:rPr b="1" i="1" lang="en">
                <a:solidFill>
                  <a:srgbClr val="3D85C6"/>
                </a:solidFill>
              </a:rPr>
              <a:t>D</a:t>
            </a:r>
            <a:r>
              <a:rPr lang="en"/>
              <a:t> would be conflicting.</a:t>
            </a:r>
            <a:endParaRPr/>
          </a:p>
          <a:p>
            <a:pPr indent="-317500" lvl="0" marL="457200" rtl="0" algn="l">
              <a:lnSpc>
                <a:spcPct val="115000"/>
              </a:lnSpc>
              <a:spcBef>
                <a:spcPts val="0"/>
              </a:spcBef>
              <a:spcAft>
                <a:spcPts val="0"/>
              </a:spcAft>
              <a:buSzPts val="1400"/>
              <a:buChar char="■"/>
            </a:pPr>
            <a:r>
              <a:rPr lang="en"/>
              <a:t>If the push would have been done directly to Git this push would have failed since </a:t>
            </a:r>
            <a:r>
              <a:rPr i="1" lang="en">
                <a:latin typeface="Courier New"/>
                <a:ea typeface="Courier New"/>
                <a:cs typeface="Courier New"/>
                <a:sym typeface="Courier New"/>
              </a:rPr>
              <a:t>master</a:t>
            </a:r>
            <a:r>
              <a:rPr lang="en"/>
              <a:t> cannot be fast-forwarded to the pushed commit.</a:t>
            </a:r>
            <a:endParaRPr/>
          </a:p>
          <a:p>
            <a:pPr indent="-317500" lvl="0" marL="457200" rtl="0" algn="l">
              <a:lnSpc>
                <a:spcPct val="115000"/>
              </a:lnSpc>
              <a:spcBef>
                <a:spcPts val="0"/>
              </a:spcBef>
              <a:spcAft>
                <a:spcPts val="0"/>
              </a:spcAft>
              <a:buSzPts val="1400"/>
              <a:buChar char="■"/>
            </a:pPr>
            <a:r>
              <a:rPr lang="en"/>
              <a:t>Submitting the change may or may not succeed (depends on the submit strategy which is explained later).</a:t>
            </a:r>
            <a:endParaRPr/>
          </a:p>
        </p:txBody>
      </p:sp>
      <p:sp>
        <p:nvSpPr>
          <p:cNvPr id="444" name="Google Shape;444;p44"/>
          <p:cNvSpPr/>
          <p:nvPr/>
        </p:nvSpPr>
        <p:spPr>
          <a:xfrm>
            <a:off x="4026592" y="21087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445" name="Google Shape;445;p44"/>
          <p:cNvCxnSpPr>
            <a:endCxn id="444" idx="4"/>
          </p:cNvCxnSpPr>
          <p:nvPr/>
        </p:nvCxnSpPr>
        <p:spPr>
          <a:xfrm rot="10800000">
            <a:off x="4188442" y="2451014"/>
            <a:ext cx="0" cy="148800"/>
          </a:xfrm>
          <a:prstGeom prst="straightConnector1">
            <a:avLst/>
          </a:prstGeom>
          <a:noFill/>
          <a:ln cap="flat" cmpd="sng" w="28575">
            <a:solidFill>
              <a:schemeClr val="dk2"/>
            </a:solidFill>
            <a:prstDash val="solid"/>
            <a:round/>
            <a:headEnd len="med" w="med" type="none"/>
            <a:tailEnd len="med" w="med" type="none"/>
          </a:ln>
        </p:spPr>
      </p:cxnSp>
      <p:sp>
        <p:nvSpPr>
          <p:cNvPr id="446" name="Google Shape;446;p44"/>
          <p:cNvSpPr txBox="1"/>
          <p:nvPr/>
        </p:nvSpPr>
        <p:spPr>
          <a:xfrm>
            <a:off x="3162163" y="21250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447" name="Google Shape;447;p44"/>
          <p:cNvCxnSpPr>
            <a:stCxn id="446" idx="3"/>
          </p:cNvCxnSpPr>
          <p:nvPr/>
        </p:nvCxnSpPr>
        <p:spPr>
          <a:xfrm flipH="1" rot="10800000">
            <a:off x="3739663" y="227910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448" name="Google Shape;448;p44"/>
          <p:cNvSpPr/>
          <p:nvPr/>
        </p:nvSpPr>
        <p:spPr>
          <a:xfrm>
            <a:off x="4637236" y="210872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cxnSp>
        <p:nvCxnSpPr>
          <p:cNvPr id="449" name="Google Shape;449;p44"/>
          <p:cNvCxnSpPr>
            <a:stCxn id="436" idx="7"/>
            <a:endCxn id="448" idx="4"/>
          </p:cNvCxnSpPr>
          <p:nvPr/>
        </p:nvCxnSpPr>
        <p:spPr>
          <a:xfrm flipH="1" rot="10800000">
            <a:off x="4305975" y="2451018"/>
            <a:ext cx="493200" cy="210000"/>
          </a:xfrm>
          <a:prstGeom prst="straightConnector1">
            <a:avLst/>
          </a:prstGeom>
          <a:noFill/>
          <a:ln cap="flat" cmpd="sng" w="28575">
            <a:solidFill>
              <a:srgbClr val="A61C00"/>
            </a:solidFill>
            <a:prstDash val="solid"/>
            <a:round/>
            <a:headEnd len="med" w="med" type="none"/>
            <a:tailEnd len="med" w="med" type="none"/>
          </a:ln>
        </p:spPr>
      </p:cxnSp>
      <p:sp>
        <p:nvSpPr>
          <p:cNvPr id="450" name="Google Shape;450;p44"/>
          <p:cNvSpPr txBox="1"/>
          <p:nvPr/>
        </p:nvSpPr>
        <p:spPr>
          <a:xfrm>
            <a:off x="4554325" y="2732900"/>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451" name="Google Shape;451;p44"/>
          <p:cNvCxnSpPr>
            <a:endCxn id="448" idx="4"/>
          </p:cNvCxnSpPr>
          <p:nvPr/>
        </p:nvCxnSpPr>
        <p:spPr>
          <a:xfrm rot="10800000">
            <a:off x="4799086" y="2451023"/>
            <a:ext cx="0" cy="27420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Target Audience</a:t>
            </a:r>
            <a:endParaRPr b="1" sz="3600">
              <a:solidFill>
                <a:srgbClr val="FFFFFF"/>
              </a:solidFill>
            </a:endParaRPr>
          </a:p>
          <a:p>
            <a:pPr indent="0" lvl="0" marL="0" rtl="0" algn="l">
              <a:spcBef>
                <a:spcPts val="0"/>
              </a:spcBef>
              <a:spcAft>
                <a:spcPts val="0"/>
              </a:spcAft>
              <a:buNone/>
            </a:pPr>
            <a:r>
              <a:t/>
            </a:r>
            <a:endParaRPr sz="3000"/>
          </a:p>
        </p:txBody>
      </p:sp>
      <p:sp>
        <p:nvSpPr>
          <p:cNvPr id="122" name="Google Shape;122;p27"/>
          <p:cNvSpPr txBox="1"/>
          <p:nvPr/>
        </p:nvSpPr>
        <p:spPr>
          <a:xfrm>
            <a:off x="324750" y="1026600"/>
            <a:ext cx="7217700" cy="26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This presentation is for:</a:t>
            </a:r>
            <a:endParaRPr b="1" sz="1800"/>
          </a:p>
          <a:p>
            <a:pPr indent="-342900" lvl="0" marL="457200" rtl="0" algn="l">
              <a:spcBef>
                <a:spcPts val="0"/>
              </a:spcBef>
              <a:spcAft>
                <a:spcPts val="0"/>
              </a:spcAft>
              <a:buSzPts val="1800"/>
              <a:buChar char="■"/>
            </a:pPr>
            <a:r>
              <a:rPr lang="en" sz="1800"/>
              <a:t>New Gerrit users</a:t>
            </a:r>
            <a:endParaRPr sz="1800"/>
          </a:p>
          <a:p>
            <a:pPr indent="-342900" lvl="0" marL="457200" rtl="0" algn="l">
              <a:spcBef>
                <a:spcPts val="0"/>
              </a:spcBef>
              <a:spcAft>
                <a:spcPts val="0"/>
              </a:spcAft>
              <a:buSzPts val="1800"/>
              <a:buChar char="■"/>
            </a:pPr>
            <a:r>
              <a:rPr lang="en" sz="1800"/>
              <a:t>Advanced Gerrit users that want to consolidate their Gerrit knowledge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Required pre-knowledge:</a:t>
            </a:r>
            <a:endParaRPr b="1" sz="1800"/>
          </a:p>
          <a:p>
            <a:pPr indent="-342900" lvl="0" marL="457200" rtl="0" algn="l">
              <a:spcBef>
                <a:spcPts val="0"/>
              </a:spcBef>
              <a:spcAft>
                <a:spcPts val="0"/>
              </a:spcAft>
              <a:buSzPts val="1800"/>
              <a:buChar char="■"/>
            </a:pPr>
            <a:r>
              <a:rPr lang="en" sz="1800"/>
              <a:t>Good knowledge about Git (see presentation about </a:t>
            </a:r>
            <a:r>
              <a:rPr lang="en" sz="1800" u="sng">
                <a:solidFill>
                  <a:schemeClr val="hlink"/>
                </a:solidFill>
                <a:hlinkClick r:id="rId3"/>
              </a:rPr>
              <a:t>Git - Concepts and Workflows</a:t>
            </a:r>
            <a:r>
              <a:rPr lang="en" sz="1800"/>
              <a: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5"/>
          <p:cNvSpPr txBox="1"/>
          <p:nvPr/>
        </p:nvSpPr>
        <p:spPr>
          <a:xfrm>
            <a:off x="3762000" y="2084825"/>
            <a:ext cx="902400" cy="356100"/>
          </a:xfrm>
          <a:prstGeom prst="rect">
            <a:avLst/>
          </a:prstGeom>
          <a:solidFill>
            <a:srgbClr val="C9DAF8"/>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45"/>
          <p:cNvSpPr txBox="1"/>
          <p:nvPr/>
        </p:nvSpPr>
        <p:spPr>
          <a:xfrm>
            <a:off x="354225" y="1054375"/>
            <a:ext cx="2872200" cy="4017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Numeric ID: 135</a:t>
            </a:r>
            <a:endParaRPr/>
          </a:p>
        </p:txBody>
      </p:sp>
      <p:sp>
        <p:nvSpPr>
          <p:cNvPr id="458" name="Google Shape;458;p45"/>
          <p:cNvSpPr txBox="1"/>
          <p:nvPr/>
        </p:nvSpPr>
        <p:spPr>
          <a:xfrm>
            <a:off x="3667000" y="2024275"/>
            <a:ext cx="902400" cy="356100"/>
          </a:xfrm>
          <a:prstGeom prst="rect">
            <a:avLst/>
          </a:prstGeom>
          <a:solidFill>
            <a:srgbClr val="C9DAF8"/>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Commit</a:t>
            </a:r>
            <a:endParaRPr/>
          </a:p>
        </p:txBody>
      </p:sp>
      <p:sp>
        <p:nvSpPr>
          <p:cNvPr id="459" name="Google Shape;459;p45"/>
          <p:cNvSpPr txBox="1"/>
          <p:nvPr/>
        </p:nvSpPr>
        <p:spPr>
          <a:xfrm>
            <a:off x="354225" y="1456075"/>
            <a:ext cx="2872200" cy="5805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Metadata: project, target branch, owner, etc</a:t>
            </a:r>
            <a:endParaRPr/>
          </a:p>
        </p:txBody>
      </p:sp>
      <p:sp>
        <p:nvSpPr>
          <p:cNvPr id="460" name="Google Shape;460;p45"/>
          <p:cNvSpPr txBox="1"/>
          <p:nvPr/>
        </p:nvSpPr>
        <p:spPr>
          <a:xfrm>
            <a:off x="354100" y="2036563"/>
            <a:ext cx="2872200" cy="3561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 or more patch sets</a:t>
            </a:r>
            <a:endParaRPr/>
          </a:p>
        </p:txBody>
      </p:sp>
      <p:cxnSp>
        <p:nvCxnSpPr>
          <p:cNvPr id="461" name="Google Shape;461;p45"/>
          <p:cNvCxnSpPr>
            <a:stCxn id="460" idx="3"/>
            <a:endCxn id="458" idx="1"/>
          </p:cNvCxnSpPr>
          <p:nvPr/>
        </p:nvCxnSpPr>
        <p:spPr>
          <a:xfrm flipH="1" rot="10800000">
            <a:off x="3226300" y="2202313"/>
            <a:ext cx="440700" cy="1230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45"/>
          <p:cNvSpPr txBox="1"/>
          <p:nvPr/>
        </p:nvSpPr>
        <p:spPr>
          <a:xfrm>
            <a:off x="354175" y="3128275"/>
            <a:ext cx="2872200" cy="4017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Change-Id</a:t>
            </a:r>
            <a:endParaRPr/>
          </a:p>
        </p:txBody>
      </p:sp>
      <p:sp>
        <p:nvSpPr>
          <p:cNvPr id="463" name="Google Shape;463;p45"/>
          <p:cNvSpPr txBox="1"/>
          <p:nvPr/>
        </p:nvSpPr>
        <p:spPr>
          <a:xfrm>
            <a:off x="354025" y="3529975"/>
            <a:ext cx="2872200" cy="4017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64" name="Google Shape;464;p4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a:t>
            </a:r>
            <a:endParaRPr b="1" sz="3600">
              <a:solidFill>
                <a:srgbClr val="FFFFFF"/>
              </a:solidFill>
            </a:endParaRPr>
          </a:p>
          <a:p>
            <a:pPr indent="0" lvl="0" marL="0" rtl="0" algn="l">
              <a:spcBef>
                <a:spcPts val="0"/>
              </a:spcBef>
              <a:spcAft>
                <a:spcPts val="0"/>
              </a:spcAft>
              <a:buNone/>
            </a:pPr>
            <a:r>
              <a:t/>
            </a:r>
            <a:endParaRPr sz="3000"/>
          </a:p>
        </p:txBody>
      </p:sp>
      <p:sp>
        <p:nvSpPr>
          <p:cNvPr id="466" name="Google Shape;466;p45"/>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txBox="1"/>
          <p:nvPr/>
        </p:nvSpPr>
        <p:spPr>
          <a:xfrm>
            <a:off x="5897750" y="682625"/>
            <a:ext cx="3246300" cy="3928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Font typeface="Courier New"/>
              <a:buChar char="■"/>
            </a:pPr>
            <a:r>
              <a:rPr lang="en">
                <a:solidFill>
                  <a:schemeClr val="dk1"/>
                </a:solidFill>
              </a:rPr>
              <a:t>the </a:t>
            </a:r>
            <a:r>
              <a:rPr b="1" i="1" lang="en">
                <a:solidFill>
                  <a:srgbClr val="3D85C6"/>
                </a:solidFill>
              </a:rPr>
              <a:t>numeric ID</a:t>
            </a:r>
            <a:r>
              <a:rPr lang="en">
                <a:solidFill>
                  <a:schemeClr val="dk1"/>
                </a:solidFill>
              </a:rPr>
              <a:t> uniquely identifies a change on a Gerrit server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a:t>
            </a:r>
            <a:r>
              <a:rPr b="1" i="1" lang="en">
                <a:solidFill>
                  <a:srgbClr val="3D85C6"/>
                </a:solidFill>
              </a:rPr>
              <a:t>change owner </a:t>
            </a:r>
            <a:r>
              <a:rPr lang="en">
                <a:solidFill>
                  <a:schemeClr val="dk1"/>
                </a:solidFill>
              </a:rPr>
              <a:t>is the user that uploaded the change (can differ from committer and commit author)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rgbClr val="3D85C6"/>
                </a:solidFill>
              </a:rPr>
              <a:t>patch sets</a:t>
            </a:r>
            <a:r>
              <a:rPr lang="en">
                <a:solidFill>
                  <a:schemeClr val="dk1"/>
                </a:solidFill>
              </a:rPr>
              <a:t> correspond to Git commits (more about patch sets later)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rgbClr val="3D85C6"/>
                </a:solidFill>
              </a:rPr>
              <a:t>Change-Id</a:t>
            </a:r>
            <a:r>
              <a:rPr lang="en">
                <a:solidFill>
                  <a:schemeClr val="dk1"/>
                </a:solidFill>
              </a:rPr>
              <a:t> (unique per repository and branch, explained later)</a:t>
            </a:r>
            <a:endParaRPr>
              <a:solidFill>
                <a:schemeClr val="dk1"/>
              </a:solidFill>
            </a:endParaRPr>
          </a:p>
        </p:txBody>
      </p:sp>
      <p:sp>
        <p:nvSpPr>
          <p:cNvPr id="468" name="Google Shape;468;p45"/>
          <p:cNvSpPr txBox="1"/>
          <p:nvPr/>
        </p:nvSpPr>
        <p:spPr>
          <a:xfrm>
            <a:off x="357250" y="2395613"/>
            <a:ext cx="2872200" cy="3561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469" name="Google Shape;469;p45"/>
          <p:cNvSpPr txBox="1"/>
          <p:nvPr/>
        </p:nvSpPr>
        <p:spPr>
          <a:xfrm>
            <a:off x="360400" y="2766163"/>
            <a:ext cx="2872200" cy="3561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votes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6"/>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and Vote</a:t>
            </a:r>
            <a:endParaRPr sz="3000"/>
          </a:p>
        </p:txBody>
      </p:sp>
      <p:sp>
        <p:nvSpPr>
          <p:cNvPr id="476" name="Google Shape;476;p46"/>
          <p:cNvSpPr/>
          <p:nvPr/>
        </p:nvSpPr>
        <p:spPr>
          <a:xfrm>
            <a:off x="5225525" y="582200"/>
            <a:ext cx="39198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txBox="1"/>
          <p:nvPr/>
        </p:nvSpPr>
        <p:spPr>
          <a:xfrm>
            <a:off x="5225525" y="640800"/>
            <a:ext cx="38565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None/>
            </a:pPr>
            <a:r>
              <a:rPr lang="en">
                <a:solidFill>
                  <a:schemeClr val="dk1"/>
                </a:solidFill>
              </a:rPr>
              <a:t>Changes can be inspected in the Gerrit WebUI:</a:t>
            </a:r>
            <a:endParaRPr>
              <a:solidFill>
                <a:schemeClr val="dk1"/>
              </a:solidFill>
            </a:endParaRPr>
          </a:p>
          <a:p>
            <a:pPr indent="-317500" lvl="0" marL="457200" rtl="0" algn="l">
              <a:lnSpc>
                <a:spcPct val="115000"/>
              </a:lnSpc>
              <a:spcBef>
                <a:spcPts val="900"/>
              </a:spcBef>
              <a:spcAft>
                <a:spcPts val="0"/>
              </a:spcAft>
              <a:buClr>
                <a:srgbClr val="3D85C6"/>
              </a:buClr>
              <a:buSzPts val="1400"/>
              <a:buChar char="■"/>
            </a:pPr>
            <a:r>
              <a:rPr lang="en">
                <a:solidFill>
                  <a:srgbClr val="3D85C6"/>
                </a:solidFill>
              </a:rPr>
              <a:t>The </a:t>
            </a:r>
            <a:r>
              <a:rPr b="1" i="1" lang="en">
                <a:solidFill>
                  <a:srgbClr val="3D85C6"/>
                </a:solidFill>
              </a:rPr>
              <a:t>change screen</a:t>
            </a:r>
            <a:r>
              <a:rPr lang="en">
                <a:solidFill>
                  <a:srgbClr val="3D85C6"/>
                </a:solidFill>
              </a:rPr>
              <a:t> shows you all information about a change, including which files have been changed.</a:t>
            </a:r>
            <a:endParaRPr>
              <a:solidFill>
                <a:srgbClr val="3D85C6"/>
              </a:solidFill>
            </a:endParaRPr>
          </a:p>
        </p:txBody>
      </p:sp>
      <p:pic>
        <p:nvPicPr>
          <p:cNvPr id="478" name="Google Shape;478;p46"/>
          <p:cNvPicPr preferRelativeResize="0"/>
          <p:nvPr/>
        </p:nvPicPr>
        <p:blipFill rotWithShape="1">
          <a:blip r:embed="rId3">
            <a:alphaModFix/>
          </a:blip>
          <a:srcRect b="0" l="0" r="0" t="0"/>
          <a:stretch/>
        </p:blipFill>
        <p:spPr>
          <a:xfrm>
            <a:off x="353520" y="765000"/>
            <a:ext cx="4482360" cy="4031280"/>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7"/>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and Vote</a:t>
            </a:r>
            <a:endParaRPr sz="3000"/>
          </a:p>
        </p:txBody>
      </p:sp>
      <p:sp>
        <p:nvSpPr>
          <p:cNvPr id="485" name="Google Shape;485;p47"/>
          <p:cNvSpPr/>
          <p:nvPr/>
        </p:nvSpPr>
        <p:spPr>
          <a:xfrm>
            <a:off x="5225525" y="582200"/>
            <a:ext cx="39198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7"/>
          <p:cNvSpPr txBox="1"/>
          <p:nvPr/>
        </p:nvSpPr>
        <p:spPr>
          <a:xfrm>
            <a:off x="5225525" y="640800"/>
            <a:ext cx="38565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a:solidFill>
                  <a:schemeClr val="dk1"/>
                </a:solidFill>
              </a:rPr>
              <a:t>Changes can be inspected in the Gerrit WebUI.</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The </a:t>
            </a:r>
            <a:r>
              <a:rPr b="1" i="1" lang="en">
                <a:solidFill>
                  <a:schemeClr val="dk1"/>
                </a:solidFill>
              </a:rPr>
              <a:t>change screen</a:t>
            </a:r>
            <a:r>
              <a:rPr b="1" lang="en">
                <a:solidFill>
                  <a:schemeClr val="dk1"/>
                </a:solidFill>
              </a:rPr>
              <a:t> </a:t>
            </a:r>
            <a:r>
              <a:rPr lang="en">
                <a:solidFill>
                  <a:schemeClr val="dk1"/>
                </a:solidFill>
              </a:rPr>
              <a:t>shows you all information about a change, including which files have been changed.</a:t>
            </a:r>
            <a:endParaRPr>
              <a:solidFill>
                <a:schemeClr val="dk1"/>
              </a:solidFill>
            </a:endParaRPr>
          </a:p>
          <a:p>
            <a:pPr indent="-317500" lvl="0" marL="457200" rtl="0" algn="l">
              <a:lnSpc>
                <a:spcPct val="115000"/>
              </a:lnSpc>
              <a:spcBef>
                <a:spcPts val="0"/>
              </a:spcBef>
              <a:spcAft>
                <a:spcPts val="0"/>
              </a:spcAft>
              <a:buClr>
                <a:srgbClr val="3D85C6"/>
              </a:buClr>
              <a:buSzPts val="1400"/>
              <a:buChar char="■"/>
            </a:pPr>
            <a:r>
              <a:rPr lang="en">
                <a:solidFill>
                  <a:srgbClr val="3D85C6"/>
                </a:solidFill>
              </a:rPr>
              <a:t>For each modified file you can review the </a:t>
            </a:r>
            <a:r>
              <a:rPr b="1" i="1" lang="en">
                <a:solidFill>
                  <a:srgbClr val="3D85C6"/>
                </a:solidFill>
              </a:rPr>
              <a:t>file diff </a:t>
            </a:r>
            <a:r>
              <a:rPr lang="en">
                <a:solidFill>
                  <a:srgbClr val="3D85C6"/>
                </a:solidFill>
              </a:rPr>
              <a:t>and comment inline on it, which creates </a:t>
            </a:r>
            <a:r>
              <a:rPr b="1" i="1" lang="en">
                <a:solidFill>
                  <a:srgbClr val="3D85C6"/>
                </a:solidFill>
              </a:rPr>
              <a:t>unpublished draft comments</a:t>
            </a:r>
            <a:r>
              <a:rPr lang="en">
                <a:solidFill>
                  <a:srgbClr val="3D85C6"/>
                </a:solidFill>
              </a:rPr>
              <a:t>. You can also reply to existing comments.</a:t>
            </a:r>
            <a:endParaRPr>
              <a:solidFill>
                <a:schemeClr val="dk1"/>
              </a:solidFill>
            </a:endParaRPr>
          </a:p>
        </p:txBody>
      </p:sp>
      <p:sp>
        <p:nvSpPr>
          <p:cNvPr id="487" name="Google Shape;487;p47"/>
          <p:cNvSpPr/>
          <p:nvPr/>
        </p:nvSpPr>
        <p:spPr>
          <a:xfrm>
            <a:off x="1664054" y="39697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488" name="Google Shape;488;p47"/>
          <p:cNvSpPr/>
          <p:nvPr/>
        </p:nvSpPr>
        <p:spPr>
          <a:xfrm>
            <a:off x="1664054" y="44607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489" name="Google Shape;489;p47"/>
          <p:cNvCxnSpPr>
            <a:stCxn id="488" idx="0"/>
            <a:endCxn id="487" idx="4"/>
          </p:cNvCxnSpPr>
          <p:nvPr/>
        </p:nvCxnSpPr>
        <p:spPr>
          <a:xfrm rot="10800000">
            <a:off x="1825904" y="4311934"/>
            <a:ext cx="0" cy="148800"/>
          </a:xfrm>
          <a:prstGeom prst="straightConnector1">
            <a:avLst/>
          </a:prstGeom>
          <a:noFill/>
          <a:ln cap="flat" cmpd="sng" w="28575">
            <a:solidFill>
              <a:schemeClr val="dk2"/>
            </a:solidFill>
            <a:prstDash val="solid"/>
            <a:round/>
            <a:headEnd len="med" w="med" type="none"/>
            <a:tailEnd len="med" w="med" type="none"/>
          </a:ln>
        </p:spPr>
      </p:cxnSp>
      <p:sp>
        <p:nvSpPr>
          <p:cNvPr id="490" name="Google Shape;490;p47"/>
          <p:cNvSpPr txBox="1"/>
          <p:nvPr/>
        </p:nvSpPr>
        <p:spPr>
          <a:xfrm>
            <a:off x="139650" y="3400225"/>
            <a:ext cx="16929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refs/changes/92/208892/1</a:t>
            </a:r>
            <a:endParaRPr sz="1000"/>
          </a:p>
        </p:txBody>
      </p:sp>
      <p:cxnSp>
        <p:nvCxnSpPr>
          <p:cNvPr id="491" name="Google Shape;491;p47"/>
          <p:cNvCxnSpPr>
            <a:stCxn id="490" idx="3"/>
          </p:cNvCxnSpPr>
          <p:nvPr/>
        </p:nvCxnSpPr>
        <p:spPr>
          <a:xfrm flipH="1" rot="10800000">
            <a:off x="1832550" y="355427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492" name="Google Shape;492;p47"/>
          <p:cNvSpPr/>
          <p:nvPr/>
        </p:nvSpPr>
        <p:spPr>
          <a:xfrm>
            <a:off x="2109761" y="33855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493" name="Google Shape;493;p47"/>
          <p:cNvCxnSpPr>
            <a:stCxn id="487" idx="0"/>
            <a:endCxn id="492" idx="4"/>
          </p:cNvCxnSpPr>
          <p:nvPr/>
        </p:nvCxnSpPr>
        <p:spPr>
          <a:xfrm flipH="1" rot="10800000">
            <a:off x="1825904" y="372790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494" name="Google Shape;494;p47"/>
          <p:cNvSpPr txBox="1"/>
          <p:nvPr/>
        </p:nvSpPr>
        <p:spPr>
          <a:xfrm>
            <a:off x="799625" y="398604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495" name="Google Shape;495;p47"/>
          <p:cNvCxnSpPr>
            <a:stCxn id="494" idx="3"/>
          </p:cNvCxnSpPr>
          <p:nvPr/>
        </p:nvCxnSpPr>
        <p:spPr>
          <a:xfrm flipH="1" rot="10800000">
            <a:off x="1377125" y="4140091"/>
            <a:ext cx="277500" cy="2400"/>
          </a:xfrm>
          <a:prstGeom prst="straightConnector1">
            <a:avLst/>
          </a:prstGeom>
          <a:noFill/>
          <a:ln cap="flat" cmpd="sng" w="28575">
            <a:solidFill>
              <a:schemeClr val="dk2"/>
            </a:solidFill>
            <a:prstDash val="solid"/>
            <a:round/>
            <a:headEnd len="med" w="med" type="none"/>
            <a:tailEnd len="med" w="med" type="triangle"/>
          </a:ln>
        </p:spPr>
      </p:cxnSp>
      <p:cxnSp>
        <p:nvCxnSpPr>
          <p:cNvPr id="496" name="Google Shape;496;p47"/>
          <p:cNvCxnSpPr/>
          <p:nvPr/>
        </p:nvCxnSpPr>
        <p:spPr>
          <a:xfrm>
            <a:off x="2509650" y="3556675"/>
            <a:ext cx="521400" cy="0"/>
          </a:xfrm>
          <a:prstGeom prst="straightConnector1">
            <a:avLst/>
          </a:prstGeom>
          <a:noFill/>
          <a:ln cap="flat" cmpd="sng" w="28575">
            <a:solidFill>
              <a:srgbClr val="A64D79"/>
            </a:solidFill>
            <a:prstDash val="solid"/>
            <a:round/>
            <a:headEnd len="med" w="med" type="none"/>
            <a:tailEnd len="med" w="med" type="none"/>
          </a:ln>
        </p:spPr>
      </p:cxnSp>
      <p:cxnSp>
        <p:nvCxnSpPr>
          <p:cNvPr id="497" name="Google Shape;497;p47"/>
          <p:cNvCxnSpPr/>
          <p:nvPr/>
        </p:nvCxnSpPr>
        <p:spPr>
          <a:xfrm>
            <a:off x="2043825" y="4142500"/>
            <a:ext cx="987300" cy="0"/>
          </a:xfrm>
          <a:prstGeom prst="straightConnector1">
            <a:avLst/>
          </a:prstGeom>
          <a:noFill/>
          <a:ln cap="flat" cmpd="sng" w="28575">
            <a:solidFill>
              <a:srgbClr val="A64D79"/>
            </a:solidFill>
            <a:prstDash val="solid"/>
            <a:round/>
            <a:headEnd len="med" w="med" type="none"/>
            <a:tailEnd len="med" w="med" type="none"/>
          </a:ln>
        </p:spPr>
      </p:cxnSp>
      <p:cxnSp>
        <p:nvCxnSpPr>
          <p:cNvPr id="498" name="Google Shape;498;p47"/>
          <p:cNvCxnSpPr/>
          <p:nvPr/>
        </p:nvCxnSpPr>
        <p:spPr>
          <a:xfrm rot="10800000">
            <a:off x="3031050" y="3542750"/>
            <a:ext cx="0" cy="600300"/>
          </a:xfrm>
          <a:prstGeom prst="straightConnector1">
            <a:avLst/>
          </a:prstGeom>
          <a:noFill/>
          <a:ln cap="flat" cmpd="sng" w="28575">
            <a:solidFill>
              <a:srgbClr val="A64D79"/>
            </a:solidFill>
            <a:prstDash val="solid"/>
            <a:round/>
            <a:headEnd len="med" w="med" type="none"/>
            <a:tailEnd len="med" w="med" type="none"/>
          </a:ln>
        </p:spPr>
      </p:cxnSp>
      <p:cxnSp>
        <p:nvCxnSpPr>
          <p:cNvPr id="499" name="Google Shape;499;p47"/>
          <p:cNvCxnSpPr/>
          <p:nvPr/>
        </p:nvCxnSpPr>
        <p:spPr>
          <a:xfrm>
            <a:off x="3031050" y="3848800"/>
            <a:ext cx="261900" cy="0"/>
          </a:xfrm>
          <a:prstGeom prst="straightConnector1">
            <a:avLst/>
          </a:prstGeom>
          <a:noFill/>
          <a:ln cap="flat" cmpd="sng" w="28575">
            <a:solidFill>
              <a:srgbClr val="A64D79"/>
            </a:solidFill>
            <a:prstDash val="solid"/>
            <a:round/>
            <a:headEnd len="med" w="med" type="none"/>
            <a:tailEnd len="med" w="med" type="none"/>
          </a:ln>
        </p:spPr>
      </p:cxnSp>
      <p:sp>
        <p:nvSpPr>
          <p:cNvPr id="500" name="Google Shape;500;p47"/>
          <p:cNvSpPr txBox="1"/>
          <p:nvPr/>
        </p:nvSpPr>
        <p:spPr>
          <a:xfrm>
            <a:off x="3195238" y="3489550"/>
            <a:ext cx="1931100" cy="13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left side:</a:t>
            </a:r>
            <a:br>
              <a:rPr lang="en" sz="1000">
                <a:solidFill>
                  <a:srgbClr val="A64D79"/>
                </a:solidFill>
              </a:rPr>
            </a:br>
            <a:r>
              <a:rPr lang="en" sz="1000">
                <a:solidFill>
                  <a:srgbClr val="A64D79"/>
                </a:solidFill>
              </a:rPr>
              <a:t>commit </a:t>
            </a:r>
            <a:r>
              <a:rPr b="1" i="1" lang="en" sz="1000">
                <a:solidFill>
                  <a:srgbClr val="A64D79"/>
                </a:solidFill>
              </a:rPr>
              <a:t>B</a:t>
            </a:r>
            <a:r>
              <a:rPr lang="en" sz="1000">
                <a:solidFill>
                  <a:srgbClr val="A64D79"/>
                </a:solidFill>
              </a:rPr>
              <a:t> (</a:t>
            </a:r>
            <a:r>
              <a:rPr b="1" i="1" lang="en" sz="1000">
                <a:solidFill>
                  <a:srgbClr val="A64D79"/>
                </a:solidFill>
              </a:rPr>
              <a:t>base/parent version</a:t>
            </a:r>
            <a:r>
              <a:rPr lang="en" sz="1000">
                <a:solidFill>
                  <a:srgbClr val="A64D79"/>
                </a:solidFill>
              </a:rPr>
              <a:t>)</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right side:</a:t>
            </a:r>
            <a:br>
              <a:rPr lang="en" sz="1000">
                <a:solidFill>
                  <a:srgbClr val="A64D79"/>
                </a:solidFill>
              </a:rPr>
            </a:br>
            <a:r>
              <a:rPr lang="en" sz="1000">
                <a:solidFill>
                  <a:srgbClr val="A64D79"/>
                </a:solidFill>
              </a:rPr>
              <a:t>commit </a:t>
            </a:r>
            <a:r>
              <a:rPr b="1" i="1" lang="en" sz="1000">
                <a:solidFill>
                  <a:srgbClr val="A64D79"/>
                </a:solidFill>
              </a:rPr>
              <a:t>C</a:t>
            </a:r>
            <a:endParaRPr b="1" i="1" sz="1000">
              <a:solidFill>
                <a:srgbClr val="A64D79"/>
              </a:solidFill>
            </a:endParaRPr>
          </a:p>
        </p:txBody>
      </p:sp>
      <p:pic>
        <p:nvPicPr>
          <p:cNvPr id="501" name="Google Shape;501;p47"/>
          <p:cNvPicPr preferRelativeResize="0"/>
          <p:nvPr/>
        </p:nvPicPr>
        <p:blipFill rotWithShape="1">
          <a:blip r:embed="rId3">
            <a:alphaModFix/>
          </a:blip>
          <a:srcRect b="0" l="0" r="0" t="0"/>
          <a:stretch/>
        </p:blipFill>
        <p:spPr>
          <a:xfrm>
            <a:off x="152280" y="820440"/>
            <a:ext cx="4920480" cy="238032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8"/>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and Vote</a:t>
            </a:r>
            <a:endParaRPr sz="3000"/>
          </a:p>
        </p:txBody>
      </p:sp>
      <p:sp>
        <p:nvSpPr>
          <p:cNvPr id="508" name="Google Shape;508;p48"/>
          <p:cNvSpPr/>
          <p:nvPr/>
        </p:nvSpPr>
        <p:spPr>
          <a:xfrm>
            <a:off x="5225525" y="582200"/>
            <a:ext cx="39198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8"/>
          <p:cNvSpPr txBox="1"/>
          <p:nvPr/>
        </p:nvSpPr>
        <p:spPr>
          <a:xfrm>
            <a:off x="5225525" y="640800"/>
            <a:ext cx="38565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None/>
            </a:pPr>
            <a:r>
              <a:rPr lang="en">
                <a:solidFill>
                  <a:schemeClr val="dk1"/>
                </a:solidFill>
              </a:rPr>
              <a:t>Changes can be inspected in the Gerrit WebUI.</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The </a:t>
            </a:r>
            <a:r>
              <a:rPr b="1" i="1" lang="en">
                <a:solidFill>
                  <a:schemeClr val="dk1"/>
                </a:solidFill>
              </a:rPr>
              <a:t>change screen</a:t>
            </a:r>
            <a:r>
              <a:rPr b="1" lang="en">
                <a:solidFill>
                  <a:schemeClr val="dk1"/>
                </a:solidFill>
              </a:rPr>
              <a:t> </a:t>
            </a:r>
            <a:r>
              <a:rPr lang="en">
                <a:solidFill>
                  <a:schemeClr val="dk1"/>
                </a:solidFill>
              </a:rPr>
              <a:t>shows you all information about a change, including which files have been changed.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For each modified file you can review the </a:t>
            </a:r>
            <a:r>
              <a:rPr b="1" i="1" lang="en">
                <a:solidFill>
                  <a:schemeClr val="dk1"/>
                </a:solidFill>
              </a:rPr>
              <a:t>file diff </a:t>
            </a:r>
            <a:r>
              <a:rPr lang="en">
                <a:solidFill>
                  <a:schemeClr val="dk1"/>
                </a:solidFill>
              </a:rPr>
              <a:t>and comment inline on it, which creates </a:t>
            </a:r>
            <a:r>
              <a:rPr b="1" i="1" lang="en">
                <a:solidFill>
                  <a:schemeClr val="dk1"/>
                </a:solidFill>
              </a:rPr>
              <a:t>unpublished draft comments</a:t>
            </a:r>
            <a:r>
              <a:rPr lang="en">
                <a:solidFill>
                  <a:schemeClr val="dk1"/>
                </a:solidFill>
              </a:rPr>
              <a:t>. You can also reply to existing comments.</a:t>
            </a:r>
            <a:endParaRPr>
              <a:solidFill>
                <a:schemeClr val="dk1"/>
              </a:solidFill>
            </a:endParaRPr>
          </a:p>
          <a:p>
            <a:pPr indent="-317500" lvl="0" marL="457200" rtl="0" algn="l">
              <a:lnSpc>
                <a:spcPct val="115000"/>
              </a:lnSpc>
              <a:spcBef>
                <a:spcPts val="0"/>
              </a:spcBef>
              <a:spcAft>
                <a:spcPts val="0"/>
              </a:spcAft>
              <a:buClr>
                <a:srgbClr val="3D85C6"/>
              </a:buClr>
              <a:buSzPts val="1400"/>
              <a:buChar char="■"/>
            </a:pPr>
            <a:r>
              <a:rPr lang="en">
                <a:solidFill>
                  <a:srgbClr val="3D85C6"/>
                </a:solidFill>
              </a:rPr>
              <a:t>The comments are published by </a:t>
            </a:r>
            <a:r>
              <a:rPr b="1" i="1" lang="en">
                <a:solidFill>
                  <a:srgbClr val="3D85C6"/>
                </a:solidFill>
              </a:rPr>
              <a:t>replying</a:t>
            </a:r>
            <a:r>
              <a:rPr lang="en">
                <a:solidFill>
                  <a:srgbClr val="3D85C6"/>
                </a:solidFill>
              </a:rPr>
              <a:t> on the change. The reply can include a general </a:t>
            </a:r>
            <a:r>
              <a:rPr b="1" i="1" lang="en">
                <a:solidFill>
                  <a:srgbClr val="3D85C6"/>
                </a:solidFill>
              </a:rPr>
              <a:t>change message</a:t>
            </a:r>
            <a:r>
              <a:rPr lang="en">
                <a:solidFill>
                  <a:srgbClr val="3D85C6"/>
                </a:solidFill>
              </a:rPr>
              <a:t> and you can give a </a:t>
            </a:r>
            <a:r>
              <a:rPr b="1" i="1" lang="en">
                <a:solidFill>
                  <a:srgbClr val="3D85C6"/>
                </a:solidFill>
              </a:rPr>
              <a:t>voting</a:t>
            </a:r>
            <a:r>
              <a:rPr lang="en">
                <a:solidFill>
                  <a:srgbClr val="3D85C6"/>
                </a:solidFill>
              </a:rPr>
              <a:t> on the change.</a:t>
            </a:r>
            <a:endParaRPr>
              <a:solidFill>
                <a:srgbClr val="3D85C6"/>
              </a:solidFill>
            </a:endParaRPr>
          </a:p>
        </p:txBody>
      </p:sp>
      <p:pic>
        <p:nvPicPr>
          <p:cNvPr id="510" name="Google Shape;510;p48"/>
          <p:cNvPicPr preferRelativeResize="0"/>
          <p:nvPr/>
        </p:nvPicPr>
        <p:blipFill rotWithShape="1">
          <a:blip r:embed="rId3">
            <a:alphaModFix/>
          </a:blip>
          <a:srcRect b="0" l="0" r="0" t="0"/>
          <a:stretch/>
        </p:blipFill>
        <p:spPr>
          <a:xfrm>
            <a:off x="248400" y="832320"/>
            <a:ext cx="4577039" cy="273348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Voting</a:t>
            </a:r>
            <a:endParaRPr sz="3000"/>
          </a:p>
        </p:txBody>
      </p:sp>
      <p:sp>
        <p:nvSpPr>
          <p:cNvPr id="517" name="Google Shape;517;p49"/>
          <p:cNvSpPr/>
          <p:nvPr/>
        </p:nvSpPr>
        <p:spPr>
          <a:xfrm>
            <a:off x="5225525" y="582200"/>
            <a:ext cx="39198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txBox="1"/>
          <p:nvPr/>
        </p:nvSpPr>
        <p:spPr>
          <a:xfrm>
            <a:off x="5225525" y="521650"/>
            <a:ext cx="38565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Voting is done on </a:t>
            </a:r>
            <a:r>
              <a:rPr b="1" i="1" lang="en" sz="1200">
                <a:solidFill>
                  <a:srgbClr val="3D85C6"/>
                </a:solidFill>
              </a:rPr>
              <a:t>review labels</a:t>
            </a:r>
            <a:r>
              <a:rPr lang="en" sz="1200">
                <a:solidFill>
                  <a:schemeClr val="dk1"/>
                </a:solidFill>
              </a:rPr>
              <a:t>:</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Which </a:t>
            </a:r>
            <a:r>
              <a:rPr b="1" i="1" lang="en" sz="1200">
                <a:solidFill>
                  <a:schemeClr val="dk1"/>
                </a:solidFill>
              </a:rPr>
              <a:t>review labels</a:t>
            </a:r>
            <a:r>
              <a:rPr lang="en" sz="1200">
                <a:solidFill>
                  <a:schemeClr val="dk1"/>
                </a:solidFill>
              </a:rPr>
              <a:t> and </a:t>
            </a:r>
            <a:r>
              <a:rPr b="1" i="1" lang="en" sz="1200">
                <a:solidFill>
                  <a:schemeClr val="dk1"/>
                </a:solidFill>
              </a:rPr>
              <a:t>voting values</a:t>
            </a:r>
            <a:r>
              <a:rPr lang="en" sz="1200">
                <a:solidFill>
                  <a:schemeClr val="dk1"/>
                </a:solidFill>
              </a:rPr>
              <a:t> are available can be configured per repository, by default there is only the </a:t>
            </a:r>
            <a:r>
              <a:rPr i="1" lang="en" sz="1200">
                <a:solidFill>
                  <a:schemeClr val="dk1"/>
                </a:solidFill>
                <a:latin typeface="Courier New"/>
                <a:ea typeface="Courier New"/>
                <a:cs typeface="Courier New"/>
                <a:sym typeface="Courier New"/>
              </a:rPr>
              <a:t>Code-Review</a:t>
            </a:r>
            <a:r>
              <a:rPr lang="en" sz="1200">
                <a:solidFill>
                  <a:schemeClr val="dk1"/>
                </a:solidFill>
              </a:rPr>
              <a:t> label.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Usually a change requires an </a:t>
            </a:r>
            <a:r>
              <a:rPr b="1" i="1" lang="en" sz="1200">
                <a:solidFill>
                  <a:srgbClr val="3D85C6"/>
                </a:solidFill>
              </a:rPr>
              <a:t>approval</a:t>
            </a:r>
            <a:r>
              <a:rPr lang="en" sz="1200">
                <a:solidFill>
                  <a:schemeClr val="dk1"/>
                </a:solidFill>
              </a:rPr>
              <a:t> (highest possible vote) for each label in order to become submittable.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i="1" lang="en" sz="1200">
                <a:solidFill>
                  <a:srgbClr val="3D85C6"/>
                </a:solidFill>
              </a:rPr>
              <a:t>Veto </a:t>
            </a:r>
            <a:r>
              <a:rPr b="1" i="1" lang="en" sz="1200">
                <a:solidFill>
                  <a:srgbClr val="3D85C6"/>
                </a:solidFill>
              </a:rPr>
              <a:t>votes</a:t>
            </a:r>
            <a:r>
              <a:rPr lang="en" sz="1200">
                <a:solidFill>
                  <a:schemeClr val="dk1"/>
                </a:solidFill>
              </a:rPr>
              <a:t> (lowest possible value) block the submit of a change.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i="1" lang="en" sz="1200">
                <a:solidFill>
                  <a:srgbClr val="3D85C6"/>
                </a:solidFill>
              </a:rPr>
              <a:t>Access rights</a:t>
            </a:r>
            <a:r>
              <a:rPr lang="en" sz="1200">
                <a:solidFill>
                  <a:schemeClr val="dk1"/>
                </a:solidFill>
              </a:rPr>
              <a:t> control which user is allowed to vote on which review label and with which values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Votings on some labels may be done automatically by bots (e.g. voting on the </a:t>
            </a:r>
            <a:r>
              <a:rPr i="1" lang="en" sz="1200">
                <a:solidFill>
                  <a:schemeClr val="dk1"/>
                </a:solidFill>
                <a:latin typeface="Courier New"/>
                <a:ea typeface="Courier New"/>
                <a:cs typeface="Courier New"/>
                <a:sym typeface="Courier New"/>
              </a:rPr>
              <a:t>Verified</a:t>
            </a:r>
            <a:r>
              <a:rPr lang="en" sz="1200">
                <a:solidFill>
                  <a:schemeClr val="dk1"/>
                </a:solidFill>
              </a:rPr>
              <a:t> label is often done by CI servers depending on the build and test results)</a:t>
            </a:r>
            <a:endParaRPr sz="1200">
              <a:solidFill>
                <a:schemeClr val="dk1"/>
              </a:solidFill>
            </a:endParaRPr>
          </a:p>
        </p:txBody>
      </p:sp>
      <p:sp>
        <p:nvSpPr>
          <p:cNvPr id="519" name="Google Shape;519;p4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can the change owner do if a negative vote is received?</a:t>
            </a:r>
            <a:endParaRPr i="1" sz="1800">
              <a:solidFill>
                <a:schemeClr val="dk1"/>
              </a:solidFill>
            </a:endParaRPr>
          </a:p>
        </p:txBody>
      </p:sp>
      <p:pic>
        <p:nvPicPr>
          <p:cNvPr id="521" name="Google Shape;521;p49"/>
          <p:cNvPicPr preferRelativeResize="0"/>
          <p:nvPr/>
        </p:nvPicPr>
        <p:blipFill rotWithShape="1">
          <a:blip r:embed="rId3">
            <a:alphaModFix/>
          </a:blip>
          <a:srcRect b="0" l="0" r="0" t="0"/>
          <a:stretch/>
        </p:blipFill>
        <p:spPr>
          <a:xfrm>
            <a:off x="124920" y="911880"/>
            <a:ext cx="4874039" cy="806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0"/>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Voting</a:t>
            </a:r>
            <a:endParaRPr sz="3000"/>
          </a:p>
        </p:txBody>
      </p:sp>
      <p:cxnSp>
        <p:nvCxnSpPr>
          <p:cNvPr id="528" name="Google Shape;528;p50"/>
          <p:cNvCxnSpPr/>
          <p:nvPr/>
        </p:nvCxnSpPr>
        <p:spPr>
          <a:xfrm>
            <a:off x="2824825" y="1848863"/>
            <a:ext cx="0" cy="847500"/>
          </a:xfrm>
          <a:prstGeom prst="straightConnector1">
            <a:avLst/>
          </a:prstGeom>
          <a:noFill/>
          <a:ln cap="flat" cmpd="sng" w="76200">
            <a:solidFill>
              <a:schemeClr val="dk2"/>
            </a:solidFill>
            <a:prstDash val="solid"/>
            <a:round/>
            <a:headEnd len="med" w="med" type="none"/>
            <a:tailEnd len="med" w="med" type="triangle"/>
          </a:ln>
        </p:spPr>
      </p:cxnSp>
      <p:sp>
        <p:nvSpPr>
          <p:cNvPr id="529" name="Google Shape;529;p50"/>
          <p:cNvSpPr txBox="1"/>
          <p:nvPr/>
        </p:nvSpPr>
        <p:spPr>
          <a:xfrm>
            <a:off x="128925" y="2784150"/>
            <a:ext cx="5979000" cy="1283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900"/>
              </a:spcBef>
              <a:spcAft>
                <a:spcPts val="0"/>
              </a:spcAft>
              <a:buClr>
                <a:srgbClr val="000000"/>
              </a:buClr>
              <a:buSzPts val="1500"/>
              <a:buFont typeface="Arial"/>
              <a:buChar char="■"/>
            </a:pPr>
            <a:r>
              <a:rPr lang="en" sz="1500"/>
              <a:t>Rework the change and upload a new version of the change.</a:t>
            </a:r>
            <a:br>
              <a:rPr lang="en" sz="1500"/>
            </a:br>
            <a:r>
              <a:rPr b="1" lang="en" sz="1500"/>
              <a:t>OR</a:t>
            </a:r>
            <a:endParaRPr b="1" i="1" sz="1500">
              <a:latin typeface="Courier New"/>
              <a:ea typeface="Courier New"/>
              <a:cs typeface="Courier New"/>
              <a:sym typeface="Courier New"/>
            </a:endParaRPr>
          </a:p>
          <a:p>
            <a:pPr indent="-323850" lvl="0" marL="457200" marR="0" rtl="0" algn="l">
              <a:lnSpc>
                <a:spcPct val="115000"/>
              </a:lnSpc>
              <a:spcBef>
                <a:spcPts val="0"/>
              </a:spcBef>
              <a:spcAft>
                <a:spcPts val="0"/>
              </a:spcAft>
              <a:buClr>
                <a:srgbClr val="000000"/>
              </a:buClr>
              <a:buSzPts val="1500"/>
              <a:buFont typeface="Arial"/>
              <a:buChar char="■"/>
            </a:pPr>
            <a:r>
              <a:rPr b="1" i="1" lang="en" sz="1500">
                <a:solidFill>
                  <a:srgbClr val="3D85C6"/>
                </a:solidFill>
              </a:rPr>
              <a:t>Abandon</a:t>
            </a:r>
            <a:r>
              <a:rPr lang="en" sz="1500"/>
              <a:t> the change.</a:t>
            </a:r>
            <a:endParaRPr sz="1500"/>
          </a:p>
        </p:txBody>
      </p:sp>
      <p:sp>
        <p:nvSpPr>
          <p:cNvPr id="530" name="Google Shape;530;p50"/>
          <p:cNvSpPr/>
          <p:nvPr/>
        </p:nvSpPr>
        <p:spPr>
          <a:xfrm>
            <a:off x="6177750" y="582200"/>
            <a:ext cx="29676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0"/>
          <p:cNvSpPr txBox="1"/>
          <p:nvPr/>
        </p:nvSpPr>
        <p:spPr>
          <a:xfrm>
            <a:off x="6209400" y="674575"/>
            <a:ext cx="2904300" cy="36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b="1" i="1" lang="en" sz="1800"/>
              <a:t>Abandoning</a:t>
            </a:r>
            <a:r>
              <a:rPr lang="en" sz="1800"/>
              <a:t> a change means that the modifications are discarded and the change doesn’t get submitted. Abandoned changes are still accessible and can be </a:t>
            </a:r>
            <a:r>
              <a:rPr b="1" i="1" lang="en" sz="1800">
                <a:solidFill>
                  <a:srgbClr val="3D85C6"/>
                </a:solidFill>
              </a:rPr>
              <a:t>restored</a:t>
            </a:r>
            <a:r>
              <a:rPr lang="en" sz="1800"/>
              <a:t> if needed.</a:t>
            </a:r>
            <a:endParaRPr sz="1800">
              <a:solidFill>
                <a:srgbClr val="000000"/>
              </a:solidFill>
            </a:endParaRPr>
          </a:p>
        </p:txBody>
      </p:sp>
      <p:sp>
        <p:nvSpPr>
          <p:cNvPr id="532" name="Google Shape;532;p50"/>
          <p:cNvSpPr/>
          <p:nvPr/>
        </p:nvSpPr>
        <p:spPr>
          <a:xfrm>
            <a:off x="0" y="4514725"/>
            <a:ext cx="9144000" cy="639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0"/>
          <p:cNvSpPr txBox="1"/>
          <p:nvPr/>
        </p:nvSpPr>
        <p:spPr>
          <a:xfrm>
            <a:off x="-16325" y="4455875"/>
            <a:ext cx="88683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When you push a commit for code review how does Gerrit know if you push</a:t>
            </a:r>
            <a:br>
              <a:rPr i="1" lang="en" sz="1800">
                <a:solidFill>
                  <a:schemeClr val="dk1"/>
                </a:solidFill>
              </a:rPr>
            </a:br>
            <a:r>
              <a:rPr i="1" lang="en" sz="1800">
                <a:solidFill>
                  <a:schemeClr val="dk1"/>
                </a:solidFill>
              </a:rPr>
              <a:t>     a new change or a new version of an existing change?</a:t>
            </a:r>
            <a:endParaRPr i="1" sz="1800"/>
          </a:p>
        </p:txBody>
      </p:sp>
      <p:pic>
        <p:nvPicPr>
          <p:cNvPr id="534" name="Google Shape;534;p50"/>
          <p:cNvPicPr preferRelativeResize="0"/>
          <p:nvPr/>
        </p:nvPicPr>
        <p:blipFill rotWithShape="1">
          <a:blip r:embed="rId3">
            <a:alphaModFix/>
          </a:blip>
          <a:srcRect b="0" l="0" r="0" t="0"/>
          <a:stretch/>
        </p:blipFill>
        <p:spPr>
          <a:xfrm>
            <a:off x="501480" y="947880"/>
            <a:ext cx="4874039" cy="806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1"/>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Change-Id</a:t>
            </a:r>
            <a:endParaRPr b="1" sz="3600">
              <a:solidFill>
                <a:srgbClr val="FFFFFF"/>
              </a:solidFill>
            </a:endParaRPr>
          </a:p>
          <a:p>
            <a:pPr indent="0" lvl="0" marL="0" rtl="0" algn="l">
              <a:spcBef>
                <a:spcPts val="0"/>
              </a:spcBef>
              <a:spcAft>
                <a:spcPts val="0"/>
              </a:spcAft>
              <a:buNone/>
            </a:pPr>
            <a:r>
              <a:t/>
            </a:r>
            <a:endParaRPr sz="3000"/>
          </a:p>
        </p:txBody>
      </p:sp>
      <p:sp>
        <p:nvSpPr>
          <p:cNvPr id="541" name="Google Shape;541;p51"/>
          <p:cNvSpPr txBox="1"/>
          <p:nvPr/>
        </p:nvSpPr>
        <p:spPr>
          <a:xfrm>
            <a:off x="189450" y="674575"/>
            <a:ext cx="5778000" cy="3742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900"/>
              </a:spcBef>
              <a:spcAft>
                <a:spcPts val="0"/>
              </a:spcAft>
              <a:buClr>
                <a:srgbClr val="000000"/>
              </a:buClr>
              <a:buSzPts val="1800"/>
              <a:buFont typeface="Georgia"/>
              <a:buChar char="■"/>
            </a:pPr>
            <a:r>
              <a:rPr b="1" i="1" lang="en" sz="1800">
                <a:solidFill>
                  <a:srgbClr val="3D85C6"/>
                </a:solidFill>
              </a:rPr>
              <a:t>Change-Id</a:t>
            </a:r>
            <a:r>
              <a:rPr lang="en" sz="1800"/>
              <a:t>:</a:t>
            </a:r>
            <a:br>
              <a:rPr lang="en" sz="1800"/>
            </a:br>
            <a:r>
              <a:rPr lang="en" sz="1800"/>
              <a:t>ID of a </a:t>
            </a:r>
            <a:r>
              <a:rPr b="1" i="1" lang="en" sz="1800"/>
              <a:t>change</a:t>
            </a:r>
            <a:r>
              <a:rPr lang="en" sz="1800"/>
              <a:t> that is set as footer in the commit message.</a:t>
            </a:r>
            <a:endParaRPr sz="1800"/>
          </a:p>
          <a:p>
            <a:pPr indent="-342900" lvl="0" marL="457200" marR="0" rtl="0" algn="l">
              <a:lnSpc>
                <a:spcPct val="115000"/>
              </a:lnSpc>
              <a:spcBef>
                <a:spcPts val="0"/>
              </a:spcBef>
              <a:spcAft>
                <a:spcPts val="0"/>
              </a:spcAft>
              <a:buClr>
                <a:srgbClr val="000000"/>
              </a:buClr>
              <a:buSzPts val="1800"/>
              <a:buFont typeface="Georgia"/>
              <a:buChar char="■"/>
            </a:pPr>
            <a:r>
              <a:rPr lang="en" sz="1800"/>
              <a:t>Automatically generated and inserted on commit by a commit hook.</a:t>
            </a:r>
            <a:endParaRPr sz="1800"/>
          </a:p>
          <a:p>
            <a:pPr indent="-342900" lvl="0" marL="457200" marR="0" rtl="0" algn="l">
              <a:lnSpc>
                <a:spcPct val="115000"/>
              </a:lnSpc>
              <a:spcBef>
                <a:spcPts val="0"/>
              </a:spcBef>
              <a:spcAft>
                <a:spcPts val="0"/>
              </a:spcAft>
              <a:buClr>
                <a:srgbClr val="000000"/>
              </a:buClr>
              <a:buSzPts val="1800"/>
              <a:buFont typeface="Georgia"/>
              <a:buChar char="■"/>
            </a:pPr>
            <a:r>
              <a:rPr lang="en" sz="1800"/>
              <a:t>If a commit is pushed that contains a </a:t>
            </a:r>
            <a:r>
              <a:rPr i="1" lang="en" sz="1800">
                <a:latin typeface="Courier New"/>
                <a:ea typeface="Courier New"/>
                <a:cs typeface="Courier New"/>
                <a:sym typeface="Courier New"/>
              </a:rPr>
              <a:t>Change-Id</a:t>
            </a:r>
            <a:r>
              <a:rPr i="1" lang="en" sz="1800"/>
              <a:t> </a:t>
            </a:r>
            <a:r>
              <a:rPr lang="en" sz="1800"/>
              <a:t>in the commit message Gerrit checks if a change with this </a:t>
            </a:r>
            <a:r>
              <a:rPr i="1" lang="en" sz="1800">
                <a:latin typeface="Courier New"/>
                <a:ea typeface="Courier New"/>
                <a:cs typeface="Courier New"/>
                <a:sym typeface="Courier New"/>
              </a:rPr>
              <a:t>Change-Id</a:t>
            </a:r>
            <a:r>
              <a:rPr lang="en" sz="1800"/>
              <a:t> already exists.</a:t>
            </a:r>
            <a:endParaRPr sz="1800"/>
          </a:p>
          <a:p>
            <a:pPr indent="-342900" lvl="1" marL="914400" marR="0" rtl="0" algn="l">
              <a:lnSpc>
                <a:spcPct val="115000"/>
              </a:lnSpc>
              <a:spcBef>
                <a:spcPts val="0"/>
              </a:spcBef>
              <a:spcAft>
                <a:spcPts val="0"/>
              </a:spcAft>
              <a:buClr>
                <a:srgbClr val="000000"/>
              </a:buClr>
              <a:buSzPts val="1800"/>
              <a:buChar char="○"/>
            </a:pPr>
            <a:r>
              <a:rPr lang="en" sz="1800"/>
              <a:t>If yes, this change is updated.</a:t>
            </a:r>
            <a:endParaRPr sz="1800"/>
          </a:p>
          <a:p>
            <a:pPr indent="-342900" lvl="1" marL="914400" marR="0" rtl="0" algn="l">
              <a:lnSpc>
                <a:spcPct val="115000"/>
              </a:lnSpc>
              <a:spcBef>
                <a:spcPts val="0"/>
              </a:spcBef>
              <a:spcAft>
                <a:spcPts val="0"/>
              </a:spcAft>
              <a:buClr>
                <a:srgbClr val="000000"/>
              </a:buClr>
              <a:buSzPts val="1800"/>
              <a:buChar char="○"/>
            </a:pPr>
            <a:r>
              <a:rPr lang="en" sz="1800"/>
              <a:t>If not, a new change with that </a:t>
            </a:r>
            <a:r>
              <a:rPr i="1" lang="en" sz="1800">
                <a:latin typeface="Courier New"/>
                <a:ea typeface="Courier New"/>
                <a:cs typeface="Courier New"/>
                <a:sym typeface="Courier New"/>
              </a:rPr>
              <a:t>Change-Id</a:t>
            </a:r>
            <a:r>
              <a:rPr lang="en" sz="1800"/>
              <a:t> is created.</a:t>
            </a:r>
            <a:endParaRPr sz="1800"/>
          </a:p>
        </p:txBody>
      </p:sp>
      <p:sp>
        <p:nvSpPr>
          <p:cNvPr id="542" name="Google Shape;542;p5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1"/>
          <p:cNvSpPr txBox="1"/>
          <p:nvPr/>
        </p:nvSpPr>
        <p:spPr>
          <a:xfrm>
            <a:off x="6209400" y="674575"/>
            <a:ext cx="2904300" cy="345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600"/>
              <a:t>The </a:t>
            </a:r>
            <a:r>
              <a:rPr b="1" i="1" lang="en" sz="1600"/>
              <a:t>Gerrit commit-msg hook</a:t>
            </a:r>
            <a:r>
              <a:rPr lang="en" sz="1600"/>
              <a:t> that generates and inserts </a:t>
            </a:r>
            <a:r>
              <a:rPr b="1" i="1" lang="en" sz="1600"/>
              <a:t>Change-Ids</a:t>
            </a:r>
            <a:r>
              <a:rPr lang="en" sz="1600"/>
              <a:t> on </a:t>
            </a:r>
            <a:r>
              <a:rPr i="1" lang="en" sz="1600">
                <a:latin typeface="Courier New"/>
                <a:ea typeface="Courier New"/>
                <a:cs typeface="Courier New"/>
                <a:sym typeface="Courier New"/>
              </a:rPr>
              <a:t>git commit</a:t>
            </a:r>
            <a:r>
              <a:rPr lang="en" sz="1600"/>
              <a:t> must be installed once in a repository after it was cloned:</a:t>
            </a:r>
            <a:endParaRPr sz="1600"/>
          </a:p>
          <a:p>
            <a:pPr indent="-330200" lvl="0" marL="457200" rtl="0" algn="l">
              <a:lnSpc>
                <a:spcPct val="115000"/>
              </a:lnSpc>
              <a:spcBef>
                <a:spcPts val="900"/>
              </a:spcBef>
              <a:spcAft>
                <a:spcPts val="0"/>
              </a:spcAft>
              <a:buSzPts val="1600"/>
              <a:buChar char="■"/>
            </a:pPr>
            <a:r>
              <a:rPr lang="en" sz="1600"/>
              <a:t>The clone command that is offered by Gerrit in the WebUI includes the command to install the </a:t>
            </a:r>
            <a:r>
              <a:rPr i="1" lang="en" sz="1600">
                <a:latin typeface="Courier New"/>
                <a:ea typeface="Courier New"/>
                <a:cs typeface="Courier New"/>
                <a:sym typeface="Courier New"/>
              </a:rPr>
              <a:t>commit-msg</a:t>
            </a:r>
            <a:r>
              <a:rPr lang="en" sz="1600"/>
              <a:t> hook.</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2"/>
          <p:cNvSpPr txBox="1"/>
          <p:nvPr/>
        </p:nvSpPr>
        <p:spPr>
          <a:xfrm>
            <a:off x="189450" y="893800"/>
            <a:ext cx="5582700" cy="28374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First line is the subject, should be shorter than 70 chars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Separate the body from the subject by an empty line. The commit message should describe why you are doing the change. That's what typically helps best to understand what the change is about. The details of what you changed are visible from the file diffs.</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The body can have as many paragraphs as you want. Lines shouldn't exceed 80 chars. This helps command line tools to render it nicely. Paragraphs are separated by empty lines.</a:t>
            </a:r>
            <a:endParaRPr sz="1200">
              <a:latin typeface="Courier New"/>
              <a:ea typeface="Courier New"/>
              <a:cs typeface="Courier New"/>
              <a:sym typeface="Courier New"/>
            </a:endParaRPr>
          </a:p>
          <a:p>
            <a:pPr indent="0" lvl="0" marL="0" rtl="0" algn="l">
              <a:spcBef>
                <a:spcPts val="0"/>
              </a:spcBef>
              <a:spcAft>
                <a:spcPts val="0"/>
              </a:spcAft>
              <a:buNone/>
            </a:pPr>
            <a:br>
              <a:rPr lang="en" sz="1200">
                <a:latin typeface="Courier New"/>
                <a:ea typeface="Courier New"/>
                <a:cs typeface="Courier New"/>
                <a:sym typeface="Courier New"/>
              </a:rPr>
            </a:br>
            <a:r>
              <a:rPr lang="en" sz="1200">
                <a:solidFill>
                  <a:srgbClr val="FF0000"/>
                </a:solidFill>
                <a:latin typeface="Courier New"/>
                <a:ea typeface="Courier New"/>
                <a:cs typeface="Courier New"/>
                <a:sym typeface="Courier New"/>
              </a:rPr>
              <a:t>Change-Id: I3eefa6661010058d3684b2983f5b38bf3233d0f7</a:t>
            </a:r>
            <a:endParaRPr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Bug: Issue 123</a:t>
            </a:r>
            <a:endParaRPr sz="1200">
              <a:latin typeface="Courier New"/>
              <a:ea typeface="Courier New"/>
              <a:cs typeface="Courier New"/>
              <a:sym typeface="Courier New"/>
            </a:endParaRPr>
          </a:p>
        </p:txBody>
      </p:sp>
      <p:sp>
        <p:nvSpPr>
          <p:cNvPr id="549" name="Google Shape;549;p5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2"/>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Change-Id</a:t>
            </a:r>
            <a:endParaRPr b="1" sz="3600">
              <a:solidFill>
                <a:srgbClr val="FFFFFF"/>
              </a:solidFill>
            </a:endParaRPr>
          </a:p>
          <a:p>
            <a:pPr indent="0" lvl="0" marL="0" rtl="0" algn="l">
              <a:spcBef>
                <a:spcPts val="0"/>
              </a:spcBef>
              <a:spcAft>
                <a:spcPts val="0"/>
              </a:spcAft>
              <a:buNone/>
            </a:pPr>
            <a:r>
              <a:t/>
            </a:r>
            <a:endParaRPr sz="3000"/>
          </a:p>
        </p:txBody>
      </p:sp>
      <p:sp>
        <p:nvSpPr>
          <p:cNvPr id="551" name="Google Shape;551;p52"/>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2"/>
          <p:cNvSpPr txBox="1"/>
          <p:nvPr/>
        </p:nvSpPr>
        <p:spPr>
          <a:xfrm>
            <a:off x="6012950" y="668100"/>
            <a:ext cx="2943900" cy="32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a:solidFill>
                  <a:schemeClr val="dk1"/>
                </a:solidFill>
                <a:latin typeface="Courier New"/>
                <a:ea typeface="Courier New"/>
                <a:cs typeface="Courier New"/>
                <a:sym typeface="Courier New"/>
              </a:rPr>
              <a:t>Change-Id</a:t>
            </a:r>
            <a:r>
              <a:rPr lang="en">
                <a:solidFill>
                  <a:schemeClr val="dk1"/>
                </a:solidFill>
              </a:rPr>
              <a:t>:</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Format: ‘I’ + SHA1</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To be recognized by Gerrit the </a:t>
            </a:r>
            <a:r>
              <a:rPr i="1" lang="en">
                <a:solidFill>
                  <a:schemeClr val="dk1"/>
                </a:solidFill>
                <a:latin typeface="Courier New"/>
                <a:ea typeface="Courier New"/>
                <a:cs typeface="Courier New"/>
                <a:sym typeface="Courier New"/>
              </a:rPr>
              <a:t>Change-Id</a:t>
            </a:r>
            <a:r>
              <a:rPr lang="en">
                <a:solidFill>
                  <a:schemeClr val="dk1"/>
                </a:solidFill>
              </a:rPr>
              <a:t> must be contained in the </a:t>
            </a:r>
            <a:r>
              <a:rPr b="1" lang="en">
                <a:solidFill>
                  <a:schemeClr val="dk1"/>
                </a:solidFill>
              </a:rPr>
              <a:t>last paragraph</a:t>
            </a:r>
            <a:r>
              <a:rPr lang="en">
                <a:solidFill>
                  <a:schemeClr val="dk1"/>
                </a:solidFill>
              </a:rPr>
              <a:t> of the commit message (as all Git footers)</a:t>
            </a:r>
            <a:endParaRPr>
              <a:solidFill>
                <a:schemeClr val="dk1"/>
              </a:solidFill>
            </a:endParaRPr>
          </a:p>
        </p:txBody>
      </p:sp>
      <p:sp>
        <p:nvSpPr>
          <p:cNvPr id="553" name="Google Shape;553;p5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2"/>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is a patch set?</a:t>
            </a:r>
            <a:endParaRPr i="1"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Patch Set</a:t>
            </a:r>
            <a:endParaRPr b="1" sz="3600">
              <a:solidFill>
                <a:srgbClr val="FFFFFF"/>
              </a:solidFill>
            </a:endParaRPr>
          </a:p>
          <a:p>
            <a:pPr indent="0" lvl="0" marL="0" rtl="0" algn="l">
              <a:spcBef>
                <a:spcPts val="0"/>
              </a:spcBef>
              <a:spcAft>
                <a:spcPts val="0"/>
              </a:spcAft>
              <a:buNone/>
            </a:pPr>
            <a:r>
              <a:t/>
            </a:r>
            <a:endParaRPr sz="3000"/>
          </a:p>
        </p:txBody>
      </p:sp>
      <p:sp>
        <p:nvSpPr>
          <p:cNvPr id="561" name="Google Shape;561;p53"/>
          <p:cNvSpPr txBox="1"/>
          <p:nvPr/>
        </p:nvSpPr>
        <p:spPr>
          <a:xfrm>
            <a:off x="189450" y="788850"/>
            <a:ext cx="6020100" cy="3141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900"/>
              </a:spcBef>
              <a:spcAft>
                <a:spcPts val="0"/>
              </a:spcAft>
              <a:buClr>
                <a:srgbClr val="000000"/>
              </a:buClr>
              <a:buSzPts val="1800"/>
              <a:buFont typeface="Georgia"/>
              <a:buChar char="■"/>
            </a:pPr>
            <a:r>
              <a:rPr b="1" i="1" lang="en" sz="1800">
                <a:solidFill>
                  <a:srgbClr val="3D85C6"/>
                </a:solidFill>
              </a:rPr>
              <a:t>Patch Set</a:t>
            </a:r>
            <a:r>
              <a:rPr lang="en" sz="1800"/>
              <a:t>:</a:t>
            </a:r>
            <a:br>
              <a:rPr lang="en" sz="1800"/>
            </a:br>
            <a:r>
              <a:rPr lang="en" sz="1800"/>
              <a:t>A </a:t>
            </a:r>
            <a:r>
              <a:rPr lang="en" sz="1800"/>
              <a:t>version</a:t>
            </a:r>
            <a:r>
              <a:rPr lang="en" sz="1800"/>
              <a:t> of a </a:t>
            </a:r>
            <a:r>
              <a:rPr b="1" i="1" lang="en" sz="1800"/>
              <a:t>change</a:t>
            </a:r>
            <a:endParaRPr b="1" i="1" sz="1800"/>
          </a:p>
          <a:p>
            <a:pPr indent="-342900" lvl="0" marL="457200" marR="0" rtl="0" algn="l">
              <a:lnSpc>
                <a:spcPct val="115000"/>
              </a:lnSpc>
              <a:spcBef>
                <a:spcPts val="0"/>
              </a:spcBef>
              <a:spcAft>
                <a:spcPts val="0"/>
              </a:spcAft>
              <a:buClr>
                <a:srgbClr val="000000"/>
              </a:buClr>
              <a:buSzPts val="1800"/>
              <a:buFont typeface="Georgia"/>
              <a:buChar char="■"/>
            </a:pPr>
            <a:r>
              <a:rPr lang="en" sz="1800"/>
              <a:t>Correlates to a </a:t>
            </a:r>
            <a:r>
              <a:rPr b="1" i="1" lang="en" sz="1800"/>
              <a:t>Git commit</a:t>
            </a:r>
            <a:r>
              <a:rPr lang="en" sz="1800"/>
              <a:t>.</a:t>
            </a:r>
            <a:endParaRPr sz="1800"/>
          </a:p>
          <a:p>
            <a:pPr indent="-342900" lvl="0" marL="457200" marR="0" rtl="0" algn="l">
              <a:lnSpc>
                <a:spcPct val="115000"/>
              </a:lnSpc>
              <a:spcBef>
                <a:spcPts val="0"/>
              </a:spcBef>
              <a:spcAft>
                <a:spcPts val="0"/>
              </a:spcAft>
              <a:buClr>
                <a:srgbClr val="000000"/>
              </a:buClr>
              <a:buSzPts val="1800"/>
              <a:buFont typeface="Georgia"/>
              <a:buChar char="■"/>
            </a:pPr>
            <a:r>
              <a:rPr lang="en" sz="1800"/>
              <a:t>A change contains one or more patch sets.</a:t>
            </a:r>
            <a:endParaRPr sz="1800"/>
          </a:p>
          <a:p>
            <a:pPr indent="-342900" lvl="0" marL="457200" marR="0" rtl="0" algn="l">
              <a:lnSpc>
                <a:spcPct val="115000"/>
              </a:lnSpc>
              <a:spcBef>
                <a:spcPts val="0"/>
              </a:spcBef>
              <a:spcAft>
                <a:spcPts val="0"/>
              </a:spcAft>
              <a:buClr>
                <a:srgbClr val="000000"/>
              </a:buClr>
              <a:buSzPts val="1800"/>
              <a:buFont typeface="Georgia"/>
              <a:buChar char="■"/>
            </a:pPr>
            <a:r>
              <a:rPr lang="en" sz="1800"/>
              <a:t>Each new patch set </a:t>
            </a:r>
            <a:r>
              <a:rPr b="1" lang="en" sz="1800"/>
              <a:t>replaces</a:t>
            </a:r>
            <a:r>
              <a:rPr lang="en" sz="1800"/>
              <a:t> the previous patch set,</a:t>
            </a:r>
            <a:br>
              <a:rPr lang="en" sz="1800"/>
            </a:br>
            <a:r>
              <a:rPr lang="en" sz="1800"/>
              <a:t>only </a:t>
            </a:r>
            <a:r>
              <a:rPr b="1" lang="en" sz="1800"/>
              <a:t>the latest patch set is relevant</a:t>
            </a:r>
            <a:r>
              <a:rPr lang="en" sz="1800"/>
              <a:t>.</a:t>
            </a:r>
            <a:endParaRPr sz="1800"/>
          </a:p>
          <a:p>
            <a:pPr indent="0" lvl="0" marL="0" rtl="0" algn="l">
              <a:lnSpc>
                <a:spcPct val="115000"/>
              </a:lnSpc>
              <a:spcBef>
                <a:spcPts val="900"/>
              </a:spcBef>
              <a:spcAft>
                <a:spcPts val="1600"/>
              </a:spcAft>
              <a:buNone/>
            </a:pPr>
            <a:r>
              <a:t/>
            </a:r>
            <a:endParaRPr sz="2400"/>
          </a:p>
        </p:txBody>
      </p:sp>
      <p:sp>
        <p:nvSpPr>
          <p:cNvPr id="562" name="Google Shape;562;p5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3"/>
          <p:cNvSpPr txBox="1"/>
          <p:nvPr/>
        </p:nvSpPr>
        <p:spPr>
          <a:xfrm>
            <a:off x="6209400" y="674575"/>
            <a:ext cx="2904300" cy="345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600"/>
              <a:t>Often the term </a:t>
            </a:r>
            <a:r>
              <a:rPr b="1" i="1" lang="en" sz="1600">
                <a:solidFill>
                  <a:srgbClr val="3D85C6"/>
                </a:solidFill>
              </a:rPr>
              <a:t>revision</a:t>
            </a:r>
            <a:r>
              <a:rPr lang="en" sz="1600"/>
              <a:t> is used as synonym for </a:t>
            </a:r>
            <a:r>
              <a:rPr b="1" i="1" lang="en" sz="1600"/>
              <a:t>patch set,</a:t>
            </a:r>
            <a:r>
              <a:rPr lang="en" sz="1600"/>
              <a:t> or the Git commit of a patch set.</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new Patch Set</a:t>
            </a:r>
            <a:endParaRPr b="1" sz="3600">
              <a:solidFill>
                <a:srgbClr val="FFFFFF"/>
              </a:solidFill>
            </a:endParaRPr>
          </a:p>
          <a:p>
            <a:pPr indent="0" lvl="0" marL="0" rtl="0" algn="l">
              <a:spcBef>
                <a:spcPts val="0"/>
              </a:spcBef>
              <a:spcAft>
                <a:spcPts val="0"/>
              </a:spcAft>
              <a:buNone/>
            </a:pPr>
            <a:r>
              <a:t/>
            </a:r>
            <a:endParaRPr sz="3000"/>
          </a:p>
        </p:txBody>
      </p:sp>
      <p:sp>
        <p:nvSpPr>
          <p:cNvPr id="570" name="Google Shape;570;p5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4"/>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Situation:</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In the local </a:t>
            </a:r>
            <a:r>
              <a:rPr i="1" lang="en">
                <a:solidFill>
                  <a:schemeClr val="dk1"/>
                </a:solidFill>
                <a:latin typeface="Courier New"/>
                <a:ea typeface="Courier New"/>
                <a:cs typeface="Courier New"/>
                <a:sym typeface="Courier New"/>
              </a:rPr>
              <a:t>featureX</a:t>
            </a:r>
            <a:r>
              <a:rPr lang="en">
                <a:solidFill>
                  <a:schemeClr val="dk1"/>
                </a:solidFill>
              </a:rPr>
              <a:t> branch a commit</a:t>
            </a:r>
            <a:r>
              <a:rPr b="1" i="1" lang="en">
                <a:solidFill>
                  <a:srgbClr val="3D85C6"/>
                </a:solidFill>
              </a:rPr>
              <a:t> C </a:t>
            </a:r>
            <a:r>
              <a:rPr lang="en">
                <a:solidFill>
                  <a:schemeClr val="dk1"/>
                </a:solidFill>
              </a:rPr>
              <a:t>was done that was pushed for code review. During code review an issue was detected and the change should be reworked. The user has already checked out the </a:t>
            </a:r>
            <a:r>
              <a:rPr i="1" lang="en">
                <a:solidFill>
                  <a:schemeClr val="dk1"/>
                </a:solidFill>
                <a:latin typeface="Courier New"/>
                <a:ea typeface="Courier New"/>
                <a:cs typeface="Courier New"/>
                <a:sym typeface="Courier New"/>
              </a:rPr>
              <a:t>featureX</a:t>
            </a:r>
            <a:r>
              <a:rPr lang="en">
                <a:solidFill>
                  <a:schemeClr val="dk1"/>
                </a:solidFill>
              </a:rPr>
              <a:t> branch.</a:t>
            </a:r>
            <a:endParaRPr>
              <a:solidFill>
                <a:schemeClr val="dk1"/>
              </a:solidFill>
            </a:endParaRPr>
          </a:p>
        </p:txBody>
      </p:sp>
      <p:cxnSp>
        <p:nvCxnSpPr>
          <p:cNvPr id="572" name="Google Shape;572;p54"/>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573" name="Google Shape;573;p54"/>
          <p:cNvSpPr/>
          <p:nvPr/>
        </p:nvSpPr>
        <p:spPr>
          <a:xfrm>
            <a:off x="755754" y="32068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574" name="Google Shape;574;p54"/>
          <p:cNvSpPr/>
          <p:nvPr/>
        </p:nvSpPr>
        <p:spPr>
          <a:xfrm>
            <a:off x="755754" y="36978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575" name="Google Shape;575;p54"/>
          <p:cNvCxnSpPr>
            <a:stCxn id="574" idx="0"/>
            <a:endCxn id="573" idx="4"/>
          </p:cNvCxnSpPr>
          <p:nvPr/>
        </p:nvCxnSpPr>
        <p:spPr>
          <a:xfrm rot="10800000">
            <a:off x="917604" y="3549097"/>
            <a:ext cx="0" cy="148800"/>
          </a:xfrm>
          <a:prstGeom prst="straightConnector1">
            <a:avLst/>
          </a:prstGeom>
          <a:noFill/>
          <a:ln cap="flat" cmpd="sng" w="28575">
            <a:solidFill>
              <a:schemeClr val="dk2"/>
            </a:solidFill>
            <a:prstDash val="solid"/>
            <a:round/>
            <a:headEnd len="med" w="med" type="none"/>
            <a:tailEnd len="med" w="med" type="none"/>
          </a:ln>
        </p:spPr>
      </p:cxnSp>
      <p:sp>
        <p:nvSpPr>
          <p:cNvPr id="576" name="Google Shape;576;p54"/>
          <p:cNvSpPr txBox="1"/>
          <p:nvPr/>
        </p:nvSpPr>
        <p:spPr>
          <a:xfrm>
            <a:off x="189457" y="27228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577" name="Google Shape;577;p54"/>
          <p:cNvCxnSpPr>
            <a:stCxn id="576" idx="3"/>
            <a:endCxn id="578" idx="2"/>
          </p:cNvCxnSpPr>
          <p:nvPr/>
        </p:nvCxnSpPr>
        <p:spPr>
          <a:xfrm>
            <a:off x="935557" y="28792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578" name="Google Shape;578;p54"/>
          <p:cNvSpPr/>
          <p:nvPr/>
        </p:nvSpPr>
        <p:spPr>
          <a:xfrm>
            <a:off x="1282011" y="2713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579" name="Google Shape;579;p54"/>
          <p:cNvCxnSpPr>
            <a:stCxn id="573" idx="7"/>
            <a:endCxn id="578" idx="4"/>
          </p:cNvCxnSpPr>
          <p:nvPr/>
        </p:nvCxnSpPr>
        <p:spPr>
          <a:xfrm flipH="1" rot="10800000">
            <a:off x="1032050" y="30562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580" name="Google Shape;580;p54"/>
          <p:cNvSpPr txBox="1"/>
          <p:nvPr/>
        </p:nvSpPr>
        <p:spPr>
          <a:xfrm>
            <a:off x="268650" y="21306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581" name="Google Shape;581;p54"/>
          <p:cNvCxnSpPr>
            <a:stCxn id="580" idx="2"/>
            <a:endCxn id="582" idx="0"/>
          </p:cNvCxnSpPr>
          <p:nvPr/>
        </p:nvCxnSpPr>
        <p:spPr>
          <a:xfrm>
            <a:off x="557400" y="24435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583" name="Google Shape;583;p54"/>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584" name="Google Shape;584;p54"/>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585" name="Google Shape;585;p54"/>
          <p:cNvSpPr/>
          <p:nvPr/>
        </p:nvSpPr>
        <p:spPr>
          <a:xfrm>
            <a:off x="4537229" y="32534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586" name="Google Shape;586;p54"/>
          <p:cNvSpPr/>
          <p:nvPr/>
        </p:nvSpPr>
        <p:spPr>
          <a:xfrm>
            <a:off x="4537229" y="37444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587" name="Google Shape;587;p54"/>
          <p:cNvCxnSpPr>
            <a:stCxn id="586" idx="0"/>
            <a:endCxn id="585" idx="4"/>
          </p:cNvCxnSpPr>
          <p:nvPr/>
        </p:nvCxnSpPr>
        <p:spPr>
          <a:xfrm rot="10800000">
            <a:off x="4699079" y="3595684"/>
            <a:ext cx="0" cy="148800"/>
          </a:xfrm>
          <a:prstGeom prst="straightConnector1">
            <a:avLst/>
          </a:prstGeom>
          <a:noFill/>
          <a:ln cap="flat" cmpd="sng" w="28575">
            <a:solidFill>
              <a:schemeClr val="dk2"/>
            </a:solidFill>
            <a:prstDash val="solid"/>
            <a:round/>
            <a:headEnd len="med" w="med" type="none"/>
            <a:tailEnd len="med" w="med" type="none"/>
          </a:ln>
        </p:spPr>
      </p:cxnSp>
      <p:sp>
        <p:nvSpPr>
          <p:cNvPr id="588" name="Google Shape;588;p54"/>
          <p:cNvSpPr txBox="1"/>
          <p:nvPr/>
        </p:nvSpPr>
        <p:spPr>
          <a:xfrm>
            <a:off x="3251525" y="26839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589" name="Google Shape;589;p54"/>
          <p:cNvCxnSpPr>
            <a:stCxn id="588" idx="3"/>
            <a:endCxn id="590" idx="2"/>
          </p:cNvCxnSpPr>
          <p:nvPr/>
        </p:nvCxnSpPr>
        <p:spPr>
          <a:xfrm flipH="1" rot="10800000">
            <a:off x="4705625" y="28380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591" name="Google Shape;591;p54"/>
          <p:cNvSpPr txBox="1"/>
          <p:nvPr/>
        </p:nvSpPr>
        <p:spPr>
          <a:xfrm>
            <a:off x="1489437" y="32215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592" name="Google Shape;592;p54"/>
          <p:cNvCxnSpPr>
            <a:stCxn id="591" idx="1"/>
            <a:endCxn id="573" idx="6"/>
          </p:cNvCxnSpPr>
          <p:nvPr/>
        </p:nvCxnSpPr>
        <p:spPr>
          <a:xfrm rot="10800000">
            <a:off x="1079337" y="33780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593" name="Google Shape;593;p54"/>
          <p:cNvSpPr/>
          <p:nvPr/>
        </p:nvSpPr>
        <p:spPr>
          <a:xfrm>
            <a:off x="4982936" y="26692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594" name="Google Shape;594;p54"/>
          <p:cNvCxnSpPr>
            <a:stCxn id="585" idx="0"/>
            <a:endCxn id="593" idx="4"/>
          </p:cNvCxnSpPr>
          <p:nvPr/>
        </p:nvCxnSpPr>
        <p:spPr>
          <a:xfrm flipH="1" rot="10800000">
            <a:off x="4699079" y="301165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595" name="Google Shape;595;p54"/>
          <p:cNvSpPr txBox="1"/>
          <p:nvPr/>
        </p:nvSpPr>
        <p:spPr>
          <a:xfrm>
            <a:off x="3672800" y="32697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596" name="Google Shape;596;p54"/>
          <p:cNvCxnSpPr>
            <a:stCxn id="595" idx="3"/>
          </p:cNvCxnSpPr>
          <p:nvPr/>
        </p:nvCxnSpPr>
        <p:spPr>
          <a:xfrm flipH="1" rot="10800000">
            <a:off x="4250300" y="34238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597" name="Google Shape;597;p54"/>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4"/>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is a new a patch set created?</a:t>
            </a:r>
            <a:endParaRPr i="1"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Content</a:t>
            </a:r>
            <a:endParaRPr b="1" sz="3600">
              <a:solidFill>
                <a:srgbClr val="FFFFFF"/>
              </a:solidFill>
            </a:endParaRPr>
          </a:p>
          <a:p>
            <a:pPr indent="0" lvl="0" marL="0" rtl="0" algn="l">
              <a:spcBef>
                <a:spcPts val="0"/>
              </a:spcBef>
              <a:spcAft>
                <a:spcPts val="0"/>
              </a:spcAft>
              <a:buNone/>
            </a:pPr>
            <a:r>
              <a:t/>
            </a:r>
            <a:endParaRPr sz="3000"/>
          </a:p>
        </p:txBody>
      </p:sp>
      <p:cxnSp>
        <p:nvCxnSpPr>
          <p:cNvPr id="129" name="Google Shape;129;p28"/>
          <p:cNvCxnSpPr/>
          <p:nvPr/>
        </p:nvCxnSpPr>
        <p:spPr>
          <a:xfrm>
            <a:off x="4386163" y="580500"/>
            <a:ext cx="31500" cy="4567500"/>
          </a:xfrm>
          <a:prstGeom prst="straightConnector1">
            <a:avLst/>
          </a:prstGeom>
          <a:noFill/>
          <a:ln cap="flat" cmpd="sng" w="28575">
            <a:solidFill>
              <a:schemeClr val="dk2"/>
            </a:solidFill>
            <a:prstDash val="solid"/>
            <a:round/>
            <a:headEnd len="med" w="med" type="none"/>
            <a:tailEnd len="med" w="med" type="none"/>
          </a:ln>
        </p:spPr>
      </p:cxnSp>
      <p:sp>
        <p:nvSpPr>
          <p:cNvPr id="130" name="Google Shape;130;p28"/>
          <p:cNvSpPr txBox="1"/>
          <p:nvPr/>
        </p:nvSpPr>
        <p:spPr>
          <a:xfrm>
            <a:off x="143150" y="1434000"/>
            <a:ext cx="4169400" cy="206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Gerrit terminology</a:t>
            </a:r>
            <a:endParaRPr sz="1600"/>
          </a:p>
          <a:p>
            <a:pPr indent="-330200" lvl="0" marL="457200" rtl="0" algn="l">
              <a:spcBef>
                <a:spcPts val="0"/>
              </a:spcBef>
              <a:spcAft>
                <a:spcPts val="0"/>
              </a:spcAft>
              <a:buSzPts val="1600"/>
              <a:buChar char="■"/>
            </a:pPr>
            <a:r>
              <a:rPr lang="en" sz="1600"/>
              <a:t>Gerrit concepts</a:t>
            </a:r>
            <a:endParaRPr sz="1600"/>
          </a:p>
          <a:p>
            <a:pPr indent="-330200" lvl="0" marL="457200" rtl="0" algn="l">
              <a:spcBef>
                <a:spcPts val="0"/>
              </a:spcBef>
              <a:spcAft>
                <a:spcPts val="0"/>
              </a:spcAft>
              <a:buSzPts val="1600"/>
              <a:buChar char="■"/>
            </a:pPr>
            <a:r>
              <a:rPr lang="en" sz="1600"/>
              <a:t>Gerrit workflows</a:t>
            </a:r>
            <a:endParaRPr sz="1600"/>
          </a:p>
          <a:p>
            <a:pPr indent="-330200" lvl="0" marL="457200" rtl="0" algn="l">
              <a:spcBef>
                <a:spcPts val="0"/>
              </a:spcBef>
              <a:spcAft>
                <a:spcPts val="0"/>
              </a:spcAft>
              <a:buSzPts val="1600"/>
              <a:buChar char="■"/>
            </a:pPr>
            <a:r>
              <a:rPr lang="en" sz="1600"/>
              <a:t>Upstream Gerrit (2.16, open source version)</a:t>
            </a:r>
            <a:endParaRPr sz="1600"/>
          </a:p>
        </p:txBody>
      </p:sp>
      <p:sp>
        <p:nvSpPr>
          <p:cNvPr id="131" name="Google Shape;131;p28"/>
          <p:cNvSpPr txBox="1"/>
          <p:nvPr/>
        </p:nvSpPr>
        <p:spPr>
          <a:xfrm>
            <a:off x="4663850" y="1434000"/>
            <a:ext cx="4169400" cy="2955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Git (covered by </a:t>
            </a:r>
            <a:r>
              <a:rPr lang="en" sz="1600" u="sng">
                <a:solidFill>
                  <a:schemeClr val="hlink"/>
                </a:solidFill>
                <a:hlinkClick r:id="rId3"/>
              </a:rPr>
              <a:t>Git - Concepts and Workflows</a:t>
            </a:r>
            <a:r>
              <a:rPr lang="en" sz="1600"/>
              <a:t> presentation)</a:t>
            </a:r>
            <a:endParaRPr sz="1600"/>
          </a:p>
          <a:p>
            <a:pPr indent="-330200" lvl="0" marL="457200" rtl="0" algn="l">
              <a:spcBef>
                <a:spcPts val="0"/>
              </a:spcBef>
              <a:spcAft>
                <a:spcPts val="0"/>
              </a:spcAft>
              <a:buSzPts val="1600"/>
              <a:buChar char="■"/>
            </a:pPr>
            <a:r>
              <a:rPr lang="en" sz="1600"/>
              <a:t>Gerrit internals (e.g. NoteDb storage format)</a:t>
            </a:r>
            <a:endParaRPr sz="1600"/>
          </a:p>
          <a:p>
            <a:pPr indent="-330200" lvl="0" marL="457200" rtl="0" algn="l">
              <a:spcBef>
                <a:spcPts val="0"/>
              </a:spcBef>
              <a:spcAft>
                <a:spcPts val="0"/>
              </a:spcAft>
              <a:buSzPts val="1600"/>
              <a:buChar char="■"/>
            </a:pPr>
            <a:r>
              <a:rPr lang="en" sz="1600">
                <a:solidFill>
                  <a:schemeClr val="dk1"/>
                </a:solidFill>
              </a:rPr>
              <a:t>Access Rights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Repository administration</a:t>
            </a:r>
            <a:endParaRPr sz="1600">
              <a:solidFill>
                <a:schemeClr val="dk1"/>
              </a:solidFill>
            </a:endParaRPr>
          </a:p>
          <a:p>
            <a:pPr indent="-330200" lvl="0" marL="457200" rtl="0" algn="l">
              <a:spcBef>
                <a:spcPts val="0"/>
              </a:spcBef>
              <a:spcAft>
                <a:spcPts val="0"/>
              </a:spcAft>
              <a:buSzPts val="1600"/>
              <a:buChar char="■"/>
            </a:pPr>
            <a:r>
              <a:rPr lang="en" sz="1600"/>
              <a:t>Gerrit setup</a:t>
            </a:r>
            <a:endParaRPr sz="1600"/>
          </a:p>
          <a:p>
            <a:pPr indent="-330200" lvl="0" marL="457200" rtl="0" algn="l">
              <a:spcBef>
                <a:spcPts val="0"/>
              </a:spcBef>
              <a:spcAft>
                <a:spcPts val="0"/>
              </a:spcAft>
              <a:buSzPts val="1600"/>
              <a:buChar char="■"/>
            </a:pPr>
            <a:r>
              <a:rPr lang="en" sz="1600"/>
              <a:t>Plugins &amp; tool integration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REST API</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Change queries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Google specifics</a:t>
            </a:r>
            <a:endParaRPr sz="1600">
              <a:solidFill>
                <a:schemeClr val="dk1"/>
              </a:solidFill>
            </a:endParaRPr>
          </a:p>
        </p:txBody>
      </p:sp>
      <p:grpSp>
        <p:nvGrpSpPr>
          <p:cNvPr id="132" name="Google Shape;132;p28"/>
          <p:cNvGrpSpPr/>
          <p:nvPr/>
        </p:nvGrpSpPr>
        <p:grpSpPr>
          <a:xfrm>
            <a:off x="1494800" y="698700"/>
            <a:ext cx="831750" cy="704700"/>
            <a:chOff x="2990875" y="2052000"/>
            <a:chExt cx="831750" cy="704700"/>
          </a:xfrm>
        </p:grpSpPr>
        <p:sp>
          <p:nvSpPr>
            <p:cNvPr id="133" name="Google Shape;133;p28"/>
            <p:cNvSpPr/>
            <p:nvPr/>
          </p:nvSpPr>
          <p:spPr>
            <a:xfrm>
              <a:off x="2990875" y="2052000"/>
              <a:ext cx="704700" cy="704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8"/>
            <p:cNvSpPr txBox="1"/>
            <p:nvPr/>
          </p:nvSpPr>
          <p:spPr>
            <a:xfrm>
              <a:off x="3005125" y="2167175"/>
              <a:ext cx="8175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YES</a:t>
              </a:r>
              <a:endParaRPr b="1" sz="2000">
                <a:solidFill>
                  <a:srgbClr val="FFFFFF"/>
                </a:solidFill>
              </a:endParaRPr>
            </a:p>
          </p:txBody>
        </p:sp>
      </p:grpSp>
      <p:grpSp>
        <p:nvGrpSpPr>
          <p:cNvPr id="135" name="Google Shape;135;p28"/>
          <p:cNvGrpSpPr/>
          <p:nvPr/>
        </p:nvGrpSpPr>
        <p:grpSpPr>
          <a:xfrm>
            <a:off x="6265800" y="654900"/>
            <a:ext cx="790600" cy="704700"/>
            <a:chOff x="3867150" y="1681375"/>
            <a:chExt cx="790600" cy="704700"/>
          </a:xfrm>
        </p:grpSpPr>
        <p:sp>
          <p:nvSpPr>
            <p:cNvPr id="136" name="Google Shape;136;p28"/>
            <p:cNvSpPr/>
            <p:nvPr/>
          </p:nvSpPr>
          <p:spPr>
            <a:xfrm>
              <a:off x="3867150" y="1681375"/>
              <a:ext cx="704700" cy="704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8"/>
            <p:cNvSpPr txBox="1"/>
            <p:nvPr/>
          </p:nvSpPr>
          <p:spPr>
            <a:xfrm>
              <a:off x="3938650" y="1781275"/>
              <a:ext cx="719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NO</a:t>
              </a:r>
              <a:endParaRPr b="1" sz="2000">
                <a:solidFill>
                  <a:srgbClr val="FFFFFF"/>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5"/>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new Patch Set</a:t>
            </a:r>
            <a:endParaRPr b="1" sz="3600">
              <a:solidFill>
                <a:srgbClr val="FFFFFF"/>
              </a:solidFill>
            </a:endParaRPr>
          </a:p>
          <a:p>
            <a:pPr indent="0" lvl="0" marL="0" rtl="0" algn="l">
              <a:spcBef>
                <a:spcPts val="0"/>
              </a:spcBef>
              <a:spcAft>
                <a:spcPts val="0"/>
              </a:spcAft>
              <a:buNone/>
            </a:pPr>
            <a:r>
              <a:t/>
            </a:r>
            <a:endParaRPr sz="3000"/>
          </a:p>
        </p:txBody>
      </p:sp>
      <p:sp>
        <p:nvSpPr>
          <p:cNvPr id="605" name="Google Shape;605;p5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5"/>
          <p:cNvSpPr txBox="1"/>
          <p:nvPr/>
        </p:nvSpPr>
        <p:spPr>
          <a:xfrm>
            <a:off x="6177750" y="668100"/>
            <a:ext cx="28380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The user fixes the code and create a new commit by using</a:t>
            </a:r>
            <a:br>
              <a:rPr lang="en"/>
            </a:br>
            <a:r>
              <a:rPr i="1" lang="en">
                <a:latin typeface="Courier New"/>
                <a:ea typeface="Courier New"/>
                <a:cs typeface="Courier New"/>
                <a:sym typeface="Courier New"/>
              </a:rPr>
              <a:t>git commit --amend</a:t>
            </a:r>
            <a:r>
              <a:rPr lang="en"/>
              <a:t>:</a:t>
            </a:r>
            <a:endParaRPr/>
          </a:p>
          <a:p>
            <a:pPr indent="-317500" lvl="0" marL="457200" rtl="0" algn="l">
              <a:lnSpc>
                <a:spcPct val="115000"/>
              </a:lnSpc>
              <a:spcBef>
                <a:spcPts val="900"/>
              </a:spcBef>
              <a:spcAft>
                <a:spcPts val="0"/>
              </a:spcAft>
              <a:buSzPts val="1400"/>
              <a:buChar char="■"/>
            </a:pPr>
            <a:r>
              <a:rPr lang="en"/>
              <a:t>A new commit </a:t>
            </a:r>
            <a:r>
              <a:rPr b="1" i="1" lang="en">
                <a:solidFill>
                  <a:srgbClr val="3D85C6"/>
                </a:solidFill>
              </a:rPr>
              <a:t>D</a:t>
            </a:r>
            <a:r>
              <a:rPr lang="en"/>
              <a:t> is created that is a sibling of the old commit </a:t>
            </a:r>
            <a:r>
              <a:rPr b="1" i="1" lang="en">
                <a:solidFill>
                  <a:srgbClr val="3D85C6"/>
                </a:solidFill>
              </a:rPr>
              <a:t>C</a:t>
            </a:r>
            <a:r>
              <a:rPr lang="en"/>
              <a:t>.</a:t>
            </a:r>
            <a:endParaRPr/>
          </a:p>
          <a:p>
            <a:pPr indent="-317500" lvl="0" marL="457200" rtl="0" algn="l">
              <a:lnSpc>
                <a:spcPct val="115000"/>
              </a:lnSpc>
              <a:spcBef>
                <a:spcPts val="0"/>
              </a:spcBef>
              <a:spcAft>
                <a:spcPts val="0"/>
              </a:spcAft>
              <a:buSzPts val="1400"/>
              <a:buChar char="■"/>
            </a:pPr>
            <a:r>
              <a:rPr lang="en"/>
              <a:t>The commit message, including the </a:t>
            </a:r>
            <a:r>
              <a:rPr i="1" lang="en">
                <a:latin typeface="Courier New"/>
                <a:ea typeface="Courier New"/>
                <a:cs typeface="Courier New"/>
                <a:sym typeface="Courier New"/>
              </a:rPr>
              <a:t>Change-Id</a:t>
            </a:r>
            <a:r>
              <a:rPr lang="en"/>
              <a:t>, is  preserved.</a:t>
            </a:r>
            <a:endParaRPr/>
          </a:p>
        </p:txBody>
      </p:sp>
      <p:cxnSp>
        <p:nvCxnSpPr>
          <p:cNvPr id="607" name="Google Shape;607;p55"/>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608" name="Google Shape;608;p55"/>
          <p:cNvSpPr/>
          <p:nvPr/>
        </p:nvSpPr>
        <p:spPr>
          <a:xfrm>
            <a:off x="755754" y="32068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609" name="Google Shape;609;p55"/>
          <p:cNvSpPr/>
          <p:nvPr/>
        </p:nvSpPr>
        <p:spPr>
          <a:xfrm>
            <a:off x="755754" y="36978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610" name="Google Shape;610;p55"/>
          <p:cNvCxnSpPr>
            <a:stCxn id="609" idx="0"/>
            <a:endCxn id="608" idx="4"/>
          </p:cNvCxnSpPr>
          <p:nvPr/>
        </p:nvCxnSpPr>
        <p:spPr>
          <a:xfrm rot="10800000">
            <a:off x="917604" y="3549097"/>
            <a:ext cx="0" cy="148800"/>
          </a:xfrm>
          <a:prstGeom prst="straightConnector1">
            <a:avLst/>
          </a:prstGeom>
          <a:noFill/>
          <a:ln cap="flat" cmpd="sng" w="28575">
            <a:solidFill>
              <a:schemeClr val="dk2"/>
            </a:solidFill>
            <a:prstDash val="solid"/>
            <a:round/>
            <a:headEnd len="med" w="med" type="none"/>
            <a:tailEnd len="med" w="med" type="none"/>
          </a:ln>
        </p:spPr>
      </p:cxnSp>
      <p:sp>
        <p:nvSpPr>
          <p:cNvPr id="611" name="Google Shape;611;p55"/>
          <p:cNvSpPr txBox="1"/>
          <p:nvPr/>
        </p:nvSpPr>
        <p:spPr>
          <a:xfrm>
            <a:off x="189457" y="2722805"/>
            <a:ext cx="7461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featureX</a:t>
            </a:r>
            <a:endParaRPr sz="1000">
              <a:solidFill>
                <a:srgbClr val="B7B7B7"/>
              </a:solidFill>
            </a:endParaRPr>
          </a:p>
        </p:txBody>
      </p:sp>
      <p:cxnSp>
        <p:nvCxnSpPr>
          <p:cNvPr id="612" name="Google Shape;612;p55"/>
          <p:cNvCxnSpPr>
            <a:stCxn id="611" idx="3"/>
            <a:endCxn id="613" idx="2"/>
          </p:cNvCxnSpPr>
          <p:nvPr/>
        </p:nvCxnSpPr>
        <p:spPr>
          <a:xfrm>
            <a:off x="935557" y="2879255"/>
            <a:ext cx="346500" cy="6000"/>
          </a:xfrm>
          <a:prstGeom prst="straightConnector1">
            <a:avLst/>
          </a:prstGeom>
          <a:noFill/>
          <a:ln cap="flat" cmpd="sng" w="28575">
            <a:solidFill>
              <a:srgbClr val="CCCCCC"/>
            </a:solidFill>
            <a:prstDash val="dash"/>
            <a:round/>
            <a:headEnd len="med" w="med" type="none"/>
            <a:tailEnd len="med" w="med" type="triangle"/>
          </a:ln>
        </p:spPr>
      </p:cxnSp>
      <p:sp>
        <p:nvSpPr>
          <p:cNvPr id="613" name="Google Shape;613;p55"/>
          <p:cNvSpPr/>
          <p:nvPr/>
        </p:nvSpPr>
        <p:spPr>
          <a:xfrm>
            <a:off x="1282011" y="2713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614" name="Google Shape;614;p55"/>
          <p:cNvCxnSpPr>
            <a:stCxn id="608" idx="7"/>
            <a:endCxn id="613" idx="4"/>
          </p:cNvCxnSpPr>
          <p:nvPr/>
        </p:nvCxnSpPr>
        <p:spPr>
          <a:xfrm flipH="1" rot="10800000">
            <a:off x="1032050" y="30562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615" name="Google Shape;615;p55"/>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616" name="Google Shape;616;p55"/>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617" name="Google Shape;617;p55"/>
          <p:cNvSpPr/>
          <p:nvPr/>
        </p:nvSpPr>
        <p:spPr>
          <a:xfrm>
            <a:off x="4537229" y="32534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618" name="Google Shape;618;p55"/>
          <p:cNvSpPr/>
          <p:nvPr/>
        </p:nvSpPr>
        <p:spPr>
          <a:xfrm>
            <a:off x="4537229" y="37444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619" name="Google Shape;619;p55"/>
          <p:cNvCxnSpPr>
            <a:stCxn id="618" idx="0"/>
            <a:endCxn id="617" idx="4"/>
          </p:cNvCxnSpPr>
          <p:nvPr/>
        </p:nvCxnSpPr>
        <p:spPr>
          <a:xfrm rot="10800000">
            <a:off x="4699079" y="3595684"/>
            <a:ext cx="0" cy="148800"/>
          </a:xfrm>
          <a:prstGeom prst="straightConnector1">
            <a:avLst/>
          </a:prstGeom>
          <a:noFill/>
          <a:ln cap="flat" cmpd="sng" w="28575">
            <a:solidFill>
              <a:schemeClr val="dk2"/>
            </a:solidFill>
            <a:prstDash val="solid"/>
            <a:round/>
            <a:headEnd len="med" w="med" type="none"/>
            <a:tailEnd len="med" w="med" type="none"/>
          </a:ln>
        </p:spPr>
      </p:cxnSp>
      <p:sp>
        <p:nvSpPr>
          <p:cNvPr id="620" name="Google Shape;620;p55"/>
          <p:cNvSpPr txBox="1"/>
          <p:nvPr/>
        </p:nvSpPr>
        <p:spPr>
          <a:xfrm>
            <a:off x="3251525" y="26839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621" name="Google Shape;621;p55"/>
          <p:cNvCxnSpPr>
            <a:stCxn id="620" idx="3"/>
            <a:endCxn id="622" idx="2"/>
          </p:cNvCxnSpPr>
          <p:nvPr/>
        </p:nvCxnSpPr>
        <p:spPr>
          <a:xfrm flipH="1" rot="10800000">
            <a:off x="4705625" y="28380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623" name="Google Shape;623;p55"/>
          <p:cNvSpPr txBox="1"/>
          <p:nvPr/>
        </p:nvSpPr>
        <p:spPr>
          <a:xfrm>
            <a:off x="1489437" y="32215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624" name="Google Shape;624;p55"/>
          <p:cNvCxnSpPr>
            <a:stCxn id="623" idx="1"/>
            <a:endCxn id="608" idx="6"/>
          </p:cNvCxnSpPr>
          <p:nvPr/>
        </p:nvCxnSpPr>
        <p:spPr>
          <a:xfrm rot="10800000">
            <a:off x="1079337" y="33780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625" name="Google Shape;625;p55"/>
          <p:cNvSpPr/>
          <p:nvPr/>
        </p:nvSpPr>
        <p:spPr>
          <a:xfrm>
            <a:off x="4982936" y="26692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626" name="Google Shape;626;p55"/>
          <p:cNvCxnSpPr>
            <a:stCxn id="617" idx="0"/>
            <a:endCxn id="625" idx="4"/>
          </p:cNvCxnSpPr>
          <p:nvPr/>
        </p:nvCxnSpPr>
        <p:spPr>
          <a:xfrm flipH="1" rot="10800000">
            <a:off x="4699079" y="301165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627" name="Google Shape;627;p55"/>
          <p:cNvSpPr txBox="1"/>
          <p:nvPr/>
        </p:nvSpPr>
        <p:spPr>
          <a:xfrm>
            <a:off x="3672800" y="32697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628" name="Google Shape;628;p55"/>
          <p:cNvCxnSpPr>
            <a:stCxn id="627" idx="3"/>
          </p:cNvCxnSpPr>
          <p:nvPr/>
        </p:nvCxnSpPr>
        <p:spPr>
          <a:xfrm flipH="1" rot="10800000">
            <a:off x="4250300" y="34238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629" name="Google Shape;629;p55"/>
          <p:cNvSpPr/>
          <p:nvPr/>
        </p:nvSpPr>
        <p:spPr>
          <a:xfrm>
            <a:off x="1897086" y="271397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630" name="Google Shape;630;p55"/>
          <p:cNvCxnSpPr>
            <a:stCxn id="608" idx="7"/>
            <a:endCxn id="629" idx="4"/>
          </p:cNvCxnSpPr>
          <p:nvPr/>
        </p:nvCxnSpPr>
        <p:spPr>
          <a:xfrm flipH="1" rot="10800000">
            <a:off x="1032050" y="3056293"/>
            <a:ext cx="1026900" cy="200700"/>
          </a:xfrm>
          <a:prstGeom prst="straightConnector1">
            <a:avLst/>
          </a:prstGeom>
          <a:noFill/>
          <a:ln cap="flat" cmpd="sng" w="28575">
            <a:solidFill>
              <a:srgbClr val="A61C00"/>
            </a:solidFill>
            <a:prstDash val="solid"/>
            <a:round/>
            <a:headEnd len="med" w="med" type="none"/>
            <a:tailEnd len="med" w="med" type="none"/>
          </a:ln>
        </p:spPr>
      </p:cxnSp>
      <p:sp>
        <p:nvSpPr>
          <p:cNvPr id="631" name="Google Shape;631;p55"/>
          <p:cNvSpPr txBox="1"/>
          <p:nvPr/>
        </p:nvSpPr>
        <p:spPr>
          <a:xfrm>
            <a:off x="1685882" y="2084467"/>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featureX</a:t>
            </a:r>
            <a:endParaRPr sz="1000">
              <a:solidFill>
                <a:srgbClr val="A61C00"/>
              </a:solidFill>
            </a:endParaRPr>
          </a:p>
        </p:txBody>
      </p:sp>
      <p:cxnSp>
        <p:nvCxnSpPr>
          <p:cNvPr id="632" name="Google Shape;632;p55"/>
          <p:cNvCxnSpPr>
            <a:stCxn id="631" idx="2"/>
            <a:endCxn id="629" idx="0"/>
          </p:cNvCxnSpPr>
          <p:nvPr/>
        </p:nvCxnSpPr>
        <p:spPr>
          <a:xfrm>
            <a:off x="2058932" y="2397367"/>
            <a:ext cx="0" cy="316500"/>
          </a:xfrm>
          <a:prstGeom prst="straightConnector1">
            <a:avLst/>
          </a:prstGeom>
          <a:noFill/>
          <a:ln cap="flat" cmpd="sng" w="28575">
            <a:solidFill>
              <a:srgbClr val="A61C00"/>
            </a:solidFill>
            <a:prstDash val="solid"/>
            <a:round/>
            <a:headEnd len="med" w="med" type="none"/>
            <a:tailEnd len="med" w="med" type="triangle"/>
          </a:ln>
        </p:spPr>
      </p:cxnSp>
      <p:sp>
        <p:nvSpPr>
          <p:cNvPr id="633" name="Google Shape;633;p55"/>
          <p:cNvSpPr txBox="1"/>
          <p:nvPr/>
        </p:nvSpPr>
        <p:spPr>
          <a:xfrm>
            <a:off x="1765075" y="14922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634" name="Google Shape;634;p55"/>
          <p:cNvCxnSpPr>
            <a:stCxn id="633" idx="2"/>
          </p:cNvCxnSpPr>
          <p:nvPr/>
        </p:nvCxnSpPr>
        <p:spPr>
          <a:xfrm>
            <a:off x="2053825" y="1805163"/>
            <a:ext cx="0" cy="272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new Patch Set</a:t>
            </a:r>
            <a:endParaRPr b="1" sz="3600">
              <a:solidFill>
                <a:srgbClr val="FFFFFF"/>
              </a:solidFill>
            </a:endParaRPr>
          </a:p>
          <a:p>
            <a:pPr indent="0" lvl="0" marL="0" rtl="0" algn="l">
              <a:spcBef>
                <a:spcPts val="0"/>
              </a:spcBef>
              <a:spcAft>
                <a:spcPts val="0"/>
              </a:spcAft>
              <a:buNone/>
            </a:pPr>
            <a:r>
              <a:t/>
            </a:r>
            <a:endParaRPr sz="3000"/>
          </a:p>
        </p:txBody>
      </p:sp>
      <p:sp>
        <p:nvSpPr>
          <p:cNvPr id="641" name="Google Shape;641;p5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txBox="1"/>
          <p:nvPr/>
        </p:nvSpPr>
        <p:spPr>
          <a:xfrm>
            <a:off x="6128725" y="479500"/>
            <a:ext cx="29661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t>The new commit </a:t>
            </a:r>
            <a:r>
              <a:rPr b="1" i="1" lang="en" sz="1200">
                <a:solidFill>
                  <a:srgbClr val="3D85C6"/>
                </a:solidFill>
              </a:rPr>
              <a:t>D</a:t>
            </a:r>
            <a:r>
              <a:rPr lang="en" sz="1200"/>
              <a:t> is pushed for code review:</a:t>
            </a:r>
            <a:endParaRPr sz="1200"/>
          </a:p>
          <a:p>
            <a:pPr indent="-304800" lvl="0" marL="457200" rtl="0" algn="l">
              <a:lnSpc>
                <a:spcPct val="115000"/>
              </a:lnSpc>
              <a:spcBef>
                <a:spcPts val="900"/>
              </a:spcBef>
              <a:spcAft>
                <a:spcPts val="0"/>
              </a:spcAft>
              <a:buSzPts val="1200"/>
              <a:buChar char="■"/>
            </a:pPr>
            <a:r>
              <a:rPr lang="en" sz="1200"/>
              <a:t>Gerrit inspects commit </a:t>
            </a:r>
            <a:r>
              <a:rPr b="1" i="1" lang="en" sz="1200">
                <a:solidFill>
                  <a:srgbClr val="3D85C6"/>
                </a:solidFill>
              </a:rPr>
              <a:t>D</a:t>
            </a:r>
            <a:r>
              <a:rPr lang="en" sz="1200"/>
              <a:t> and finds the </a:t>
            </a:r>
            <a:r>
              <a:rPr i="1" lang="en" sz="1200">
                <a:latin typeface="Courier New"/>
                <a:ea typeface="Courier New"/>
                <a:cs typeface="Courier New"/>
                <a:sym typeface="Courier New"/>
              </a:rPr>
              <a:t>Change-Id </a:t>
            </a:r>
            <a:r>
              <a:rPr lang="en" sz="1200"/>
              <a:t>in its commit message.</a:t>
            </a:r>
            <a:endParaRPr sz="1200"/>
          </a:p>
          <a:p>
            <a:pPr indent="-304800" lvl="0" marL="457200" rtl="0" algn="l">
              <a:lnSpc>
                <a:spcPct val="115000"/>
              </a:lnSpc>
              <a:spcBef>
                <a:spcPts val="0"/>
              </a:spcBef>
              <a:spcAft>
                <a:spcPts val="0"/>
              </a:spcAft>
              <a:buSzPts val="1200"/>
              <a:buChar char="■"/>
            </a:pPr>
            <a:r>
              <a:rPr lang="en" sz="1200"/>
              <a:t>Gerrit checks if for the target branch a change with that </a:t>
            </a:r>
            <a:r>
              <a:rPr i="1" lang="en" sz="1200">
                <a:latin typeface="Courier New"/>
                <a:ea typeface="Courier New"/>
                <a:cs typeface="Courier New"/>
                <a:sym typeface="Courier New"/>
              </a:rPr>
              <a:t>Change-Id</a:t>
            </a:r>
            <a:r>
              <a:rPr lang="en" sz="1200"/>
              <a:t> already exists.</a:t>
            </a:r>
            <a:endParaRPr sz="1200"/>
          </a:p>
          <a:p>
            <a:pPr indent="-304800" lvl="0" marL="457200" rtl="0" algn="l">
              <a:lnSpc>
                <a:spcPct val="115000"/>
              </a:lnSpc>
              <a:spcBef>
                <a:spcPts val="0"/>
              </a:spcBef>
              <a:spcAft>
                <a:spcPts val="0"/>
              </a:spcAft>
              <a:buSzPts val="1200"/>
              <a:buChar char="■"/>
            </a:pPr>
            <a:r>
              <a:rPr lang="en" sz="1200"/>
              <a:t>Since a change with this </a:t>
            </a:r>
            <a:r>
              <a:rPr i="1" lang="en" sz="1200">
                <a:latin typeface="Courier New"/>
                <a:ea typeface="Courier New"/>
                <a:cs typeface="Courier New"/>
                <a:sym typeface="Courier New"/>
              </a:rPr>
              <a:t>Change-Id </a:t>
            </a:r>
            <a:r>
              <a:rPr lang="en" sz="1200"/>
              <a:t>already exist Gerrit accepts commit </a:t>
            </a:r>
            <a:r>
              <a:rPr b="1" i="1" lang="en" sz="1200">
                <a:solidFill>
                  <a:srgbClr val="3D85C6"/>
                </a:solidFill>
              </a:rPr>
              <a:t>D</a:t>
            </a:r>
            <a:r>
              <a:rPr lang="en" sz="1200"/>
              <a:t> as a new patch set for this change and creates a new change ref for the second patch.</a:t>
            </a:r>
            <a:endParaRPr sz="1200"/>
          </a:p>
          <a:p>
            <a:pPr indent="-304800" lvl="0" marL="457200" rtl="0" algn="l">
              <a:lnSpc>
                <a:spcPct val="115000"/>
              </a:lnSpc>
              <a:spcBef>
                <a:spcPts val="0"/>
              </a:spcBef>
              <a:spcAft>
                <a:spcPts val="0"/>
              </a:spcAft>
              <a:buSzPts val="1200"/>
              <a:buChar char="■"/>
            </a:pPr>
            <a:r>
              <a:rPr lang="en" sz="1200"/>
              <a:t>The new patch set </a:t>
            </a:r>
            <a:r>
              <a:rPr b="1" lang="en" sz="1200"/>
              <a:t>replaces</a:t>
            </a:r>
            <a:r>
              <a:rPr lang="en" sz="1200"/>
              <a:t> the old patch set.</a:t>
            </a:r>
            <a:endParaRPr sz="1200"/>
          </a:p>
          <a:p>
            <a:pPr indent="-304800" lvl="0" marL="457200" rtl="0" algn="l">
              <a:lnSpc>
                <a:spcPct val="115000"/>
              </a:lnSpc>
              <a:spcBef>
                <a:spcPts val="0"/>
              </a:spcBef>
              <a:spcAft>
                <a:spcPts val="0"/>
              </a:spcAft>
              <a:buSzPts val="1200"/>
              <a:buChar char="■"/>
            </a:pPr>
            <a:r>
              <a:rPr lang="en" sz="1200"/>
              <a:t>The latest patch set on a change is called </a:t>
            </a:r>
            <a:r>
              <a:rPr b="1" i="1" lang="en" sz="1200">
                <a:solidFill>
                  <a:srgbClr val="3D85C6"/>
                </a:solidFill>
              </a:rPr>
              <a:t>current patch set</a:t>
            </a:r>
            <a:r>
              <a:rPr lang="en" sz="1200"/>
              <a:t>.</a:t>
            </a:r>
            <a:endParaRPr sz="1200"/>
          </a:p>
        </p:txBody>
      </p:sp>
      <p:cxnSp>
        <p:nvCxnSpPr>
          <p:cNvPr id="643" name="Google Shape;643;p56"/>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644" name="Google Shape;644;p56"/>
          <p:cNvSpPr/>
          <p:nvPr/>
        </p:nvSpPr>
        <p:spPr>
          <a:xfrm>
            <a:off x="755754" y="32068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645" name="Google Shape;645;p56"/>
          <p:cNvSpPr/>
          <p:nvPr/>
        </p:nvSpPr>
        <p:spPr>
          <a:xfrm>
            <a:off x="755754" y="36978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646" name="Google Shape;646;p56"/>
          <p:cNvCxnSpPr>
            <a:stCxn id="645" idx="0"/>
            <a:endCxn id="644" idx="4"/>
          </p:cNvCxnSpPr>
          <p:nvPr/>
        </p:nvCxnSpPr>
        <p:spPr>
          <a:xfrm rot="10800000">
            <a:off x="917604" y="3549097"/>
            <a:ext cx="0" cy="148800"/>
          </a:xfrm>
          <a:prstGeom prst="straightConnector1">
            <a:avLst/>
          </a:prstGeom>
          <a:noFill/>
          <a:ln cap="flat" cmpd="sng" w="28575">
            <a:solidFill>
              <a:schemeClr val="dk2"/>
            </a:solidFill>
            <a:prstDash val="solid"/>
            <a:round/>
            <a:headEnd len="med" w="med" type="none"/>
            <a:tailEnd len="med" w="med" type="none"/>
          </a:ln>
        </p:spPr>
      </p:cxnSp>
      <p:sp>
        <p:nvSpPr>
          <p:cNvPr id="647" name="Google Shape;647;p56"/>
          <p:cNvSpPr/>
          <p:nvPr/>
        </p:nvSpPr>
        <p:spPr>
          <a:xfrm>
            <a:off x="1282011" y="2713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648" name="Google Shape;648;p56"/>
          <p:cNvCxnSpPr>
            <a:stCxn id="644" idx="7"/>
            <a:endCxn id="647" idx="4"/>
          </p:cNvCxnSpPr>
          <p:nvPr/>
        </p:nvCxnSpPr>
        <p:spPr>
          <a:xfrm flipH="1" rot="10800000">
            <a:off x="1032050" y="30562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649" name="Google Shape;649;p56"/>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650" name="Google Shape;650;p56"/>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651" name="Google Shape;651;p56"/>
          <p:cNvSpPr/>
          <p:nvPr/>
        </p:nvSpPr>
        <p:spPr>
          <a:xfrm>
            <a:off x="4537229" y="32534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652" name="Google Shape;652;p56"/>
          <p:cNvSpPr/>
          <p:nvPr/>
        </p:nvSpPr>
        <p:spPr>
          <a:xfrm>
            <a:off x="4537229" y="37444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653" name="Google Shape;653;p56"/>
          <p:cNvCxnSpPr>
            <a:stCxn id="652" idx="0"/>
            <a:endCxn id="651" idx="4"/>
          </p:cNvCxnSpPr>
          <p:nvPr/>
        </p:nvCxnSpPr>
        <p:spPr>
          <a:xfrm rot="10800000">
            <a:off x="4699079" y="3595684"/>
            <a:ext cx="0" cy="148800"/>
          </a:xfrm>
          <a:prstGeom prst="straightConnector1">
            <a:avLst/>
          </a:prstGeom>
          <a:noFill/>
          <a:ln cap="flat" cmpd="sng" w="28575">
            <a:solidFill>
              <a:schemeClr val="dk2"/>
            </a:solidFill>
            <a:prstDash val="solid"/>
            <a:round/>
            <a:headEnd len="med" w="med" type="none"/>
            <a:tailEnd len="med" w="med" type="none"/>
          </a:ln>
        </p:spPr>
      </p:cxnSp>
      <p:sp>
        <p:nvSpPr>
          <p:cNvPr id="654" name="Google Shape;654;p56"/>
          <p:cNvSpPr txBox="1"/>
          <p:nvPr/>
        </p:nvSpPr>
        <p:spPr>
          <a:xfrm>
            <a:off x="3251525" y="26839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655" name="Google Shape;655;p56"/>
          <p:cNvCxnSpPr>
            <a:stCxn id="654" idx="3"/>
            <a:endCxn id="656" idx="2"/>
          </p:cNvCxnSpPr>
          <p:nvPr/>
        </p:nvCxnSpPr>
        <p:spPr>
          <a:xfrm flipH="1" rot="10800000">
            <a:off x="4705625" y="28380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657" name="Google Shape;657;p56"/>
          <p:cNvSpPr txBox="1"/>
          <p:nvPr/>
        </p:nvSpPr>
        <p:spPr>
          <a:xfrm>
            <a:off x="1489437" y="32215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658" name="Google Shape;658;p56"/>
          <p:cNvCxnSpPr>
            <a:stCxn id="657" idx="1"/>
            <a:endCxn id="644" idx="6"/>
          </p:cNvCxnSpPr>
          <p:nvPr/>
        </p:nvCxnSpPr>
        <p:spPr>
          <a:xfrm rot="10800000">
            <a:off x="1079337" y="33780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659" name="Google Shape;659;p56"/>
          <p:cNvSpPr/>
          <p:nvPr/>
        </p:nvSpPr>
        <p:spPr>
          <a:xfrm>
            <a:off x="4982936" y="26692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660" name="Google Shape;660;p56"/>
          <p:cNvCxnSpPr>
            <a:stCxn id="651" idx="0"/>
            <a:endCxn id="659" idx="4"/>
          </p:cNvCxnSpPr>
          <p:nvPr/>
        </p:nvCxnSpPr>
        <p:spPr>
          <a:xfrm flipH="1" rot="10800000">
            <a:off x="4699079" y="301165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661" name="Google Shape;661;p56"/>
          <p:cNvSpPr txBox="1"/>
          <p:nvPr/>
        </p:nvSpPr>
        <p:spPr>
          <a:xfrm>
            <a:off x="3672800" y="32697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662" name="Google Shape;662;p56"/>
          <p:cNvCxnSpPr>
            <a:stCxn id="661" idx="3"/>
          </p:cNvCxnSpPr>
          <p:nvPr/>
        </p:nvCxnSpPr>
        <p:spPr>
          <a:xfrm flipH="1" rot="10800000">
            <a:off x="4250300" y="34238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663" name="Google Shape;663;p56"/>
          <p:cNvSpPr/>
          <p:nvPr/>
        </p:nvSpPr>
        <p:spPr>
          <a:xfrm>
            <a:off x="1897086" y="2713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664" name="Google Shape;664;p56"/>
          <p:cNvCxnSpPr>
            <a:stCxn id="644" idx="7"/>
            <a:endCxn id="663" idx="4"/>
          </p:cNvCxnSpPr>
          <p:nvPr/>
        </p:nvCxnSpPr>
        <p:spPr>
          <a:xfrm flipH="1" rot="10800000">
            <a:off x="1032050" y="3056293"/>
            <a:ext cx="1026900" cy="200700"/>
          </a:xfrm>
          <a:prstGeom prst="straightConnector1">
            <a:avLst/>
          </a:prstGeom>
          <a:noFill/>
          <a:ln cap="flat" cmpd="sng" w="28575">
            <a:solidFill>
              <a:schemeClr val="dk2"/>
            </a:solidFill>
            <a:prstDash val="solid"/>
            <a:round/>
            <a:headEnd len="med" w="med" type="none"/>
            <a:tailEnd len="med" w="med" type="none"/>
          </a:ln>
        </p:spPr>
      </p:cxnSp>
      <p:sp>
        <p:nvSpPr>
          <p:cNvPr id="665" name="Google Shape;665;p56"/>
          <p:cNvSpPr txBox="1"/>
          <p:nvPr/>
        </p:nvSpPr>
        <p:spPr>
          <a:xfrm>
            <a:off x="1685882" y="2084467"/>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666" name="Google Shape;666;p56"/>
          <p:cNvCxnSpPr>
            <a:stCxn id="665" idx="2"/>
            <a:endCxn id="663" idx="0"/>
          </p:cNvCxnSpPr>
          <p:nvPr/>
        </p:nvCxnSpPr>
        <p:spPr>
          <a:xfrm>
            <a:off x="2058932" y="2397367"/>
            <a:ext cx="0" cy="316500"/>
          </a:xfrm>
          <a:prstGeom prst="straightConnector1">
            <a:avLst/>
          </a:prstGeom>
          <a:noFill/>
          <a:ln cap="flat" cmpd="sng" w="28575">
            <a:solidFill>
              <a:schemeClr val="dk2"/>
            </a:solidFill>
            <a:prstDash val="solid"/>
            <a:round/>
            <a:headEnd len="med" w="med" type="none"/>
            <a:tailEnd len="med" w="med" type="triangle"/>
          </a:ln>
        </p:spPr>
      </p:cxnSp>
      <p:sp>
        <p:nvSpPr>
          <p:cNvPr id="667" name="Google Shape;667;p56"/>
          <p:cNvSpPr txBox="1"/>
          <p:nvPr/>
        </p:nvSpPr>
        <p:spPr>
          <a:xfrm>
            <a:off x="1765075" y="14922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668" name="Google Shape;668;p56"/>
          <p:cNvCxnSpPr>
            <a:stCxn id="667" idx="2"/>
          </p:cNvCxnSpPr>
          <p:nvPr/>
        </p:nvCxnSpPr>
        <p:spPr>
          <a:xfrm>
            <a:off x="2053825" y="1805163"/>
            <a:ext cx="0" cy="272400"/>
          </a:xfrm>
          <a:prstGeom prst="straightConnector1">
            <a:avLst/>
          </a:prstGeom>
          <a:noFill/>
          <a:ln cap="flat" cmpd="sng" w="28575">
            <a:solidFill>
              <a:schemeClr val="dk2"/>
            </a:solidFill>
            <a:prstDash val="solid"/>
            <a:round/>
            <a:headEnd len="med" w="med" type="none"/>
            <a:tailEnd len="med" w="med" type="triangle"/>
          </a:ln>
        </p:spPr>
      </p:cxnSp>
      <p:cxnSp>
        <p:nvCxnSpPr>
          <p:cNvPr id="669" name="Google Shape;669;p56"/>
          <p:cNvCxnSpPr/>
          <p:nvPr/>
        </p:nvCxnSpPr>
        <p:spPr>
          <a:xfrm>
            <a:off x="2452100" y="425280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670" name="Google Shape;670;p56"/>
          <p:cNvSpPr/>
          <p:nvPr/>
        </p:nvSpPr>
        <p:spPr>
          <a:xfrm>
            <a:off x="5580348" y="266808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671" name="Google Shape;671;p56"/>
          <p:cNvCxnSpPr>
            <a:stCxn id="651" idx="0"/>
            <a:endCxn id="670" idx="4"/>
          </p:cNvCxnSpPr>
          <p:nvPr/>
        </p:nvCxnSpPr>
        <p:spPr>
          <a:xfrm flipH="1" rot="10800000">
            <a:off x="4699079" y="3010451"/>
            <a:ext cx="1043100" cy="243000"/>
          </a:xfrm>
          <a:prstGeom prst="straightConnector1">
            <a:avLst/>
          </a:prstGeom>
          <a:noFill/>
          <a:ln cap="flat" cmpd="sng" w="28575">
            <a:solidFill>
              <a:srgbClr val="A61C00"/>
            </a:solidFill>
            <a:prstDash val="solid"/>
            <a:round/>
            <a:headEnd len="med" w="med" type="none"/>
            <a:tailEnd len="med" w="med" type="none"/>
          </a:ln>
        </p:spPr>
      </p:cxnSp>
      <p:sp>
        <p:nvSpPr>
          <p:cNvPr id="672" name="Google Shape;672;p56"/>
          <p:cNvSpPr txBox="1"/>
          <p:nvPr/>
        </p:nvSpPr>
        <p:spPr>
          <a:xfrm>
            <a:off x="3644175" y="217558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refs/changes/35/135/2</a:t>
            </a:r>
            <a:endParaRPr sz="1000"/>
          </a:p>
        </p:txBody>
      </p:sp>
      <p:cxnSp>
        <p:nvCxnSpPr>
          <p:cNvPr id="673" name="Google Shape;673;p56"/>
          <p:cNvCxnSpPr>
            <a:endCxn id="670" idx="0"/>
          </p:cNvCxnSpPr>
          <p:nvPr/>
        </p:nvCxnSpPr>
        <p:spPr>
          <a:xfrm>
            <a:off x="5484798" y="2342286"/>
            <a:ext cx="257400" cy="325800"/>
          </a:xfrm>
          <a:prstGeom prst="straightConnector1">
            <a:avLst/>
          </a:prstGeom>
          <a:noFill/>
          <a:ln cap="flat" cmpd="sng" w="28575">
            <a:solidFill>
              <a:srgbClr val="6AA84F"/>
            </a:solidFill>
            <a:prstDash val="solid"/>
            <a:round/>
            <a:headEnd len="med" w="med" type="none"/>
            <a:tailEnd len="med" w="med" type="triangle"/>
          </a:ln>
        </p:spPr>
      </p:cxnSp>
      <p:cxnSp>
        <p:nvCxnSpPr>
          <p:cNvPr id="674" name="Google Shape;674;p56"/>
          <p:cNvCxnSpPr>
            <a:stCxn id="672" idx="3"/>
          </p:cNvCxnSpPr>
          <p:nvPr/>
        </p:nvCxnSpPr>
        <p:spPr>
          <a:xfrm>
            <a:off x="5098275" y="2332038"/>
            <a:ext cx="386400" cy="0"/>
          </a:xfrm>
          <a:prstGeom prst="straightConnector1">
            <a:avLst/>
          </a:prstGeom>
          <a:noFill/>
          <a:ln cap="flat" cmpd="sng" w="28575">
            <a:solidFill>
              <a:srgbClr val="6AA84F"/>
            </a:solidFill>
            <a:prstDash val="solid"/>
            <a:round/>
            <a:headEnd len="med" w="med" type="none"/>
            <a:tailEnd len="med" w="med" type="none"/>
          </a:ln>
        </p:spPr>
      </p:cxnSp>
      <p:sp>
        <p:nvSpPr>
          <p:cNvPr id="675" name="Google Shape;675;p56"/>
          <p:cNvSpPr txBox="1"/>
          <p:nvPr/>
        </p:nvSpPr>
        <p:spPr>
          <a:xfrm>
            <a:off x="523775" y="423550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 ref</a:t>
            </a:r>
            <a:endParaRPr b="1" sz="3600">
              <a:solidFill>
                <a:srgbClr val="FFFFFF"/>
              </a:solidFill>
            </a:endParaRPr>
          </a:p>
          <a:p>
            <a:pPr indent="0" lvl="0" marL="0" rtl="0" algn="l">
              <a:spcBef>
                <a:spcPts val="0"/>
              </a:spcBef>
              <a:spcAft>
                <a:spcPts val="0"/>
              </a:spcAft>
              <a:buNone/>
            </a:pPr>
            <a:r>
              <a:t/>
            </a:r>
            <a:endParaRPr sz="3000"/>
          </a:p>
        </p:txBody>
      </p:sp>
      <p:sp>
        <p:nvSpPr>
          <p:cNvPr id="682" name="Google Shape;682;p5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7"/>
          <p:cNvSpPr txBox="1"/>
          <p:nvPr/>
        </p:nvSpPr>
        <p:spPr>
          <a:xfrm>
            <a:off x="6128725" y="668100"/>
            <a:ext cx="2966100" cy="415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Char char="■"/>
            </a:pPr>
            <a:r>
              <a:rPr lang="en"/>
              <a:t>All </a:t>
            </a:r>
            <a:r>
              <a:rPr b="1" i="1" lang="en"/>
              <a:t>change refs</a:t>
            </a:r>
            <a:r>
              <a:rPr lang="en"/>
              <a:t> share the same </a:t>
            </a:r>
            <a:r>
              <a:rPr i="1" lang="en">
                <a:latin typeface="Courier New"/>
                <a:ea typeface="Courier New"/>
                <a:cs typeface="Courier New"/>
                <a:sym typeface="Courier New"/>
              </a:rPr>
              <a:t>refs/changes/</a:t>
            </a:r>
            <a:r>
              <a:rPr lang="en"/>
              <a:t> namespace. Refs in this namespace are not automatically fetched on</a:t>
            </a:r>
            <a:br>
              <a:rPr lang="en"/>
            </a:br>
            <a:r>
              <a:rPr i="1" lang="en">
                <a:latin typeface="Courier New"/>
                <a:ea typeface="Courier New"/>
                <a:cs typeface="Courier New"/>
                <a:sym typeface="Courier New"/>
              </a:rPr>
              <a:t>git clone</a:t>
            </a:r>
            <a:r>
              <a:rPr lang="en"/>
              <a:t> and</a:t>
            </a:r>
            <a:br>
              <a:rPr lang="en"/>
            </a:br>
            <a:r>
              <a:rPr i="1" lang="en">
                <a:latin typeface="Courier New"/>
                <a:ea typeface="Courier New"/>
                <a:cs typeface="Courier New"/>
                <a:sym typeface="Courier New"/>
              </a:rPr>
              <a:t>git fetch</a:t>
            </a:r>
            <a:r>
              <a:rPr lang="en"/>
              <a:t>.</a:t>
            </a:r>
            <a:endParaRPr/>
          </a:p>
          <a:p>
            <a:pPr indent="-317500" lvl="0" marL="457200" rtl="0" algn="l">
              <a:lnSpc>
                <a:spcPct val="115000"/>
              </a:lnSpc>
              <a:spcBef>
                <a:spcPts val="0"/>
              </a:spcBef>
              <a:spcAft>
                <a:spcPts val="0"/>
              </a:spcAft>
              <a:buSzPts val="1400"/>
              <a:buChar char="■"/>
            </a:pPr>
            <a:r>
              <a:rPr lang="en"/>
              <a:t>Can be fetched on need. Gerrit offers the fetch command on the change screen so that patch sets can be easily downloaded (e.g. to amend them and create a new patch set).</a:t>
            </a:r>
            <a:endParaRPr/>
          </a:p>
        </p:txBody>
      </p:sp>
      <p:sp>
        <p:nvSpPr>
          <p:cNvPr id="684" name="Google Shape;684;p57"/>
          <p:cNvSpPr txBox="1"/>
          <p:nvPr/>
        </p:nvSpPr>
        <p:spPr>
          <a:xfrm>
            <a:off x="261950" y="989100"/>
            <a:ext cx="2821800" cy="441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refs/changes/35/135/1</a:t>
            </a:r>
            <a:endParaRPr sz="1600"/>
          </a:p>
        </p:txBody>
      </p:sp>
      <p:sp>
        <p:nvSpPr>
          <p:cNvPr id="685" name="Google Shape;685;p57"/>
          <p:cNvSpPr/>
          <p:nvPr/>
        </p:nvSpPr>
        <p:spPr>
          <a:xfrm>
            <a:off x="605025" y="1054500"/>
            <a:ext cx="1254600" cy="3111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6" name="Google Shape;686;p57"/>
          <p:cNvCxnSpPr/>
          <p:nvPr/>
        </p:nvCxnSpPr>
        <p:spPr>
          <a:xfrm flipH="1" rot="10800000">
            <a:off x="953075" y="1370000"/>
            <a:ext cx="5100" cy="439500"/>
          </a:xfrm>
          <a:prstGeom prst="straightConnector1">
            <a:avLst/>
          </a:prstGeom>
          <a:noFill/>
          <a:ln cap="flat" cmpd="sng" w="28575">
            <a:solidFill>
              <a:srgbClr val="6D9EEB"/>
            </a:solidFill>
            <a:prstDash val="solid"/>
            <a:round/>
            <a:headEnd len="med" w="med" type="none"/>
            <a:tailEnd len="med" w="med" type="stealth"/>
          </a:ln>
        </p:spPr>
      </p:cxnSp>
      <p:sp>
        <p:nvSpPr>
          <p:cNvPr id="687" name="Google Shape;687;p57"/>
          <p:cNvSpPr txBox="1"/>
          <p:nvPr/>
        </p:nvSpPr>
        <p:spPr>
          <a:xfrm>
            <a:off x="107075" y="1752000"/>
            <a:ext cx="19410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D9EEB"/>
                </a:solidFill>
              </a:rPr>
              <a:t>Ref prefix that is used for all change refs.</a:t>
            </a:r>
            <a:endParaRPr>
              <a:solidFill>
                <a:srgbClr val="6D9EEB"/>
              </a:solidFill>
            </a:endParaRPr>
          </a:p>
        </p:txBody>
      </p:sp>
      <p:sp>
        <p:nvSpPr>
          <p:cNvPr id="688" name="Google Shape;688;p57"/>
          <p:cNvSpPr/>
          <p:nvPr/>
        </p:nvSpPr>
        <p:spPr>
          <a:xfrm>
            <a:off x="1883150" y="1058900"/>
            <a:ext cx="612300" cy="311100"/>
          </a:xfrm>
          <a:prstGeom prst="rect">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9" name="Google Shape;689;p57"/>
          <p:cNvCxnSpPr/>
          <p:nvPr/>
        </p:nvCxnSpPr>
        <p:spPr>
          <a:xfrm flipH="1" rot="10800000">
            <a:off x="2126100" y="1365600"/>
            <a:ext cx="300" cy="1173000"/>
          </a:xfrm>
          <a:prstGeom prst="straightConnector1">
            <a:avLst/>
          </a:prstGeom>
          <a:noFill/>
          <a:ln cap="flat" cmpd="sng" w="28575">
            <a:solidFill>
              <a:srgbClr val="C27BA0"/>
            </a:solidFill>
            <a:prstDash val="solid"/>
            <a:round/>
            <a:headEnd len="med" w="med" type="none"/>
            <a:tailEnd len="med" w="med" type="stealth"/>
          </a:ln>
        </p:spPr>
      </p:cxnSp>
      <p:sp>
        <p:nvSpPr>
          <p:cNvPr id="690" name="Google Shape;690;p57"/>
          <p:cNvSpPr txBox="1"/>
          <p:nvPr/>
        </p:nvSpPr>
        <p:spPr>
          <a:xfrm>
            <a:off x="1129100" y="2456100"/>
            <a:ext cx="2120400" cy="13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27BA0"/>
                </a:solidFill>
              </a:rPr>
              <a:t>Sharded numeric change ID. The numeric change ID is 135, the last 2 digits are used as prefix for sharding.</a:t>
            </a:r>
            <a:endParaRPr>
              <a:solidFill>
                <a:srgbClr val="C27BA0"/>
              </a:solidFill>
            </a:endParaRPr>
          </a:p>
        </p:txBody>
      </p:sp>
      <p:sp>
        <p:nvSpPr>
          <p:cNvPr id="691" name="Google Shape;691;p57"/>
          <p:cNvSpPr/>
          <p:nvPr/>
        </p:nvSpPr>
        <p:spPr>
          <a:xfrm>
            <a:off x="2518975" y="1054500"/>
            <a:ext cx="270600" cy="311100"/>
          </a:xfrm>
          <a:prstGeom prst="rect">
            <a:avLst/>
          </a:prstGeom>
          <a:noFill/>
          <a:ln cap="flat" cmpd="sng" w="1905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2" name="Google Shape;692;p57"/>
          <p:cNvCxnSpPr/>
          <p:nvPr/>
        </p:nvCxnSpPr>
        <p:spPr>
          <a:xfrm rot="10800000">
            <a:off x="2654300" y="1365525"/>
            <a:ext cx="1312200" cy="1065900"/>
          </a:xfrm>
          <a:prstGeom prst="straightConnector1">
            <a:avLst/>
          </a:prstGeom>
          <a:noFill/>
          <a:ln cap="flat" cmpd="sng" w="28575">
            <a:solidFill>
              <a:srgbClr val="8E7CC3"/>
            </a:solidFill>
            <a:prstDash val="solid"/>
            <a:round/>
            <a:headEnd len="med" w="med" type="none"/>
            <a:tailEnd len="med" w="med" type="stealth"/>
          </a:ln>
        </p:spPr>
      </p:cxnSp>
      <p:sp>
        <p:nvSpPr>
          <p:cNvPr id="693" name="Google Shape;693;p57"/>
          <p:cNvSpPr txBox="1"/>
          <p:nvPr/>
        </p:nvSpPr>
        <p:spPr>
          <a:xfrm>
            <a:off x="3417650" y="2350800"/>
            <a:ext cx="21204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74EA7"/>
                </a:solidFill>
              </a:rPr>
              <a:t>The patch set number.</a:t>
            </a:r>
            <a:endParaRPr>
              <a:solidFill>
                <a:srgbClr val="674EA7"/>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id="698" name="Google Shape;698;p58"/>
          <p:cNvPicPr preferRelativeResize="0"/>
          <p:nvPr/>
        </p:nvPicPr>
        <p:blipFill rotWithShape="1">
          <a:blip r:embed="rId3">
            <a:alphaModFix/>
          </a:blip>
          <a:srcRect b="0" l="0" r="0" t="0"/>
          <a:stretch/>
        </p:blipFill>
        <p:spPr>
          <a:xfrm>
            <a:off x="1799280" y="787320"/>
            <a:ext cx="4268881" cy="1902960"/>
          </a:xfrm>
          <a:prstGeom prst="rect">
            <a:avLst/>
          </a:prstGeom>
          <a:noFill/>
          <a:ln cap="flat" cmpd="sng" w="9525">
            <a:solidFill>
              <a:srgbClr val="D9D9D9"/>
            </a:solidFill>
            <a:prstDash val="solid"/>
            <a:round/>
            <a:headEnd len="sm" w="sm" type="none"/>
            <a:tailEnd len="sm" w="sm" type="none"/>
          </a:ln>
        </p:spPr>
      </p:pic>
      <p:sp>
        <p:nvSpPr>
          <p:cNvPr id="699" name="Google Shape;699;p5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of new Patch Set</a:t>
            </a:r>
            <a:endParaRPr sz="3000"/>
          </a:p>
        </p:txBody>
      </p:sp>
      <p:cxnSp>
        <p:nvCxnSpPr>
          <p:cNvPr id="701" name="Google Shape;701;p58"/>
          <p:cNvCxnSpPr>
            <a:stCxn id="702" idx="5"/>
          </p:cNvCxnSpPr>
          <p:nvPr/>
        </p:nvCxnSpPr>
        <p:spPr>
          <a:xfrm>
            <a:off x="3353843" y="3682582"/>
            <a:ext cx="397800" cy="540300"/>
          </a:xfrm>
          <a:prstGeom prst="straightConnector1">
            <a:avLst/>
          </a:prstGeom>
          <a:noFill/>
          <a:ln cap="flat" cmpd="sng" w="28575">
            <a:solidFill>
              <a:srgbClr val="A64D79"/>
            </a:solidFill>
            <a:prstDash val="solid"/>
            <a:round/>
            <a:headEnd len="med" w="med" type="none"/>
            <a:tailEnd len="med" w="med" type="none"/>
          </a:ln>
        </p:spPr>
      </p:cxnSp>
      <p:cxnSp>
        <p:nvCxnSpPr>
          <p:cNvPr id="703" name="Google Shape;703;p58"/>
          <p:cNvCxnSpPr>
            <a:stCxn id="704" idx="6"/>
          </p:cNvCxnSpPr>
          <p:nvPr/>
        </p:nvCxnSpPr>
        <p:spPr>
          <a:xfrm>
            <a:off x="2358129" y="4146926"/>
            <a:ext cx="1393500" cy="88200"/>
          </a:xfrm>
          <a:prstGeom prst="straightConnector1">
            <a:avLst/>
          </a:prstGeom>
          <a:noFill/>
          <a:ln cap="flat" cmpd="sng" w="28575">
            <a:solidFill>
              <a:srgbClr val="A64D79"/>
            </a:solidFill>
            <a:prstDash val="solid"/>
            <a:round/>
            <a:headEnd len="med" w="med" type="none"/>
            <a:tailEnd len="med" w="med" type="none"/>
          </a:ln>
        </p:spPr>
      </p:cxnSp>
      <p:sp>
        <p:nvSpPr>
          <p:cNvPr id="705" name="Google Shape;705;p58"/>
          <p:cNvSpPr txBox="1"/>
          <p:nvPr/>
        </p:nvSpPr>
        <p:spPr>
          <a:xfrm>
            <a:off x="3603625" y="3836800"/>
            <a:ext cx="1931100" cy="1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left side:</a:t>
            </a:r>
            <a:br>
              <a:rPr lang="en" sz="1000">
                <a:solidFill>
                  <a:srgbClr val="A64D79"/>
                </a:solidFill>
              </a:rPr>
            </a:br>
            <a:r>
              <a:rPr lang="en" sz="1000">
                <a:solidFill>
                  <a:srgbClr val="A64D79"/>
                </a:solidFill>
              </a:rPr>
              <a:t>commit </a:t>
            </a:r>
            <a:r>
              <a:rPr b="1" i="1" lang="en" sz="1000">
                <a:solidFill>
                  <a:srgbClr val="A64D79"/>
                </a:solidFill>
              </a:rPr>
              <a:t>B</a:t>
            </a:r>
            <a:r>
              <a:rPr lang="en" sz="1000">
                <a:solidFill>
                  <a:srgbClr val="A64D79"/>
                </a:solidFill>
              </a:rPr>
              <a:t> (</a:t>
            </a:r>
            <a:r>
              <a:rPr b="1" i="1" lang="en" sz="1000">
                <a:solidFill>
                  <a:srgbClr val="A64D79"/>
                </a:solidFill>
              </a:rPr>
              <a:t>base/parent version</a:t>
            </a:r>
            <a:r>
              <a:rPr lang="en" sz="1000">
                <a:solidFill>
                  <a:srgbClr val="A64D79"/>
                </a:solidFill>
              </a:rPr>
              <a:t>)</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right side:</a:t>
            </a:r>
            <a:br>
              <a:rPr lang="en" sz="1000">
                <a:solidFill>
                  <a:srgbClr val="A64D79"/>
                </a:solidFill>
              </a:rPr>
            </a:br>
            <a:r>
              <a:rPr lang="en" sz="1000">
                <a:solidFill>
                  <a:srgbClr val="A64D79"/>
                </a:solidFill>
              </a:rPr>
              <a:t>commit </a:t>
            </a:r>
            <a:r>
              <a:rPr b="1" i="1" lang="en" sz="1000">
                <a:solidFill>
                  <a:srgbClr val="A64D79"/>
                </a:solidFill>
              </a:rPr>
              <a:t>D</a:t>
            </a:r>
            <a:r>
              <a:rPr lang="en" sz="1000">
                <a:solidFill>
                  <a:srgbClr val="A64D79"/>
                </a:solidFill>
              </a:rPr>
              <a:t> (patch set 2)</a:t>
            </a:r>
            <a:endParaRPr sz="1000">
              <a:solidFill>
                <a:srgbClr val="A64D79"/>
              </a:solidFill>
            </a:endParaRPr>
          </a:p>
        </p:txBody>
      </p:sp>
      <p:sp>
        <p:nvSpPr>
          <p:cNvPr id="704" name="Google Shape;704;p58"/>
          <p:cNvSpPr/>
          <p:nvPr/>
        </p:nvSpPr>
        <p:spPr>
          <a:xfrm>
            <a:off x="2034429" y="397577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706" name="Google Shape;706;p58"/>
          <p:cNvSpPr/>
          <p:nvPr/>
        </p:nvSpPr>
        <p:spPr>
          <a:xfrm>
            <a:off x="2034429" y="446680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707" name="Google Shape;707;p58"/>
          <p:cNvCxnSpPr>
            <a:stCxn id="706" idx="0"/>
            <a:endCxn id="704" idx="4"/>
          </p:cNvCxnSpPr>
          <p:nvPr/>
        </p:nvCxnSpPr>
        <p:spPr>
          <a:xfrm rot="10800000">
            <a:off x="2196279" y="4318009"/>
            <a:ext cx="0" cy="148800"/>
          </a:xfrm>
          <a:prstGeom prst="straightConnector1">
            <a:avLst/>
          </a:prstGeom>
          <a:noFill/>
          <a:ln cap="flat" cmpd="sng" w="28575">
            <a:solidFill>
              <a:schemeClr val="dk2"/>
            </a:solidFill>
            <a:prstDash val="solid"/>
            <a:round/>
            <a:headEnd len="med" w="med" type="none"/>
            <a:tailEnd len="med" w="med" type="none"/>
          </a:ln>
        </p:spPr>
      </p:cxnSp>
      <p:sp>
        <p:nvSpPr>
          <p:cNvPr id="708" name="Google Shape;708;p58"/>
          <p:cNvSpPr txBox="1"/>
          <p:nvPr/>
        </p:nvSpPr>
        <p:spPr>
          <a:xfrm>
            <a:off x="517250" y="3406300"/>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709" name="Google Shape;709;p58"/>
          <p:cNvCxnSpPr>
            <a:stCxn id="708" idx="3"/>
          </p:cNvCxnSpPr>
          <p:nvPr/>
        </p:nvCxnSpPr>
        <p:spPr>
          <a:xfrm flipH="1" rot="10800000">
            <a:off x="2202950" y="3560350"/>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710" name="Google Shape;710;p58"/>
          <p:cNvSpPr/>
          <p:nvPr/>
        </p:nvSpPr>
        <p:spPr>
          <a:xfrm>
            <a:off x="2480136" y="33915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711" name="Google Shape;711;p58"/>
          <p:cNvCxnSpPr>
            <a:stCxn id="704" idx="0"/>
            <a:endCxn id="710" idx="4"/>
          </p:cNvCxnSpPr>
          <p:nvPr/>
        </p:nvCxnSpPr>
        <p:spPr>
          <a:xfrm flipH="1" rot="10800000">
            <a:off x="2196279" y="3733976"/>
            <a:ext cx="445800" cy="241800"/>
          </a:xfrm>
          <a:prstGeom prst="straightConnector1">
            <a:avLst/>
          </a:prstGeom>
          <a:noFill/>
          <a:ln cap="flat" cmpd="sng" w="28575">
            <a:solidFill>
              <a:schemeClr val="dk2"/>
            </a:solidFill>
            <a:prstDash val="solid"/>
            <a:round/>
            <a:headEnd len="med" w="med" type="none"/>
            <a:tailEnd len="med" w="med" type="none"/>
          </a:ln>
        </p:spPr>
      </p:cxnSp>
      <p:sp>
        <p:nvSpPr>
          <p:cNvPr id="712" name="Google Shape;712;p58"/>
          <p:cNvSpPr txBox="1"/>
          <p:nvPr/>
        </p:nvSpPr>
        <p:spPr>
          <a:xfrm>
            <a:off x="1170000" y="39921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713" name="Google Shape;713;p58"/>
          <p:cNvCxnSpPr>
            <a:stCxn id="712" idx="3"/>
          </p:cNvCxnSpPr>
          <p:nvPr/>
        </p:nvCxnSpPr>
        <p:spPr>
          <a:xfrm flipH="1" rot="10800000">
            <a:off x="1747500" y="41461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702" name="Google Shape;702;p58"/>
          <p:cNvSpPr/>
          <p:nvPr/>
        </p:nvSpPr>
        <p:spPr>
          <a:xfrm>
            <a:off x="3077548" y="33904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714" name="Google Shape;714;p58"/>
          <p:cNvCxnSpPr>
            <a:stCxn id="704" idx="0"/>
            <a:endCxn id="702" idx="4"/>
          </p:cNvCxnSpPr>
          <p:nvPr/>
        </p:nvCxnSpPr>
        <p:spPr>
          <a:xfrm flipH="1" rot="10800000">
            <a:off x="2196279" y="3732776"/>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715" name="Google Shape;715;p58"/>
          <p:cNvSpPr txBox="1"/>
          <p:nvPr/>
        </p:nvSpPr>
        <p:spPr>
          <a:xfrm>
            <a:off x="3733675" y="3406300"/>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716" name="Google Shape;716;p58"/>
          <p:cNvCxnSpPr>
            <a:stCxn id="715" idx="1"/>
            <a:endCxn id="702" idx="6"/>
          </p:cNvCxnSpPr>
          <p:nvPr/>
        </p:nvCxnSpPr>
        <p:spPr>
          <a:xfrm rot="10800000">
            <a:off x="3401275" y="3561550"/>
            <a:ext cx="332400" cy="1200"/>
          </a:xfrm>
          <a:prstGeom prst="straightConnector1">
            <a:avLst/>
          </a:prstGeom>
          <a:noFill/>
          <a:ln cap="flat" cmpd="sng" w="28575">
            <a:solidFill>
              <a:srgbClr val="6AA84F"/>
            </a:solidFill>
            <a:prstDash val="solid"/>
            <a:round/>
            <a:headEnd len="med" w="med" type="none"/>
            <a:tailEnd len="med" w="med" type="triangle"/>
          </a:ln>
        </p:spPr>
      </p:cxnSp>
      <p:sp>
        <p:nvSpPr>
          <p:cNvPr id="717" name="Google Shape;717;p5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8"/>
          <p:cNvSpPr txBox="1"/>
          <p:nvPr/>
        </p:nvSpPr>
        <p:spPr>
          <a:xfrm>
            <a:off x="6128725" y="668100"/>
            <a:ext cx="2966100" cy="415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Char char="■"/>
            </a:pPr>
            <a:r>
              <a:rPr lang="en"/>
              <a:t>Reviewers can see the full diff by comparing the new patch set against base version.</a:t>
            </a:r>
            <a:endParaRPr/>
          </a:p>
        </p:txBody>
      </p:sp>
      <p:sp>
        <p:nvSpPr>
          <p:cNvPr id="719" name="Google Shape;719;p58"/>
          <p:cNvSpPr/>
          <p:nvPr/>
        </p:nvSpPr>
        <p:spPr>
          <a:xfrm>
            <a:off x="1799225" y="938950"/>
            <a:ext cx="694800" cy="1173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8"/>
          <p:cNvSpPr txBox="1"/>
          <p:nvPr/>
        </p:nvSpPr>
        <p:spPr>
          <a:xfrm>
            <a:off x="0" y="1033100"/>
            <a:ext cx="24105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Patch Set Selector:</a:t>
            </a:r>
            <a:endParaRPr sz="1200"/>
          </a:p>
        </p:txBody>
      </p:sp>
      <p:cxnSp>
        <p:nvCxnSpPr>
          <p:cNvPr id="721" name="Google Shape;721;p58"/>
          <p:cNvCxnSpPr/>
          <p:nvPr/>
        </p:nvCxnSpPr>
        <p:spPr>
          <a:xfrm flipH="1" rot="10800000">
            <a:off x="1420525" y="1001975"/>
            <a:ext cx="375000" cy="230400"/>
          </a:xfrm>
          <a:prstGeom prst="straightConnector1">
            <a:avLst/>
          </a:prstGeom>
          <a:noFill/>
          <a:ln cap="flat" cmpd="sng" w="28575">
            <a:solidFill>
              <a:srgbClr val="E69138"/>
            </a:solidFill>
            <a:prstDash val="solid"/>
            <a:round/>
            <a:headEnd len="med" w="med" type="none"/>
            <a:tailEnd len="med" w="med" type="triangle"/>
          </a:ln>
        </p:spPr>
      </p:cxnSp>
      <p:pic>
        <p:nvPicPr>
          <p:cNvPr id="722" name="Google Shape;722;p58"/>
          <p:cNvPicPr preferRelativeResize="0"/>
          <p:nvPr/>
        </p:nvPicPr>
        <p:blipFill rotWithShape="1">
          <a:blip r:embed="rId4">
            <a:alphaModFix/>
          </a:blip>
          <a:srcRect b="0" l="0" r="0" t="0"/>
          <a:stretch/>
        </p:blipFill>
        <p:spPr>
          <a:xfrm>
            <a:off x="103320" y="1314360"/>
            <a:ext cx="1537920" cy="44892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59"/>
          <p:cNvPicPr preferRelativeResize="0"/>
          <p:nvPr/>
        </p:nvPicPr>
        <p:blipFill rotWithShape="1">
          <a:blip r:embed="rId3">
            <a:alphaModFix/>
          </a:blip>
          <a:srcRect b="0" l="0" r="0" t="0"/>
          <a:stretch/>
        </p:blipFill>
        <p:spPr>
          <a:xfrm>
            <a:off x="2149200" y="710280"/>
            <a:ext cx="3917881" cy="2086200"/>
          </a:xfrm>
          <a:prstGeom prst="rect">
            <a:avLst/>
          </a:prstGeom>
          <a:noFill/>
          <a:ln cap="flat" cmpd="sng" w="9525">
            <a:solidFill>
              <a:srgbClr val="D9D9D9"/>
            </a:solidFill>
            <a:prstDash val="solid"/>
            <a:round/>
            <a:headEnd len="sm" w="sm" type="none"/>
            <a:tailEnd len="sm" w="sm" type="none"/>
          </a:ln>
        </p:spPr>
      </p:pic>
      <p:sp>
        <p:nvSpPr>
          <p:cNvPr id="728" name="Google Shape;728;p5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Comparing Patch Sets</a:t>
            </a:r>
            <a:endParaRPr sz="3000"/>
          </a:p>
        </p:txBody>
      </p:sp>
      <p:sp>
        <p:nvSpPr>
          <p:cNvPr id="730" name="Google Shape;730;p5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txBox="1"/>
          <p:nvPr/>
        </p:nvSpPr>
        <p:spPr>
          <a:xfrm>
            <a:off x="6128725" y="668100"/>
            <a:ext cx="2966100" cy="415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Char char="■"/>
            </a:pPr>
            <a:r>
              <a:rPr lang="en"/>
              <a:t>Users that have previously reviewed the old patch set likely want to see what has changed with the new patch set. They can do so by comparing the old and new patch set.</a:t>
            </a:r>
            <a:endParaRPr/>
          </a:p>
        </p:txBody>
      </p:sp>
      <p:sp>
        <p:nvSpPr>
          <p:cNvPr id="732" name="Google Shape;732;p59"/>
          <p:cNvSpPr/>
          <p:nvPr/>
        </p:nvSpPr>
        <p:spPr>
          <a:xfrm>
            <a:off x="1987379" y="40320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733" name="Google Shape;733;p59"/>
          <p:cNvSpPr/>
          <p:nvPr/>
        </p:nvSpPr>
        <p:spPr>
          <a:xfrm>
            <a:off x="1987379" y="45230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734" name="Google Shape;734;p59"/>
          <p:cNvCxnSpPr>
            <a:stCxn id="733" idx="0"/>
            <a:endCxn id="732" idx="4"/>
          </p:cNvCxnSpPr>
          <p:nvPr/>
        </p:nvCxnSpPr>
        <p:spPr>
          <a:xfrm rot="10800000">
            <a:off x="2149229" y="4374284"/>
            <a:ext cx="0" cy="148800"/>
          </a:xfrm>
          <a:prstGeom prst="straightConnector1">
            <a:avLst/>
          </a:prstGeom>
          <a:noFill/>
          <a:ln cap="flat" cmpd="sng" w="28575">
            <a:solidFill>
              <a:schemeClr val="dk2"/>
            </a:solidFill>
            <a:prstDash val="solid"/>
            <a:round/>
            <a:headEnd len="med" w="med" type="none"/>
            <a:tailEnd len="med" w="med" type="none"/>
          </a:ln>
        </p:spPr>
      </p:cxnSp>
      <p:sp>
        <p:nvSpPr>
          <p:cNvPr id="735" name="Google Shape;735;p59"/>
          <p:cNvSpPr txBox="1"/>
          <p:nvPr/>
        </p:nvSpPr>
        <p:spPr>
          <a:xfrm>
            <a:off x="470200" y="3462575"/>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736" name="Google Shape;736;p59"/>
          <p:cNvCxnSpPr>
            <a:stCxn id="735" idx="3"/>
          </p:cNvCxnSpPr>
          <p:nvPr/>
        </p:nvCxnSpPr>
        <p:spPr>
          <a:xfrm flipH="1" rot="10800000">
            <a:off x="2155900" y="36166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737" name="Google Shape;737;p59"/>
          <p:cNvSpPr/>
          <p:nvPr/>
        </p:nvSpPr>
        <p:spPr>
          <a:xfrm>
            <a:off x="2433086" y="34478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738" name="Google Shape;738;p59"/>
          <p:cNvCxnSpPr>
            <a:stCxn id="732" idx="0"/>
            <a:endCxn id="737" idx="4"/>
          </p:cNvCxnSpPr>
          <p:nvPr/>
        </p:nvCxnSpPr>
        <p:spPr>
          <a:xfrm flipH="1" rot="10800000">
            <a:off x="2149229" y="379025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739" name="Google Shape;739;p59"/>
          <p:cNvSpPr txBox="1"/>
          <p:nvPr/>
        </p:nvSpPr>
        <p:spPr>
          <a:xfrm>
            <a:off x="1122950" y="40483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740" name="Google Shape;740;p59"/>
          <p:cNvCxnSpPr>
            <a:stCxn id="739" idx="3"/>
          </p:cNvCxnSpPr>
          <p:nvPr/>
        </p:nvCxnSpPr>
        <p:spPr>
          <a:xfrm flipH="1" rot="10800000">
            <a:off x="1700450" y="42024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741" name="Google Shape;741;p59"/>
          <p:cNvSpPr/>
          <p:nvPr/>
        </p:nvSpPr>
        <p:spPr>
          <a:xfrm>
            <a:off x="3030498" y="34466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742" name="Google Shape;742;p59"/>
          <p:cNvCxnSpPr>
            <a:stCxn id="732" idx="0"/>
            <a:endCxn id="741" idx="4"/>
          </p:cNvCxnSpPr>
          <p:nvPr/>
        </p:nvCxnSpPr>
        <p:spPr>
          <a:xfrm flipH="1" rot="10800000">
            <a:off x="2149229" y="3789051"/>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743" name="Google Shape;743;p59"/>
          <p:cNvSpPr txBox="1"/>
          <p:nvPr/>
        </p:nvSpPr>
        <p:spPr>
          <a:xfrm>
            <a:off x="3686625" y="3462575"/>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744" name="Google Shape;744;p59"/>
          <p:cNvCxnSpPr>
            <a:stCxn id="743" idx="1"/>
            <a:endCxn id="741" idx="6"/>
          </p:cNvCxnSpPr>
          <p:nvPr/>
        </p:nvCxnSpPr>
        <p:spPr>
          <a:xfrm rot="10800000">
            <a:off x="3354225" y="3617825"/>
            <a:ext cx="332400" cy="1200"/>
          </a:xfrm>
          <a:prstGeom prst="straightConnector1">
            <a:avLst/>
          </a:prstGeom>
          <a:noFill/>
          <a:ln cap="flat" cmpd="sng" w="28575">
            <a:solidFill>
              <a:srgbClr val="6AA84F"/>
            </a:solidFill>
            <a:prstDash val="solid"/>
            <a:round/>
            <a:headEnd len="med" w="med" type="none"/>
            <a:tailEnd len="med" w="med" type="triangle"/>
          </a:ln>
        </p:spPr>
      </p:cxnSp>
      <p:cxnSp>
        <p:nvCxnSpPr>
          <p:cNvPr id="745" name="Google Shape;745;p59"/>
          <p:cNvCxnSpPr>
            <a:stCxn id="741" idx="5"/>
          </p:cNvCxnSpPr>
          <p:nvPr/>
        </p:nvCxnSpPr>
        <p:spPr>
          <a:xfrm>
            <a:off x="3306793" y="3738857"/>
            <a:ext cx="313500" cy="496200"/>
          </a:xfrm>
          <a:prstGeom prst="straightConnector1">
            <a:avLst/>
          </a:prstGeom>
          <a:noFill/>
          <a:ln cap="flat" cmpd="sng" w="28575">
            <a:solidFill>
              <a:srgbClr val="A64D79"/>
            </a:solidFill>
            <a:prstDash val="solid"/>
            <a:round/>
            <a:headEnd len="med" w="med" type="none"/>
            <a:tailEnd len="med" w="med" type="none"/>
          </a:ln>
        </p:spPr>
      </p:cxnSp>
      <p:cxnSp>
        <p:nvCxnSpPr>
          <p:cNvPr id="746" name="Google Shape;746;p59"/>
          <p:cNvCxnSpPr>
            <a:stCxn id="737" idx="5"/>
          </p:cNvCxnSpPr>
          <p:nvPr/>
        </p:nvCxnSpPr>
        <p:spPr>
          <a:xfrm>
            <a:off x="2709381" y="3740032"/>
            <a:ext cx="899100" cy="495000"/>
          </a:xfrm>
          <a:prstGeom prst="straightConnector1">
            <a:avLst/>
          </a:prstGeom>
          <a:noFill/>
          <a:ln cap="flat" cmpd="sng" w="28575">
            <a:solidFill>
              <a:srgbClr val="A64D79"/>
            </a:solidFill>
            <a:prstDash val="solid"/>
            <a:round/>
            <a:headEnd len="med" w="med" type="none"/>
            <a:tailEnd len="med" w="med" type="none"/>
          </a:ln>
        </p:spPr>
      </p:cxnSp>
      <p:sp>
        <p:nvSpPr>
          <p:cNvPr id="747" name="Google Shape;747;p59"/>
          <p:cNvSpPr txBox="1"/>
          <p:nvPr/>
        </p:nvSpPr>
        <p:spPr>
          <a:xfrm>
            <a:off x="3563925" y="3926575"/>
            <a:ext cx="1931100" cy="1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left side:</a:t>
            </a:r>
            <a:br>
              <a:rPr lang="en" sz="1000">
                <a:solidFill>
                  <a:srgbClr val="A64D79"/>
                </a:solidFill>
              </a:rPr>
            </a:br>
            <a:r>
              <a:rPr lang="en" sz="1000">
                <a:solidFill>
                  <a:srgbClr val="A64D79"/>
                </a:solidFill>
              </a:rPr>
              <a:t>commit </a:t>
            </a:r>
            <a:r>
              <a:rPr b="1" i="1" lang="en" sz="1000">
                <a:solidFill>
                  <a:srgbClr val="A64D79"/>
                </a:solidFill>
              </a:rPr>
              <a:t>C</a:t>
            </a:r>
            <a:r>
              <a:rPr lang="en" sz="1000">
                <a:solidFill>
                  <a:srgbClr val="A64D79"/>
                </a:solidFill>
              </a:rPr>
              <a:t> (patch set 1)</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right side:</a:t>
            </a:r>
            <a:br>
              <a:rPr lang="en" sz="1000">
                <a:solidFill>
                  <a:srgbClr val="A64D79"/>
                </a:solidFill>
              </a:rPr>
            </a:br>
            <a:r>
              <a:rPr lang="en" sz="1000">
                <a:solidFill>
                  <a:srgbClr val="A64D79"/>
                </a:solidFill>
              </a:rPr>
              <a:t>commit </a:t>
            </a:r>
            <a:r>
              <a:rPr b="1" i="1" lang="en" sz="1000">
                <a:solidFill>
                  <a:srgbClr val="A64D79"/>
                </a:solidFill>
              </a:rPr>
              <a:t>D</a:t>
            </a:r>
            <a:r>
              <a:rPr lang="en" sz="1000">
                <a:solidFill>
                  <a:srgbClr val="A64D79"/>
                </a:solidFill>
              </a:rPr>
              <a:t> (patch set 2)</a:t>
            </a:r>
            <a:endParaRPr sz="1000">
              <a:solidFill>
                <a:srgbClr val="A64D79"/>
              </a:solidFill>
            </a:endParaRPr>
          </a:p>
        </p:txBody>
      </p:sp>
      <p:sp>
        <p:nvSpPr>
          <p:cNvPr id="748" name="Google Shape;748;p59"/>
          <p:cNvSpPr/>
          <p:nvPr/>
        </p:nvSpPr>
        <p:spPr>
          <a:xfrm>
            <a:off x="2159525" y="849575"/>
            <a:ext cx="694800" cy="1173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9"/>
          <p:cNvSpPr txBox="1"/>
          <p:nvPr/>
        </p:nvSpPr>
        <p:spPr>
          <a:xfrm>
            <a:off x="8400" y="837000"/>
            <a:ext cx="24105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Patch Set Selector:</a:t>
            </a:r>
            <a:endParaRPr sz="1200"/>
          </a:p>
        </p:txBody>
      </p:sp>
      <p:cxnSp>
        <p:nvCxnSpPr>
          <p:cNvPr id="750" name="Google Shape;750;p59"/>
          <p:cNvCxnSpPr/>
          <p:nvPr/>
        </p:nvCxnSpPr>
        <p:spPr>
          <a:xfrm flipH="1" rot="10800000">
            <a:off x="1481525" y="920800"/>
            <a:ext cx="673800" cy="146400"/>
          </a:xfrm>
          <a:prstGeom prst="straightConnector1">
            <a:avLst/>
          </a:prstGeom>
          <a:noFill/>
          <a:ln cap="flat" cmpd="sng" w="28575">
            <a:solidFill>
              <a:srgbClr val="E69138"/>
            </a:solidFill>
            <a:prstDash val="solid"/>
            <a:round/>
            <a:headEnd len="med" w="med" type="none"/>
            <a:tailEnd len="med" w="med" type="triangle"/>
          </a:ln>
        </p:spPr>
      </p:cxnSp>
      <p:pic>
        <p:nvPicPr>
          <p:cNvPr id="751" name="Google Shape;751;p59"/>
          <p:cNvPicPr preferRelativeResize="0"/>
          <p:nvPr/>
        </p:nvPicPr>
        <p:blipFill rotWithShape="1">
          <a:blip r:embed="rId4">
            <a:alphaModFix/>
          </a:blip>
          <a:srcRect b="0" l="0" r="0" t="0"/>
          <a:stretch/>
        </p:blipFill>
        <p:spPr>
          <a:xfrm>
            <a:off x="118440" y="1148400"/>
            <a:ext cx="1883520" cy="106452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a:t>
            </a:r>
            <a:endParaRPr b="1" sz="3600">
              <a:solidFill>
                <a:srgbClr val="FFFFFF"/>
              </a:solidFill>
            </a:endParaRPr>
          </a:p>
          <a:p>
            <a:pPr indent="0" lvl="0" marL="0" rtl="0" algn="l">
              <a:spcBef>
                <a:spcPts val="0"/>
              </a:spcBef>
              <a:spcAft>
                <a:spcPts val="0"/>
              </a:spcAft>
              <a:buNone/>
            </a:pPr>
            <a:r>
              <a:t/>
            </a:r>
            <a:endParaRPr sz="3000"/>
          </a:p>
        </p:txBody>
      </p:sp>
      <p:sp>
        <p:nvSpPr>
          <p:cNvPr id="758" name="Google Shape;758;p6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a:solidFill>
                  <a:srgbClr val="3D85C6"/>
                </a:solidFill>
              </a:rPr>
              <a:t>Submit</a:t>
            </a:r>
            <a:r>
              <a:rPr lang="en"/>
              <a:t> integrates a change into its target branch (more precisely integrates the current patch set into the target branch):</a:t>
            </a:r>
            <a:endParaRPr/>
          </a:p>
          <a:p>
            <a:pPr indent="-317500" lvl="0" marL="457200" rtl="0" algn="l">
              <a:lnSpc>
                <a:spcPct val="115000"/>
              </a:lnSpc>
              <a:spcBef>
                <a:spcPts val="900"/>
              </a:spcBef>
              <a:spcAft>
                <a:spcPts val="0"/>
              </a:spcAft>
              <a:buSzPts val="1400"/>
              <a:buChar char="■"/>
            </a:pPr>
            <a:r>
              <a:rPr lang="en"/>
              <a:t>The </a:t>
            </a:r>
            <a:r>
              <a:rPr i="1" lang="en">
                <a:latin typeface="Courier New"/>
                <a:ea typeface="Courier New"/>
                <a:cs typeface="Courier New"/>
                <a:sym typeface="Courier New"/>
              </a:rPr>
              <a:t>master</a:t>
            </a:r>
            <a:r>
              <a:rPr lang="en"/>
              <a:t> branch is </a:t>
            </a:r>
            <a:r>
              <a:rPr b="1" i="1" lang="en"/>
              <a:t>fast-forwarded</a:t>
            </a:r>
            <a:r>
              <a:rPr lang="en"/>
              <a:t> to the commit that represents the current patch set.</a:t>
            </a:r>
            <a:endParaRPr/>
          </a:p>
        </p:txBody>
      </p:sp>
      <p:sp>
        <p:nvSpPr>
          <p:cNvPr id="760" name="Google Shape;760;p60"/>
          <p:cNvSpPr/>
          <p:nvPr/>
        </p:nvSpPr>
        <p:spPr>
          <a:xfrm>
            <a:off x="2111279" y="358753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761" name="Google Shape;761;p60"/>
          <p:cNvSpPr/>
          <p:nvPr/>
        </p:nvSpPr>
        <p:spPr>
          <a:xfrm>
            <a:off x="2111279" y="407857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762" name="Google Shape;762;p60"/>
          <p:cNvCxnSpPr>
            <a:stCxn id="761" idx="0"/>
            <a:endCxn id="760" idx="4"/>
          </p:cNvCxnSpPr>
          <p:nvPr/>
        </p:nvCxnSpPr>
        <p:spPr>
          <a:xfrm rot="10800000">
            <a:off x="2273129" y="3929772"/>
            <a:ext cx="0" cy="148800"/>
          </a:xfrm>
          <a:prstGeom prst="straightConnector1">
            <a:avLst/>
          </a:prstGeom>
          <a:noFill/>
          <a:ln cap="flat" cmpd="sng" w="28575">
            <a:solidFill>
              <a:schemeClr val="dk2"/>
            </a:solidFill>
            <a:prstDash val="solid"/>
            <a:round/>
            <a:headEnd len="med" w="med" type="none"/>
            <a:tailEnd len="med" w="med" type="none"/>
          </a:ln>
        </p:spPr>
      </p:cxnSp>
      <p:sp>
        <p:nvSpPr>
          <p:cNvPr id="763" name="Google Shape;763;p60"/>
          <p:cNvSpPr txBox="1"/>
          <p:nvPr/>
        </p:nvSpPr>
        <p:spPr>
          <a:xfrm>
            <a:off x="594100" y="3018063"/>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764" name="Google Shape;764;p60"/>
          <p:cNvCxnSpPr>
            <a:stCxn id="763" idx="3"/>
          </p:cNvCxnSpPr>
          <p:nvPr/>
        </p:nvCxnSpPr>
        <p:spPr>
          <a:xfrm flipH="1" rot="10800000">
            <a:off x="2279800" y="3172113"/>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765" name="Google Shape;765;p60"/>
          <p:cNvSpPr/>
          <p:nvPr/>
        </p:nvSpPr>
        <p:spPr>
          <a:xfrm>
            <a:off x="2556986" y="30033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766" name="Google Shape;766;p60"/>
          <p:cNvCxnSpPr>
            <a:stCxn id="760" idx="0"/>
            <a:endCxn id="765" idx="4"/>
          </p:cNvCxnSpPr>
          <p:nvPr/>
        </p:nvCxnSpPr>
        <p:spPr>
          <a:xfrm flipH="1" rot="10800000">
            <a:off x="2273129" y="3345739"/>
            <a:ext cx="445800" cy="241800"/>
          </a:xfrm>
          <a:prstGeom prst="straightConnector1">
            <a:avLst/>
          </a:prstGeom>
          <a:noFill/>
          <a:ln cap="flat" cmpd="sng" w="28575">
            <a:solidFill>
              <a:schemeClr val="dk2"/>
            </a:solidFill>
            <a:prstDash val="solid"/>
            <a:round/>
            <a:headEnd len="med" w="med" type="none"/>
            <a:tailEnd len="med" w="med" type="none"/>
          </a:ln>
        </p:spPr>
      </p:cxnSp>
      <p:sp>
        <p:nvSpPr>
          <p:cNvPr id="767" name="Google Shape;767;p60"/>
          <p:cNvSpPr txBox="1"/>
          <p:nvPr/>
        </p:nvSpPr>
        <p:spPr>
          <a:xfrm>
            <a:off x="1148200" y="3602229"/>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768" name="Google Shape;768;p60"/>
          <p:cNvCxnSpPr>
            <a:stCxn id="767" idx="3"/>
            <a:endCxn id="760" idx="2"/>
          </p:cNvCxnSpPr>
          <p:nvPr/>
        </p:nvCxnSpPr>
        <p:spPr>
          <a:xfrm>
            <a:off x="1725700" y="3758679"/>
            <a:ext cx="385500" cy="0"/>
          </a:xfrm>
          <a:prstGeom prst="straightConnector1">
            <a:avLst/>
          </a:prstGeom>
          <a:noFill/>
          <a:ln cap="flat" cmpd="sng" w="28575">
            <a:solidFill>
              <a:srgbClr val="CCCCCC"/>
            </a:solidFill>
            <a:prstDash val="dash"/>
            <a:round/>
            <a:headEnd len="med" w="med" type="none"/>
            <a:tailEnd len="med" w="med" type="triangle"/>
          </a:ln>
        </p:spPr>
      </p:cxnSp>
      <p:sp>
        <p:nvSpPr>
          <p:cNvPr id="769" name="Google Shape;769;p60"/>
          <p:cNvSpPr/>
          <p:nvPr/>
        </p:nvSpPr>
        <p:spPr>
          <a:xfrm>
            <a:off x="3154398" y="30021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770" name="Google Shape;770;p60"/>
          <p:cNvCxnSpPr>
            <a:stCxn id="760" idx="0"/>
            <a:endCxn id="769" idx="4"/>
          </p:cNvCxnSpPr>
          <p:nvPr/>
        </p:nvCxnSpPr>
        <p:spPr>
          <a:xfrm flipH="1" rot="10800000">
            <a:off x="2273129" y="3344539"/>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771" name="Google Shape;771;p60"/>
          <p:cNvSpPr txBox="1"/>
          <p:nvPr/>
        </p:nvSpPr>
        <p:spPr>
          <a:xfrm>
            <a:off x="3810525" y="3018063"/>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772" name="Google Shape;772;p60"/>
          <p:cNvCxnSpPr>
            <a:stCxn id="771" idx="1"/>
            <a:endCxn id="769" idx="6"/>
          </p:cNvCxnSpPr>
          <p:nvPr/>
        </p:nvCxnSpPr>
        <p:spPr>
          <a:xfrm rot="10800000">
            <a:off x="3478125" y="3173313"/>
            <a:ext cx="332400" cy="1200"/>
          </a:xfrm>
          <a:prstGeom prst="straightConnector1">
            <a:avLst/>
          </a:prstGeom>
          <a:noFill/>
          <a:ln cap="flat" cmpd="sng" w="28575">
            <a:solidFill>
              <a:srgbClr val="6AA84F"/>
            </a:solidFill>
            <a:prstDash val="solid"/>
            <a:round/>
            <a:headEnd len="med" w="med" type="none"/>
            <a:tailEnd len="med" w="med" type="triangle"/>
          </a:ln>
        </p:spPr>
      </p:cxnSp>
      <p:sp>
        <p:nvSpPr>
          <p:cNvPr id="773" name="Google Shape;773;p60"/>
          <p:cNvSpPr txBox="1"/>
          <p:nvPr/>
        </p:nvSpPr>
        <p:spPr>
          <a:xfrm>
            <a:off x="3023925" y="3684566"/>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774" name="Google Shape;774;p60"/>
          <p:cNvCxnSpPr>
            <a:endCxn id="769" idx="4"/>
          </p:cNvCxnSpPr>
          <p:nvPr/>
        </p:nvCxnSpPr>
        <p:spPr>
          <a:xfrm flipH="1" rot="10800000">
            <a:off x="3309048" y="3344473"/>
            <a:ext cx="7200" cy="339900"/>
          </a:xfrm>
          <a:prstGeom prst="straightConnector1">
            <a:avLst/>
          </a:prstGeom>
          <a:noFill/>
          <a:ln cap="flat" cmpd="sng" w="28575">
            <a:solidFill>
              <a:srgbClr val="A61C00"/>
            </a:solidFill>
            <a:prstDash val="solid"/>
            <a:round/>
            <a:headEnd len="med" w="med" type="none"/>
            <a:tailEnd len="med" w="med" type="triangle"/>
          </a:ln>
        </p:spPr>
      </p:cxnSp>
      <p:sp>
        <p:nvSpPr>
          <p:cNvPr id="775" name="Google Shape;775;p60"/>
          <p:cNvSpPr txBox="1"/>
          <p:nvPr/>
        </p:nvSpPr>
        <p:spPr>
          <a:xfrm>
            <a:off x="59150" y="729788"/>
            <a:ext cx="5969100" cy="221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None/>
            </a:pPr>
            <a:r>
              <a:rPr lang="en"/>
              <a:t>Pre-conditions for submit:</a:t>
            </a:r>
            <a:endParaRPr/>
          </a:p>
          <a:p>
            <a:pPr indent="-317500" lvl="0" marL="457200" marR="0" rtl="0" algn="l">
              <a:lnSpc>
                <a:spcPct val="115000"/>
              </a:lnSpc>
              <a:spcBef>
                <a:spcPts val="900"/>
              </a:spcBef>
              <a:spcAft>
                <a:spcPts val="0"/>
              </a:spcAft>
              <a:buClr>
                <a:srgbClr val="000000"/>
              </a:buClr>
              <a:buSzPts val="1400"/>
              <a:buFont typeface="Georgia"/>
              <a:buChar char="■"/>
            </a:pPr>
            <a:r>
              <a:rPr lang="en"/>
              <a:t>The change has an </a:t>
            </a:r>
            <a:r>
              <a:rPr b="1" i="1" lang="en"/>
              <a:t>approval</a:t>
            </a:r>
            <a:r>
              <a:rPr lang="en"/>
              <a:t> (highest possible </a:t>
            </a:r>
            <a:r>
              <a:rPr lang="en"/>
              <a:t>vot</a:t>
            </a:r>
            <a:r>
              <a:rPr lang="en"/>
              <a:t>e) for each </a:t>
            </a:r>
            <a:r>
              <a:rPr b="1" i="1" lang="en"/>
              <a:t>review label</a:t>
            </a:r>
            <a:r>
              <a:rPr lang="en"/>
              <a:t>.</a:t>
            </a:r>
            <a:endParaRPr/>
          </a:p>
          <a:p>
            <a:pPr indent="-317500" lvl="0" marL="457200" marR="0" rtl="0" algn="l">
              <a:lnSpc>
                <a:spcPct val="115000"/>
              </a:lnSpc>
              <a:spcBef>
                <a:spcPts val="0"/>
              </a:spcBef>
              <a:spcAft>
                <a:spcPts val="0"/>
              </a:spcAft>
              <a:buClr>
                <a:srgbClr val="000000"/>
              </a:buClr>
              <a:buSzPts val="1400"/>
              <a:buFont typeface="Georgia"/>
              <a:buChar char="■"/>
            </a:pPr>
            <a:r>
              <a:rPr lang="en"/>
              <a:t>None of the </a:t>
            </a:r>
            <a:r>
              <a:rPr b="1" i="1" lang="en"/>
              <a:t>review labels</a:t>
            </a:r>
            <a:r>
              <a:rPr lang="en"/>
              <a:t> has a </a:t>
            </a:r>
            <a:r>
              <a:rPr b="1" i="1" lang="en"/>
              <a:t>veto vote </a:t>
            </a:r>
            <a:r>
              <a:rPr lang="en"/>
              <a:t>(lowest possible vote)</a:t>
            </a:r>
            <a:endParaRPr/>
          </a:p>
          <a:p>
            <a:pPr indent="-317500" lvl="0" marL="457200" marR="0" rtl="0" algn="l">
              <a:lnSpc>
                <a:spcPct val="115000"/>
              </a:lnSpc>
              <a:spcBef>
                <a:spcPts val="0"/>
              </a:spcBef>
              <a:spcAft>
                <a:spcPts val="0"/>
              </a:spcAft>
              <a:buClr>
                <a:srgbClr val="000000"/>
              </a:buClr>
              <a:buSzPts val="1400"/>
              <a:buFont typeface="Georgia"/>
              <a:buChar char="■"/>
            </a:pPr>
            <a:r>
              <a:rPr lang="en"/>
              <a:t>The change doesn’t depend on other changes that are non-submittable.</a:t>
            </a:r>
            <a:endParaRPr/>
          </a:p>
          <a:p>
            <a:pPr indent="-317500" lvl="0" marL="457200" marR="0" rtl="0" algn="l">
              <a:lnSpc>
                <a:spcPct val="115000"/>
              </a:lnSpc>
              <a:spcBef>
                <a:spcPts val="0"/>
              </a:spcBef>
              <a:spcAft>
                <a:spcPts val="0"/>
              </a:spcAft>
              <a:buClr>
                <a:srgbClr val="000000"/>
              </a:buClr>
              <a:buSzPts val="1400"/>
              <a:buFont typeface="Georgia"/>
              <a:buChar char="■"/>
            </a:pPr>
            <a:r>
              <a:rPr lang="en"/>
              <a:t>The user is allowed to submit.</a:t>
            </a:r>
            <a:endParaRPr/>
          </a:p>
          <a:p>
            <a:pPr indent="0" lvl="0" marL="0" rtl="0" algn="l">
              <a:lnSpc>
                <a:spcPct val="115000"/>
              </a:lnSpc>
              <a:spcBef>
                <a:spcPts val="900"/>
              </a:spcBef>
              <a:spcAft>
                <a:spcPts val="1600"/>
              </a:spcAft>
              <a:buNone/>
            </a:pPr>
            <a:r>
              <a:t/>
            </a:r>
            <a:endParaRPr/>
          </a:p>
        </p:txBody>
      </p:sp>
      <p:grpSp>
        <p:nvGrpSpPr>
          <p:cNvPr id="776" name="Google Shape;776;p60"/>
          <p:cNvGrpSpPr/>
          <p:nvPr/>
        </p:nvGrpSpPr>
        <p:grpSpPr>
          <a:xfrm>
            <a:off x="5485117" y="2990025"/>
            <a:ext cx="459300" cy="304200"/>
            <a:chOff x="4412142" y="3934975"/>
            <a:chExt cx="459300" cy="304200"/>
          </a:xfrm>
        </p:grpSpPr>
        <p:sp>
          <p:nvSpPr>
            <p:cNvPr id="777" name="Google Shape;777;p60"/>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0"/>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779" name="Google Shape;779;p60"/>
          <p:cNvGrpSpPr/>
          <p:nvPr/>
        </p:nvGrpSpPr>
        <p:grpSpPr>
          <a:xfrm>
            <a:off x="206688" y="3015275"/>
            <a:ext cx="366600" cy="281950"/>
            <a:chOff x="5376138" y="2186500"/>
            <a:chExt cx="366600" cy="281950"/>
          </a:xfrm>
        </p:grpSpPr>
        <p:sp>
          <p:nvSpPr>
            <p:cNvPr id="780" name="Google Shape;780;p60"/>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0"/>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a:t>
            </a:r>
            <a:endParaRPr b="1" sz="3600">
              <a:solidFill>
                <a:srgbClr val="FFFFFF"/>
              </a:solidFill>
            </a:endParaRPr>
          </a:p>
          <a:p>
            <a:pPr indent="0" lvl="0" marL="0" rtl="0" algn="l">
              <a:spcBef>
                <a:spcPts val="0"/>
              </a:spcBef>
              <a:spcAft>
                <a:spcPts val="0"/>
              </a:spcAft>
              <a:buNone/>
            </a:pPr>
            <a:r>
              <a:t/>
            </a:r>
            <a:endParaRPr sz="3000"/>
          </a:p>
        </p:txBody>
      </p:sp>
      <p:sp>
        <p:nvSpPr>
          <p:cNvPr id="788" name="Google Shape;788;p6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1"/>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Situation:</a:t>
            </a:r>
            <a:endParaRPr/>
          </a:p>
          <a:p>
            <a:pPr indent="-317500" lvl="0" marL="457200" rtl="0" algn="l">
              <a:lnSpc>
                <a:spcPct val="115000"/>
              </a:lnSpc>
              <a:spcBef>
                <a:spcPts val="900"/>
              </a:spcBef>
              <a:spcAft>
                <a:spcPts val="0"/>
              </a:spcAft>
              <a:buSzPts val="1400"/>
              <a:buChar char="■"/>
            </a:pPr>
            <a:r>
              <a:rPr lang="en"/>
              <a:t>A change has two patch sets (commit </a:t>
            </a:r>
            <a:r>
              <a:rPr b="1" i="1" lang="en">
                <a:solidFill>
                  <a:srgbClr val="3D85C6"/>
                </a:solidFill>
              </a:rPr>
              <a:t>C</a:t>
            </a:r>
            <a:r>
              <a:rPr lang="en"/>
              <a:t> and commit </a:t>
            </a:r>
            <a:r>
              <a:rPr b="1" i="1" lang="en">
                <a:solidFill>
                  <a:srgbClr val="3D85C6"/>
                </a:solidFill>
              </a:rPr>
              <a:t>D</a:t>
            </a:r>
            <a:r>
              <a:rPr lang="en"/>
              <a:t>) which are both based on commit </a:t>
            </a:r>
            <a:r>
              <a:rPr b="1" i="1" lang="en">
                <a:solidFill>
                  <a:srgbClr val="3D85C6"/>
                </a:solidFill>
              </a:rPr>
              <a:t>B</a:t>
            </a:r>
            <a:r>
              <a:rPr lang="en"/>
              <a:t>. The current patch set (commit </a:t>
            </a:r>
            <a:r>
              <a:rPr b="1" i="1" lang="en">
                <a:solidFill>
                  <a:srgbClr val="3D85C6"/>
                </a:solidFill>
              </a:rPr>
              <a:t>D</a:t>
            </a:r>
            <a:r>
              <a:rPr lang="en"/>
              <a:t>) was approved and is submittable. In the meantime the </a:t>
            </a:r>
            <a:r>
              <a:rPr i="1" lang="en">
                <a:latin typeface="Courier New"/>
                <a:ea typeface="Courier New"/>
                <a:cs typeface="Courier New"/>
                <a:sym typeface="Courier New"/>
              </a:rPr>
              <a:t>master</a:t>
            </a:r>
            <a:r>
              <a:rPr lang="en"/>
              <a:t> branch was updated to commit </a:t>
            </a:r>
            <a:r>
              <a:rPr b="1" i="1" lang="en">
                <a:solidFill>
                  <a:srgbClr val="3D85C6"/>
                </a:solidFill>
              </a:rPr>
              <a:t>E</a:t>
            </a:r>
            <a:r>
              <a:rPr lang="en"/>
              <a:t>. Fast-forwarding </a:t>
            </a:r>
            <a:r>
              <a:rPr i="1" lang="en">
                <a:latin typeface="Courier New"/>
                <a:ea typeface="Courier New"/>
                <a:cs typeface="Courier New"/>
                <a:sym typeface="Courier New"/>
              </a:rPr>
              <a:t>master</a:t>
            </a:r>
            <a:r>
              <a:rPr lang="en"/>
              <a:t> to the current patch set is not possible.</a:t>
            </a:r>
            <a:endParaRPr/>
          </a:p>
        </p:txBody>
      </p:sp>
      <p:sp>
        <p:nvSpPr>
          <p:cNvPr id="790" name="Google Shape;790;p61"/>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791" name="Google Shape;791;p61"/>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792" name="Google Shape;792;p61"/>
          <p:cNvCxnSpPr>
            <a:stCxn id="791" idx="0"/>
            <a:endCxn id="790" idx="4"/>
          </p:cNvCxnSpPr>
          <p:nvPr/>
        </p:nvCxnSpPr>
        <p:spPr>
          <a:xfrm rot="10800000">
            <a:off x="1989979" y="3634847"/>
            <a:ext cx="0" cy="148800"/>
          </a:xfrm>
          <a:prstGeom prst="straightConnector1">
            <a:avLst/>
          </a:prstGeom>
          <a:noFill/>
          <a:ln cap="flat" cmpd="sng" w="28575">
            <a:solidFill>
              <a:schemeClr val="dk2"/>
            </a:solidFill>
            <a:prstDash val="solid"/>
            <a:round/>
            <a:headEnd len="med" w="med" type="none"/>
            <a:tailEnd len="med" w="med" type="none"/>
          </a:ln>
        </p:spPr>
      </p:cxnSp>
      <p:sp>
        <p:nvSpPr>
          <p:cNvPr id="793" name="Google Shape;793;p61"/>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794" name="Google Shape;794;p61"/>
          <p:cNvCxnSpPr>
            <a:endCxn id="795"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795" name="Google Shape;795;p61"/>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796" name="Google Shape;796;p61"/>
          <p:cNvCxnSpPr>
            <a:stCxn id="790" idx="0"/>
            <a:endCxn id="795" idx="4"/>
          </p:cNvCxnSpPr>
          <p:nvPr/>
        </p:nvCxnSpPr>
        <p:spPr>
          <a:xfrm flipH="1" rot="10800000">
            <a:off x="1989979" y="3050814"/>
            <a:ext cx="445800" cy="241800"/>
          </a:xfrm>
          <a:prstGeom prst="straightConnector1">
            <a:avLst/>
          </a:prstGeom>
          <a:noFill/>
          <a:ln cap="flat" cmpd="sng" w="28575">
            <a:solidFill>
              <a:schemeClr val="dk2"/>
            </a:solidFill>
            <a:prstDash val="solid"/>
            <a:round/>
            <a:headEnd len="med" w="med" type="none"/>
            <a:tailEnd len="med" w="med" type="none"/>
          </a:ln>
        </p:spPr>
      </p:cxnSp>
      <p:sp>
        <p:nvSpPr>
          <p:cNvPr id="797" name="Google Shape;797;p61"/>
          <p:cNvSpPr txBox="1"/>
          <p:nvPr/>
        </p:nvSpPr>
        <p:spPr>
          <a:xfrm>
            <a:off x="865050" y="330730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798" name="Google Shape;798;p61"/>
          <p:cNvCxnSpPr>
            <a:stCxn id="797" idx="3"/>
            <a:endCxn id="790" idx="2"/>
          </p:cNvCxnSpPr>
          <p:nvPr/>
        </p:nvCxnSpPr>
        <p:spPr>
          <a:xfrm>
            <a:off x="1442550" y="3463754"/>
            <a:ext cx="385500" cy="0"/>
          </a:xfrm>
          <a:prstGeom prst="straightConnector1">
            <a:avLst/>
          </a:prstGeom>
          <a:noFill/>
          <a:ln cap="flat" cmpd="sng" w="28575">
            <a:solidFill>
              <a:srgbClr val="CCCCCC"/>
            </a:solidFill>
            <a:prstDash val="dash"/>
            <a:round/>
            <a:headEnd len="med" w="med" type="none"/>
            <a:tailEnd len="med" w="med" type="triangle"/>
          </a:ln>
        </p:spPr>
      </p:cxnSp>
      <p:sp>
        <p:nvSpPr>
          <p:cNvPr id="799" name="Google Shape;799;p61"/>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800" name="Google Shape;800;p61"/>
          <p:cNvCxnSpPr>
            <a:stCxn id="790" idx="0"/>
            <a:endCxn id="799" idx="4"/>
          </p:cNvCxnSpPr>
          <p:nvPr/>
        </p:nvCxnSpPr>
        <p:spPr>
          <a:xfrm flipH="1" rot="10800000">
            <a:off x="1989979" y="3049614"/>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801" name="Google Shape;801;p61"/>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802" name="Google Shape;802;p61"/>
          <p:cNvCxnSpPr>
            <a:stCxn id="801" idx="1"/>
            <a:endCxn id="799"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sp>
        <p:nvSpPr>
          <p:cNvPr id="803" name="Google Shape;803;p61"/>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submit if fast-forwarding the target branch is not possible?</a:t>
            </a:r>
            <a:endParaRPr i="1" sz="1800">
              <a:solidFill>
                <a:schemeClr val="dk1"/>
              </a:solidFill>
            </a:endParaRPr>
          </a:p>
        </p:txBody>
      </p:sp>
      <p:cxnSp>
        <p:nvCxnSpPr>
          <p:cNvPr id="805" name="Google Shape;805;p61"/>
          <p:cNvCxnSpPr>
            <a:stCxn id="793"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806" name="Google Shape;806;p61"/>
          <p:cNvSpPr/>
          <p:nvPr/>
        </p:nvSpPr>
        <p:spPr>
          <a:xfrm>
            <a:off x="1828123" y="27084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807" name="Google Shape;807;p61"/>
          <p:cNvCxnSpPr>
            <a:stCxn id="790" idx="0"/>
            <a:endCxn id="806" idx="4"/>
          </p:cNvCxnSpPr>
          <p:nvPr/>
        </p:nvCxnSpPr>
        <p:spPr>
          <a:xfrm rot="10800000">
            <a:off x="1989979" y="3050814"/>
            <a:ext cx="0" cy="241800"/>
          </a:xfrm>
          <a:prstGeom prst="straightConnector1">
            <a:avLst/>
          </a:prstGeom>
          <a:noFill/>
          <a:ln cap="flat" cmpd="sng" w="28575">
            <a:solidFill>
              <a:schemeClr val="dk2"/>
            </a:solidFill>
            <a:prstDash val="solid"/>
            <a:round/>
            <a:headEnd len="med" w="med" type="none"/>
            <a:tailEnd len="med" w="med" type="none"/>
          </a:ln>
        </p:spPr>
      </p:cxnSp>
      <p:sp>
        <p:nvSpPr>
          <p:cNvPr id="808" name="Google Shape;808;p61"/>
          <p:cNvSpPr txBox="1"/>
          <p:nvPr/>
        </p:nvSpPr>
        <p:spPr>
          <a:xfrm>
            <a:off x="865050" y="272194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809" name="Google Shape;809;p61"/>
          <p:cNvCxnSpPr>
            <a:stCxn id="808" idx="3"/>
          </p:cNvCxnSpPr>
          <p:nvPr/>
        </p:nvCxnSpPr>
        <p:spPr>
          <a:xfrm>
            <a:off x="1442550" y="2878391"/>
            <a:ext cx="385500" cy="0"/>
          </a:xfrm>
          <a:prstGeom prst="straightConnector1">
            <a:avLst/>
          </a:prstGeom>
          <a:noFill/>
          <a:ln cap="flat" cmpd="sng" w="28575">
            <a:solidFill>
              <a:schemeClr val="dk2"/>
            </a:solidFill>
            <a:prstDash val="solid"/>
            <a:round/>
            <a:headEnd len="med" w="med" type="none"/>
            <a:tailEnd len="med" w="med" type="triangle"/>
          </a:ln>
        </p:spPr>
      </p:cxnSp>
      <p:grpSp>
        <p:nvGrpSpPr>
          <p:cNvPr id="810" name="Google Shape;810;p61"/>
          <p:cNvGrpSpPr/>
          <p:nvPr/>
        </p:nvGrpSpPr>
        <p:grpSpPr>
          <a:xfrm>
            <a:off x="5200717" y="2682800"/>
            <a:ext cx="459300" cy="304200"/>
            <a:chOff x="4412142" y="3934975"/>
            <a:chExt cx="459300" cy="304200"/>
          </a:xfrm>
        </p:grpSpPr>
        <p:sp>
          <p:nvSpPr>
            <p:cNvPr id="811" name="Google Shape;811;p61"/>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1"/>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813" name="Google Shape;813;p61"/>
          <p:cNvGrpSpPr/>
          <p:nvPr/>
        </p:nvGrpSpPr>
        <p:grpSpPr>
          <a:xfrm>
            <a:off x="4806138" y="2188725"/>
            <a:ext cx="366600" cy="281950"/>
            <a:chOff x="5376138" y="2186500"/>
            <a:chExt cx="366600" cy="281950"/>
          </a:xfrm>
        </p:grpSpPr>
        <p:sp>
          <p:nvSpPr>
            <p:cNvPr id="814" name="Google Shape;814;p61"/>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1"/>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Type / Submit Strategy</a:t>
            </a:r>
            <a:endParaRPr b="1" sz="3600">
              <a:solidFill>
                <a:srgbClr val="FFFFFF"/>
              </a:solidFill>
            </a:endParaRPr>
          </a:p>
          <a:p>
            <a:pPr indent="0" lvl="0" marL="0" rtl="0" algn="l">
              <a:spcBef>
                <a:spcPts val="0"/>
              </a:spcBef>
              <a:spcAft>
                <a:spcPts val="0"/>
              </a:spcAft>
              <a:buNone/>
            </a:pPr>
            <a:r>
              <a:t/>
            </a:r>
            <a:endParaRPr sz="3000"/>
          </a:p>
        </p:txBody>
      </p:sp>
      <p:sp>
        <p:nvSpPr>
          <p:cNvPr id="822" name="Google Shape;822;p6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2"/>
          <p:cNvSpPr txBox="1"/>
          <p:nvPr/>
        </p:nvSpPr>
        <p:spPr>
          <a:xfrm>
            <a:off x="6128725" y="668100"/>
            <a:ext cx="2966100" cy="4281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Char char="■"/>
            </a:pPr>
            <a:r>
              <a:rPr lang="en" sz="1200"/>
              <a:t>Recommended setting:</a:t>
            </a:r>
            <a:endParaRPr sz="1200"/>
          </a:p>
          <a:p>
            <a:pPr indent="-304800" lvl="1" marL="914400" rtl="0" algn="l">
              <a:lnSpc>
                <a:spcPct val="115000"/>
              </a:lnSpc>
              <a:spcBef>
                <a:spcPts val="0"/>
              </a:spcBef>
              <a:spcAft>
                <a:spcPts val="0"/>
              </a:spcAft>
              <a:buSzPts val="1200"/>
              <a:buChar char="○"/>
            </a:pPr>
            <a:r>
              <a:rPr lang="en" sz="1200"/>
              <a:t>Submit type: </a:t>
            </a:r>
            <a:r>
              <a:rPr i="1" lang="en" sz="1200">
                <a:solidFill>
                  <a:schemeClr val="dk1"/>
                </a:solidFill>
                <a:latin typeface="Courier New"/>
                <a:ea typeface="Courier New"/>
                <a:cs typeface="Courier New"/>
                <a:sym typeface="Courier New"/>
              </a:rPr>
              <a:t>MERGE_IF_NECESSARY </a:t>
            </a:r>
            <a:r>
              <a:rPr lang="en" sz="1200">
                <a:solidFill>
                  <a:schemeClr val="dk1"/>
                </a:solidFill>
              </a:rPr>
              <a:t>or </a:t>
            </a:r>
            <a:r>
              <a:rPr i="1" lang="en" sz="1200">
                <a:solidFill>
                  <a:schemeClr val="dk1"/>
                </a:solidFill>
                <a:latin typeface="Courier New"/>
                <a:ea typeface="Courier New"/>
                <a:cs typeface="Courier New"/>
                <a:sym typeface="Courier New"/>
              </a:rPr>
              <a:t>REBASE_IF_NECESSARY</a:t>
            </a:r>
            <a:endParaRPr i="1" sz="1200">
              <a:solidFill>
                <a:schemeClr val="dk1"/>
              </a:solidFill>
              <a:latin typeface="Courier New"/>
              <a:ea typeface="Courier New"/>
              <a:cs typeface="Courier New"/>
              <a:sym typeface="Courier New"/>
            </a:endParaRPr>
          </a:p>
          <a:p>
            <a:pPr indent="-304800" lvl="1" marL="9144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Allow content merges: true</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Safest setting: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i="1" lang="en" sz="1200">
                <a:solidFill>
                  <a:schemeClr val="dk1"/>
                </a:solidFill>
                <a:latin typeface="Courier New"/>
                <a:ea typeface="Courier New"/>
                <a:cs typeface="Courier New"/>
                <a:sym typeface="Courier New"/>
              </a:rPr>
              <a:t>FAST_FORWARD_ONLY</a:t>
            </a:r>
            <a:endParaRPr i="1" sz="1200">
              <a:solidFill>
                <a:schemeClr val="dk1"/>
              </a:solidFill>
              <a:latin typeface="Courier New"/>
              <a:ea typeface="Courier New"/>
              <a:cs typeface="Courier New"/>
              <a:sym typeface="Courier New"/>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With all other submit types there is a possibility that the submitted commit is broken.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Requires users to rebase changes whenever any change is submitted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Only feasible if there is a low frequency of incoming changes.</a:t>
            </a:r>
            <a:endParaRPr sz="1200">
              <a:solidFill>
                <a:schemeClr val="dk1"/>
              </a:solidFill>
            </a:endParaRPr>
          </a:p>
        </p:txBody>
      </p:sp>
      <p:sp>
        <p:nvSpPr>
          <p:cNvPr id="824" name="Google Shape;824;p62"/>
          <p:cNvSpPr txBox="1"/>
          <p:nvPr/>
        </p:nvSpPr>
        <p:spPr>
          <a:xfrm>
            <a:off x="0" y="668100"/>
            <a:ext cx="6128700" cy="44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100"/>
              <a:t>The behaviour on submit is configurable per repository:</a:t>
            </a:r>
            <a:endParaRPr b="1" sz="1100"/>
          </a:p>
          <a:p>
            <a:pPr indent="-298450" lvl="0" marL="457200" rtl="0" algn="l">
              <a:lnSpc>
                <a:spcPct val="115000"/>
              </a:lnSpc>
              <a:spcBef>
                <a:spcPts val="900"/>
              </a:spcBef>
              <a:spcAft>
                <a:spcPts val="0"/>
              </a:spcAft>
              <a:buClr>
                <a:srgbClr val="000000"/>
              </a:buClr>
              <a:buSzPts val="1100"/>
              <a:buFont typeface="Georgia"/>
              <a:buChar char="■"/>
            </a:pPr>
            <a:r>
              <a:rPr b="1" i="1" lang="en" sz="1100">
                <a:solidFill>
                  <a:srgbClr val="3D85C6"/>
                </a:solidFill>
              </a:rPr>
              <a:t>Submit Type</a:t>
            </a:r>
            <a:r>
              <a:rPr lang="en" sz="1100"/>
              <a:t> / </a:t>
            </a:r>
            <a:r>
              <a:rPr b="1" i="1" lang="en" sz="1100">
                <a:solidFill>
                  <a:srgbClr val="3D85C6"/>
                </a:solidFill>
              </a:rPr>
              <a:t>Submit Strategy</a:t>
            </a:r>
            <a:r>
              <a:rPr lang="en" sz="1100"/>
              <a:t>:</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FAST_FORWARD_ONLY</a:t>
            </a:r>
            <a:r>
              <a:rPr lang="en" sz="1100"/>
              <a:t>:</a:t>
            </a:r>
            <a:br>
              <a:rPr lang="en" sz="1100"/>
            </a:br>
            <a:r>
              <a:rPr lang="en" sz="1100"/>
              <a:t>Submit fails if fast-forward is not possible.</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MERGE_IF_NECESSARY</a:t>
            </a:r>
            <a:r>
              <a:rPr lang="en" sz="1100"/>
              <a:t>:</a:t>
            </a:r>
            <a:br>
              <a:rPr lang="en" sz="1100"/>
            </a:br>
            <a:r>
              <a:rPr lang="en" sz="1100"/>
              <a:t>If fast-forward is not possible, a merge commit is created.</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REBASE_IF_NECESSARY</a:t>
            </a:r>
            <a:r>
              <a:rPr lang="en" sz="1100"/>
              <a:t>:</a:t>
            </a:r>
            <a:br>
              <a:rPr lang="en" sz="1100"/>
            </a:br>
            <a:r>
              <a:rPr lang="en" sz="1100">
                <a:solidFill>
                  <a:schemeClr val="dk1"/>
                </a:solidFill>
              </a:rPr>
              <a:t>If fast-forward is not possible, the </a:t>
            </a:r>
            <a:r>
              <a:rPr lang="en" sz="1100">
                <a:solidFill>
                  <a:schemeClr val="dk1"/>
                </a:solidFill>
              </a:rPr>
              <a:t>current patch set is automatically rebased</a:t>
            </a:r>
            <a:r>
              <a:rPr lang="en" sz="1100">
                <a:solidFill>
                  <a:schemeClr val="dk1"/>
                </a:solidFill>
              </a:rPr>
              <a:t> (creates a new patch set which is submitted).</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MERGE_ALWAYS</a:t>
            </a:r>
            <a:r>
              <a:rPr lang="en" sz="1100"/>
              <a:t>:</a:t>
            </a:r>
            <a:br>
              <a:rPr lang="en" sz="1100"/>
            </a:br>
            <a:r>
              <a:rPr lang="en" sz="1100"/>
              <a:t>A merge commit is always created, even if fast-forward is possible.</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REBASE_ALWAYS</a:t>
            </a:r>
            <a:r>
              <a:rPr lang="en" sz="1100"/>
              <a:t>:</a:t>
            </a:r>
            <a:br>
              <a:rPr lang="en" sz="1100"/>
            </a:br>
            <a:r>
              <a:rPr lang="en" sz="1100"/>
              <a:t>The current patch set is always rebased</a:t>
            </a:r>
            <a:r>
              <a:rPr lang="en" sz="1100">
                <a:solidFill>
                  <a:schemeClr val="dk1"/>
                </a:solidFill>
              </a:rPr>
              <a:t>, even if fast-forward is possible. For all rebased commits some additional footers will be added (</a:t>
            </a:r>
            <a:r>
              <a:rPr i="1" lang="en" sz="1100">
                <a:solidFill>
                  <a:schemeClr val="dk1"/>
                </a:solidFill>
                <a:latin typeface="Courier New"/>
                <a:ea typeface="Courier New"/>
                <a:cs typeface="Courier New"/>
                <a:sym typeface="Courier New"/>
              </a:rPr>
              <a:t>Reviewed-On</a:t>
            </a:r>
            <a:r>
              <a:rPr lang="en" sz="1100">
                <a:solidFill>
                  <a:schemeClr val="dk1"/>
                </a:solidFill>
              </a:rPr>
              <a:t>, </a:t>
            </a:r>
            <a:r>
              <a:rPr i="1" lang="en" sz="1100">
                <a:solidFill>
                  <a:schemeClr val="dk1"/>
                </a:solidFill>
                <a:latin typeface="Courier New"/>
                <a:ea typeface="Courier New"/>
                <a:cs typeface="Courier New"/>
                <a:sym typeface="Courier New"/>
              </a:rPr>
              <a:t>Reviewed-By</a:t>
            </a:r>
            <a:r>
              <a:rPr lang="en" sz="1100">
                <a:solidFill>
                  <a:schemeClr val="dk1"/>
                </a:solidFill>
              </a:rPr>
              <a:t>, </a:t>
            </a:r>
            <a:r>
              <a:rPr i="1" lang="en" sz="1100">
                <a:solidFill>
                  <a:schemeClr val="dk1"/>
                </a:solidFill>
                <a:latin typeface="Courier New"/>
                <a:ea typeface="Courier New"/>
                <a:cs typeface="Courier New"/>
                <a:sym typeface="Courier New"/>
              </a:rPr>
              <a:t>Tested-By</a:t>
            </a:r>
            <a:r>
              <a:rPr lang="en" sz="1100">
                <a:solidFill>
                  <a:schemeClr val="dk1"/>
                </a:solidFill>
              </a:rPr>
              <a:t>).</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CHERRY_PICK</a:t>
            </a:r>
            <a:r>
              <a:rPr lang="en" sz="1100"/>
              <a:t>:</a:t>
            </a:r>
            <a:br>
              <a:rPr lang="en" sz="1100"/>
            </a:br>
            <a:r>
              <a:rPr lang="en" sz="1100"/>
              <a:t>The change is </a:t>
            </a:r>
            <a:r>
              <a:rPr lang="en" sz="1100"/>
              <a:t>cherry-pick</a:t>
            </a:r>
            <a:r>
              <a:rPr lang="en" sz="1100"/>
              <a:t>ed. </a:t>
            </a:r>
            <a:r>
              <a:rPr lang="en" sz="1100">
                <a:solidFill>
                  <a:srgbClr val="FF0000"/>
                </a:solidFill>
              </a:rPr>
              <a:t>This ignores change dependencies.</a:t>
            </a:r>
            <a:r>
              <a:rPr lang="en" sz="1100"/>
              <a:t> </a:t>
            </a:r>
            <a:r>
              <a:rPr lang="en" sz="1100">
                <a:solidFill>
                  <a:schemeClr val="dk1"/>
                </a:solidFill>
              </a:rPr>
              <a:t>For all cherry-picked commits some additional footers will be added (</a:t>
            </a:r>
            <a:r>
              <a:rPr i="1" lang="en" sz="1100">
                <a:solidFill>
                  <a:schemeClr val="dk1"/>
                </a:solidFill>
                <a:latin typeface="Courier New"/>
                <a:ea typeface="Courier New"/>
                <a:cs typeface="Courier New"/>
                <a:sym typeface="Courier New"/>
              </a:rPr>
              <a:t>Reviewed-On</a:t>
            </a:r>
            <a:r>
              <a:rPr lang="en" sz="1100">
                <a:solidFill>
                  <a:schemeClr val="dk1"/>
                </a:solidFill>
              </a:rPr>
              <a:t>, </a:t>
            </a:r>
            <a:r>
              <a:rPr i="1" lang="en" sz="1100">
                <a:solidFill>
                  <a:schemeClr val="dk1"/>
                </a:solidFill>
                <a:latin typeface="Courier New"/>
                <a:ea typeface="Courier New"/>
                <a:cs typeface="Courier New"/>
                <a:sym typeface="Courier New"/>
              </a:rPr>
              <a:t>Reviewed-By</a:t>
            </a:r>
            <a:r>
              <a:rPr lang="en" sz="1100">
                <a:solidFill>
                  <a:schemeClr val="dk1"/>
                </a:solidFill>
              </a:rPr>
              <a:t>, </a:t>
            </a:r>
            <a:r>
              <a:rPr i="1" lang="en" sz="1100">
                <a:solidFill>
                  <a:schemeClr val="dk1"/>
                </a:solidFill>
                <a:latin typeface="Courier New"/>
                <a:ea typeface="Courier New"/>
                <a:cs typeface="Courier New"/>
                <a:sym typeface="Courier New"/>
              </a:rPr>
              <a:t>Tested-By</a:t>
            </a:r>
            <a:r>
              <a:rPr lang="en" sz="1100">
                <a:solidFill>
                  <a:schemeClr val="dk1"/>
                </a:solidFill>
              </a:rPr>
              <a:t>).</a:t>
            </a:r>
            <a:endParaRPr sz="1100"/>
          </a:p>
          <a:p>
            <a:pPr indent="-298450" lvl="0" marL="457200" rtl="0" algn="l">
              <a:lnSpc>
                <a:spcPct val="115000"/>
              </a:lnSpc>
              <a:spcBef>
                <a:spcPts val="0"/>
              </a:spcBef>
              <a:spcAft>
                <a:spcPts val="0"/>
              </a:spcAft>
              <a:buClr>
                <a:srgbClr val="000000"/>
              </a:buClr>
              <a:buSzPts val="1100"/>
              <a:buFont typeface="Georgia"/>
              <a:buChar char="■"/>
            </a:pPr>
            <a:r>
              <a:rPr i="1" lang="en" sz="1100">
                <a:latin typeface="Courier New"/>
                <a:ea typeface="Courier New"/>
                <a:cs typeface="Courier New"/>
                <a:sym typeface="Courier New"/>
              </a:rPr>
              <a:t>Allow content merges</a:t>
            </a:r>
            <a:r>
              <a:rPr lang="en" sz="1100"/>
              <a:t>:</a:t>
            </a:r>
            <a:endParaRPr sz="1100"/>
          </a:p>
          <a:p>
            <a:pPr indent="-298450" lvl="1" marL="914400" rtl="0" algn="l">
              <a:lnSpc>
                <a:spcPct val="115000"/>
              </a:lnSpc>
              <a:spcBef>
                <a:spcPts val="0"/>
              </a:spcBef>
              <a:spcAft>
                <a:spcPts val="0"/>
              </a:spcAft>
              <a:buClr>
                <a:srgbClr val="000000"/>
              </a:buClr>
              <a:buSzPts val="1100"/>
              <a:buChar char="○"/>
            </a:pPr>
            <a:r>
              <a:rPr lang="en" sz="1100"/>
              <a:t>whether Gerrit should do a content merge if the same files have been touched</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6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3"/>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MERGE_IF_NECESSARY</a:t>
            </a:r>
            <a:endParaRPr b="1" sz="3600">
              <a:solidFill>
                <a:srgbClr val="FFFFFF"/>
              </a:solidFill>
            </a:endParaRPr>
          </a:p>
          <a:p>
            <a:pPr indent="0" lvl="0" marL="0" rtl="0" algn="l">
              <a:spcBef>
                <a:spcPts val="0"/>
              </a:spcBef>
              <a:spcAft>
                <a:spcPts val="0"/>
              </a:spcAft>
              <a:buNone/>
            </a:pPr>
            <a:r>
              <a:t/>
            </a:r>
            <a:endParaRPr sz="3000"/>
          </a:p>
        </p:txBody>
      </p:sp>
      <p:sp>
        <p:nvSpPr>
          <p:cNvPr id="831" name="Google Shape;831;p6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3"/>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Since a fast-forward of the target branch is not possible a merge commit is created :</a:t>
            </a:r>
            <a:endParaRPr/>
          </a:p>
          <a:p>
            <a:pPr indent="-317500" lvl="0" marL="457200" rtl="0" algn="l">
              <a:lnSpc>
                <a:spcPct val="115000"/>
              </a:lnSpc>
              <a:spcBef>
                <a:spcPts val="900"/>
              </a:spcBef>
              <a:spcAft>
                <a:spcPts val="0"/>
              </a:spcAft>
              <a:buSzPts val="1400"/>
              <a:buChar char="■"/>
            </a:pPr>
            <a:r>
              <a:rPr lang="en"/>
              <a:t>The target branch is then fast-forwarded to the merge commit.</a:t>
            </a:r>
            <a:endParaRPr/>
          </a:p>
          <a:p>
            <a:pPr indent="-317500" lvl="0" marL="457200" rtl="0" algn="l">
              <a:lnSpc>
                <a:spcPct val="115000"/>
              </a:lnSpc>
              <a:spcBef>
                <a:spcPts val="0"/>
              </a:spcBef>
              <a:spcAft>
                <a:spcPts val="0"/>
              </a:spcAft>
              <a:buSzPts val="1400"/>
              <a:buChar char="■"/>
            </a:pPr>
            <a:r>
              <a:rPr lang="en"/>
              <a:t>The merge may fail due to conflicts.</a:t>
            </a:r>
            <a:endParaRPr/>
          </a:p>
        </p:txBody>
      </p:sp>
      <p:sp>
        <p:nvSpPr>
          <p:cNvPr id="833" name="Google Shape;833;p63"/>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834" name="Google Shape;834;p63"/>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835" name="Google Shape;835;p63"/>
          <p:cNvCxnSpPr>
            <a:stCxn id="834" idx="0"/>
            <a:endCxn id="833" idx="4"/>
          </p:cNvCxnSpPr>
          <p:nvPr/>
        </p:nvCxnSpPr>
        <p:spPr>
          <a:xfrm rot="10800000">
            <a:off x="1989979" y="3634847"/>
            <a:ext cx="0" cy="148800"/>
          </a:xfrm>
          <a:prstGeom prst="straightConnector1">
            <a:avLst/>
          </a:prstGeom>
          <a:noFill/>
          <a:ln cap="flat" cmpd="sng" w="28575">
            <a:solidFill>
              <a:schemeClr val="dk2"/>
            </a:solidFill>
            <a:prstDash val="solid"/>
            <a:round/>
            <a:headEnd len="med" w="med" type="none"/>
            <a:tailEnd len="med" w="med" type="none"/>
          </a:ln>
        </p:spPr>
      </p:cxnSp>
      <p:sp>
        <p:nvSpPr>
          <p:cNvPr id="836" name="Google Shape;836;p63"/>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837" name="Google Shape;837;p63"/>
          <p:cNvCxnSpPr>
            <a:endCxn id="838"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838" name="Google Shape;838;p63"/>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839" name="Google Shape;839;p63"/>
          <p:cNvCxnSpPr>
            <a:stCxn id="833" idx="0"/>
            <a:endCxn id="838" idx="4"/>
          </p:cNvCxnSpPr>
          <p:nvPr/>
        </p:nvCxnSpPr>
        <p:spPr>
          <a:xfrm flipH="1" rot="10800000">
            <a:off x="1989979" y="3050814"/>
            <a:ext cx="445800" cy="241800"/>
          </a:xfrm>
          <a:prstGeom prst="straightConnector1">
            <a:avLst/>
          </a:prstGeom>
          <a:noFill/>
          <a:ln cap="flat" cmpd="sng" w="28575">
            <a:solidFill>
              <a:schemeClr val="dk2"/>
            </a:solidFill>
            <a:prstDash val="solid"/>
            <a:round/>
            <a:headEnd len="med" w="med" type="none"/>
            <a:tailEnd len="med" w="med" type="none"/>
          </a:ln>
        </p:spPr>
      </p:cxnSp>
      <p:sp>
        <p:nvSpPr>
          <p:cNvPr id="840" name="Google Shape;840;p63"/>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841" name="Google Shape;841;p63"/>
          <p:cNvCxnSpPr>
            <a:stCxn id="833" idx="0"/>
            <a:endCxn id="840" idx="4"/>
          </p:cNvCxnSpPr>
          <p:nvPr/>
        </p:nvCxnSpPr>
        <p:spPr>
          <a:xfrm flipH="1" rot="10800000">
            <a:off x="1989979" y="3049614"/>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842" name="Google Shape;842;p63"/>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843" name="Google Shape;843;p63"/>
          <p:cNvCxnSpPr>
            <a:stCxn id="842" idx="1"/>
            <a:endCxn id="840"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sp>
        <p:nvSpPr>
          <p:cNvPr id="844" name="Google Shape;844;p63"/>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3"/>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would the result look like with REBASE_IF_NECESSARY?</a:t>
            </a:r>
            <a:endParaRPr i="1" sz="1800">
              <a:solidFill>
                <a:schemeClr val="dk1"/>
              </a:solidFill>
            </a:endParaRPr>
          </a:p>
        </p:txBody>
      </p:sp>
      <p:cxnSp>
        <p:nvCxnSpPr>
          <p:cNvPr id="846" name="Google Shape;846;p63"/>
          <p:cNvCxnSpPr>
            <a:stCxn id="836"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847" name="Google Shape;847;p63"/>
          <p:cNvSpPr/>
          <p:nvPr/>
        </p:nvSpPr>
        <p:spPr>
          <a:xfrm>
            <a:off x="1828123" y="18165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cxnSp>
        <p:nvCxnSpPr>
          <p:cNvPr id="848" name="Google Shape;848;p63"/>
          <p:cNvCxnSpPr>
            <a:stCxn id="849" idx="0"/>
            <a:endCxn id="847" idx="4"/>
          </p:cNvCxnSpPr>
          <p:nvPr/>
        </p:nvCxnSpPr>
        <p:spPr>
          <a:xfrm rot="10800000">
            <a:off x="1989973" y="2158711"/>
            <a:ext cx="0" cy="567000"/>
          </a:xfrm>
          <a:prstGeom prst="straightConnector1">
            <a:avLst/>
          </a:prstGeom>
          <a:noFill/>
          <a:ln cap="flat" cmpd="sng" w="28575">
            <a:solidFill>
              <a:srgbClr val="A61C00"/>
            </a:solidFill>
            <a:prstDash val="solid"/>
            <a:round/>
            <a:headEnd len="med" w="med" type="none"/>
            <a:tailEnd len="med" w="med" type="none"/>
          </a:ln>
        </p:spPr>
      </p:cxnSp>
      <p:sp>
        <p:nvSpPr>
          <p:cNvPr id="850" name="Google Shape;850;p63"/>
          <p:cNvSpPr txBox="1"/>
          <p:nvPr/>
        </p:nvSpPr>
        <p:spPr>
          <a:xfrm>
            <a:off x="865050" y="183004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851" name="Google Shape;851;p63"/>
          <p:cNvCxnSpPr>
            <a:stCxn id="850" idx="3"/>
          </p:cNvCxnSpPr>
          <p:nvPr/>
        </p:nvCxnSpPr>
        <p:spPr>
          <a:xfrm>
            <a:off x="1442550" y="1986491"/>
            <a:ext cx="385500" cy="0"/>
          </a:xfrm>
          <a:prstGeom prst="straightConnector1">
            <a:avLst/>
          </a:prstGeom>
          <a:noFill/>
          <a:ln cap="flat" cmpd="sng" w="28575">
            <a:solidFill>
              <a:srgbClr val="A61C00"/>
            </a:solidFill>
            <a:prstDash val="solid"/>
            <a:round/>
            <a:headEnd len="med" w="med" type="none"/>
            <a:tailEnd len="med" w="med" type="triangle"/>
          </a:ln>
        </p:spPr>
      </p:cxnSp>
      <p:cxnSp>
        <p:nvCxnSpPr>
          <p:cNvPr id="852" name="Google Shape;852;p63"/>
          <p:cNvCxnSpPr>
            <a:stCxn id="847" idx="4"/>
            <a:endCxn id="840" idx="0"/>
          </p:cNvCxnSpPr>
          <p:nvPr/>
        </p:nvCxnSpPr>
        <p:spPr>
          <a:xfrm>
            <a:off x="1989973" y="2158848"/>
            <a:ext cx="1043100" cy="548400"/>
          </a:xfrm>
          <a:prstGeom prst="straightConnector1">
            <a:avLst/>
          </a:prstGeom>
          <a:noFill/>
          <a:ln cap="flat" cmpd="sng" w="28575">
            <a:solidFill>
              <a:srgbClr val="A61C00"/>
            </a:solidFill>
            <a:prstDash val="solid"/>
            <a:round/>
            <a:headEnd len="med" w="med" type="none"/>
            <a:tailEnd len="med" w="med" type="none"/>
          </a:ln>
        </p:spPr>
      </p:cxnSp>
      <p:sp>
        <p:nvSpPr>
          <p:cNvPr id="849" name="Google Shape;849;p63"/>
          <p:cNvSpPr/>
          <p:nvPr/>
        </p:nvSpPr>
        <p:spPr>
          <a:xfrm>
            <a:off x="1828123" y="27257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853" name="Google Shape;853;p63"/>
          <p:cNvCxnSpPr>
            <a:stCxn id="833" idx="0"/>
            <a:endCxn id="849" idx="4"/>
          </p:cNvCxnSpPr>
          <p:nvPr/>
        </p:nvCxnSpPr>
        <p:spPr>
          <a:xfrm rot="10800000">
            <a:off x="1989979" y="3067914"/>
            <a:ext cx="0" cy="224700"/>
          </a:xfrm>
          <a:prstGeom prst="straightConnector1">
            <a:avLst/>
          </a:prstGeom>
          <a:noFill/>
          <a:ln cap="flat" cmpd="sng" w="28575">
            <a:solidFill>
              <a:schemeClr val="dk2"/>
            </a:solidFill>
            <a:prstDash val="solid"/>
            <a:round/>
            <a:headEnd len="med" w="med" type="none"/>
            <a:tailEnd len="med" w="med" type="none"/>
          </a:ln>
        </p:spPr>
      </p:cxnSp>
      <p:sp>
        <p:nvSpPr>
          <p:cNvPr id="854" name="Google Shape;854;p63"/>
          <p:cNvSpPr txBox="1"/>
          <p:nvPr/>
        </p:nvSpPr>
        <p:spPr>
          <a:xfrm>
            <a:off x="865050" y="275510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855" name="Google Shape;855;p63"/>
          <p:cNvCxnSpPr>
            <a:stCxn id="854" idx="3"/>
          </p:cNvCxnSpPr>
          <p:nvPr/>
        </p:nvCxnSpPr>
        <p:spPr>
          <a:xfrm>
            <a:off x="1442550" y="2911554"/>
            <a:ext cx="385500" cy="0"/>
          </a:xfrm>
          <a:prstGeom prst="straightConnector1">
            <a:avLst/>
          </a:prstGeom>
          <a:noFill/>
          <a:ln cap="flat" cmpd="sng" w="28575">
            <a:solidFill>
              <a:srgbClr val="CCCCCC"/>
            </a:solidFill>
            <a:prstDash val="dash"/>
            <a:round/>
            <a:headEnd len="med" w="med" type="none"/>
            <a:tailEnd len="med" w="med" type="triangle"/>
          </a:ln>
        </p:spPr>
      </p:cxnSp>
      <p:grpSp>
        <p:nvGrpSpPr>
          <p:cNvPr id="856" name="Google Shape;856;p63"/>
          <p:cNvGrpSpPr/>
          <p:nvPr/>
        </p:nvGrpSpPr>
        <p:grpSpPr>
          <a:xfrm>
            <a:off x="5200717" y="2682800"/>
            <a:ext cx="459300" cy="304200"/>
            <a:chOff x="4412142" y="3934975"/>
            <a:chExt cx="459300" cy="304200"/>
          </a:xfrm>
        </p:grpSpPr>
        <p:sp>
          <p:nvSpPr>
            <p:cNvPr id="857" name="Google Shape;857;p63"/>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3"/>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859" name="Google Shape;859;p63"/>
          <p:cNvGrpSpPr/>
          <p:nvPr/>
        </p:nvGrpSpPr>
        <p:grpSpPr>
          <a:xfrm>
            <a:off x="4806138" y="2188725"/>
            <a:ext cx="366600" cy="281950"/>
            <a:chOff x="5376138" y="2186500"/>
            <a:chExt cx="366600" cy="281950"/>
          </a:xfrm>
        </p:grpSpPr>
        <p:sp>
          <p:nvSpPr>
            <p:cNvPr id="860" name="Google Shape;860;p63"/>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3"/>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4"/>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REBASE_IF_NECESSARY</a:t>
            </a:r>
            <a:endParaRPr b="1" sz="3600">
              <a:solidFill>
                <a:srgbClr val="FFFFFF"/>
              </a:solidFill>
            </a:endParaRPr>
          </a:p>
          <a:p>
            <a:pPr indent="0" lvl="0" marL="0" rtl="0" algn="l">
              <a:spcBef>
                <a:spcPts val="0"/>
              </a:spcBef>
              <a:spcAft>
                <a:spcPts val="0"/>
              </a:spcAft>
              <a:buNone/>
            </a:pPr>
            <a:r>
              <a:t/>
            </a:r>
            <a:endParaRPr sz="3000"/>
          </a:p>
        </p:txBody>
      </p:sp>
      <p:sp>
        <p:nvSpPr>
          <p:cNvPr id="868" name="Google Shape;868;p6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4"/>
          <p:cNvSpPr txBox="1"/>
          <p:nvPr/>
        </p:nvSpPr>
        <p:spPr>
          <a:xfrm>
            <a:off x="6128725" y="668100"/>
            <a:ext cx="2966100" cy="440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Since a fast-forward of the target branch is not possible the current patch set, commit </a:t>
            </a:r>
            <a:r>
              <a:rPr b="1" i="1" lang="en">
                <a:solidFill>
                  <a:srgbClr val="3D85C6"/>
                </a:solidFill>
              </a:rPr>
              <a:t>D</a:t>
            </a:r>
            <a:r>
              <a:rPr lang="en"/>
              <a:t>, is rebased which creates patch set </a:t>
            </a:r>
            <a:r>
              <a:rPr b="1" i="1" lang="en">
                <a:solidFill>
                  <a:srgbClr val="3D85C6"/>
                </a:solidFill>
              </a:rPr>
              <a:t>F</a:t>
            </a:r>
            <a:r>
              <a:rPr lang="en"/>
              <a:t>:</a:t>
            </a:r>
            <a:endParaRPr/>
          </a:p>
          <a:p>
            <a:pPr indent="-317500" lvl="0" marL="457200" rtl="0" algn="l">
              <a:lnSpc>
                <a:spcPct val="115000"/>
              </a:lnSpc>
              <a:spcBef>
                <a:spcPts val="900"/>
              </a:spcBef>
              <a:spcAft>
                <a:spcPts val="0"/>
              </a:spcAft>
              <a:buSzPts val="1400"/>
              <a:buChar char="■"/>
            </a:pPr>
            <a:r>
              <a:rPr lang="en"/>
              <a:t>The target branch is then fast-forwarded to the merge commit.</a:t>
            </a:r>
            <a:endParaRPr/>
          </a:p>
          <a:p>
            <a:pPr indent="-317500" lvl="0" marL="457200" rtl="0" algn="l">
              <a:lnSpc>
                <a:spcPct val="115000"/>
              </a:lnSpc>
              <a:spcBef>
                <a:spcPts val="0"/>
              </a:spcBef>
              <a:spcAft>
                <a:spcPts val="0"/>
              </a:spcAft>
              <a:buSzPts val="1400"/>
              <a:buChar char="■"/>
            </a:pPr>
            <a:r>
              <a:rPr lang="en"/>
              <a:t>The rebase may fail due to conflicts.</a:t>
            </a:r>
            <a:endParaRPr/>
          </a:p>
          <a:p>
            <a:pPr indent="-317500" lvl="0" marL="457200" rtl="0" algn="l">
              <a:lnSpc>
                <a:spcPct val="115000"/>
              </a:lnSpc>
              <a:spcBef>
                <a:spcPts val="0"/>
              </a:spcBef>
              <a:spcAft>
                <a:spcPts val="0"/>
              </a:spcAft>
              <a:buSzPts val="1400"/>
              <a:buChar char="■"/>
            </a:pPr>
            <a:r>
              <a:rPr lang="en"/>
              <a:t>Results in linear history.</a:t>
            </a:r>
            <a:endParaRPr/>
          </a:p>
        </p:txBody>
      </p:sp>
      <p:sp>
        <p:nvSpPr>
          <p:cNvPr id="870" name="Google Shape;870;p64"/>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871" name="Google Shape;871;p64"/>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872" name="Google Shape;872;p64"/>
          <p:cNvCxnSpPr>
            <a:stCxn id="871" idx="0"/>
            <a:endCxn id="870" idx="4"/>
          </p:cNvCxnSpPr>
          <p:nvPr/>
        </p:nvCxnSpPr>
        <p:spPr>
          <a:xfrm rot="10800000">
            <a:off x="1989979" y="3634847"/>
            <a:ext cx="0" cy="148800"/>
          </a:xfrm>
          <a:prstGeom prst="straightConnector1">
            <a:avLst/>
          </a:prstGeom>
          <a:noFill/>
          <a:ln cap="flat" cmpd="sng" w="28575">
            <a:solidFill>
              <a:schemeClr val="dk2"/>
            </a:solidFill>
            <a:prstDash val="solid"/>
            <a:round/>
            <a:headEnd len="med" w="med" type="none"/>
            <a:tailEnd len="med" w="med" type="none"/>
          </a:ln>
        </p:spPr>
      </p:cxnSp>
      <p:sp>
        <p:nvSpPr>
          <p:cNvPr id="873" name="Google Shape;873;p64"/>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874" name="Google Shape;874;p64"/>
          <p:cNvCxnSpPr>
            <a:endCxn id="875"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875" name="Google Shape;875;p64"/>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876" name="Google Shape;876;p64"/>
          <p:cNvCxnSpPr>
            <a:stCxn id="870" idx="0"/>
            <a:endCxn id="875" idx="4"/>
          </p:cNvCxnSpPr>
          <p:nvPr/>
        </p:nvCxnSpPr>
        <p:spPr>
          <a:xfrm flipH="1" rot="10800000">
            <a:off x="1989979" y="3050814"/>
            <a:ext cx="445800" cy="241800"/>
          </a:xfrm>
          <a:prstGeom prst="straightConnector1">
            <a:avLst/>
          </a:prstGeom>
          <a:noFill/>
          <a:ln cap="flat" cmpd="sng" w="28575">
            <a:solidFill>
              <a:schemeClr val="dk2"/>
            </a:solidFill>
            <a:prstDash val="solid"/>
            <a:round/>
            <a:headEnd len="med" w="med" type="none"/>
            <a:tailEnd len="med" w="med" type="none"/>
          </a:ln>
        </p:spPr>
      </p:cxnSp>
      <p:sp>
        <p:nvSpPr>
          <p:cNvPr id="877" name="Google Shape;877;p64"/>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878" name="Google Shape;878;p64"/>
          <p:cNvCxnSpPr>
            <a:stCxn id="870" idx="0"/>
            <a:endCxn id="877" idx="4"/>
          </p:cNvCxnSpPr>
          <p:nvPr/>
        </p:nvCxnSpPr>
        <p:spPr>
          <a:xfrm flipH="1" rot="10800000">
            <a:off x="1989979" y="3049614"/>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879" name="Google Shape;879;p64"/>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880" name="Google Shape;880;p64"/>
          <p:cNvCxnSpPr>
            <a:stCxn id="879" idx="1"/>
            <a:endCxn id="877"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cxnSp>
        <p:nvCxnSpPr>
          <p:cNvPr id="881" name="Google Shape;881;p64"/>
          <p:cNvCxnSpPr>
            <a:stCxn id="873"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882" name="Google Shape;882;p64"/>
          <p:cNvSpPr/>
          <p:nvPr/>
        </p:nvSpPr>
        <p:spPr>
          <a:xfrm>
            <a:off x="1828123" y="18165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cxnSp>
        <p:nvCxnSpPr>
          <p:cNvPr id="883" name="Google Shape;883;p64"/>
          <p:cNvCxnSpPr>
            <a:stCxn id="884" idx="0"/>
            <a:endCxn id="882" idx="4"/>
          </p:cNvCxnSpPr>
          <p:nvPr/>
        </p:nvCxnSpPr>
        <p:spPr>
          <a:xfrm rot="10800000">
            <a:off x="1989973" y="2158711"/>
            <a:ext cx="0" cy="567000"/>
          </a:xfrm>
          <a:prstGeom prst="straightConnector1">
            <a:avLst/>
          </a:prstGeom>
          <a:noFill/>
          <a:ln cap="flat" cmpd="sng" w="28575">
            <a:solidFill>
              <a:srgbClr val="A61C00"/>
            </a:solidFill>
            <a:prstDash val="solid"/>
            <a:round/>
            <a:headEnd len="med" w="med" type="none"/>
            <a:tailEnd len="med" w="med" type="none"/>
          </a:ln>
        </p:spPr>
      </p:cxnSp>
      <p:sp>
        <p:nvSpPr>
          <p:cNvPr id="885" name="Google Shape;885;p64"/>
          <p:cNvSpPr txBox="1"/>
          <p:nvPr/>
        </p:nvSpPr>
        <p:spPr>
          <a:xfrm>
            <a:off x="865050" y="183004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886" name="Google Shape;886;p64"/>
          <p:cNvCxnSpPr>
            <a:stCxn id="885" idx="3"/>
          </p:cNvCxnSpPr>
          <p:nvPr/>
        </p:nvCxnSpPr>
        <p:spPr>
          <a:xfrm>
            <a:off x="1442550" y="1986491"/>
            <a:ext cx="385500" cy="0"/>
          </a:xfrm>
          <a:prstGeom prst="straightConnector1">
            <a:avLst/>
          </a:prstGeom>
          <a:noFill/>
          <a:ln cap="flat" cmpd="sng" w="28575">
            <a:solidFill>
              <a:srgbClr val="A61C00"/>
            </a:solidFill>
            <a:prstDash val="solid"/>
            <a:round/>
            <a:headEnd len="med" w="med" type="none"/>
            <a:tailEnd len="med" w="med" type="triangle"/>
          </a:ln>
        </p:spPr>
      </p:cxnSp>
      <p:sp>
        <p:nvSpPr>
          <p:cNvPr id="884" name="Google Shape;884;p64"/>
          <p:cNvSpPr/>
          <p:nvPr/>
        </p:nvSpPr>
        <p:spPr>
          <a:xfrm>
            <a:off x="1828123" y="27257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887" name="Google Shape;887;p64"/>
          <p:cNvCxnSpPr>
            <a:stCxn id="870" idx="0"/>
            <a:endCxn id="884" idx="4"/>
          </p:cNvCxnSpPr>
          <p:nvPr/>
        </p:nvCxnSpPr>
        <p:spPr>
          <a:xfrm rot="10800000">
            <a:off x="1989979" y="3067914"/>
            <a:ext cx="0" cy="224700"/>
          </a:xfrm>
          <a:prstGeom prst="straightConnector1">
            <a:avLst/>
          </a:prstGeom>
          <a:noFill/>
          <a:ln cap="flat" cmpd="sng" w="28575">
            <a:solidFill>
              <a:schemeClr val="dk2"/>
            </a:solidFill>
            <a:prstDash val="solid"/>
            <a:round/>
            <a:headEnd len="med" w="med" type="none"/>
            <a:tailEnd len="med" w="med" type="none"/>
          </a:ln>
        </p:spPr>
      </p:cxnSp>
      <p:sp>
        <p:nvSpPr>
          <p:cNvPr id="888" name="Google Shape;888;p64"/>
          <p:cNvSpPr txBox="1"/>
          <p:nvPr/>
        </p:nvSpPr>
        <p:spPr>
          <a:xfrm>
            <a:off x="865050" y="275510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889" name="Google Shape;889;p64"/>
          <p:cNvCxnSpPr>
            <a:stCxn id="888" idx="3"/>
          </p:cNvCxnSpPr>
          <p:nvPr/>
        </p:nvCxnSpPr>
        <p:spPr>
          <a:xfrm>
            <a:off x="1442550" y="2911554"/>
            <a:ext cx="385500" cy="0"/>
          </a:xfrm>
          <a:prstGeom prst="straightConnector1">
            <a:avLst/>
          </a:prstGeom>
          <a:noFill/>
          <a:ln cap="flat" cmpd="sng" w="28575">
            <a:solidFill>
              <a:srgbClr val="CCCCCC"/>
            </a:solidFill>
            <a:prstDash val="dash"/>
            <a:round/>
            <a:headEnd len="med" w="med" type="none"/>
            <a:tailEnd len="med" w="med" type="triangle"/>
          </a:ln>
        </p:spPr>
      </p:cxnSp>
      <p:sp>
        <p:nvSpPr>
          <p:cNvPr id="890" name="Google Shape;890;p64"/>
          <p:cNvSpPr txBox="1"/>
          <p:nvPr/>
        </p:nvSpPr>
        <p:spPr>
          <a:xfrm>
            <a:off x="2378950" y="312105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891" name="Google Shape;891;p64"/>
          <p:cNvSpPr txBox="1"/>
          <p:nvPr/>
        </p:nvSpPr>
        <p:spPr>
          <a:xfrm>
            <a:off x="1600525" y="226917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∆D</a:t>
            </a:r>
            <a:endParaRPr>
              <a:solidFill>
                <a:srgbClr val="A61C00"/>
              </a:solidFill>
            </a:endParaRPr>
          </a:p>
        </p:txBody>
      </p:sp>
      <p:grpSp>
        <p:nvGrpSpPr>
          <p:cNvPr id="892" name="Google Shape;892;p64"/>
          <p:cNvGrpSpPr/>
          <p:nvPr/>
        </p:nvGrpSpPr>
        <p:grpSpPr>
          <a:xfrm>
            <a:off x="5200717" y="2682800"/>
            <a:ext cx="459300" cy="304200"/>
            <a:chOff x="4412142" y="3934975"/>
            <a:chExt cx="459300" cy="304200"/>
          </a:xfrm>
        </p:grpSpPr>
        <p:sp>
          <p:nvSpPr>
            <p:cNvPr id="893" name="Google Shape;893;p64"/>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4"/>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895" name="Google Shape;895;p64"/>
          <p:cNvGrpSpPr/>
          <p:nvPr/>
        </p:nvGrpSpPr>
        <p:grpSpPr>
          <a:xfrm>
            <a:off x="4806138" y="2188725"/>
            <a:ext cx="366600" cy="281950"/>
            <a:chOff x="5376138" y="2186500"/>
            <a:chExt cx="366600" cy="281950"/>
          </a:xfrm>
        </p:grpSpPr>
        <p:sp>
          <p:nvSpPr>
            <p:cNvPr id="896" name="Google Shape;896;p64"/>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4"/>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nvSpPr>
        <p:spPr>
          <a:xfrm>
            <a:off x="275850" y="793350"/>
            <a:ext cx="8586600" cy="401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What’s Gerrit?</a:t>
            </a:r>
            <a:endParaRPr sz="1800"/>
          </a:p>
          <a:p>
            <a:pPr indent="-342900" lvl="0" marL="457200" rtl="0" algn="l">
              <a:spcBef>
                <a:spcPts val="0"/>
              </a:spcBef>
              <a:spcAft>
                <a:spcPts val="0"/>
              </a:spcAft>
              <a:buSzPts val="1800"/>
              <a:buChar char="■"/>
            </a:pPr>
            <a:r>
              <a:rPr lang="en" sz="1800"/>
              <a:t>What’s Code Review?</a:t>
            </a:r>
            <a:endParaRPr sz="1800"/>
          </a:p>
          <a:p>
            <a:pPr indent="-342900" lvl="0" marL="457200" rtl="0" algn="l">
              <a:spcBef>
                <a:spcPts val="0"/>
              </a:spcBef>
              <a:spcAft>
                <a:spcPts val="0"/>
              </a:spcAft>
              <a:buSzPts val="1800"/>
              <a:buChar char="■"/>
            </a:pPr>
            <a:r>
              <a:rPr lang="en" sz="1800"/>
              <a:t>Gerrit Concepts</a:t>
            </a:r>
            <a:endParaRPr sz="1800"/>
          </a:p>
          <a:p>
            <a:pPr indent="-342900" lvl="1" marL="914400" rtl="0" algn="l">
              <a:spcBef>
                <a:spcPts val="0"/>
              </a:spcBef>
              <a:spcAft>
                <a:spcPts val="0"/>
              </a:spcAft>
              <a:buSzPts val="1800"/>
              <a:buChar char="○"/>
            </a:pPr>
            <a:r>
              <a:rPr lang="en" sz="1800"/>
              <a:t>Pushing for code review</a:t>
            </a:r>
            <a:endParaRPr sz="1800"/>
          </a:p>
          <a:p>
            <a:pPr indent="-342900" lvl="1" marL="914400" rtl="0" algn="l">
              <a:spcBef>
                <a:spcPts val="0"/>
              </a:spcBef>
              <a:spcAft>
                <a:spcPts val="0"/>
              </a:spcAft>
              <a:buSzPts val="1800"/>
              <a:buChar char="○"/>
            </a:pPr>
            <a:r>
              <a:rPr lang="en" sz="1800"/>
              <a:t>Pushing new patch sets</a:t>
            </a:r>
            <a:endParaRPr sz="1800"/>
          </a:p>
          <a:p>
            <a:pPr indent="-342900" lvl="0" marL="457200" rtl="0" algn="l">
              <a:spcBef>
                <a:spcPts val="0"/>
              </a:spcBef>
              <a:spcAft>
                <a:spcPts val="0"/>
              </a:spcAft>
              <a:buSzPts val="1800"/>
              <a:buChar char="■"/>
            </a:pPr>
            <a:r>
              <a:rPr lang="en" sz="1800"/>
              <a:t>Submit, including submit strategies</a:t>
            </a:r>
            <a:endParaRPr sz="1800"/>
          </a:p>
          <a:p>
            <a:pPr indent="-342900" lvl="0" marL="457200" rtl="0" algn="l">
              <a:spcBef>
                <a:spcPts val="0"/>
              </a:spcBef>
              <a:spcAft>
                <a:spcPts val="0"/>
              </a:spcAft>
              <a:buSzPts val="1800"/>
              <a:buChar char="■"/>
            </a:pPr>
            <a:r>
              <a:rPr lang="en" sz="1800"/>
              <a:t>Rebasing Changes with Conflict Resolution</a:t>
            </a:r>
            <a:endParaRPr sz="1800"/>
          </a:p>
          <a:p>
            <a:pPr indent="-342900" lvl="0" marL="457200" rtl="0" algn="l">
              <a:spcBef>
                <a:spcPts val="0"/>
              </a:spcBef>
              <a:spcAft>
                <a:spcPts val="0"/>
              </a:spcAft>
              <a:buSzPts val="1800"/>
              <a:buChar char="■"/>
            </a:pPr>
            <a:r>
              <a:rPr lang="en" sz="1800"/>
              <a:t>Standard Workflow</a:t>
            </a:r>
            <a:endParaRPr sz="1800"/>
          </a:p>
          <a:p>
            <a:pPr indent="-342900" lvl="0" marL="457200" rtl="0" algn="l">
              <a:spcBef>
                <a:spcPts val="0"/>
              </a:spcBef>
              <a:spcAft>
                <a:spcPts val="0"/>
              </a:spcAft>
              <a:buSzPts val="1800"/>
              <a:buChar char="■"/>
            </a:pPr>
            <a:r>
              <a:rPr lang="en" sz="1800"/>
              <a:t>Working with Change Series</a:t>
            </a:r>
            <a:endParaRPr sz="1800"/>
          </a:p>
          <a:p>
            <a:pPr indent="-342900" lvl="0" marL="457200" rtl="0" algn="l">
              <a:spcBef>
                <a:spcPts val="0"/>
              </a:spcBef>
              <a:spcAft>
                <a:spcPts val="0"/>
              </a:spcAft>
              <a:buSzPts val="1800"/>
              <a:buChar char="■"/>
            </a:pPr>
            <a:r>
              <a:rPr lang="en" sz="1800"/>
              <a:t>Topics</a:t>
            </a:r>
            <a:endParaRPr sz="1800"/>
          </a:p>
          <a:p>
            <a:pPr indent="-342900" lvl="0" marL="457200" rtl="0" algn="l">
              <a:spcBef>
                <a:spcPts val="0"/>
              </a:spcBef>
              <a:spcAft>
                <a:spcPts val="0"/>
              </a:spcAft>
              <a:buSzPts val="1800"/>
              <a:buChar char="■"/>
            </a:pPr>
            <a:r>
              <a:rPr lang="en" sz="1800"/>
              <a:t>Working with Stable Branches</a:t>
            </a:r>
            <a:endParaRPr sz="1800"/>
          </a:p>
          <a:p>
            <a:pPr indent="-342900" lvl="0" marL="457200" rtl="0" algn="l">
              <a:spcBef>
                <a:spcPts val="0"/>
              </a:spcBef>
              <a:spcAft>
                <a:spcPts val="0"/>
              </a:spcAft>
              <a:buSzPts val="1800"/>
              <a:buChar char="■"/>
            </a:pPr>
            <a:r>
              <a:rPr lang="en" sz="1800"/>
              <a:t>How to make security fixes</a:t>
            </a:r>
            <a:endParaRPr sz="1800"/>
          </a:p>
        </p:txBody>
      </p:sp>
      <p:sp>
        <p:nvSpPr>
          <p:cNvPr id="143" name="Google Shape;143;p2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Agenda</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6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5"/>
          <p:cNvSpPr txBox="1"/>
          <p:nvPr/>
        </p:nvSpPr>
        <p:spPr>
          <a:xfrm>
            <a:off x="189450" y="-87600"/>
            <a:ext cx="8174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MERGE_ALWAYS</a:t>
            </a:r>
            <a:endParaRPr b="1" sz="3600">
              <a:solidFill>
                <a:srgbClr val="FFFFFF"/>
              </a:solidFill>
            </a:endParaRPr>
          </a:p>
          <a:p>
            <a:pPr indent="0" lvl="0" marL="0" rtl="0" algn="l">
              <a:spcBef>
                <a:spcPts val="0"/>
              </a:spcBef>
              <a:spcAft>
                <a:spcPts val="0"/>
              </a:spcAft>
              <a:buNone/>
            </a:pPr>
            <a:r>
              <a:t/>
            </a:r>
            <a:endParaRPr sz="3000">
              <a:solidFill>
                <a:srgbClr val="000000"/>
              </a:solidFill>
            </a:endParaRPr>
          </a:p>
        </p:txBody>
      </p:sp>
      <p:sp>
        <p:nvSpPr>
          <p:cNvPr id="904" name="Google Shape;904;p6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5"/>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Although a fast-forward of the target branch to the current patch set, commit </a:t>
            </a:r>
            <a:r>
              <a:rPr b="1" i="1" lang="en">
                <a:solidFill>
                  <a:srgbClr val="3D85C6"/>
                </a:solidFill>
              </a:rPr>
              <a:t>D</a:t>
            </a:r>
            <a:r>
              <a:rPr lang="en"/>
              <a:t>, is possible a merge commit </a:t>
            </a:r>
            <a:r>
              <a:rPr b="1" i="1" lang="en">
                <a:solidFill>
                  <a:srgbClr val="3D85C6"/>
                </a:solidFill>
              </a:rPr>
              <a:t>F</a:t>
            </a:r>
            <a:r>
              <a:rPr lang="en"/>
              <a:t> is created:</a:t>
            </a:r>
            <a:endParaRPr/>
          </a:p>
          <a:p>
            <a:pPr indent="-317500" lvl="0" marL="457200" rtl="0" algn="l">
              <a:lnSpc>
                <a:spcPct val="115000"/>
              </a:lnSpc>
              <a:spcBef>
                <a:spcPts val="900"/>
              </a:spcBef>
              <a:spcAft>
                <a:spcPts val="0"/>
              </a:spcAft>
              <a:buSzPts val="1400"/>
              <a:buChar char="■"/>
            </a:pPr>
            <a:r>
              <a:rPr lang="en"/>
              <a:t>The target branch is then fast-forwarded to the merge commit.</a:t>
            </a:r>
            <a:endParaRPr/>
          </a:p>
          <a:p>
            <a:pPr indent="-317500" lvl="0" marL="457200" rtl="0" algn="l">
              <a:lnSpc>
                <a:spcPct val="115000"/>
              </a:lnSpc>
              <a:spcBef>
                <a:spcPts val="0"/>
              </a:spcBef>
              <a:spcAft>
                <a:spcPts val="0"/>
              </a:spcAft>
              <a:buSzPts val="1400"/>
              <a:buChar char="■"/>
            </a:pPr>
            <a:r>
              <a:rPr lang="en"/>
              <a:t>Since a merge commit is always created you can always see from the version graph when a change got submitted (commit timestamp of the merge commit).</a:t>
            </a:r>
            <a:endParaRPr/>
          </a:p>
        </p:txBody>
      </p:sp>
      <p:sp>
        <p:nvSpPr>
          <p:cNvPr id="906" name="Google Shape;906;p65"/>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907" name="Google Shape;907;p65"/>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908" name="Google Shape;908;p65"/>
          <p:cNvCxnSpPr>
            <a:stCxn id="907" idx="0"/>
            <a:endCxn id="906" idx="4"/>
          </p:cNvCxnSpPr>
          <p:nvPr/>
        </p:nvCxnSpPr>
        <p:spPr>
          <a:xfrm rot="10800000">
            <a:off x="1989979" y="3634847"/>
            <a:ext cx="0" cy="148800"/>
          </a:xfrm>
          <a:prstGeom prst="straightConnector1">
            <a:avLst/>
          </a:prstGeom>
          <a:noFill/>
          <a:ln cap="flat" cmpd="sng" w="28575">
            <a:solidFill>
              <a:srgbClr val="595959"/>
            </a:solidFill>
            <a:prstDash val="solid"/>
            <a:round/>
            <a:headEnd len="med" w="med" type="none"/>
            <a:tailEnd len="med" w="med" type="none"/>
          </a:ln>
        </p:spPr>
      </p:cxnSp>
      <p:sp>
        <p:nvSpPr>
          <p:cNvPr id="909" name="Google Shape;909;p65"/>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910" name="Google Shape;910;p65"/>
          <p:cNvCxnSpPr>
            <a:endCxn id="911"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911" name="Google Shape;911;p65"/>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912" name="Google Shape;912;p65"/>
          <p:cNvCxnSpPr>
            <a:stCxn id="906" idx="0"/>
            <a:endCxn id="911" idx="4"/>
          </p:cNvCxnSpPr>
          <p:nvPr/>
        </p:nvCxnSpPr>
        <p:spPr>
          <a:xfrm flipH="1" rot="10800000">
            <a:off x="1989979" y="3050814"/>
            <a:ext cx="445800" cy="241800"/>
          </a:xfrm>
          <a:prstGeom prst="straightConnector1">
            <a:avLst/>
          </a:prstGeom>
          <a:noFill/>
          <a:ln cap="flat" cmpd="sng" w="28575">
            <a:solidFill>
              <a:srgbClr val="595959"/>
            </a:solidFill>
            <a:prstDash val="solid"/>
            <a:round/>
            <a:headEnd len="med" w="med" type="none"/>
            <a:tailEnd len="med" w="med" type="none"/>
          </a:ln>
        </p:spPr>
      </p:cxnSp>
      <p:sp>
        <p:nvSpPr>
          <p:cNvPr id="913" name="Google Shape;913;p65"/>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914" name="Google Shape;914;p65"/>
          <p:cNvCxnSpPr>
            <a:stCxn id="906" idx="0"/>
            <a:endCxn id="913" idx="4"/>
          </p:cNvCxnSpPr>
          <p:nvPr/>
        </p:nvCxnSpPr>
        <p:spPr>
          <a:xfrm flipH="1" rot="10800000">
            <a:off x="1989979" y="3049614"/>
            <a:ext cx="1043100" cy="243000"/>
          </a:xfrm>
          <a:prstGeom prst="straightConnector1">
            <a:avLst/>
          </a:prstGeom>
          <a:noFill/>
          <a:ln cap="flat" cmpd="sng" w="28575">
            <a:solidFill>
              <a:srgbClr val="595959"/>
            </a:solidFill>
            <a:prstDash val="solid"/>
            <a:round/>
            <a:headEnd len="med" w="med" type="none"/>
            <a:tailEnd len="med" w="med" type="none"/>
          </a:ln>
        </p:spPr>
      </p:cxnSp>
      <p:sp>
        <p:nvSpPr>
          <p:cNvPr id="915" name="Google Shape;915;p65"/>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916" name="Google Shape;916;p65"/>
          <p:cNvCxnSpPr>
            <a:stCxn id="915" idx="1"/>
            <a:endCxn id="913"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cxnSp>
        <p:nvCxnSpPr>
          <p:cNvPr id="917" name="Google Shape;917;p65"/>
          <p:cNvCxnSpPr>
            <a:stCxn id="909"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918" name="Google Shape;918;p65"/>
          <p:cNvSpPr/>
          <p:nvPr/>
        </p:nvSpPr>
        <p:spPr>
          <a:xfrm>
            <a:off x="1828123" y="18165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919" name="Google Shape;919;p65"/>
          <p:cNvCxnSpPr>
            <a:stCxn id="906" idx="0"/>
            <a:endCxn id="918" idx="4"/>
          </p:cNvCxnSpPr>
          <p:nvPr/>
        </p:nvCxnSpPr>
        <p:spPr>
          <a:xfrm rot="10800000">
            <a:off x="1989979" y="2158914"/>
            <a:ext cx="0" cy="1133700"/>
          </a:xfrm>
          <a:prstGeom prst="straightConnector1">
            <a:avLst/>
          </a:prstGeom>
          <a:noFill/>
          <a:ln cap="flat" cmpd="sng" w="28575">
            <a:solidFill>
              <a:srgbClr val="A61C00"/>
            </a:solidFill>
            <a:prstDash val="solid"/>
            <a:round/>
            <a:headEnd len="med" w="med" type="none"/>
            <a:tailEnd len="med" w="med" type="none"/>
          </a:ln>
        </p:spPr>
      </p:cxnSp>
      <p:sp>
        <p:nvSpPr>
          <p:cNvPr id="920" name="Google Shape;920;p65"/>
          <p:cNvSpPr txBox="1"/>
          <p:nvPr/>
        </p:nvSpPr>
        <p:spPr>
          <a:xfrm>
            <a:off x="865050" y="183004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921" name="Google Shape;921;p65"/>
          <p:cNvCxnSpPr>
            <a:stCxn id="920" idx="3"/>
          </p:cNvCxnSpPr>
          <p:nvPr/>
        </p:nvCxnSpPr>
        <p:spPr>
          <a:xfrm>
            <a:off x="1442550" y="1986491"/>
            <a:ext cx="385500" cy="0"/>
          </a:xfrm>
          <a:prstGeom prst="straightConnector1">
            <a:avLst/>
          </a:prstGeom>
          <a:noFill/>
          <a:ln cap="flat" cmpd="sng" w="28575">
            <a:solidFill>
              <a:srgbClr val="A61C00"/>
            </a:solidFill>
            <a:prstDash val="solid"/>
            <a:round/>
            <a:headEnd len="med" w="med" type="none"/>
            <a:tailEnd len="med" w="med" type="triangle"/>
          </a:ln>
        </p:spPr>
      </p:cxnSp>
      <p:cxnSp>
        <p:nvCxnSpPr>
          <p:cNvPr id="922" name="Google Shape;922;p65"/>
          <p:cNvCxnSpPr>
            <a:stCxn id="918" idx="4"/>
            <a:endCxn id="913" idx="0"/>
          </p:cNvCxnSpPr>
          <p:nvPr/>
        </p:nvCxnSpPr>
        <p:spPr>
          <a:xfrm>
            <a:off x="1989973" y="2158848"/>
            <a:ext cx="1043100" cy="548400"/>
          </a:xfrm>
          <a:prstGeom prst="straightConnector1">
            <a:avLst/>
          </a:prstGeom>
          <a:noFill/>
          <a:ln cap="flat" cmpd="sng" w="28575">
            <a:solidFill>
              <a:srgbClr val="A61C00"/>
            </a:solidFill>
            <a:prstDash val="solid"/>
            <a:round/>
            <a:headEnd len="med" w="med" type="none"/>
            <a:tailEnd len="med" w="med" type="none"/>
          </a:ln>
        </p:spPr>
      </p:cxnSp>
      <p:sp>
        <p:nvSpPr>
          <p:cNvPr id="923" name="Google Shape;923;p65"/>
          <p:cNvSpPr txBox="1"/>
          <p:nvPr/>
        </p:nvSpPr>
        <p:spPr>
          <a:xfrm>
            <a:off x="865050" y="332385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924" name="Google Shape;924;p65"/>
          <p:cNvCxnSpPr>
            <a:stCxn id="923" idx="3"/>
          </p:cNvCxnSpPr>
          <p:nvPr/>
        </p:nvCxnSpPr>
        <p:spPr>
          <a:xfrm>
            <a:off x="1442550" y="3480304"/>
            <a:ext cx="385500" cy="0"/>
          </a:xfrm>
          <a:prstGeom prst="straightConnector1">
            <a:avLst/>
          </a:prstGeom>
          <a:noFill/>
          <a:ln cap="flat" cmpd="sng" w="28575">
            <a:solidFill>
              <a:srgbClr val="CCCCCC"/>
            </a:solidFill>
            <a:prstDash val="dash"/>
            <a:round/>
            <a:headEnd len="med" w="med" type="none"/>
            <a:tailEnd len="med" w="med" type="triangle"/>
          </a:ln>
        </p:spPr>
      </p:cxnSp>
      <p:grpSp>
        <p:nvGrpSpPr>
          <p:cNvPr id="925" name="Google Shape;925;p65"/>
          <p:cNvGrpSpPr/>
          <p:nvPr/>
        </p:nvGrpSpPr>
        <p:grpSpPr>
          <a:xfrm>
            <a:off x="5200717" y="2682800"/>
            <a:ext cx="459300" cy="304200"/>
            <a:chOff x="4412142" y="3934975"/>
            <a:chExt cx="459300" cy="304200"/>
          </a:xfrm>
        </p:grpSpPr>
        <p:sp>
          <p:nvSpPr>
            <p:cNvPr id="926" name="Google Shape;926;p65"/>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5"/>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928" name="Google Shape;928;p65"/>
          <p:cNvGrpSpPr/>
          <p:nvPr/>
        </p:nvGrpSpPr>
        <p:grpSpPr>
          <a:xfrm>
            <a:off x="4806138" y="2188725"/>
            <a:ext cx="366600" cy="281950"/>
            <a:chOff x="5376138" y="2186500"/>
            <a:chExt cx="366600" cy="281950"/>
          </a:xfrm>
        </p:grpSpPr>
        <p:sp>
          <p:nvSpPr>
            <p:cNvPr id="929" name="Google Shape;929;p65"/>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5"/>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6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6"/>
          <p:cNvSpPr txBox="1"/>
          <p:nvPr/>
        </p:nvSpPr>
        <p:spPr>
          <a:xfrm>
            <a:off x="189450" y="-87600"/>
            <a:ext cx="8174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REBASE_ALWAYS</a:t>
            </a:r>
            <a:endParaRPr b="1" sz="3600">
              <a:solidFill>
                <a:srgbClr val="FFFFFF"/>
              </a:solidFill>
            </a:endParaRPr>
          </a:p>
          <a:p>
            <a:pPr indent="0" lvl="0" marL="0" rtl="0" algn="l">
              <a:spcBef>
                <a:spcPts val="0"/>
              </a:spcBef>
              <a:spcAft>
                <a:spcPts val="0"/>
              </a:spcAft>
              <a:buNone/>
            </a:pPr>
            <a:r>
              <a:t/>
            </a:r>
            <a:endParaRPr sz="3000">
              <a:solidFill>
                <a:srgbClr val="000000"/>
              </a:solidFill>
            </a:endParaRPr>
          </a:p>
        </p:txBody>
      </p:sp>
      <p:sp>
        <p:nvSpPr>
          <p:cNvPr id="937" name="Google Shape;937;p6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6"/>
          <p:cNvSpPr txBox="1"/>
          <p:nvPr/>
        </p:nvSpPr>
        <p:spPr>
          <a:xfrm>
            <a:off x="6142925" y="507350"/>
            <a:ext cx="2966100" cy="463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Although a fast-forward of the target branch to the current patch set, commit </a:t>
            </a:r>
            <a:r>
              <a:rPr b="1" i="1" lang="en">
                <a:solidFill>
                  <a:srgbClr val="3D85C6"/>
                </a:solidFill>
              </a:rPr>
              <a:t>D</a:t>
            </a:r>
            <a:r>
              <a:rPr lang="en"/>
              <a:t>, is possible a rebase is done which creates commit </a:t>
            </a:r>
            <a:r>
              <a:rPr b="1" i="1" lang="en">
                <a:solidFill>
                  <a:srgbClr val="3D85C6"/>
                </a:solidFill>
              </a:rPr>
              <a:t>E</a:t>
            </a:r>
            <a:r>
              <a:rPr lang="en"/>
              <a:t>:</a:t>
            </a:r>
            <a:endParaRPr/>
          </a:p>
          <a:p>
            <a:pPr indent="-317500" lvl="0" marL="457200" rtl="0" algn="l">
              <a:lnSpc>
                <a:spcPct val="115000"/>
              </a:lnSpc>
              <a:spcBef>
                <a:spcPts val="900"/>
              </a:spcBef>
              <a:spcAft>
                <a:spcPts val="0"/>
              </a:spcAft>
              <a:buSzPts val="1400"/>
              <a:buChar char="■"/>
            </a:pPr>
            <a:r>
              <a:rPr lang="en"/>
              <a:t>The target branch is then fast-forwarded to the rebased commit.</a:t>
            </a:r>
            <a:endParaRPr/>
          </a:p>
          <a:p>
            <a:pPr indent="-317500" lvl="0" marL="457200" rtl="0" algn="l">
              <a:lnSpc>
                <a:spcPct val="115000"/>
              </a:lnSpc>
              <a:spcBef>
                <a:spcPts val="0"/>
              </a:spcBef>
              <a:spcAft>
                <a:spcPts val="0"/>
              </a:spcAft>
              <a:buSzPts val="1400"/>
              <a:buChar char="■"/>
            </a:pPr>
            <a:r>
              <a:rPr lang="en"/>
              <a:t>Since the commit is always rebased you can see from the commit timestamp when the change got submitted.</a:t>
            </a:r>
            <a:endParaRPr/>
          </a:p>
          <a:p>
            <a:pPr indent="-317500" lvl="0" marL="457200" rtl="0" algn="l">
              <a:lnSpc>
                <a:spcPct val="115000"/>
              </a:lnSpc>
              <a:spcBef>
                <a:spcPts val="0"/>
              </a:spcBef>
              <a:spcAft>
                <a:spcPts val="0"/>
              </a:spcAft>
              <a:buSzPts val="1400"/>
              <a:buChar char="■"/>
            </a:pPr>
            <a:r>
              <a:rPr lang="en"/>
              <a:t>Guarantees that all submitted commits have additional footers which are inserted on rebase (e.g. </a:t>
            </a:r>
            <a:r>
              <a:rPr i="1" lang="en">
                <a:latin typeface="Courier New"/>
                <a:ea typeface="Courier New"/>
                <a:cs typeface="Courier New"/>
                <a:sym typeface="Courier New"/>
              </a:rPr>
              <a:t>Reviewed-On</a:t>
            </a:r>
            <a:r>
              <a:rPr lang="en"/>
              <a:t>, </a:t>
            </a:r>
            <a:r>
              <a:rPr i="1" lang="en">
                <a:latin typeface="Courier New"/>
                <a:ea typeface="Courier New"/>
                <a:cs typeface="Courier New"/>
                <a:sym typeface="Courier New"/>
              </a:rPr>
              <a:t>Reviewed-By</a:t>
            </a:r>
            <a:r>
              <a:rPr lang="en"/>
              <a:t>, </a:t>
            </a:r>
            <a:r>
              <a:rPr i="1" lang="en">
                <a:latin typeface="Courier New"/>
                <a:ea typeface="Courier New"/>
                <a:cs typeface="Courier New"/>
                <a:sym typeface="Courier New"/>
              </a:rPr>
              <a:t>Tested-By</a:t>
            </a:r>
            <a:r>
              <a:rPr lang="en"/>
              <a:t>).</a:t>
            </a:r>
            <a:endParaRPr/>
          </a:p>
        </p:txBody>
      </p:sp>
      <p:sp>
        <p:nvSpPr>
          <p:cNvPr id="939" name="Google Shape;939;p66"/>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940" name="Google Shape;940;p66"/>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941" name="Google Shape;941;p66"/>
          <p:cNvCxnSpPr>
            <a:stCxn id="940" idx="0"/>
            <a:endCxn id="939" idx="4"/>
          </p:cNvCxnSpPr>
          <p:nvPr/>
        </p:nvCxnSpPr>
        <p:spPr>
          <a:xfrm rot="10800000">
            <a:off x="1989979" y="3634847"/>
            <a:ext cx="0" cy="148800"/>
          </a:xfrm>
          <a:prstGeom prst="straightConnector1">
            <a:avLst/>
          </a:prstGeom>
          <a:noFill/>
          <a:ln cap="flat" cmpd="sng" w="28575">
            <a:solidFill>
              <a:srgbClr val="595959"/>
            </a:solidFill>
            <a:prstDash val="solid"/>
            <a:round/>
            <a:headEnd len="med" w="med" type="none"/>
            <a:tailEnd len="med" w="med" type="none"/>
          </a:ln>
        </p:spPr>
      </p:cxnSp>
      <p:sp>
        <p:nvSpPr>
          <p:cNvPr id="942" name="Google Shape;942;p66"/>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943" name="Google Shape;943;p66"/>
          <p:cNvCxnSpPr>
            <a:endCxn id="944"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944" name="Google Shape;944;p66"/>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945" name="Google Shape;945;p66"/>
          <p:cNvCxnSpPr>
            <a:stCxn id="939" idx="0"/>
            <a:endCxn id="944" idx="4"/>
          </p:cNvCxnSpPr>
          <p:nvPr/>
        </p:nvCxnSpPr>
        <p:spPr>
          <a:xfrm flipH="1" rot="10800000">
            <a:off x="1989979" y="3050814"/>
            <a:ext cx="445800" cy="241800"/>
          </a:xfrm>
          <a:prstGeom prst="straightConnector1">
            <a:avLst/>
          </a:prstGeom>
          <a:noFill/>
          <a:ln cap="flat" cmpd="sng" w="28575">
            <a:solidFill>
              <a:srgbClr val="595959"/>
            </a:solidFill>
            <a:prstDash val="solid"/>
            <a:round/>
            <a:headEnd len="med" w="med" type="none"/>
            <a:tailEnd len="med" w="med" type="none"/>
          </a:ln>
        </p:spPr>
      </p:cxnSp>
      <p:sp>
        <p:nvSpPr>
          <p:cNvPr id="946" name="Google Shape;946;p66"/>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947" name="Google Shape;947;p66"/>
          <p:cNvCxnSpPr>
            <a:stCxn id="939" idx="0"/>
            <a:endCxn id="946" idx="4"/>
          </p:cNvCxnSpPr>
          <p:nvPr/>
        </p:nvCxnSpPr>
        <p:spPr>
          <a:xfrm flipH="1" rot="10800000">
            <a:off x="1989979" y="3049614"/>
            <a:ext cx="1043100" cy="243000"/>
          </a:xfrm>
          <a:prstGeom prst="straightConnector1">
            <a:avLst/>
          </a:prstGeom>
          <a:noFill/>
          <a:ln cap="flat" cmpd="sng" w="28575">
            <a:solidFill>
              <a:srgbClr val="595959"/>
            </a:solidFill>
            <a:prstDash val="solid"/>
            <a:round/>
            <a:headEnd len="med" w="med" type="none"/>
            <a:tailEnd len="med" w="med" type="none"/>
          </a:ln>
        </p:spPr>
      </p:cxnSp>
      <p:sp>
        <p:nvSpPr>
          <p:cNvPr id="948" name="Google Shape;948;p66"/>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949" name="Google Shape;949;p66"/>
          <p:cNvCxnSpPr>
            <a:stCxn id="948" idx="1"/>
            <a:endCxn id="946"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cxnSp>
        <p:nvCxnSpPr>
          <p:cNvPr id="950" name="Google Shape;950;p66"/>
          <p:cNvCxnSpPr>
            <a:stCxn id="942"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951" name="Google Shape;951;p66"/>
          <p:cNvSpPr/>
          <p:nvPr/>
        </p:nvSpPr>
        <p:spPr>
          <a:xfrm>
            <a:off x="1828123" y="23650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952" name="Google Shape;952;p66"/>
          <p:cNvCxnSpPr>
            <a:stCxn id="939" idx="0"/>
            <a:endCxn id="951" idx="4"/>
          </p:cNvCxnSpPr>
          <p:nvPr/>
        </p:nvCxnSpPr>
        <p:spPr>
          <a:xfrm rot="10800000">
            <a:off x="1989979" y="2707314"/>
            <a:ext cx="0" cy="585300"/>
          </a:xfrm>
          <a:prstGeom prst="straightConnector1">
            <a:avLst/>
          </a:prstGeom>
          <a:noFill/>
          <a:ln cap="flat" cmpd="sng" w="28575">
            <a:solidFill>
              <a:srgbClr val="A61C00"/>
            </a:solidFill>
            <a:prstDash val="solid"/>
            <a:round/>
            <a:headEnd len="med" w="med" type="none"/>
            <a:tailEnd len="med" w="med" type="none"/>
          </a:ln>
        </p:spPr>
      </p:cxnSp>
      <p:sp>
        <p:nvSpPr>
          <p:cNvPr id="953" name="Google Shape;953;p66"/>
          <p:cNvSpPr txBox="1"/>
          <p:nvPr/>
        </p:nvSpPr>
        <p:spPr>
          <a:xfrm>
            <a:off x="865050" y="237859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954" name="Google Shape;954;p66"/>
          <p:cNvCxnSpPr>
            <a:stCxn id="953" idx="3"/>
          </p:cNvCxnSpPr>
          <p:nvPr/>
        </p:nvCxnSpPr>
        <p:spPr>
          <a:xfrm>
            <a:off x="1442550" y="2535041"/>
            <a:ext cx="385500" cy="0"/>
          </a:xfrm>
          <a:prstGeom prst="straightConnector1">
            <a:avLst/>
          </a:prstGeom>
          <a:noFill/>
          <a:ln cap="flat" cmpd="sng" w="28575">
            <a:solidFill>
              <a:srgbClr val="A61C00"/>
            </a:solidFill>
            <a:prstDash val="solid"/>
            <a:round/>
            <a:headEnd len="med" w="med" type="none"/>
            <a:tailEnd len="med" w="med" type="triangle"/>
          </a:ln>
        </p:spPr>
      </p:cxnSp>
      <p:sp>
        <p:nvSpPr>
          <p:cNvPr id="955" name="Google Shape;955;p66"/>
          <p:cNvSpPr txBox="1"/>
          <p:nvPr/>
        </p:nvSpPr>
        <p:spPr>
          <a:xfrm>
            <a:off x="865050" y="332385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956" name="Google Shape;956;p66"/>
          <p:cNvCxnSpPr>
            <a:stCxn id="955" idx="3"/>
          </p:cNvCxnSpPr>
          <p:nvPr/>
        </p:nvCxnSpPr>
        <p:spPr>
          <a:xfrm>
            <a:off x="1442550" y="3480304"/>
            <a:ext cx="385500" cy="0"/>
          </a:xfrm>
          <a:prstGeom prst="straightConnector1">
            <a:avLst/>
          </a:prstGeom>
          <a:noFill/>
          <a:ln cap="flat" cmpd="sng" w="28575">
            <a:solidFill>
              <a:srgbClr val="CCCCCC"/>
            </a:solidFill>
            <a:prstDash val="dash"/>
            <a:round/>
            <a:headEnd len="med" w="med" type="none"/>
            <a:tailEnd len="med" w="med" type="triangle"/>
          </a:ln>
        </p:spPr>
      </p:cxnSp>
      <p:sp>
        <p:nvSpPr>
          <p:cNvPr id="957" name="Google Shape;957;p66"/>
          <p:cNvSpPr txBox="1"/>
          <p:nvPr/>
        </p:nvSpPr>
        <p:spPr>
          <a:xfrm>
            <a:off x="2378950" y="312105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58" name="Google Shape;958;p66"/>
          <p:cNvSpPr txBox="1"/>
          <p:nvPr/>
        </p:nvSpPr>
        <p:spPr>
          <a:xfrm>
            <a:off x="1588150" y="27885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∆D</a:t>
            </a:r>
            <a:endParaRPr>
              <a:solidFill>
                <a:srgbClr val="A61C00"/>
              </a:solidFill>
            </a:endParaRPr>
          </a:p>
        </p:txBody>
      </p:sp>
      <p:grpSp>
        <p:nvGrpSpPr>
          <p:cNvPr id="959" name="Google Shape;959;p66"/>
          <p:cNvGrpSpPr/>
          <p:nvPr/>
        </p:nvGrpSpPr>
        <p:grpSpPr>
          <a:xfrm>
            <a:off x="5200717" y="2682800"/>
            <a:ext cx="459300" cy="304200"/>
            <a:chOff x="4412142" y="3934975"/>
            <a:chExt cx="459300" cy="304200"/>
          </a:xfrm>
        </p:grpSpPr>
        <p:sp>
          <p:nvSpPr>
            <p:cNvPr id="960" name="Google Shape;960;p66"/>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6"/>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962" name="Google Shape;962;p66"/>
          <p:cNvGrpSpPr/>
          <p:nvPr/>
        </p:nvGrpSpPr>
        <p:grpSpPr>
          <a:xfrm>
            <a:off x="4806138" y="2188725"/>
            <a:ext cx="366600" cy="281950"/>
            <a:chOff x="5376138" y="2186500"/>
            <a:chExt cx="366600" cy="281950"/>
          </a:xfrm>
        </p:grpSpPr>
        <p:sp>
          <p:nvSpPr>
            <p:cNvPr id="963" name="Google Shape;963;p66"/>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6"/>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6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7"/>
          <p:cNvSpPr txBox="1"/>
          <p:nvPr/>
        </p:nvSpPr>
        <p:spPr>
          <a:xfrm>
            <a:off x="189450" y="-87600"/>
            <a:ext cx="8174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CHERRY_PICK</a:t>
            </a:r>
            <a:endParaRPr b="1" sz="3600">
              <a:solidFill>
                <a:srgbClr val="FFFFFF"/>
              </a:solidFill>
            </a:endParaRPr>
          </a:p>
          <a:p>
            <a:pPr indent="0" lvl="0" marL="0" rtl="0" algn="l">
              <a:spcBef>
                <a:spcPts val="0"/>
              </a:spcBef>
              <a:spcAft>
                <a:spcPts val="0"/>
              </a:spcAft>
              <a:buNone/>
            </a:pPr>
            <a:r>
              <a:t/>
            </a:r>
            <a:endParaRPr sz="3000">
              <a:solidFill>
                <a:srgbClr val="000000"/>
              </a:solidFill>
            </a:endParaRPr>
          </a:p>
        </p:txBody>
      </p:sp>
      <p:sp>
        <p:nvSpPr>
          <p:cNvPr id="971" name="Google Shape;971;p6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7"/>
          <p:cNvSpPr txBox="1"/>
          <p:nvPr/>
        </p:nvSpPr>
        <p:spPr>
          <a:xfrm>
            <a:off x="6142925" y="507350"/>
            <a:ext cx="2966100" cy="43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Situation:</a:t>
            </a:r>
            <a:endParaRPr/>
          </a:p>
          <a:p>
            <a:pPr indent="-317500" lvl="0" marL="457200" rtl="0" algn="l">
              <a:lnSpc>
                <a:spcPct val="115000"/>
              </a:lnSpc>
              <a:spcBef>
                <a:spcPts val="900"/>
              </a:spcBef>
              <a:spcAft>
                <a:spcPts val="0"/>
              </a:spcAft>
              <a:buSzPts val="1400"/>
              <a:buChar char="■"/>
            </a:pPr>
            <a:r>
              <a:rPr lang="en"/>
              <a:t>There is a change series with two changes, the change for commit </a:t>
            </a:r>
            <a:r>
              <a:rPr b="1" i="1" lang="en">
                <a:solidFill>
                  <a:srgbClr val="3D85C6"/>
                </a:solidFill>
              </a:rPr>
              <a:t>D</a:t>
            </a:r>
            <a:r>
              <a:rPr lang="en"/>
              <a:t> depends on the change for commit </a:t>
            </a:r>
            <a:r>
              <a:rPr b="1" i="1" lang="en">
                <a:solidFill>
                  <a:srgbClr val="3D85C6"/>
                </a:solidFill>
              </a:rPr>
              <a:t>C</a:t>
            </a:r>
            <a:r>
              <a:rPr lang="en"/>
              <a:t>.</a:t>
            </a:r>
            <a:endParaRPr/>
          </a:p>
          <a:p>
            <a:pPr indent="-317500" lvl="0" marL="457200" rtl="0" algn="l">
              <a:lnSpc>
                <a:spcPct val="115000"/>
              </a:lnSpc>
              <a:spcBef>
                <a:spcPts val="0"/>
              </a:spcBef>
              <a:spcAft>
                <a:spcPts val="0"/>
              </a:spcAft>
              <a:buSzPts val="1400"/>
              <a:buChar char="■"/>
            </a:pPr>
            <a:r>
              <a:rPr lang="en"/>
              <a:t>The change for commit </a:t>
            </a:r>
            <a:r>
              <a:rPr b="1" i="1" lang="en">
                <a:solidFill>
                  <a:srgbClr val="3D85C6"/>
                </a:solidFill>
              </a:rPr>
              <a:t>D</a:t>
            </a:r>
            <a:r>
              <a:rPr lang="en"/>
              <a:t> was approved, the change for commit </a:t>
            </a:r>
            <a:r>
              <a:rPr b="1" i="1" lang="en">
                <a:solidFill>
                  <a:srgbClr val="3D85C6"/>
                </a:solidFill>
              </a:rPr>
              <a:t>C</a:t>
            </a:r>
            <a:r>
              <a:rPr lang="en"/>
              <a:t> got a negative review and needs to be reworked. Hence the change for commit </a:t>
            </a:r>
            <a:r>
              <a:rPr b="1" i="1" lang="en">
                <a:solidFill>
                  <a:srgbClr val="3D85C6"/>
                </a:solidFill>
              </a:rPr>
              <a:t>C</a:t>
            </a:r>
            <a:r>
              <a:rPr lang="en"/>
              <a:t> is not submittable.</a:t>
            </a:r>
            <a:endParaRPr/>
          </a:p>
        </p:txBody>
      </p:sp>
      <p:sp>
        <p:nvSpPr>
          <p:cNvPr id="973" name="Google Shape;973;p67"/>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974" name="Google Shape;974;p67"/>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975" name="Google Shape;975;p67"/>
          <p:cNvCxnSpPr>
            <a:stCxn id="974" idx="0"/>
            <a:endCxn id="973" idx="4"/>
          </p:cNvCxnSpPr>
          <p:nvPr/>
        </p:nvCxnSpPr>
        <p:spPr>
          <a:xfrm rot="10800000">
            <a:off x="1989979" y="3634847"/>
            <a:ext cx="0" cy="148800"/>
          </a:xfrm>
          <a:prstGeom prst="straightConnector1">
            <a:avLst/>
          </a:prstGeom>
          <a:noFill/>
          <a:ln cap="flat" cmpd="sng" w="28575">
            <a:solidFill>
              <a:srgbClr val="595959"/>
            </a:solidFill>
            <a:prstDash val="solid"/>
            <a:round/>
            <a:headEnd len="med" w="med" type="none"/>
            <a:tailEnd len="med" w="med" type="none"/>
          </a:ln>
        </p:spPr>
      </p:cxnSp>
      <p:sp>
        <p:nvSpPr>
          <p:cNvPr id="976" name="Google Shape;976;p67"/>
          <p:cNvSpPr txBox="1"/>
          <p:nvPr/>
        </p:nvSpPr>
        <p:spPr>
          <a:xfrm>
            <a:off x="3103325" y="2140313"/>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977" name="Google Shape;977;p67"/>
          <p:cNvCxnSpPr>
            <a:stCxn id="976" idx="1"/>
            <a:endCxn id="978" idx="6"/>
          </p:cNvCxnSpPr>
          <p:nvPr/>
        </p:nvCxnSpPr>
        <p:spPr>
          <a:xfrm flipH="1">
            <a:off x="2597525" y="2296763"/>
            <a:ext cx="505800" cy="600"/>
          </a:xfrm>
          <a:prstGeom prst="straightConnector1">
            <a:avLst/>
          </a:prstGeom>
          <a:noFill/>
          <a:ln cap="flat" cmpd="sng" w="28575">
            <a:solidFill>
              <a:srgbClr val="6AA84F"/>
            </a:solidFill>
            <a:prstDash val="solid"/>
            <a:round/>
            <a:headEnd len="med" w="med" type="none"/>
            <a:tailEnd len="med" w="med" type="triangle"/>
          </a:ln>
        </p:spPr>
      </p:cxnSp>
      <p:sp>
        <p:nvSpPr>
          <p:cNvPr id="979" name="Google Shape;979;p67"/>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980" name="Google Shape;980;p67"/>
          <p:cNvCxnSpPr>
            <a:stCxn id="973" idx="0"/>
            <a:endCxn id="979" idx="4"/>
          </p:cNvCxnSpPr>
          <p:nvPr/>
        </p:nvCxnSpPr>
        <p:spPr>
          <a:xfrm flipH="1" rot="10800000">
            <a:off x="1989979" y="3050814"/>
            <a:ext cx="445800" cy="241800"/>
          </a:xfrm>
          <a:prstGeom prst="straightConnector1">
            <a:avLst/>
          </a:prstGeom>
          <a:noFill/>
          <a:ln cap="flat" cmpd="sng" w="28575">
            <a:solidFill>
              <a:srgbClr val="595959"/>
            </a:solidFill>
            <a:prstDash val="solid"/>
            <a:round/>
            <a:headEnd len="med" w="med" type="none"/>
            <a:tailEnd len="med" w="med" type="none"/>
          </a:ln>
        </p:spPr>
      </p:cxnSp>
      <p:sp>
        <p:nvSpPr>
          <p:cNvPr id="978" name="Google Shape;978;p67"/>
          <p:cNvSpPr/>
          <p:nvPr/>
        </p:nvSpPr>
        <p:spPr>
          <a:xfrm>
            <a:off x="2273823" y="21261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981" name="Google Shape;981;p67"/>
          <p:cNvCxnSpPr>
            <a:stCxn id="979" idx="0"/>
            <a:endCxn id="978" idx="4"/>
          </p:cNvCxnSpPr>
          <p:nvPr/>
        </p:nvCxnSpPr>
        <p:spPr>
          <a:xfrm rot="10800000">
            <a:off x="2435686" y="2468423"/>
            <a:ext cx="0" cy="240000"/>
          </a:xfrm>
          <a:prstGeom prst="straightConnector1">
            <a:avLst/>
          </a:prstGeom>
          <a:noFill/>
          <a:ln cap="flat" cmpd="sng" w="28575">
            <a:solidFill>
              <a:srgbClr val="595959"/>
            </a:solidFill>
            <a:prstDash val="solid"/>
            <a:round/>
            <a:headEnd len="med" w="med" type="none"/>
            <a:tailEnd len="med" w="med" type="none"/>
          </a:ln>
        </p:spPr>
      </p:cxnSp>
      <p:sp>
        <p:nvSpPr>
          <p:cNvPr id="982" name="Google Shape;982;p67"/>
          <p:cNvSpPr txBox="1"/>
          <p:nvPr/>
        </p:nvSpPr>
        <p:spPr>
          <a:xfrm>
            <a:off x="310332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refs/changes/31/206231/1</a:t>
            </a:r>
            <a:endParaRPr sz="1000"/>
          </a:p>
        </p:txBody>
      </p:sp>
      <p:cxnSp>
        <p:nvCxnSpPr>
          <p:cNvPr id="983" name="Google Shape;983;p67"/>
          <p:cNvCxnSpPr>
            <a:stCxn id="982" idx="1"/>
            <a:endCxn id="979" idx="6"/>
          </p:cNvCxnSpPr>
          <p:nvPr/>
        </p:nvCxnSpPr>
        <p:spPr>
          <a:xfrm rot="10800000">
            <a:off x="2597525" y="2879588"/>
            <a:ext cx="505800" cy="0"/>
          </a:xfrm>
          <a:prstGeom prst="straightConnector1">
            <a:avLst/>
          </a:prstGeom>
          <a:noFill/>
          <a:ln cap="flat" cmpd="sng" w="28575">
            <a:solidFill>
              <a:srgbClr val="6AA84F"/>
            </a:solidFill>
            <a:prstDash val="solid"/>
            <a:round/>
            <a:headEnd len="med" w="med" type="none"/>
            <a:tailEnd len="med" w="med" type="triangle"/>
          </a:ln>
        </p:spPr>
      </p:cxnSp>
      <p:sp>
        <p:nvSpPr>
          <p:cNvPr id="984" name="Google Shape;984;p67"/>
          <p:cNvSpPr txBox="1"/>
          <p:nvPr/>
        </p:nvSpPr>
        <p:spPr>
          <a:xfrm>
            <a:off x="865050" y="33238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985" name="Google Shape;985;p67"/>
          <p:cNvCxnSpPr>
            <a:stCxn id="984" idx="3"/>
          </p:cNvCxnSpPr>
          <p:nvPr/>
        </p:nvCxnSpPr>
        <p:spPr>
          <a:xfrm>
            <a:off x="1442550" y="3480304"/>
            <a:ext cx="385500" cy="0"/>
          </a:xfrm>
          <a:prstGeom prst="straightConnector1">
            <a:avLst/>
          </a:prstGeom>
          <a:noFill/>
          <a:ln cap="flat" cmpd="sng" w="28575">
            <a:solidFill>
              <a:schemeClr val="dk2"/>
            </a:solidFill>
            <a:prstDash val="solid"/>
            <a:round/>
            <a:headEnd len="med" w="med" type="none"/>
            <a:tailEnd len="med" w="med" type="triangle"/>
          </a:ln>
        </p:spPr>
      </p:cxnSp>
      <p:sp>
        <p:nvSpPr>
          <p:cNvPr id="986" name="Google Shape;986;p67"/>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7"/>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000000"/>
                </a:solidFill>
              </a:rPr>
              <a:t>Q: </a:t>
            </a:r>
            <a:r>
              <a:rPr i="1" lang="en" sz="1800"/>
              <a:t>What happens on submit of the change for commit D?</a:t>
            </a:r>
            <a:endParaRPr i="1" sz="1800">
              <a:solidFill>
                <a:srgbClr val="000000"/>
              </a:solidFill>
            </a:endParaRPr>
          </a:p>
        </p:txBody>
      </p:sp>
      <p:grpSp>
        <p:nvGrpSpPr>
          <p:cNvPr id="988" name="Google Shape;988;p67"/>
          <p:cNvGrpSpPr/>
          <p:nvPr/>
        </p:nvGrpSpPr>
        <p:grpSpPr>
          <a:xfrm>
            <a:off x="4812192" y="2144675"/>
            <a:ext cx="459300" cy="304200"/>
            <a:chOff x="4412142" y="3934975"/>
            <a:chExt cx="459300" cy="304200"/>
          </a:xfrm>
        </p:grpSpPr>
        <p:sp>
          <p:nvSpPr>
            <p:cNvPr id="989" name="Google Shape;989;p67"/>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7"/>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991" name="Google Shape;991;p67"/>
          <p:cNvGrpSpPr/>
          <p:nvPr/>
        </p:nvGrpSpPr>
        <p:grpSpPr>
          <a:xfrm>
            <a:off x="4837988" y="2738625"/>
            <a:ext cx="366600" cy="281950"/>
            <a:chOff x="5376138" y="2186500"/>
            <a:chExt cx="366600" cy="281950"/>
          </a:xfrm>
        </p:grpSpPr>
        <p:sp>
          <p:nvSpPr>
            <p:cNvPr id="992" name="Google Shape;992;p67"/>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7"/>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6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8"/>
          <p:cNvSpPr txBox="1"/>
          <p:nvPr/>
        </p:nvSpPr>
        <p:spPr>
          <a:xfrm>
            <a:off x="189450" y="-87600"/>
            <a:ext cx="8174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CHERRY_PICK</a:t>
            </a:r>
            <a:endParaRPr b="1" sz="3600">
              <a:solidFill>
                <a:srgbClr val="FFFFFF"/>
              </a:solidFill>
            </a:endParaRPr>
          </a:p>
          <a:p>
            <a:pPr indent="0" lvl="0" marL="0" rtl="0" algn="l">
              <a:spcBef>
                <a:spcPts val="0"/>
              </a:spcBef>
              <a:spcAft>
                <a:spcPts val="0"/>
              </a:spcAft>
              <a:buNone/>
            </a:pPr>
            <a:r>
              <a:t/>
            </a:r>
            <a:endParaRPr sz="3000">
              <a:solidFill>
                <a:srgbClr val="000000"/>
              </a:solidFill>
            </a:endParaRPr>
          </a:p>
        </p:txBody>
      </p:sp>
      <p:sp>
        <p:nvSpPr>
          <p:cNvPr id="1000" name="Google Shape;1000;p6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8"/>
          <p:cNvSpPr txBox="1"/>
          <p:nvPr/>
        </p:nvSpPr>
        <p:spPr>
          <a:xfrm>
            <a:off x="6142925" y="507350"/>
            <a:ext cx="2966100" cy="4561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Char char="■"/>
            </a:pPr>
            <a:r>
              <a:rPr lang="en" sz="1200"/>
              <a:t>The change for commit </a:t>
            </a:r>
            <a:r>
              <a:rPr b="1" i="1" lang="en" sz="1200">
                <a:solidFill>
                  <a:srgbClr val="3D85C6"/>
                </a:solidFill>
              </a:rPr>
              <a:t>D</a:t>
            </a:r>
            <a:r>
              <a:rPr lang="en" sz="1200"/>
              <a:t> is submittable since the </a:t>
            </a:r>
            <a:r>
              <a:rPr i="1" lang="en" sz="1200">
                <a:latin typeface="Courier New"/>
                <a:ea typeface="Courier New"/>
                <a:cs typeface="Courier New"/>
                <a:sym typeface="Courier New"/>
              </a:rPr>
              <a:t>CHERRY_PICK</a:t>
            </a:r>
            <a:r>
              <a:rPr lang="en" sz="1200"/>
              <a:t> submit strategy </a:t>
            </a:r>
            <a:r>
              <a:rPr b="1" lang="en" sz="1200">
                <a:solidFill>
                  <a:srgbClr val="FF0000"/>
                </a:solidFill>
              </a:rPr>
              <a:t>ignores change dependencies</a:t>
            </a:r>
            <a:r>
              <a:rPr lang="en" sz="1200"/>
              <a:t> (with all other submit strategies the change would be non-submittable because it depends on a non-submittable change).</a:t>
            </a:r>
            <a:endParaRPr sz="1200"/>
          </a:p>
          <a:p>
            <a:pPr indent="-304800" lvl="0" marL="457200" rtl="0" algn="l">
              <a:lnSpc>
                <a:spcPct val="115000"/>
              </a:lnSpc>
              <a:spcBef>
                <a:spcPts val="0"/>
              </a:spcBef>
              <a:spcAft>
                <a:spcPts val="0"/>
              </a:spcAft>
              <a:buSzPts val="1200"/>
              <a:buChar char="■"/>
            </a:pPr>
            <a:r>
              <a:rPr lang="en" sz="1200"/>
              <a:t>The current patch set of the submitted change is cherry-picked and the target branch is fast-forwarded to it.</a:t>
            </a:r>
            <a:endParaRPr sz="1200"/>
          </a:p>
          <a:p>
            <a:pPr indent="-304800" lvl="0" marL="457200" rtl="0" algn="l">
              <a:lnSpc>
                <a:spcPct val="115000"/>
              </a:lnSpc>
              <a:spcBef>
                <a:spcPts val="0"/>
              </a:spcBef>
              <a:spcAft>
                <a:spcPts val="0"/>
              </a:spcAft>
              <a:buSzPts val="1200"/>
              <a:buChar char="■"/>
            </a:pPr>
            <a:r>
              <a:rPr lang="en" sz="1200"/>
              <a:t>The cherry-pick may fail with conflicts.</a:t>
            </a:r>
            <a:endParaRPr sz="1200"/>
          </a:p>
          <a:p>
            <a:pPr indent="-304800" lvl="0" marL="457200" rtl="0" algn="l">
              <a:lnSpc>
                <a:spcPct val="115000"/>
              </a:lnSpc>
              <a:spcBef>
                <a:spcPts val="0"/>
              </a:spcBef>
              <a:spcAft>
                <a:spcPts val="0"/>
              </a:spcAft>
              <a:buClr>
                <a:schemeClr val="dk1"/>
              </a:buClr>
              <a:buSzPts val="1200"/>
              <a:buChar char="■"/>
            </a:pPr>
            <a:r>
              <a:rPr lang="en" sz="1200">
                <a:solidFill>
                  <a:schemeClr val="dk1"/>
                </a:solidFill>
              </a:rPr>
              <a:t>Guarantees that all submitted commits have additional footers which are inserted on cherry-pick (e.g. </a:t>
            </a:r>
            <a:r>
              <a:rPr i="1" lang="en" sz="1200">
                <a:solidFill>
                  <a:schemeClr val="dk1"/>
                </a:solidFill>
                <a:latin typeface="Courier New"/>
                <a:ea typeface="Courier New"/>
                <a:cs typeface="Courier New"/>
                <a:sym typeface="Courier New"/>
              </a:rPr>
              <a:t>Reviewed-On</a:t>
            </a:r>
            <a:r>
              <a:rPr lang="en" sz="1200">
                <a:solidFill>
                  <a:schemeClr val="dk1"/>
                </a:solidFill>
              </a:rPr>
              <a:t>, </a:t>
            </a:r>
            <a:r>
              <a:rPr i="1" lang="en" sz="1200">
                <a:solidFill>
                  <a:schemeClr val="dk1"/>
                </a:solidFill>
                <a:latin typeface="Courier New"/>
                <a:ea typeface="Courier New"/>
                <a:cs typeface="Courier New"/>
                <a:sym typeface="Courier New"/>
              </a:rPr>
              <a:t>Reviewed-By</a:t>
            </a:r>
            <a:r>
              <a:rPr lang="en" sz="1200">
                <a:solidFill>
                  <a:schemeClr val="dk1"/>
                </a:solidFill>
              </a:rPr>
              <a:t>, </a:t>
            </a:r>
            <a:r>
              <a:rPr i="1" lang="en" sz="1200">
                <a:solidFill>
                  <a:schemeClr val="dk1"/>
                </a:solidFill>
                <a:latin typeface="Courier New"/>
                <a:ea typeface="Courier New"/>
                <a:cs typeface="Courier New"/>
                <a:sym typeface="Courier New"/>
              </a:rPr>
              <a:t>Tested-By</a:t>
            </a:r>
            <a:r>
              <a:rPr lang="en" sz="1200">
                <a:solidFill>
                  <a:schemeClr val="dk1"/>
                </a:solidFill>
              </a:rPr>
              <a:t>).</a:t>
            </a:r>
            <a:endParaRPr sz="1200"/>
          </a:p>
        </p:txBody>
      </p:sp>
      <p:sp>
        <p:nvSpPr>
          <p:cNvPr id="1002" name="Google Shape;1002;p68"/>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003" name="Google Shape;1003;p68"/>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004" name="Google Shape;1004;p68"/>
          <p:cNvCxnSpPr>
            <a:stCxn id="1003" idx="0"/>
            <a:endCxn id="1002" idx="4"/>
          </p:cNvCxnSpPr>
          <p:nvPr/>
        </p:nvCxnSpPr>
        <p:spPr>
          <a:xfrm rot="10800000">
            <a:off x="1989979" y="3634847"/>
            <a:ext cx="0" cy="148800"/>
          </a:xfrm>
          <a:prstGeom prst="straightConnector1">
            <a:avLst/>
          </a:prstGeom>
          <a:noFill/>
          <a:ln cap="flat" cmpd="sng" w="28575">
            <a:solidFill>
              <a:srgbClr val="595959"/>
            </a:solidFill>
            <a:prstDash val="solid"/>
            <a:round/>
            <a:headEnd len="med" w="med" type="none"/>
            <a:tailEnd len="med" w="med" type="none"/>
          </a:ln>
        </p:spPr>
      </p:cxnSp>
      <p:sp>
        <p:nvSpPr>
          <p:cNvPr id="1005" name="Google Shape;1005;p68"/>
          <p:cNvSpPr txBox="1"/>
          <p:nvPr/>
        </p:nvSpPr>
        <p:spPr>
          <a:xfrm>
            <a:off x="3103325" y="2140313"/>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1006" name="Google Shape;1006;p68"/>
          <p:cNvCxnSpPr>
            <a:stCxn id="1005" idx="1"/>
            <a:endCxn id="1007" idx="6"/>
          </p:cNvCxnSpPr>
          <p:nvPr/>
        </p:nvCxnSpPr>
        <p:spPr>
          <a:xfrm flipH="1">
            <a:off x="2597525" y="2296763"/>
            <a:ext cx="505800" cy="600"/>
          </a:xfrm>
          <a:prstGeom prst="straightConnector1">
            <a:avLst/>
          </a:prstGeom>
          <a:noFill/>
          <a:ln cap="flat" cmpd="sng" w="28575">
            <a:solidFill>
              <a:srgbClr val="6AA84F"/>
            </a:solidFill>
            <a:prstDash val="solid"/>
            <a:round/>
            <a:headEnd len="med" w="med" type="none"/>
            <a:tailEnd len="med" w="med" type="triangle"/>
          </a:ln>
        </p:spPr>
      </p:cxnSp>
      <p:sp>
        <p:nvSpPr>
          <p:cNvPr id="1008" name="Google Shape;1008;p68"/>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009" name="Google Shape;1009;p68"/>
          <p:cNvCxnSpPr>
            <a:stCxn id="1002" idx="0"/>
            <a:endCxn id="1008" idx="4"/>
          </p:cNvCxnSpPr>
          <p:nvPr/>
        </p:nvCxnSpPr>
        <p:spPr>
          <a:xfrm flipH="1" rot="10800000">
            <a:off x="1989979" y="3050814"/>
            <a:ext cx="445800" cy="241800"/>
          </a:xfrm>
          <a:prstGeom prst="straightConnector1">
            <a:avLst/>
          </a:prstGeom>
          <a:noFill/>
          <a:ln cap="flat" cmpd="sng" w="28575">
            <a:solidFill>
              <a:srgbClr val="595959"/>
            </a:solidFill>
            <a:prstDash val="solid"/>
            <a:round/>
            <a:headEnd len="med" w="med" type="none"/>
            <a:tailEnd len="med" w="med" type="none"/>
          </a:ln>
        </p:spPr>
      </p:cxnSp>
      <p:sp>
        <p:nvSpPr>
          <p:cNvPr id="1007" name="Google Shape;1007;p68"/>
          <p:cNvSpPr/>
          <p:nvPr/>
        </p:nvSpPr>
        <p:spPr>
          <a:xfrm>
            <a:off x="2273823" y="21261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010" name="Google Shape;1010;p68"/>
          <p:cNvCxnSpPr>
            <a:stCxn id="1008" idx="0"/>
            <a:endCxn id="1007" idx="4"/>
          </p:cNvCxnSpPr>
          <p:nvPr/>
        </p:nvCxnSpPr>
        <p:spPr>
          <a:xfrm rot="10800000">
            <a:off x="2435686" y="2468423"/>
            <a:ext cx="0" cy="240000"/>
          </a:xfrm>
          <a:prstGeom prst="straightConnector1">
            <a:avLst/>
          </a:prstGeom>
          <a:noFill/>
          <a:ln cap="flat" cmpd="sng" w="28575">
            <a:solidFill>
              <a:srgbClr val="595959"/>
            </a:solidFill>
            <a:prstDash val="solid"/>
            <a:round/>
            <a:headEnd len="med" w="med" type="none"/>
            <a:tailEnd len="med" w="med" type="none"/>
          </a:ln>
        </p:spPr>
      </p:cxnSp>
      <p:sp>
        <p:nvSpPr>
          <p:cNvPr id="1011" name="Google Shape;1011;p68"/>
          <p:cNvSpPr txBox="1"/>
          <p:nvPr/>
        </p:nvSpPr>
        <p:spPr>
          <a:xfrm>
            <a:off x="310332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refs/changes/31/206231/1</a:t>
            </a:r>
            <a:endParaRPr sz="1000"/>
          </a:p>
        </p:txBody>
      </p:sp>
      <p:cxnSp>
        <p:nvCxnSpPr>
          <p:cNvPr id="1012" name="Google Shape;1012;p68"/>
          <p:cNvCxnSpPr>
            <a:stCxn id="1011" idx="1"/>
            <a:endCxn id="1008" idx="6"/>
          </p:cNvCxnSpPr>
          <p:nvPr/>
        </p:nvCxnSpPr>
        <p:spPr>
          <a:xfrm rot="10800000">
            <a:off x="2597525" y="2879588"/>
            <a:ext cx="505800" cy="0"/>
          </a:xfrm>
          <a:prstGeom prst="straightConnector1">
            <a:avLst/>
          </a:prstGeom>
          <a:noFill/>
          <a:ln cap="flat" cmpd="sng" w="28575">
            <a:solidFill>
              <a:srgbClr val="6AA84F"/>
            </a:solidFill>
            <a:prstDash val="solid"/>
            <a:round/>
            <a:headEnd len="med" w="med" type="none"/>
            <a:tailEnd len="med" w="med" type="triangle"/>
          </a:ln>
        </p:spPr>
      </p:cxnSp>
      <p:sp>
        <p:nvSpPr>
          <p:cNvPr id="1013" name="Google Shape;1013;p68"/>
          <p:cNvSpPr/>
          <p:nvPr/>
        </p:nvSpPr>
        <p:spPr>
          <a:xfrm>
            <a:off x="1828123" y="23650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1014" name="Google Shape;1014;p68"/>
          <p:cNvCxnSpPr>
            <a:stCxn id="1002" idx="0"/>
            <a:endCxn id="1013" idx="4"/>
          </p:cNvCxnSpPr>
          <p:nvPr/>
        </p:nvCxnSpPr>
        <p:spPr>
          <a:xfrm rot="10800000">
            <a:off x="1989979" y="2707314"/>
            <a:ext cx="0" cy="585300"/>
          </a:xfrm>
          <a:prstGeom prst="straightConnector1">
            <a:avLst/>
          </a:prstGeom>
          <a:noFill/>
          <a:ln cap="flat" cmpd="sng" w="28575">
            <a:solidFill>
              <a:srgbClr val="A61C00"/>
            </a:solidFill>
            <a:prstDash val="solid"/>
            <a:round/>
            <a:headEnd len="med" w="med" type="none"/>
            <a:tailEnd len="med" w="med" type="none"/>
          </a:ln>
        </p:spPr>
      </p:cxnSp>
      <p:sp>
        <p:nvSpPr>
          <p:cNvPr id="1015" name="Google Shape;1015;p68"/>
          <p:cNvSpPr txBox="1"/>
          <p:nvPr/>
        </p:nvSpPr>
        <p:spPr>
          <a:xfrm>
            <a:off x="865050" y="237859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1016" name="Google Shape;1016;p68"/>
          <p:cNvCxnSpPr>
            <a:stCxn id="1015" idx="3"/>
          </p:cNvCxnSpPr>
          <p:nvPr/>
        </p:nvCxnSpPr>
        <p:spPr>
          <a:xfrm>
            <a:off x="1442550" y="2535041"/>
            <a:ext cx="385500" cy="0"/>
          </a:xfrm>
          <a:prstGeom prst="straightConnector1">
            <a:avLst/>
          </a:prstGeom>
          <a:noFill/>
          <a:ln cap="flat" cmpd="sng" w="28575">
            <a:solidFill>
              <a:srgbClr val="A61C00"/>
            </a:solidFill>
            <a:prstDash val="solid"/>
            <a:round/>
            <a:headEnd len="med" w="med" type="none"/>
            <a:tailEnd len="med" w="med" type="triangle"/>
          </a:ln>
        </p:spPr>
      </p:cxnSp>
      <p:sp>
        <p:nvSpPr>
          <p:cNvPr id="1017" name="Google Shape;1017;p68"/>
          <p:cNvSpPr txBox="1"/>
          <p:nvPr/>
        </p:nvSpPr>
        <p:spPr>
          <a:xfrm>
            <a:off x="865050" y="332385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1018" name="Google Shape;1018;p68"/>
          <p:cNvCxnSpPr>
            <a:stCxn id="1017" idx="3"/>
          </p:cNvCxnSpPr>
          <p:nvPr/>
        </p:nvCxnSpPr>
        <p:spPr>
          <a:xfrm>
            <a:off x="1442550" y="3480304"/>
            <a:ext cx="385500" cy="0"/>
          </a:xfrm>
          <a:prstGeom prst="straightConnector1">
            <a:avLst/>
          </a:prstGeom>
          <a:noFill/>
          <a:ln cap="flat" cmpd="sng" w="28575">
            <a:solidFill>
              <a:srgbClr val="CCCCCC"/>
            </a:solidFill>
            <a:prstDash val="dash"/>
            <a:round/>
            <a:headEnd len="med" w="med" type="none"/>
            <a:tailEnd len="med" w="med" type="triangle"/>
          </a:ln>
        </p:spPr>
      </p:cxnSp>
      <p:sp>
        <p:nvSpPr>
          <p:cNvPr id="1019" name="Google Shape;1019;p68"/>
          <p:cNvSpPr txBox="1"/>
          <p:nvPr/>
        </p:nvSpPr>
        <p:spPr>
          <a:xfrm>
            <a:off x="2205850" y="304687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020" name="Google Shape;1020;p68"/>
          <p:cNvSpPr txBox="1"/>
          <p:nvPr/>
        </p:nvSpPr>
        <p:spPr>
          <a:xfrm>
            <a:off x="1588150" y="27885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∆D</a:t>
            </a:r>
            <a:endParaRPr>
              <a:solidFill>
                <a:srgbClr val="A61C00"/>
              </a:solidFill>
            </a:endParaRPr>
          </a:p>
        </p:txBody>
      </p:sp>
      <p:sp>
        <p:nvSpPr>
          <p:cNvPr id="1021" name="Google Shape;1021;p68"/>
          <p:cNvSpPr txBox="1"/>
          <p:nvPr/>
        </p:nvSpPr>
        <p:spPr>
          <a:xfrm>
            <a:off x="2401750" y="23984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grpSp>
        <p:nvGrpSpPr>
          <p:cNvPr id="1022" name="Google Shape;1022;p68"/>
          <p:cNvGrpSpPr/>
          <p:nvPr/>
        </p:nvGrpSpPr>
        <p:grpSpPr>
          <a:xfrm>
            <a:off x="4812192" y="2144675"/>
            <a:ext cx="459300" cy="304200"/>
            <a:chOff x="4412142" y="3934975"/>
            <a:chExt cx="459300" cy="304200"/>
          </a:xfrm>
        </p:grpSpPr>
        <p:sp>
          <p:nvSpPr>
            <p:cNvPr id="1023" name="Google Shape;1023;p68"/>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8"/>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1025" name="Google Shape;1025;p68"/>
          <p:cNvGrpSpPr/>
          <p:nvPr/>
        </p:nvGrpSpPr>
        <p:grpSpPr>
          <a:xfrm>
            <a:off x="4837988" y="2738625"/>
            <a:ext cx="366600" cy="281950"/>
            <a:chOff x="5376138" y="2186500"/>
            <a:chExt cx="366600" cy="281950"/>
          </a:xfrm>
        </p:grpSpPr>
        <p:sp>
          <p:nvSpPr>
            <p:cNvPr id="1026" name="Google Shape;1026;p68"/>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8"/>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6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9"/>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Conflict Resolution</a:t>
            </a:r>
            <a:endParaRPr b="1" sz="3600">
              <a:solidFill>
                <a:srgbClr val="FFFFFF"/>
              </a:solidFill>
            </a:endParaRPr>
          </a:p>
          <a:p>
            <a:pPr indent="0" lvl="0" marL="0" rtl="0" algn="l">
              <a:spcBef>
                <a:spcPts val="0"/>
              </a:spcBef>
              <a:spcAft>
                <a:spcPts val="0"/>
              </a:spcAft>
              <a:buNone/>
            </a:pPr>
            <a:r>
              <a:t/>
            </a:r>
            <a:endParaRPr sz="3000"/>
          </a:p>
        </p:txBody>
      </p:sp>
      <p:sp>
        <p:nvSpPr>
          <p:cNvPr id="1034" name="Google Shape;1034;p6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9"/>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t>Situation:</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A change has two patch sets (commit </a:t>
            </a:r>
            <a:r>
              <a:rPr b="1" i="1" lang="en" sz="1200">
                <a:solidFill>
                  <a:srgbClr val="3D85C6"/>
                </a:solidFill>
              </a:rPr>
              <a:t>C</a:t>
            </a:r>
            <a:r>
              <a:rPr lang="en" sz="1200">
                <a:solidFill>
                  <a:schemeClr val="dk1"/>
                </a:solidFill>
              </a:rPr>
              <a:t> and commit </a:t>
            </a:r>
            <a:r>
              <a:rPr b="1" i="1" lang="en" sz="1200">
                <a:solidFill>
                  <a:srgbClr val="3D85C6"/>
                </a:solidFill>
              </a:rPr>
              <a:t>D</a:t>
            </a:r>
            <a:r>
              <a:rPr lang="en" sz="1200">
                <a:solidFill>
                  <a:schemeClr val="dk1"/>
                </a:solidFill>
              </a:rPr>
              <a:t>) which are both based on commit </a:t>
            </a:r>
            <a:r>
              <a:rPr b="1" i="1" lang="en" sz="1200">
                <a:solidFill>
                  <a:srgbClr val="3D85C6"/>
                </a:solidFill>
              </a:rPr>
              <a:t>B</a:t>
            </a:r>
            <a:r>
              <a:rPr lang="en" sz="1200">
                <a:solidFill>
                  <a:schemeClr val="dk1"/>
                </a:solidFill>
              </a:rPr>
              <a:t>. The current patch set (commit </a:t>
            </a:r>
            <a:r>
              <a:rPr b="1" i="1" lang="en" sz="1200">
                <a:solidFill>
                  <a:srgbClr val="3D85C6"/>
                </a:solidFill>
              </a:rPr>
              <a:t>D</a:t>
            </a:r>
            <a:r>
              <a:rPr lang="en" sz="1200">
                <a:solidFill>
                  <a:schemeClr val="dk1"/>
                </a:solidFill>
              </a:rPr>
              <a:t>) was approved. In the meantime the </a:t>
            </a:r>
            <a:r>
              <a:rPr i="1" lang="en" sz="1200">
                <a:solidFill>
                  <a:schemeClr val="dk1"/>
                </a:solidFill>
                <a:latin typeface="Courier New"/>
                <a:ea typeface="Courier New"/>
                <a:cs typeface="Courier New"/>
                <a:sym typeface="Courier New"/>
              </a:rPr>
              <a:t>master</a:t>
            </a:r>
            <a:r>
              <a:rPr lang="en" sz="1200">
                <a:solidFill>
                  <a:schemeClr val="dk1"/>
                </a:solidFill>
              </a:rPr>
              <a:t> branch was updated to commit </a:t>
            </a:r>
            <a:r>
              <a:rPr b="1" i="1" lang="en" sz="1200">
                <a:solidFill>
                  <a:srgbClr val="3D85C6"/>
                </a:solidFill>
              </a:rPr>
              <a:t>E</a:t>
            </a:r>
            <a:r>
              <a:rPr lang="en" sz="1200">
                <a:solidFill>
                  <a:schemeClr val="dk1"/>
                </a:solidFill>
              </a:rPr>
              <a:t>. There is a conflict between commit </a:t>
            </a:r>
            <a:r>
              <a:rPr b="1" i="1" lang="en" sz="1200">
                <a:solidFill>
                  <a:srgbClr val="3D85C6"/>
                </a:solidFill>
              </a:rPr>
              <a:t>E</a:t>
            </a:r>
            <a:r>
              <a:rPr lang="en" sz="1200">
                <a:solidFill>
                  <a:schemeClr val="dk1"/>
                </a:solidFill>
              </a:rPr>
              <a:t> (tip of the target branch) and commit </a:t>
            </a:r>
            <a:r>
              <a:rPr b="1" i="1" lang="en" sz="1200">
                <a:solidFill>
                  <a:srgbClr val="3D85C6"/>
                </a:solidFill>
              </a:rPr>
              <a:t>D</a:t>
            </a:r>
            <a:r>
              <a:rPr lang="en" sz="1200">
                <a:solidFill>
                  <a:schemeClr val="dk1"/>
                </a:solidFill>
              </a:rPr>
              <a:t> (current patch set) which prevents the submit of the change. The user has already checked out the </a:t>
            </a:r>
            <a:r>
              <a:rPr i="1" lang="en" sz="1200">
                <a:solidFill>
                  <a:schemeClr val="dk1"/>
                </a:solidFill>
                <a:latin typeface="Courier New"/>
                <a:ea typeface="Courier New"/>
                <a:cs typeface="Courier New"/>
                <a:sym typeface="Courier New"/>
              </a:rPr>
              <a:t>featureX</a:t>
            </a:r>
            <a:r>
              <a:rPr lang="en" sz="1200">
                <a:solidFill>
                  <a:schemeClr val="dk1"/>
                </a:solidFill>
              </a:rPr>
              <a:t> branch.</a:t>
            </a:r>
            <a:endParaRPr sz="1200"/>
          </a:p>
        </p:txBody>
      </p:sp>
      <p:sp>
        <p:nvSpPr>
          <p:cNvPr id="1036" name="Google Shape;1036;p69"/>
          <p:cNvSpPr/>
          <p:nvPr/>
        </p:nvSpPr>
        <p:spPr>
          <a:xfrm>
            <a:off x="3772817" y="347938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037" name="Google Shape;1037;p69"/>
          <p:cNvSpPr/>
          <p:nvPr/>
        </p:nvSpPr>
        <p:spPr>
          <a:xfrm>
            <a:off x="3772817" y="3886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038" name="Google Shape;1038;p69"/>
          <p:cNvCxnSpPr>
            <a:stCxn id="1037" idx="0"/>
            <a:endCxn id="1036" idx="4"/>
          </p:cNvCxnSpPr>
          <p:nvPr/>
        </p:nvCxnSpPr>
        <p:spPr>
          <a:xfrm rot="10800000">
            <a:off x="3906917" y="3763321"/>
            <a:ext cx="0" cy="123000"/>
          </a:xfrm>
          <a:prstGeom prst="straightConnector1">
            <a:avLst/>
          </a:prstGeom>
          <a:noFill/>
          <a:ln cap="flat" cmpd="sng" w="28575">
            <a:solidFill>
              <a:schemeClr val="dk2"/>
            </a:solidFill>
            <a:prstDash val="solid"/>
            <a:round/>
            <a:headEnd len="med" w="med" type="none"/>
            <a:tailEnd len="med" w="med" type="none"/>
          </a:ln>
        </p:spPr>
      </p:cxnSp>
      <p:sp>
        <p:nvSpPr>
          <p:cNvPr id="1039" name="Google Shape;1039;p69"/>
          <p:cNvSpPr txBox="1"/>
          <p:nvPr/>
        </p:nvSpPr>
        <p:spPr>
          <a:xfrm>
            <a:off x="4566400" y="3763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040" name="Google Shape;1040;p69"/>
          <p:cNvSpPr/>
          <p:nvPr/>
        </p:nvSpPr>
        <p:spPr>
          <a:xfrm>
            <a:off x="4142190" y="288016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041" name="Google Shape;1041;p69"/>
          <p:cNvCxnSpPr>
            <a:stCxn id="1036" idx="0"/>
            <a:endCxn id="1040" idx="4"/>
          </p:cNvCxnSpPr>
          <p:nvPr/>
        </p:nvCxnSpPr>
        <p:spPr>
          <a:xfrm flipH="1" rot="10800000">
            <a:off x="3906917" y="3164082"/>
            <a:ext cx="369300" cy="315300"/>
          </a:xfrm>
          <a:prstGeom prst="straightConnector1">
            <a:avLst/>
          </a:prstGeom>
          <a:noFill/>
          <a:ln cap="flat" cmpd="sng" w="28575">
            <a:solidFill>
              <a:schemeClr val="dk2"/>
            </a:solidFill>
            <a:prstDash val="solid"/>
            <a:round/>
            <a:headEnd len="med" w="med" type="none"/>
            <a:tailEnd len="med" w="med" type="none"/>
          </a:ln>
        </p:spPr>
      </p:cxnSp>
      <p:sp>
        <p:nvSpPr>
          <p:cNvPr id="1042" name="Google Shape;1042;p69"/>
          <p:cNvSpPr/>
          <p:nvPr/>
        </p:nvSpPr>
        <p:spPr>
          <a:xfrm>
            <a:off x="4522789" y="287906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043" name="Google Shape;1043;p69"/>
          <p:cNvCxnSpPr>
            <a:stCxn id="1036" idx="0"/>
            <a:endCxn id="1042" idx="4"/>
          </p:cNvCxnSpPr>
          <p:nvPr/>
        </p:nvCxnSpPr>
        <p:spPr>
          <a:xfrm flipH="1" rot="10800000">
            <a:off x="3906917" y="3162882"/>
            <a:ext cx="750000" cy="316500"/>
          </a:xfrm>
          <a:prstGeom prst="straightConnector1">
            <a:avLst/>
          </a:prstGeom>
          <a:noFill/>
          <a:ln cap="flat" cmpd="sng" w="28575">
            <a:solidFill>
              <a:schemeClr val="dk2"/>
            </a:solidFill>
            <a:prstDash val="solid"/>
            <a:round/>
            <a:headEnd len="med" w="med" type="none"/>
            <a:tailEnd len="med" w="med" type="none"/>
          </a:ln>
        </p:spPr>
      </p:cxnSp>
      <p:sp>
        <p:nvSpPr>
          <p:cNvPr id="1044" name="Google Shape;1044;p69"/>
          <p:cNvSpPr txBox="1"/>
          <p:nvPr/>
        </p:nvSpPr>
        <p:spPr>
          <a:xfrm>
            <a:off x="4555100" y="3391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045" name="Google Shape;1045;p69"/>
          <p:cNvCxnSpPr>
            <a:endCxn id="1042" idx="4"/>
          </p:cNvCxnSpPr>
          <p:nvPr/>
        </p:nvCxnSpPr>
        <p:spPr>
          <a:xfrm rot="10800000">
            <a:off x="4656889" y="3162866"/>
            <a:ext cx="3000" cy="229800"/>
          </a:xfrm>
          <a:prstGeom prst="straightConnector1">
            <a:avLst/>
          </a:prstGeom>
          <a:noFill/>
          <a:ln cap="flat" cmpd="sng" w="28575">
            <a:solidFill>
              <a:srgbClr val="6AA84F"/>
            </a:solidFill>
            <a:prstDash val="solid"/>
            <a:round/>
            <a:headEnd len="med" w="med" type="none"/>
            <a:tailEnd len="med" w="med" type="triangle"/>
          </a:ln>
        </p:spPr>
      </p:cxnSp>
      <p:cxnSp>
        <p:nvCxnSpPr>
          <p:cNvPr id="1046" name="Google Shape;1046;p69"/>
          <p:cNvCxnSpPr>
            <a:stCxn id="1039" idx="1"/>
          </p:cNvCxnSpPr>
          <p:nvPr/>
        </p:nvCxnSpPr>
        <p:spPr>
          <a:xfrm rot="10800000">
            <a:off x="4253200" y="3893000"/>
            <a:ext cx="313200" cy="0"/>
          </a:xfrm>
          <a:prstGeom prst="straightConnector1">
            <a:avLst/>
          </a:prstGeom>
          <a:noFill/>
          <a:ln cap="flat" cmpd="sng" w="28575">
            <a:solidFill>
              <a:srgbClr val="6AA84F"/>
            </a:solidFill>
            <a:prstDash val="solid"/>
            <a:round/>
            <a:headEnd len="med" w="med" type="none"/>
            <a:tailEnd len="med" w="med" type="none"/>
          </a:ln>
        </p:spPr>
      </p:cxnSp>
      <p:sp>
        <p:nvSpPr>
          <p:cNvPr id="1047" name="Google Shape;1047;p69"/>
          <p:cNvSpPr/>
          <p:nvPr/>
        </p:nvSpPr>
        <p:spPr>
          <a:xfrm>
            <a:off x="3772812" y="28801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048" name="Google Shape;1048;p69"/>
          <p:cNvCxnSpPr>
            <a:stCxn id="1036" idx="0"/>
            <a:endCxn id="1047" idx="4"/>
          </p:cNvCxnSpPr>
          <p:nvPr/>
        </p:nvCxnSpPr>
        <p:spPr>
          <a:xfrm rot="10800000">
            <a:off x="3906917" y="3164082"/>
            <a:ext cx="0" cy="315300"/>
          </a:xfrm>
          <a:prstGeom prst="straightConnector1">
            <a:avLst/>
          </a:prstGeom>
          <a:noFill/>
          <a:ln cap="flat" cmpd="sng" w="28575">
            <a:solidFill>
              <a:schemeClr val="dk2"/>
            </a:solidFill>
            <a:prstDash val="solid"/>
            <a:round/>
            <a:headEnd len="med" w="med" type="none"/>
            <a:tailEnd len="med" w="med" type="none"/>
          </a:ln>
        </p:spPr>
      </p:cxnSp>
      <p:sp>
        <p:nvSpPr>
          <p:cNvPr id="1049" name="Google Shape;1049;p69"/>
          <p:cNvSpPr txBox="1"/>
          <p:nvPr/>
        </p:nvSpPr>
        <p:spPr>
          <a:xfrm>
            <a:off x="2902389" y="2891363"/>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050" name="Google Shape;1050;p69"/>
          <p:cNvCxnSpPr>
            <a:stCxn id="1049" idx="3"/>
          </p:cNvCxnSpPr>
          <p:nvPr/>
        </p:nvCxnSpPr>
        <p:spPr>
          <a:xfrm>
            <a:off x="3453189" y="3020963"/>
            <a:ext cx="319500" cy="0"/>
          </a:xfrm>
          <a:prstGeom prst="straightConnector1">
            <a:avLst/>
          </a:prstGeom>
          <a:noFill/>
          <a:ln cap="flat" cmpd="sng" w="28575">
            <a:solidFill>
              <a:schemeClr val="dk2"/>
            </a:solidFill>
            <a:prstDash val="solid"/>
            <a:round/>
            <a:headEnd len="med" w="med" type="none"/>
            <a:tailEnd len="med" w="med" type="triangle"/>
          </a:ln>
        </p:spPr>
      </p:cxnSp>
      <p:cxnSp>
        <p:nvCxnSpPr>
          <p:cNvPr id="1051" name="Google Shape;1051;p6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052" name="Google Shape;1052;p69"/>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053" name="Google Shape;1053;p69"/>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054" name="Google Shape;1054;p69"/>
          <p:cNvCxnSpPr>
            <a:stCxn id="1053" idx="0"/>
            <a:endCxn id="1052"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055" name="Google Shape;1055;p69"/>
          <p:cNvSpPr/>
          <p:nvPr/>
        </p:nvSpPr>
        <p:spPr>
          <a:xfrm>
            <a:off x="1511154"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056" name="Google Shape;1056;p69"/>
          <p:cNvCxnSpPr>
            <a:stCxn id="1052" idx="7"/>
            <a:endCxn id="1055" idx="4"/>
          </p:cNvCxnSpPr>
          <p:nvPr/>
        </p:nvCxnSpPr>
        <p:spPr>
          <a:xfrm flipH="1" rot="10800000">
            <a:off x="1303949" y="3354995"/>
            <a:ext cx="341400" cy="166200"/>
          </a:xfrm>
          <a:prstGeom prst="straightConnector1">
            <a:avLst/>
          </a:prstGeom>
          <a:noFill/>
          <a:ln cap="flat" cmpd="sng" w="28575">
            <a:solidFill>
              <a:schemeClr val="dk2"/>
            </a:solidFill>
            <a:prstDash val="solid"/>
            <a:round/>
            <a:headEnd len="med" w="med" type="none"/>
            <a:tailEnd len="med" w="med" type="none"/>
          </a:ln>
        </p:spPr>
      </p:cxnSp>
      <p:sp>
        <p:nvSpPr>
          <p:cNvPr id="1057" name="Google Shape;1057;p6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058" name="Google Shape;1058;p69"/>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059" name="Google Shape;1059;p69"/>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060" name="Google Shape;1060;p69"/>
          <p:cNvCxnSpPr>
            <a:stCxn id="1059" idx="3"/>
            <a:endCxn id="1052"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061" name="Google Shape;1061;p69"/>
          <p:cNvSpPr/>
          <p:nvPr/>
        </p:nvSpPr>
        <p:spPr>
          <a:xfrm>
            <a:off x="2020890"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062" name="Google Shape;1062;p69"/>
          <p:cNvCxnSpPr>
            <a:stCxn id="1052" idx="7"/>
            <a:endCxn id="1061" idx="4"/>
          </p:cNvCxnSpPr>
          <p:nvPr/>
        </p:nvCxnSpPr>
        <p:spPr>
          <a:xfrm flipH="1" rot="10800000">
            <a:off x="1303949" y="3354995"/>
            <a:ext cx="851100" cy="166200"/>
          </a:xfrm>
          <a:prstGeom prst="straightConnector1">
            <a:avLst/>
          </a:prstGeom>
          <a:noFill/>
          <a:ln cap="flat" cmpd="sng" w="28575">
            <a:solidFill>
              <a:schemeClr val="dk2"/>
            </a:solidFill>
            <a:prstDash val="solid"/>
            <a:round/>
            <a:headEnd len="med" w="med" type="none"/>
            <a:tailEnd len="med" w="med" type="none"/>
          </a:ln>
        </p:spPr>
      </p:cxnSp>
      <p:sp>
        <p:nvSpPr>
          <p:cNvPr id="1063" name="Google Shape;1063;p69"/>
          <p:cNvSpPr txBox="1"/>
          <p:nvPr/>
        </p:nvSpPr>
        <p:spPr>
          <a:xfrm>
            <a:off x="1845858" y="2549458"/>
            <a:ext cx="6183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064" name="Google Shape;1064;p69"/>
          <p:cNvCxnSpPr>
            <a:stCxn id="1063" idx="2"/>
            <a:endCxn id="1061" idx="0"/>
          </p:cNvCxnSpPr>
          <p:nvPr/>
        </p:nvCxnSpPr>
        <p:spPr>
          <a:xfrm>
            <a:off x="2155008" y="2808658"/>
            <a:ext cx="0" cy="262500"/>
          </a:xfrm>
          <a:prstGeom prst="straightConnector1">
            <a:avLst/>
          </a:prstGeom>
          <a:noFill/>
          <a:ln cap="flat" cmpd="sng" w="28575">
            <a:solidFill>
              <a:schemeClr val="dk2"/>
            </a:solidFill>
            <a:prstDash val="solid"/>
            <a:round/>
            <a:headEnd len="med" w="med" type="none"/>
            <a:tailEnd len="med" w="med" type="triangle"/>
          </a:ln>
        </p:spPr>
      </p:cxnSp>
      <p:sp>
        <p:nvSpPr>
          <p:cNvPr id="1065" name="Google Shape;1065;p69"/>
          <p:cNvSpPr txBox="1"/>
          <p:nvPr/>
        </p:nvSpPr>
        <p:spPr>
          <a:xfrm>
            <a:off x="1911488" y="2058674"/>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066" name="Google Shape;1066;p69"/>
          <p:cNvCxnSpPr>
            <a:stCxn id="1065" idx="2"/>
          </p:cNvCxnSpPr>
          <p:nvPr/>
        </p:nvCxnSpPr>
        <p:spPr>
          <a:xfrm>
            <a:off x="2150738" y="2317874"/>
            <a:ext cx="0" cy="225600"/>
          </a:xfrm>
          <a:prstGeom prst="straightConnector1">
            <a:avLst/>
          </a:prstGeom>
          <a:noFill/>
          <a:ln cap="flat" cmpd="sng" w="28575">
            <a:solidFill>
              <a:schemeClr val="dk2"/>
            </a:solidFill>
            <a:prstDash val="solid"/>
            <a:round/>
            <a:headEnd len="med" w="med" type="none"/>
            <a:tailEnd len="med" w="med" type="triangle"/>
          </a:ln>
        </p:spPr>
      </p:cxnSp>
      <p:cxnSp>
        <p:nvCxnSpPr>
          <p:cNvPr id="1067" name="Google Shape;1067;p69"/>
          <p:cNvCxnSpPr>
            <a:endCxn id="1040" idx="4"/>
          </p:cNvCxnSpPr>
          <p:nvPr/>
        </p:nvCxnSpPr>
        <p:spPr>
          <a:xfrm flipH="1" rot="10800000">
            <a:off x="4258590" y="3163965"/>
            <a:ext cx="17700" cy="724200"/>
          </a:xfrm>
          <a:prstGeom prst="straightConnector1">
            <a:avLst/>
          </a:prstGeom>
          <a:noFill/>
          <a:ln cap="flat" cmpd="sng" w="28575">
            <a:solidFill>
              <a:srgbClr val="6AA84F"/>
            </a:solidFill>
            <a:prstDash val="solid"/>
            <a:round/>
            <a:headEnd len="med" w="med" type="none"/>
            <a:tailEnd len="med" w="med" type="triangle"/>
          </a:ln>
        </p:spPr>
      </p:cxnSp>
      <p:cxnSp>
        <p:nvCxnSpPr>
          <p:cNvPr id="1068" name="Google Shape;1068;p69"/>
          <p:cNvCxnSpPr/>
          <p:nvPr/>
        </p:nvCxnSpPr>
        <p:spPr>
          <a:xfrm flipH="1">
            <a:off x="3881350" y="2583550"/>
            <a:ext cx="165000" cy="282900"/>
          </a:xfrm>
          <a:prstGeom prst="straightConnector1">
            <a:avLst/>
          </a:prstGeom>
          <a:noFill/>
          <a:ln cap="flat" cmpd="sng" w="28575">
            <a:solidFill>
              <a:srgbClr val="FFD966"/>
            </a:solidFill>
            <a:prstDash val="solid"/>
            <a:round/>
            <a:headEnd len="med" w="med" type="none"/>
            <a:tailEnd len="med" w="med" type="stealth"/>
          </a:ln>
        </p:spPr>
      </p:cxnSp>
      <p:cxnSp>
        <p:nvCxnSpPr>
          <p:cNvPr id="1069" name="Google Shape;1069;p69"/>
          <p:cNvCxnSpPr>
            <a:endCxn id="1042" idx="0"/>
          </p:cNvCxnSpPr>
          <p:nvPr/>
        </p:nvCxnSpPr>
        <p:spPr>
          <a:xfrm>
            <a:off x="4246789" y="2559866"/>
            <a:ext cx="410100" cy="319200"/>
          </a:xfrm>
          <a:prstGeom prst="straightConnector1">
            <a:avLst/>
          </a:prstGeom>
          <a:noFill/>
          <a:ln cap="flat" cmpd="sng" w="28575">
            <a:solidFill>
              <a:srgbClr val="FFD966"/>
            </a:solidFill>
            <a:prstDash val="solid"/>
            <a:round/>
            <a:headEnd len="med" w="med" type="none"/>
            <a:tailEnd len="med" w="med" type="stealth"/>
          </a:ln>
        </p:spPr>
      </p:cxnSp>
      <p:sp>
        <p:nvSpPr>
          <p:cNvPr id="1070" name="Google Shape;1070;p6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is the conflict resolved so that the change becomes submittable?</a:t>
            </a:r>
            <a:endParaRPr i="1" sz="1800">
              <a:solidFill>
                <a:schemeClr val="dk1"/>
              </a:solidFill>
            </a:endParaRPr>
          </a:p>
        </p:txBody>
      </p:sp>
      <p:sp>
        <p:nvSpPr>
          <p:cNvPr id="1072" name="Google Shape;1072;p69"/>
          <p:cNvSpPr/>
          <p:nvPr/>
        </p:nvSpPr>
        <p:spPr>
          <a:xfrm rot="2700438">
            <a:off x="3988994" y="2384333"/>
            <a:ext cx="300010" cy="390544"/>
          </a:xfrm>
          <a:prstGeom prst="lightningBolt">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3" name="Google Shape;1073;p69"/>
          <p:cNvGrpSpPr/>
          <p:nvPr/>
        </p:nvGrpSpPr>
        <p:grpSpPr>
          <a:xfrm>
            <a:off x="5752300" y="3380050"/>
            <a:ext cx="366600" cy="255300"/>
            <a:chOff x="3838600" y="2522125"/>
            <a:chExt cx="366600" cy="255300"/>
          </a:xfrm>
        </p:grpSpPr>
        <p:sp>
          <p:nvSpPr>
            <p:cNvPr id="1074" name="Google Shape;1074;p69"/>
            <p:cNvSpPr/>
            <p:nvPr/>
          </p:nvSpPr>
          <p:spPr>
            <a:xfrm>
              <a:off x="3900500" y="2582700"/>
              <a:ext cx="185700" cy="185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9"/>
            <p:cNvSpPr txBox="1"/>
            <p:nvPr/>
          </p:nvSpPr>
          <p:spPr>
            <a:xfrm>
              <a:off x="3838600" y="2522125"/>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+2</a:t>
              </a:r>
              <a:endParaRPr b="1" sz="800">
                <a:solidFill>
                  <a:srgbClr val="FFFFFF"/>
                </a:solidFill>
              </a:endParaRPr>
            </a:p>
          </p:txBody>
        </p:sp>
      </p:grpSp>
      <p:grpSp>
        <p:nvGrpSpPr>
          <p:cNvPr id="1076" name="Google Shape;1076;p69"/>
          <p:cNvGrpSpPr/>
          <p:nvPr/>
        </p:nvGrpSpPr>
        <p:grpSpPr>
          <a:xfrm>
            <a:off x="5770625" y="3728325"/>
            <a:ext cx="366600" cy="255300"/>
            <a:chOff x="4491075" y="2547900"/>
            <a:chExt cx="366600" cy="255300"/>
          </a:xfrm>
        </p:grpSpPr>
        <p:sp>
          <p:nvSpPr>
            <p:cNvPr id="1077" name="Google Shape;1077;p69"/>
            <p:cNvSpPr/>
            <p:nvPr/>
          </p:nvSpPr>
          <p:spPr>
            <a:xfrm>
              <a:off x="4548200" y="2608475"/>
              <a:ext cx="185700" cy="185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9"/>
            <p:cNvSpPr txBox="1"/>
            <p:nvPr/>
          </p:nvSpPr>
          <p:spPr>
            <a:xfrm>
              <a:off x="4491075" y="25479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-1</a:t>
              </a:r>
              <a:endParaRPr b="1" sz="800">
                <a:solidFill>
                  <a:srgbClr val="FFFFFF"/>
                </a:solidFil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7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0"/>
          <p:cNvSpPr txBox="1"/>
          <p:nvPr>
            <p:ph type="title"/>
          </p:nvPr>
        </p:nvSpPr>
        <p:spPr>
          <a:xfrm>
            <a:off x="189450" y="-87600"/>
            <a:ext cx="8505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Conflict Resolution - Rebase Change</a:t>
            </a:r>
            <a:endParaRPr b="1" sz="3600">
              <a:solidFill>
                <a:srgbClr val="FFFFFF"/>
              </a:solidFill>
            </a:endParaRPr>
          </a:p>
          <a:p>
            <a:pPr indent="0" lvl="0" marL="0" rtl="0" algn="l">
              <a:spcBef>
                <a:spcPts val="0"/>
              </a:spcBef>
              <a:spcAft>
                <a:spcPts val="0"/>
              </a:spcAft>
              <a:buNone/>
            </a:pPr>
            <a:r>
              <a:t/>
            </a:r>
            <a:endParaRPr sz="3000"/>
          </a:p>
        </p:txBody>
      </p:sp>
      <p:sp>
        <p:nvSpPr>
          <p:cNvPr id="1085" name="Google Shape;1085;p7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0"/>
          <p:cNvSpPr txBox="1"/>
          <p:nvPr/>
        </p:nvSpPr>
        <p:spPr>
          <a:xfrm>
            <a:off x="6046125" y="476025"/>
            <a:ext cx="3025800" cy="3909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900"/>
              </a:spcBef>
              <a:spcAft>
                <a:spcPts val="0"/>
              </a:spcAft>
              <a:buClr>
                <a:srgbClr val="3D85C6"/>
              </a:buClr>
              <a:buSzPts val="1100"/>
              <a:buAutoNum type="arabicPeriod"/>
            </a:pPr>
            <a:r>
              <a:rPr i="1" lang="en" sz="1100">
                <a:solidFill>
                  <a:srgbClr val="3D85C6"/>
                </a:solidFill>
                <a:latin typeface="Courier New"/>
                <a:ea typeface="Courier New"/>
                <a:cs typeface="Courier New"/>
                <a:sym typeface="Courier New"/>
              </a:rPr>
              <a:t>git fetch origin</a:t>
            </a:r>
            <a:r>
              <a:rPr lang="en" sz="1100">
                <a:solidFill>
                  <a:srgbClr val="3D85C6"/>
                </a:solidFill>
              </a:rPr>
              <a:t>:</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lang="en" sz="1100">
                <a:solidFill>
                  <a:srgbClr val="3D85C6"/>
                </a:solidFill>
              </a:rPr>
              <a:t>Brings commit </a:t>
            </a:r>
            <a:r>
              <a:rPr b="1" i="1" lang="en" sz="1100">
                <a:solidFill>
                  <a:srgbClr val="3D85C6"/>
                </a:solidFill>
              </a:rPr>
              <a:t>E</a:t>
            </a:r>
            <a:r>
              <a:rPr lang="en" sz="1100">
                <a:solidFill>
                  <a:srgbClr val="3D85C6"/>
                </a:solidFill>
              </a:rPr>
              <a:t> into the local repository and updates the remote tracking branch.</a:t>
            </a:r>
            <a:endParaRPr sz="1100">
              <a:solidFill>
                <a:srgbClr val="3D85C6"/>
              </a:solidFill>
            </a:endParaRPr>
          </a:p>
        </p:txBody>
      </p:sp>
      <p:sp>
        <p:nvSpPr>
          <p:cNvPr id="1087" name="Google Shape;1087;p70"/>
          <p:cNvSpPr/>
          <p:nvPr/>
        </p:nvSpPr>
        <p:spPr>
          <a:xfrm>
            <a:off x="3772817" y="347938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088" name="Google Shape;1088;p70"/>
          <p:cNvSpPr/>
          <p:nvPr/>
        </p:nvSpPr>
        <p:spPr>
          <a:xfrm>
            <a:off x="3772817" y="3886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089" name="Google Shape;1089;p70"/>
          <p:cNvCxnSpPr>
            <a:stCxn id="1088" idx="0"/>
            <a:endCxn id="1087" idx="4"/>
          </p:cNvCxnSpPr>
          <p:nvPr/>
        </p:nvCxnSpPr>
        <p:spPr>
          <a:xfrm rot="10800000">
            <a:off x="3906917" y="3763321"/>
            <a:ext cx="0" cy="123000"/>
          </a:xfrm>
          <a:prstGeom prst="straightConnector1">
            <a:avLst/>
          </a:prstGeom>
          <a:noFill/>
          <a:ln cap="flat" cmpd="sng" w="28575">
            <a:solidFill>
              <a:schemeClr val="dk2"/>
            </a:solidFill>
            <a:prstDash val="solid"/>
            <a:round/>
            <a:headEnd len="med" w="med" type="none"/>
            <a:tailEnd len="med" w="med" type="none"/>
          </a:ln>
        </p:spPr>
      </p:cxnSp>
      <p:sp>
        <p:nvSpPr>
          <p:cNvPr id="1090" name="Google Shape;1090;p70"/>
          <p:cNvSpPr txBox="1"/>
          <p:nvPr/>
        </p:nvSpPr>
        <p:spPr>
          <a:xfrm>
            <a:off x="4566400" y="3763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091" name="Google Shape;1091;p70"/>
          <p:cNvSpPr/>
          <p:nvPr/>
        </p:nvSpPr>
        <p:spPr>
          <a:xfrm>
            <a:off x="4142190" y="288016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092" name="Google Shape;1092;p70"/>
          <p:cNvCxnSpPr>
            <a:stCxn id="1087" idx="0"/>
            <a:endCxn id="1091" idx="4"/>
          </p:cNvCxnSpPr>
          <p:nvPr/>
        </p:nvCxnSpPr>
        <p:spPr>
          <a:xfrm flipH="1" rot="10800000">
            <a:off x="3906917" y="3164082"/>
            <a:ext cx="369300" cy="315300"/>
          </a:xfrm>
          <a:prstGeom prst="straightConnector1">
            <a:avLst/>
          </a:prstGeom>
          <a:noFill/>
          <a:ln cap="flat" cmpd="sng" w="28575">
            <a:solidFill>
              <a:schemeClr val="dk2"/>
            </a:solidFill>
            <a:prstDash val="solid"/>
            <a:round/>
            <a:headEnd len="med" w="med" type="none"/>
            <a:tailEnd len="med" w="med" type="none"/>
          </a:ln>
        </p:spPr>
      </p:cxnSp>
      <p:sp>
        <p:nvSpPr>
          <p:cNvPr id="1093" name="Google Shape;1093;p70"/>
          <p:cNvSpPr/>
          <p:nvPr/>
        </p:nvSpPr>
        <p:spPr>
          <a:xfrm>
            <a:off x="4522789" y="287906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094" name="Google Shape;1094;p70"/>
          <p:cNvCxnSpPr>
            <a:stCxn id="1087" idx="0"/>
            <a:endCxn id="1093" idx="4"/>
          </p:cNvCxnSpPr>
          <p:nvPr/>
        </p:nvCxnSpPr>
        <p:spPr>
          <a:xfrm flipH="1" rot="10800000">
            <a:off x="3906917" y="3162882"/>
            <a:ext cx="750000" cy="316500"/>
          </a:xfrm>
          <a:prstGeom prst="straightConnector1">
            <a:avLst/>
          </a:prstGeom>
          <a:noFill/>
          <a:ln cap="flat" cmpd="sng" w="28575">
            <a:solidFill>
              <a:schemeClr val="dk2"/>
            </a:solidFill>
            <a:prstDash val="solid"/>
            <a:round/>
            <a:headEnd len="med" w="med" type="none"/>
            <a:tailEnd len="med" w="med" type="none"/>
          </a:ln>
        </p:spPr>
      </p:cxnSp>
      <p:sp>
        <p:nvSpPr>
          <p:cNvPr id="1095" name="Google Shape;1095;p70"/>
          <p:cNvSpPr txBox="1"/>
          <p:nvPr/>
        </p:nvSpPr>
        <p:spPr>
          <a:xfrm>
            <a:off x="4555100" y="3391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096" name="Google Shape;1096;p70"/>
          <p:cNvCxnSpPr>
            <a:endCxn id="1093" idx="4"/>
          </p:cNvCxnSpPr>
          <p:nvPr/>
        </p:nvCxnSpPr>
        <p:spPr>
          <a:xfrm rot="10800000">
            <a:off x="4656889" y="3162866"/>
            <a:ext cx="3000" cy="229800"/>
          </a:xfrm>
          <a:prstGeom prst="straightConnector1">
            <a:avLst/>
          </a:prstGeom>
          <a:noFill/>
          <a:ln cap="flat" cmpd="sng" w="28575">
            <a:solidFill>
              <a:srgbClr val="6AA84F"/>
            </a:solidFill>
            <a:prstDash val="solid"/>
            <a:round/>
            <a:headEnd len="med" w="med" type="none"/>
            <a:tailEnd len="med" w="med" type="triangle"/>
          </a:ln>
        </p:spPr>
      </p:cxnSp>
      <p:cxnSp>
        <p:nvCxnSpPr>
          <p:cNvPr id="1097" name="Google Shape;1097;p70"/>
          <p:cNvCxnSpPr>
            <a:stCxn id="1090" idx="1"/>
          </p:cNvCxnSpPr>
          <p:nvPr/>
        </p:nvCxnSpPr>
        <p:spPr>
          <a:xfrm rot="10800000">
            <a:off x="4253200" y="3893000"/>
            <a:ext cx="313200" cy="0"/>
          </a:xfrm>
          <a:prstGeom prst="straightConnector1">
            <a:avLst/>
          </a:prstGeom>
          <a:noFill/>
          <a:ln cap="flat" cmpd="sng" w="28575">
            <a:solidFill>
              <a:srgbClr val="6AA84F"/>
            </a:solidFill>
            <a:prstDash val="solid"/>
            <a:round/>
            <a:headEnd len="med" w="med" type="none"/>
            <a:tailEnd len="med" w="med" type="none"/>
          </a:ln>
        </p:spPr>
      </p:cxnSp>
      <p:sp>
        <p:nvSpPr>
          <p:cNvPr id="1098" name="Google Shape;1098;p70"/>
          <p:cNvSpPr/>
          <p:nvPr/>
        </p:nvSpPr>
        <p:spPr>
          <a:xfrm>
            <a:off x="3772812" y="28801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099" name="Google Shape;1099;p70"/>
          <p:cNvCxnSpPr>
            <a:stCxn id="1087" idx="0"/>
            <a:endCxn id="1098" idx="4"/>
          </p:cNvCxnSpPr>
          <p:nvPr/>
        </p:nvCxnSpPr>
        <p:spPr>
          <a:xfrm rot="10800000">
            <a:off x="3906917" y="3164082"/>
            <a:ext cx="0" cy="315300"/>
          </a:xfrm>
          <a:prstGeom prst="straightConnector1">
            <a:avLst/>
          </a:prstGeom>
          <a:noFill/>
          <a:ln cap="flat" cmpd="sng" w="28575">
            <a:solidFill>
              <a:schemeClr val="dk2"/>
            </a:solidFill>
            <a:prstDash val="solid"/>
            <a:round/>
            <a:headEnd len="med" w="med" type="none"/>
            <a:tailEnd len="med" w="med" type="none"/>
          </a:ln>
        </p:spPr>
      </p:cxnSp>
      <p:sp>
        <p:nvSpPr>
          <p:cNvPr id="1100" name="Google Shape;1100;p70"/>
          <p:cNvSpPr txBox="1"/>
          <p:nvPr/>
        </p:nvSpPr>
        <p:spPr>
          <a:xfrm>
            <a:off x="2902389" y="2891363"/>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101" name="Google Shape;1101;p70"/>
          <p:cNvCxnSpPr>
            <a:stCxn id="1100" idx="3"/>
          </p:cNvCxnSpPr>
          <p:nvPr/>
        </p:nvCxnSpPr>
        <p:spPr>
          <a:xfrm>
            <a:off x="3453189" y="3020963"/>
            <a:ext cx="319500" cy="0"/>
          </a:xfrm>
          <a:prstGeom prst="straightConnector1">
            <a:avLst/>
          </a:prstGeom>
          <a:noFill/>
          <a:ln cap="flat" cmpd="sng" w="28575">
            <a:solidFill>
              <a:schemeClr val="dk2"/>
            </a:solidFill>
            <a:prstDash val="solid"/>
            <a:round/>
            <a:headEnd len="med" w="med" type="none"/>
            <a:tailEnd len="med" w="med" type="triangle"/>
          </a:ln>
        </p:spPr>
      </p:cxnSp>
      <p:cxnSp>
        <p:nvCxnSpPr>
          <p:cNvPr id="1102" name="Google Shape;1102;p70"/>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103" name="Google Shape;1103;p70"/>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104" name="Google Shape;1104;p70"/>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105" name="Google Shape;1105;p70"/>
          <p:cNvCxnSpPr>
            <a:stCxn id="1104" idx="0"/>
            <a:endCxn id="1103"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106" name="Google Shape;1106;p70"/>
          <p:cNvSpPr/>
          <p:nvPr/>
        </p:nvSpPr>
        <p:spPr>
          <a:xfrm>
            <a:off x="1511154"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107" name="Google Shape;1107;p70"/>
          <p:cNvCxnSpPr>
            <a:stCxn id="1103" idx="7"/>
            <a:endCxn id="1106" idx="4"/>
          </p:cNvCxnSpPr>
          <p:nvPr/>
        </p:nvCxnSpPr>
        <p:spPr>
          <a:xfrm flipH="1" rot="10800000">
            <a:off x="1303949" y="3354995"/>
            <a:ext cx="341400" cy="166200"/>
          </a:xfrm>
          <a:prstGeom prst="straightConnector1">
            <a:avLst/>
          </a:prstGeom>
          <a:noFill/>
          <a:ln cap="flat" cmpd="sng" w="28575">
            <a:solidFill>
              <a:schemeClr val="dk2"/>
            </a:solidFill>
            <a:prstDash val="solid"/>
            <a:round/>
            <a:headEnd len="med" w="med" type="none"/>
            <a:tailEnd len="med" w="med" type="none"/>
          </a:ln>
        </p:spPr>
      </p:cxnSp>
      <p:sp>
        <p:nvSpPr>
          <p:cNvPr id="1108" name="Google Shape;1108;p7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109" name="Google Shape;1109;p70"/>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110" name="Google Shape;1110;p70"/>
          <p:cNvSpPr txBox="1"/>
          <p:nvPr/>
        </p:nvSpPr>
        <p:spPr>
          <a:xfrm>
            <a:off x="61450" y="3491850"/>
            <a:ext cx="7815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origin/master</a:t>
            </a:r>
            <a:endParaRPr sz="800">
              <a:solidFill>
                <a:srgbClr val="CCCCCC"/>
              </a:solidFill>
            </a:endParaRPr>
          </a:p>
        </p:txBody>
      </p:sp>
      <p:cxnSp>
        <p:nvCxnSpPr>
          <p:cNvPr id="1111" name="Google Shape;1111;p70"/>
          <p:cNvCxnSpPr>
            <a:stCxn id="1110" idx="3"/>
            <a:endCxn id="1103" idx="2"/>
          </p:cNvCxnSpPr>
          <p:nvPr/>
        </p:nvCxnSpPr>
        <p:spPr>
          <a:xfrm>
            <a:off x="842950" y="3621450"/>
            <a:ext cx="232200" cy="0"/>
          </a:xfrm>
          <a:prstGeom prst="straightConnector1">
            <a:avLst/>
          </a:prstGeom>
          <a:noFill/>
          <a:ln cap="flat" cmpd="sng" w="28575">
            <a:solidFill>
              <a:srgbClr val="CCCCCC"/>
            </a:solidFill>
            <a:prstDash val="dash"/>
            <a:round/>
            <a:headEnd len="med" w="med" type="none"/>
            <a:tailEnd len="med" w="med" type="triangle"/>
          </a:ln>
        </p:spPr>
      </p:cxnSp>
      <p:sp>
        <p:nvSpPr>
          <p:cNvPr id="1112" name="Google Shape;1112;p70"/>
          <p:cNvSpPr/>
          <p:nvPr/>
        </p:nvSpPr>
        <p:spPr>
          <a:xfrm>
            <a:off x="2020890"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113" name="Google Shape;1113;p70"/>
          <p:cNvCxnSpPr>
            <a:stCxn id="1103" idx="7"/>
            <a:endCxn id="1112" idx="4"/>
          </p:cNvCxnSpPr>
          <p:nvPr/>
        </p:nvCxnSpPr>
        <p:spPr>
          <a:xfrm flipH="1" rot="10800000">
            <a:off x="1303949" y="3354995"/>
            <a:ext cx="851100" cy="166200"/>
          </a:xfrm>
          <a:prstGeom prst="straightConnector1">
            <a:avLst/>
          </a:prstGeom>
          <a:noFill/>
          <a:ln cap="flat" cmpd="sng" w="28575">
            <a:solidFill>
              <a:schemeClr val="dk2"/>
            </a:solidFill>
            <a:prstDash val="solid"/>
            <a:round/>
            <a:headEnd len="med" w="med" type="none"/>
            <a:tailEnd len="med" w="med" type="none"/>
          </a:ln>
        </p:spPr>
      </p:cxnSp>
      <p:sp>
        <p:nvSpPr>
          <p:cNvPr id="1114" name="Google Shape;1114;p70"/>
          <p:cNvSpPr txBox="1"/>
          <p:nvPr/>
        </p:nvSpPr>
        <p:spPr>
          <a:xfrm>
            <a:off x="1845858" y="2549458"/>
            <a:ext cx="6183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115" name="Google Shape;1115;p70"/>
          <p:cNvCxnSpPr>
            <a:stCxn id="1114" idx="2"/>
            <a:endCxn id="1112" idx="0"/>
          </p:cNvCxnSpPr>
          <p:nvPr/>
        </p:nvCxnSpPr>
        <p:spPr>
          <a:xfrm>
            <a:off x="2155008" y="2808658"/>
            <a:ext cx="0" cy="262500"/>
          </a:xfrm>
          <a:prstGeom prst="straightConnector1">
            <a:avLst/>
          </a:prstGeom>
          <a:noFill/>
          <a:ln cap="flat" cmpd="sng" w="28575">
            <a:solidFill>
              <a:schemeClr val="dk2"/>
            </a:solidFill>
            <a:prstDash val="solid"/>
            <a:round/>
            <a:headEnd len="med" w="med" type="none"/>
            <a:tailEnd len="med" w="med" type="triangle"/>
          </a:ln>
        </p:spPr>
      </p:cxnSp>
      <p:sp>
        <p:nvSpPr>
          <p:cNvPr id="1116" name="Google Shape;1116;p70"/>
          <p:cNvSpPr txBox="1"/>
          <p:nvPr/>
        </p:nvSpPr>
        <p:spPr>
          <a:xfrm>
            <a:off x="1911488" y="2058674"/>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117" name="Google Shape;1117;p70"/>
          <p:cNvCxnSpPr>
            <a:stCxn id="1116" idx="2"/>
          </p:cNvCxnSpPr>
          <p:nvPr/>
        </p:nvCxnSpPr>
        <p:spPr>
          <a:xfrm>
            <a:off x="2150738" y="2317874"/>
            <a:ext cx="0" cy="225600"/>
          </a:xfrm>
          <a:prstGeom prst="straightConnector1">
            <a:avLst/>
          </a:prstGeom>
          <a:noFill/>
          <a:ln cap="flat" cmpd="sng" w="28575">
            <a:solidFill>
              <a:schemeClr val="dk2"/>
            </a:solidFill>
            <a:prstDash val="solid"/>
            <a:round/>
            <a:headEnd len="med" w="med" type="none"/>
            <a:tailEnd len="med" w="med" type="triangle"/>
          </a:ln>
        </p:spPr>
      </p:cxnSp>
      <p:cxnSp>
        <p:nvCxnSpPr>
          <p:cNvPr id="1118" name="Google Shape;1118;p70"/>
          <p:cNvCxnSpPr>
            <a:endCxn id="1091" idx="4"/>
          </p:cNvCxnSpPr>
          <p:nvPr/>
        </p:nvCxnSpPr>
        <p:spPr>
          <a:xfrm flipH="1" rot="10800000">
            <a:off x="4258590" y="3163965"/>
            <a:ext cx="17700" cy="724200"/>
          </a:xfrm>
          <a:prstGeom prst="straightConnector1">
            <a:avLst/>
          </a:prstGeom>
          <a:noFill/>
          <a:ln cap="flat" cmpd="sng" w="28575">
            <a:solidFill>
              <a:srgbClr val="6AA84F"/>
            </a:solidFill>
            <a:prstDash val="solid"/>
            <a:round/>
            <a:headEnd len="med" w="med" type="none"/>
            <a:tailEnd len="med" w="med" type="triangle"/>
          </a:ln>
        </p:spPr>
      </p:cxnSp>
      <p:cxnSp>
        <p:nvCxnSpPr>
          <p:cNvPr id="1119" name="Google Shape;1119;p70"/>
          <p:cNvCxnSpPr/>
          <p:nvPr/>
        </p:nvCxnSpPr>
        <p:spPr>
          <a:xfrm flipH="1">
            <a:off x="3881350" y="2583550"/>
            <a:ext cx="165000" cy="282900"/>
          </a:xfrm>
          <a:prstGeom prst="straightConnector1">
            <a:avLst/>
          </a:prstGeom>
          <a:noFill/>
          <a:ln cap="flat" cmpd="sng" w="28575">
            <a:solidFill>
              <a:srgbClr val="FFD966"/>
            </a:solidFill>
            <a:prstDash val="solid"/>
            <a:round/>
            <a:headEnd len="med" w="med" type="none"/>
            <a:tailEnd len="med" w="med" type="stealth"/>
          </a:ln>
        </p:spPr>
      </p:cxnSp>
      <p:cxnSp>
        <p:nvCxnSpPr>
          <p:cNvPr id="1120" name="Google Shape;1120;p70"/>
          <p:cNvCxnSpPr>
            <a:endCxn id="1093" idx="0"/>
          </p:cNvCxnSpPr>
          <p:nvPr/>
        </p:nvCxnSpPr>
        <p:spPr>
          <a:xfrm>
            <a:off x="4246789" y="2559866"/>
            <a:ext cx="410100" cy="319200"/>
          </a:xfrm>
          <a:prstGeom prst="straightConnector1">
            <a:avLst/>
          </a:prstGeom>
          <a:noFill/>
          <a:ln cap="flat" cmpd="sng" w="28575">
            <a:solidFill>
              <a:srgbClr val="FFD966"/>
            </a:solidFill>
            <a:prstDash val="solid"/>
            <a:round/>
            <a:headEnd len="med" w="med" type="none"/>
            <a:tailEnd len="med" w="med" type="stealth"/>
          </a:ln>
        </p:spPr>
      </p:cxnSp>
      <p:sp>
        <p:nvSpPr>
          <p:cNvPr id="1121" name="Google Shape;1121;p70"/>
          <p:cNvSpPr/>
          <p:nvPr/>
        </p:nvSpPr>
        <p:spPr>
          <a:xfrm>
            <a:off x="1068587" y="3072686"/>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E</a:t>
            </a:r>
            <a:endParaRPr b="1" sz="1000">
              <a:solidFill>
                <a:srgbClr val="A61C00"/>
              </a:solidFill>
            </a:endParaRPr>
          </a:p>
        </p:txBody>
      </p:sp>
      <p:cxnSp>
        <p:nvCxnSpPr>
          <p:cNvPr id="1122" name="Google Shape;1122;p70"/>
          <p:cNvCxnSpPr>
            <a:stCxn id="1103" idx="0"/>
            <a:endCxn id="1121" idx="4"/>
          </p:cNvCxnSpPr>
          <p:nvPr/>
        </p:nvCxnSpPr>
        <p:spPr>
          <a:xfrm rot="10800000">
            <a:off x="1202826" y="3356633"/>
            <a:ext cx="6300" cy="123000"/>
          </a:xfrm>
          <a:prstGeom prst="straightConnector1">
            <a:avLst/>
          </a:prstGeom>
          <a:noFill/>
          <a:ln cap="flat" cmpd="sng" w="28575">
            <a:solidFill>
              <a:srgbClr val="A61C00"/>
            </a:solidFill>
            <a:prstDash val="solid"/>
            <a:round/>
            <a:headEnd len="med" w="med" type="none"/>
            <a:tailEnd len="med" w="med" type="none"/>
          </a:ln>
        </p:spPr>
      </p:cxnSp>
      <p:sp>
        <p:nvSpPr>
          <p:cNvPr id="1123" name="Google Shape;1123;p70"/>
          <p:cNvSpPr txBox="1"/>
          <p:nvPr/>
        </p:nvSpPr>
        <p:spPr>
          <a:xfrm>
            <a:off x="61450" y="3084975"/>
            <a:ext cx="7815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124" name="Google Shape;1124;p70"/>
          <p:cNvCxnSpPr>
            <a:stCxn id="1123" idx="3"/>
          </p:cNvCxnSpPr>
          <p:nvPr/>
        </p:nvCxnSpPr>
        <p:spPr>
          <a:xfrm>
            <a:off x="842950" y="3214575"/>
            <a:ext cx="232200" cy="0"/>
          </a:xfrm>
          <a:prstGeom prst="straightConnector1">
            <a:avLst/>
          </a:prstGeom>
          <a:noFill/>
          <a:ln cap="flat" cmpd="sng" w="28575">
            <a:solidFill>
              <a:srgbClr val="A61C00"/>
            </a:solidFill>
            <a:prstDash val="solid"/>
            <a:round/>
            <a:headEnd len="med" w="med" type="none"/>
            <a:tailEnd len="med" w="med" type="triangle"/>
          </a:ln>
        </p:spPr>
      </p:cxnSp>
      <p:sp>
        <p:nvSpPr>
          <p:cNvPr id="1125" name="Google Shape;1125;p70"/>
          <p:cNvSpPr txBox="1"/>
          <p:nvPr/>
        </p:nvSpPr>
        <p:spPr>
          <a:xfrm>
            <a:off x="1653400" y="4293275"/>
            <a:ext cx="2488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fetch origin</a:t>
            </a:r>
            <a:endParaRPr b="1" i="1" sz="1800">
              <a:solidFill>
                <a:srgbClr val="A61C00"/>
              </a:solidFill>
              <a:latin typeface="Courier New"/>
              <a:ea typeface="Courier New"/>
              <a:cs typeface="Courier New"/>
              <a:sym typeface="Courier New"/>
            </a:endParaRPr>
          </a:p>
        </p:txBody>
      </p:sp>
      <p:cxnSp>
        <p:nvCxnSpPr>
          <p:cNvPr id="1126" name="Google Shape;1126;p70"/>
          <p:cNvCxnSpPr/>
          <p:nvPr/>
        </p:nvCxnSpPr>
        <p:spPr>
          <a:xfrm rot="10800000">
            <a:off x="2261750" y="4289700"/>
            <a:ext cx="1179600" cy="11700"/>
          </a:xfrm>
          <a:prstGeom prst="straightConnector1">
            <a:avLst/>
          </a:prstGeom>
          <a:noFill/>
          <a:ln cap="flat" cmpd="sng" w="28575">
            <a:solidFill>
              <a:srgbClr val="A61C00"/>
            </a:solidFill>
            <a:prstDash val="solid"/>
            <a:round/>
            <a:headEnd len="med" w="med" type="none"/>
            <a:tailEnd len="med" w="med" type="triangle"/>
          </a:ln>
        </p:spPr>
      </p:cxnSp>
      <p:grpSp>
        <p:nvGrpSpPr>
          <p:cNvPr id="1127" name="Google Shape;1127;p70"/>
          <p:cNvGrpSpPr/>
          <p:nvPr/>
        </p:nvGrpSpPr>
        <p:grpSpPr>
          <a:xfrm>
            <a:off x="5752300" y="3380050"/>
            <a:ext cx="366600" cy="255300"/>
            <a:chOff x="3838600" y="2522125"/>
            <a:chExt cx="366600" cy="255300"/>
          </a:xfrm>
        </p:grpSpPr>
        <p:sp>
          <p:nvSpPr>
            <p:cNvPr id="1128" name="Google Shape;1128;p70"/>
            <p:cNvSpPr/>
            <p:nvPr/>
          </p:nvSpPr>
          <p:spPr>
            <a:xfrm>
              <a:off x="3900500" y="2582700"/>
              <a:ext cx="185700" cy="185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0"/>
            <p:cNvSpPr txBox="1"/>
            <p:nvPr/>
          </p:nvSpPr>
          <p:spPr>
            <a:xfrm>
              <a:off x="3838600" y="2522125"/>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+2</a:t>
              </a:r>
              <a:endParaRPr b="1" sz="800">
                <a:solidFill>
                  <a:srgbClr val="FFFFFF"/>
                </a:solidFill>
              </a:endParaRPr>
            </a:p>
          </p:txBody>
        </p:sp>
      </p:grpSp>
      <p:grpSp>
        <p:nvGrpSpPr>
          <p:cNvPr id="1130" name="Google Shape;1130;p70"/>
          <p:cNvGrpSpPr/>
          <p:nvPr/>
        </p:nvGrpSpPr>
        <p:grpSpPr>
          <a:xfrm>
            <a:off x="5770625" y="3728325"/>
            <a:ext cx="366600" cy="255300"/>
            <a:chOff x="4491075" y="2547900"/>
            <a:chExt cx="366600" cy="255300"/>
          </a:xfrm>
        </p:grpSpPr>
        <p:sp>
          <p:nvSpPr>
            <p:cNvPr id="1131" name="Google Shape;1131;p70"/>
            <p:cNvSpPr/>
            <p:nvPr/>
          </p:nvSpPr>
          <p:spPr>
            <a:xfrm>
              <a:off x="4548200" y="2608475"/>
              <a:ext cx="185700" cy="185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0"/>
            <p:cNvSpPr txBox="1"/>
            <p:nvPr/>
          </p:nvSpPr>
          <p:spPr>
            <a:xfrm>
              <a:off x="4491075" y="25479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-1</a:t>
              </a:r>
              <a:endParaRPr b="1" sz="800">
                <a:solidFill>
                  <a:srgbClr val="FFFFFF"/>
                </a:solidFill>
              </a:endParaRPr>
            </a:p>
          </p:txBody>
        </p:sp>
      </p:grpSp>
      <p:sp>
        <p:nvSpPr>
          <p:cNvPr id="1133" name="Google Shape;1133;p70"/>
          <p:cNvSpPr/>
          <p:nvPr/>
        </p:nvSpPr>
        <p:spPr>
          <a:xfrm rot="2700438">
            <a:off x="3988994" y="2384333"/>
            <a:ext cx="300010" cy="390544"/>
          </a:xfrm>
          <a:prstGeom prst="lightningBolt">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7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1"/>
          <p:cNvSpPr txBox="1"/>
          <p:nvPr/>
        </p:nvSpPr>
        <p:spPr>
          <a:xfrm>
            <a:off x="6036400" y="522775"/>
            <a:ext cx="3025800" cy="3909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900"/>
              </a:spcBef>
              <a:spcAft>
                <a:spcPts val="0"/>
              </a:spcAft>
              <a:buSzPts val="1100"/>
              <a:buAutoNum type="arabicPeriod"/>
            </a:pPr>
            <a:r>
              <a:rPr i="1" lang="en" sz="1100">
                <a:latin typeface="Courier New"/>
                <a:ea typeface="Courier New"/>
                <a:cs typeface="Courier New"/>
                <a:sym typeface="Courier New"/>
              </a:rPr>
              <a:t>git fetch origin</a:t>
            </a:r>
            <a:r>
              <a:rPr lang="en" sz="1100"/>
              <a:t>:</a:t>
            </a:r>
            <a:endParaRPr sz="1100"/>
          </a:p>
          <a:p>
            <a:pPr indent="-298450" lvl="1" marL="914400" rtl="0" algn="l">
              <a:lnSpc>
                <a:spcPct val="115000"/>
              </a:lnSpc>
              <a:spcBef>
                <a:spcPts val="0"/>
              </a:spcBef>
              <a:spcAft>
                <a:spcPts val="0"/>
              </a:spcAft>
              <a:buSzPts val="1100"/>
              <a:buChar char="○"/>
            </a:pPr>
            <a:r>
              <a:rPr lang="en" sz="1100"/>
              <a:t>Brings commit E into the local repository and updates the remote tracking branch.</a:t>
            </a:r>
            <a:endParaRPr sz="1100"/>
          </a:p>
          <a:p>
            <a:pPr indent="-298450" lvl="0" marL="457200" rtl="0" algn="l">
              <a:lnSpc>
                <a:spcPct val="115000"/>
              </a:lnSpc>
              <a:spcBef>
                <a:spcPts val="0"/>
              </a:spcBef>
              <a:spcAft>
                <a:spcPts val="0"/>
              </a:spcAft>
              <a:buClr>
                <a:srgbClr val="3D85C6"/>
              </a:buClr>
              <a:buSzPts val="1100"/>
              <a:buAutoNum type="arabicPeriod"/>
            </a:pPr>
            <a:r>
              <a:rPr i="1" lang="en" sz="1100">
                <a:solidFill>
                  <a:srgbClr val="3D85C6"/>
                </a:solidFill>
                <a:latin typeface="Courier New"/>
                <a:ea typeface="Courier New"/>
                <a:cs typeface="Courier New"/>
                <a:sym typeface="Courier New"/>
              </a:rPr>
              <a:t>git rebase origin/master</a:t>
            </a:r>
            <a:r>
              <a:rPr lang="en" sz="1100">
                <a:solidFill>
                  <a:srgbClr val="3D85C6"/>
                </a:solidFill>
              </a:rPr>
              <a:t>:</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lang="en" sz="1100">
                <a:solidFill>
                  <a:srgbClr val="3D85C6"/>
                </a:solidFill>
              </a:rPr>
              <a:t>Rebases the </a:t>
            </a:r>
            <a:r>
              <a:rPr i="1" lang="en" sz="1100">
                <a:solidFill>
                  <a:srgbClr val="3D85C6"/>
                </a:solidFill>
                <a:latin typeface="Courier New"/>
                <a:ea typeface="Courier New"/>
                <a:cs typeface="Courier New"/>
                <a:sym typeface="Courier New"/>
              </a:rPr>
              <a:t>featureX</a:t>
            </a:r>
            <a:r>
              <a:rPr lang="en" sz="1100">
                <a:solidFill>
                  <a:srgbClr val="3D85C6"/>
                </a:solidFill>
              </a:rPr>
              <a:t> branch (commit </a:t>
            </a:r>
            <a:r>
              <a:rPr b="1" i="1" lang="en" sz="1100">
                <a:solidFill>
                  <a:srgbClr val="3D85C6"/>
                </a:solidFill>
              </a:rPr>
              <a:t>D</a:t>
            </a:r>
            <a:r>
              <a:rPr lang="en" sz="1100">
                <a:solidFill>
                  <a:srgbClr val="3D85C6"/>
                </a:solidFill>
              </a:rPr>
              <a:t>) onto the remote tracking branch </a:t>
            </a:r>
            <a:r>
              <a:rPr i="1" lang="en" sz="1100">
                <a:solidFill>
                  <a:srgbClr val="3D85C6"/>
                </a:solidFill>
                <a:latin typeface="Courier New"/>
                <a:ea typeface="Courier New"/>
                <a:cs typeface="Courier New"/>
                <a:sym typeface="Courier New"/>
              </a:rPr>
              <a:t>origin/master</a:t>
            </a:r>
            <a:r>
              <a:rPr lang="en" sz="1100">
                <a:solidFill>
                  <a:srgbClr val="3D85C6"/>
                </a:solidFill>
              </a:rPr>
              <a:t>. During the rebase the conflicts need to be resolved.</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lang="en" sz="1100">
                <a:solidFill>
                  <a:srgbClr val="3D85C6"/>
                </a:solidFill>
              </a:rPr>
              <a:t>On rebase the commit message, including the </a:t>
            </a:r>
            <a:r>
              <a:rPr i="1" lang="en" sz="1100">
                <a:solidFill>
                  <a:srgbClr val="3D85C6"/>
                </a:solidFill>
                <a:latin typeface="Courier New"/>
                <a:ea typeface="Courier New"/>
                <a:cs typeface="Courier New"/>
                <a:sym typeface="Courier New"/>
              </a:rPr>
              <a:t>Change-Id</a:t>
            </a:r>
            <a:r>
              <a:rPr lang="en" sz="1100">
                <a:solidFill>
                  <a:srgbClr val="3D85C6"/>
                </a:solidFill>
              </a:rPr>
              <a:t>, is preserved.</a:t>
            </a:r>
            <a:endParaRPr sz="1100">
              <a:solidFill>
                <a:srgbClr val="3D85C6"/>
              </a:solidFill>
            </a:endParaRPr>
          </a:p>
        </p:txBody>
      </p:sp>
      <p:sp>
        <p:nvSpPr>
          <p:cNvPr id="1141" name="Google Shape;1141;p71"/>
          <p:cNvSpPr/>
          <p:nvPr/>
        </p:nvSpPr>
        <p:spPr>
          <a:xfrm>
            <a:off x="3772817" y="347938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142" name="Google Shape;1142;p71"/>
          <p:cNvSpPr/>
          <p:nvPr/>
        </p:nvSpPr>
        <p:spPr>
          <a:xfrm>
            <a:off x="3772817" y="3886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143" name="Google Shape;1143;p71"/>
          <p:cNvCxnSpPr>
            <a:stCxn id="1142" idx="0"/>
            <a:endCxn id="1141" idx="4"/>
          </p:cNvCxnSpPr>
          <p:nvPr/>
        </p:nvCxnSpPr>
        <p:spPr>
          <a:xfrm rot="10800000">
            <a:off x="3906917" y="3763321"/>
            <a:ext cx="0" cy="123000"/>
          </a:xfrm>
          <a:prstGeom prst="straightConnector1">
            <a:avLst/>
          </a:prstGeom>
          <a:noFill/>
          <a:ln cap="flat" cmpd="sng" w="28575">
            <a:solidFill>
              <a:schemeClr val="dk2"/>
            </a:solidFill>
            <a:prstDash val="solid"/>
            <a:round/>
            <a:headEnd len="med" w="med" type="none"/>
            <a:tailEnd len="med" w="med" type="none"/>
          </a:ln>
        </p:spPr>
      </p:cxnSp>
      <p:sp>
        <p:nvSpPr>
          <p:cNvPr id="1144" name="Google Shape;1144;p71"/>
          <p:cNvSpPr txBox="1"/>
          <p:nvPr/>
        </p:nvSpPr>
        <p:spPr>
          <a:xfrm>
            <a:off x="4566400" y="3763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145" name="Google Shape;1145;p71"/>
          <p:cNvSpPr/>
          <p:nvPr/>
        </p:nvSpPr>
        <p:spPr>
          <a:xfrm>
            <a:off x="4142190" y="288016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146" name="Google Shape;1146;p71"/>
          <p:cNvCxnSpPr>
            <a:stCxn id="1141" idx="0"/>
            <a:endCxn id="1145" idx="4"/>
          </p:cNvCxnSpPr>
          <p:nvPr/>
        </p:nvCxnSpPr>
        <p:spPr>
          <a:xfrm flipH="1" rot="10800000">
            <a:off x="3906917" y="3164082"/>
            <a:ext cx="369300" cy="315300"/>
          </a:xfrm>
          <a:prstGeom prst="straightConnector1">
            <a:avLst/>
          </a:prstGeom>
          <a:noFill/>
          <a:ln cap="flat" cmpd="sng" w="28575">
            <a:solidFill>
              <a:schemeClr val="dk2"/>
            </a:solidFill>
            <a:prstDash val="solid"/>
            <a:round/>
            <a:headEnd len="med" w="med" type="none"/>
            <a:tailEnd len="med" w="med" type="none"/>
          </a:ln>
        </p:spPr>
      </p:cxnSp>
      <p:sp>
        <p:nvSpPr>
          <p:cNvPr id="1147" name="Google Shape;1147;p71"/>
          <p:cNvSpPr/>
          <p:nvPr/>
        </p:nvSpPr>
        <p:spPr>
          <a:xfrm>
            <a:off x="4522789" y="287906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148" name="Google Shape;1148;p71"/>
          <p:cNvCxnSpPr>
            <a:stCxn id="1141" idx="0"/>
            <a:endCxn id="1147" idx="4"/>
          </p:cNvCxnSpPr>
          <p:nvPr/>
        </p:nvCxnSpPr>
        <p:spPr>
          <a:xfrm flipH="1" rot="10800000">
            <a:off x="3906917" y="3162882"/>
            <a:ext cx="750000" cy="316500"/>
          </a:xfrm>
          <a:prstGeom prst="straightConnector1">
            <a:avLst/>
          </a:prstGeom>
          <a:noFill/>
          <a:ln cap="flat" cmpd="sng" w="28575">
            <a:solidFill>
              <a:schemeClr val="dk2"/>
            </a:solidFill>
            <a:prstDash val="solid"/>
            <a:round/>
            <a:headEnd len="med" w="med" type="none"/>
            <a:tailEnd len="med" w="med" type="none"/>
          </a:ln>
        </p:spPr>
      </p:cxnSp>
      <p:sp>
        <p:nvSpPr>
          <p:cNvPr id="1149" name="Google Shape;1149;p71"/>
          <p:cNvSpPr txBox="1"/>
          <p:nvPr/>
        </p:nvSpPr>
        <p:spPr>
          <a:xfrm>
            <a:off x="4555100" y="3391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150" name="Google Shape;1150;p71"/>
          <p:cNvCxnSpPr>
            <a:endCxn id="1147" idx="4"/>
          </p:cNvCxnSpPr>
          <p:nvPr/>
        </p:nvCxnSpPr>
        <p:spPr>
          <a:xfrm rot="10800000">
            <a:off x="4656889" y="3162866"/>
            <a:ext cx="3000" cy="229800"/>
          </a:xfrm>
          <a:prstGeom prst="straightConnector1">
            <a:avLst/>
          </a:prstGeom>
          <a:noFill/>
          <a:ln cap="flat" cmpd="sng" w="28575">
            <a:solidFill>
              <a:srgbClr val="6AA84F"/>
            </a:solidFill>
            <a:prstDash val="solid"/>
            <a:round/>
            <a:headEnd len="med" w="med" type="none"/>
            <a:tailEnd len="med" w="med" type="triangle"/>
          </a:ln>
        </p:spPr>
      </p:cxnSp>
      <p:cxnSp>
        <p:nvCxnSpPr>
          <p:cNvPr id="1151" name="Google Shape;1151;p71"/>
          <p:cNvCxnSpPr>
            <a:stCxn id="1144" idx="1"/>
          </p:cNvCxnSpPr>
          <p:nvPr/>
        </p:nvCxnSpPr>
        <p:spPr>
          <a:xfrm rot="10800000">
            <a:off x="4253200" y="3893000"/>
            <a:ext cx="313200" cy="0"/>
          </a:xfrm>
          <a:prstGeom prst="straightConnector1">
            <a:avLst/>
          </a:prstGeom>
          <a:noFill/>
          <a:ln cap="flat" cmpd="sng" w="28575">
            <a:solidFill>
              <a:srgbClr val="6AA84F"/>
            </a:solidFill>
            <a:prstDash val="solid"/>
            <a:round/>
            <a:headEnd len="med" w="med" type="none"/>
            <a:tailEnd len="med" w="med" type="none"/>
          </a:ln>
        </p:spPr>
      </p:cxnSp>
      <p:sp>
        <p:nvSpPr>
          <p:cNvPr id="1152" name="Google Shape;1152;p71"/>
          <p:cNvSpPr/>
          <p:nvPr/>
        </p:nvSpPr>
        <p:spPr>
          <a:xfrm>
            <a:off x="3772812" y="28801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153" name="Google Shape;1153;p71"/>
          <p:cNvCxnSpPr>
            <a:stCxn id="1141" idx="0"/>
            <a:endCxn id="1152" idx="4"/>
          </p:cNvCxnSpPr>
          <p:nvPr/>
        </p:nvCxnSpPr>
        <p:spPr>
          <a:xfrm rot="10800000">
            <a:off x="3906917" y="3164082"/>
            <a:ext cx="0" cy="315300"/>
          </a:xfrm>
          <a:prstGeom prst="straightConnector1">
            <a:avLst/>
          </a:prstGeom>
          <a:noFill/>
          <a:ln cap="flat" cmpd="sng" w="28575">
            <a:solidFill>
              <a:schemeClr val="dk2"/>
            </a:solidFill>
            <a:prstDash val="solid"/>
            <a:round/>
            <a:headEnd len="med" w="med" type="none"/>
            <a:tailEnd len="med" w="med" type="none"/>
          </a:ln>
        </p:spPr>
      </p:cxnSp>
      <p:sp>
        <p:nvSpPr>
          <p:cNvPr id="1154" name="Google Shape;1154;p71"/>
          <p:cNvSpPr txBox="1"/>
          <p:nvPr/>
        </p:nvSpPr>
        <p:spPr>
          <a:xfrm>
            <a:off x="2902389" y="2891363"/>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155" name="Google Shape;1155;p71"/>
          <p:cNvCxnSpPr>
            <a:stCxn id="1154" idx="3"/>
          </p:cNvCxnSpPr>
          <p:nvPr/>
        </p:nvCxnSpPr>
        <p:spPr>
          <a:xfrm>
            <a:off x="3453189" y="3020963"/>
            <a:ext cx="319500" cy="0"/>
          </a:xfrm>
          <a:prstGeom prst="straightConnector1">
            <a:avLst/>
          </a:prstGeom>
          <a:noFill/>
          <a:ln cap="flat" cmpd="sng" w="28575">
            <a:solidFill>
              <a:schemeClr val="dk2"/>
            </a:solidFill>
            <a:prstDash val="solid"/>
            <a:round/>
            <a:headEnd len="med" w="med" type="none"/>
            <a:tailEnd len="med" w="med" type="triangle"/>
          </a:ln>
        </p:spPr>
      </p:cxnSp>
      <p:cxnSp>
        <p:nvCxnSpPr>
          <p:cNvPr id="1156" name="Google Shape;1156;p7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157" name="Google Shape;1157;p7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158" name="Google Shape;1158;p71"/>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1159" name="Google Shape;1159;p71"/>
          <p:cNvCxnSpPr>
            <a:endCxn id="1145" idx="4"/>
          </p:cNvCxnSpPr>
          <p:nvPr/>
        </p:nvCxnSpPr>
        <p:spPr>
          <a:xfrm flipH="1" rot="10800000">
            <a:off x="4258590" y="3163965"/>
            <a:ext cx="17700" cy="724200"/>
          </a:xfrm>
          <a:prstGeom prst="straightConnector1">
            <a:avLst/>
          </a:prstGeom>
          <a:noFill/>
          <a:ln cap="flat" cmpd="sng" w="28575">
            <a:solidFill>
              <a:srgbClr val="6AA84F"/>
            </a:solidFill>
            <a:prstDash val="solid"/>
            <a:round/>
            <a:headEnd len="med" w="med" type="none"/>
            <a:tailEnd len="med" w="med" type="triangle"/>
          </a:ln>
        </p:spPr>
      </p:cxnSp>
      <p:cxnSp>
        <p:nvCxnSpPr>
          <p:cNvPr id="1160" name="Google Shape;1160;p71"/>
          <p:cNvCxnSpPr/>
          <p:nvPr/>
        </p:nvCxnSpPr>
        <p:spPr>
          <a:xfrm flipH="1">
            <a:off x="3881350" y="2583550"/>
            <a:ext cx="165000" cy="282900"/>
          </a:xfrm>
          <a:prstGeom prst="straightConnector1">
            <a:avLst/>
          </a:prstGeom>
          <a:noFill/>
          <a:ln cap="flat" cmpd="sng" w="28575">
            <a:solidFill>
              <a:srgbClr val="FFD966"/>
            </a:solidFill>
            <a:prstDash val="solid"/>
            <a:round/>
            <a:headEnd len="med" w="med" type="none"/>
            <a:tailEnd len="med" w="med" type="stealth"/>
          </a:ln>
        </p:spPr>
      </p:cxnSp>
      <p:cxnSp>
        <p:nvCxnSpPr>
          <p:cNvPr id="1161" name="Google Shape;1161;p71"/>
          <p:cNvCxnSpPr>
            <a:endCxn id="1147" idx="0"/>
          </p:cNvCxnSpPr>
          <p:nvPr/>
        </p:nvCxnSpPr>
        <p:spPr>
          <a:xfrm>
            <a:off x="4246789" y="2559866"/>
            <a:ext cx="410100" cy="319200"/>
          </a:xfrm>
          <a:prstGeom prst="straightConnector1">
            <a:avLst/>
          </a:prstGeom>
          <a:noFill/>
          <a:ln cap="flat" cmpd="sng" w="28575">
            <a:solidFill>
              <a:srgbClr val="FFD966"/>
            </a:solidFill>
            <a:prstDash val="solid"/>
            <a:round/>
            <a:headEnd len="med" w="med" type="none"/>
            <a:tailEnd len="med" w="med" type="stealth"/>
          </a:ln>
        </p:spPr>
      </p:cxnSp>
      <p:sp>
        <p:nvSpPr>
          <p:cNvPr id="1162" name="Google Shape;1162;p71"/>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163" name="Google Shape;1163;p71"/>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164" name="Google Shape;1164;p71"/>
          <p:cNvCxnSpPr>
            <a:stCxn id="1163" idx="0"/>
            <a:endCxn id="1162"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165" name="Google Shape;1165;p71"/>
          <p:cNvSpPr/>
          <p:nvPr/>
        </p:nvSpPr>
        <p:spPr>
          <a:xfrm>
            <a:off x="1511154"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166" name="Google Shape;1166;p71"/>
          <p:cNvCxnSpPr>
            <a:stCxn id="1162" idx="7"/>
            <a:endCxn id="1165" idx="4"/>
          </p:cNvCxnSpPr>
          <p:nvPr/>
        </p:nvCxnSpPr>
        <p:spPr>
          <a:xfrm flipH="1" rot="10800000">
            <a:off x="1303949" y="3354995"/>
            <a:ext cx="341400" cy="166200"/>
          </a:xfrm>
          <a:prstGeom prst="straightConnector1">
            <a:avLst/>
          </a:prstGeom>
          <a:noFill/>
          <a:ln cap="flat" cmpd="sng" w="28575">
            <a:solidFill>
              <a:schemeClr val="dk2"/>
            </a:solidFill>
            <a:prstDash val="solid"/>
            <a:round/>
            <a:headEnd len="med" w="med" type="none"/>
            <a:tailEnd len="med" w="med" type="none"/>
          </a:ln>
        </p:spPr>
      </p:cxnSp>
      <p:sp>
        <p:nvSpPr>
          <p:cNvPr id="1167" name="Google Shape;1167;p71"/>
          <p:cNvSpPr txBox="1"/>
          <p:nvPr/>
        </p:nvSpPr>
        <p:spPr>
          <a:xfrm>
            <a:off x="61450" y="3491850"/>
            <a:ext cx="7815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origin/master</a:t>
            </a:r>
            <a:endParaRPr sz="800">
              <a:solidFill>
                <a:srgbClr val="CCCCCC"/>
              </a:solidFill>
            </a:endParaRPr>
          </a:p>
        </p:txBody>
      </p:sp>
      <p:cxnSp>
        <p:nvCxnSpPr>
          <p:cNvPr id="1168" name="Google Shape;1168;p71"/>
          <p:cNvCxnSpPr>
            <a:stCxn id="1167" idx="3"/>
            <a:endCxn id="1162" idx="2"/>
          </p:cNvCxnSpPr>
          <p:nvPr/>
        </p:nvCxnSpPr>
        <p:spPr>
          <a:xfrm>
            <a:off x="842950" y="3621450"/>
            <a:ext cx="232200" cy="0"/>
          </a:xfrm>
          <a:prstGeom prst="straightConnector1">
            <a:avLst/>
          </a:prstGeom>
          <a:noFill/>
          <a:ln cap="flat" cmpd="sng" w="28575">
            <a:solidFill>
              <a:srgbClr val="CCCCCC"/>
            </a:solidFill>
            <a:prstDash val="dash"/>
            <a:round/>
            <a:headEnd len="med" w="med" type="none"/>
            <a:tailEnd len="med" w="med" type="triangle"/>
          </a:ln>
        </p:spPr>
      </p:cxnSp>
      <p:sp>
        <p:nvSpPr>
          <p:cNvPr id="1169" name="Google Shape;1169;p71"/>
          <p:cNvSpPr/>
          <p:nvPr/>
        </p:nvSpPr>
        <p:spPr>
          <a:xfrm>
            <a:off x="2020890"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170" name="Google Shape;1170;p71"/>
          <p:cNvCxnSpPr>
            <a:stCxn id="1162" idx="7"/>
            <a:endCxn id="1169" idx="4"/>
          </p:cNvCxnSpPr>
          <p:nvPr/>
        </p:nvCxnSpPr>
        <p:spPr>
          <a:xfrm flipH="1" rot="10800000">
            <a:off x="1303949" y="3354995"/>
            <a:ext cx="851100" cy="166200"/>
          </a:xfrm>
          <a:prstGeom prst="straightConnector1">
            <a:avLst/>
          </a:prstGeom>
          <a:noFill/>
          <a:ln cap="flat" cmpd="sng" w="28575">
            <a:solidFill>
              <a:schemeClr val="dk2"/>
            </a:solidFill>
            <a:prstDash val="solid"/>
            <a:round/>
            <a:headEnd len="med" w="med" type="none"/>
            <a:tailEnd len="med" w="med" type="none"/>
          </a:ln>
        </p:spPr>
      </p:cxnSp>
      <p:sp>
        <p:nvSpPr>
          <p:cNvPr id="1171" name="Google Shape;1171;p71"/>
          <p:cNvSpPr txBox="1"/>
          <p:nvPr/>
        </p:nvSpPr>
        <p:spPr>
          <a:xfrm>
            <a:off x="1845858" y="2549458"/>
            <a:ext cx="6183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featureX</a:t>
            </a:r>
            <a:endParaRPr sz="800">
              <a:solidFill>
                <a:srgbClr val="CCCCCC"/>
              </a:solidFill>
            </a:endParaRPr>
          </a:p>
        </p:txBody>
      </p:sp>
      <p:cxnSp>
        <p:nvCxnSpPr>
          <p:cNvPr id="1172" name="Google Shape;1172;p71"/>
          <p:cNvCxnSpPr>
            <a:stCxn id="1171" idx="2"/>
            <a:endCxn id="1169" idx="0"/>
          </p:cNvCxnSpPr>
          <p:nvPr/>
        </p:nvCxnSpPr>
        <p:spPr>
          <a:xfrm>
            <a:off x="2155008" y="2808658"/>
            <a:ext cx="0" cy="262500"/>
          </a:xfrm>
          <a:prstGeom prst="straightConnector1">
            <a:avLst/>
          </a:prstGeom>
          <a:noFill/>
          <a:ln cap="flat" cmpd="sng" w="28575">
            <a:solidFill>
              <a:srgbClr val="CCCCCC"/>
            </a:solidFill>
            <a:prstDash val="dash"/>
            <a:round/>
            <a:headEnd len="med" w="med" type="none"/>
            <a:tailEnd len="med" w="med" type="triangle"/>
          </a:ln>
        </p:spPr>
      </p:cxnSp>
      <p:sp>
        <p:nvSpPr>
          <p:cNvPr id="1173" name="Google Shape;1173;p71"/>
          <p:cNvSpPr/>
          <p:nvPr/>
        </p:nvSpPr>
        <p:spPr>
          <a:xfrm>
            <a:off x="1068587" y="30726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174" name="Google Shape;1174;p71"/>
          <p:cNvCxnSpPr>
            <a:stCxn id="1162" idx="0"/>
            <a:endCxn id="1173" idx="4"/>
          </p:cNvCxnSpPr>
          <p:nvPr/>
        </p:nvCxnSpPr>
        <p:spPr>
          <a:xfrm rot="10800000">
            <a:off x="1202826" y="3356633"/>
            <a:ext cx="6300" cy="123000"/>
          </a:xfrm>
          <a:prstGeom prst="straightConnector1">
            <a:avLst/>
          </a:prstGeom>
          <a:noFill/>
          <a:ln cap="flat" cmpd="sng" w="28575">
            <a:solidFill>
              <a:schemeClr val="dk2"/>
            </a:solidFill>
            <a:prstDash val="solid"/>
            <a:round/>
            <a:headEnd len="med" w="med" type="none"/>
            <a:tailEnd len="med" w="med" type="none"/>
          </a:ln>
        </p:spPr>
      </p:cxnSp>
      <p:sp>
        <p:nvSpPr>
          <p:cNvPr id="1175" name="Google Shape;1175;p71"/>
          <p:cNvSpPr txBox="1"/>
          <p:nvPr/>
        </p:nvSpPr>
        <p:spPr>
          <a:xfrm>
            <a:off x="61450" y="3084975"/>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176" name="Google Shape;1176;p71"/>
          <p:cNvCxnSpPr>
            <a:stCxn id="1175" idx="3"/>
          </p:cNvCxnSpPr>
          <p:nvPr/>
        </p:nvCxnSpPr>
        <p:spPr>
          <a:xfrm>
            <a:off x="842950" y="3214575"/>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177" name="Google Shape;1177;p71"/>
          <p:cNvSpPr/>
          <p:nvPr/>
        </p:nvSpPr>
        <p:spPr>
          <a:xfrm>
            <a:off x="1071912" y="2432161"/>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F</a:t>
            </a:r>
            <a:endParaRPr b="1" sz="1000">
              <a:solidFill>
                <a:srgbClr val="A61C00"/>
              </a:solidFill>
            </a:endParaRPr>
          </a:p>
        </p:txBody>
      </p:sp>
      <p:cxnSp>
        <p:nvCxnSpPr>
          <p:cNvPr id="1178" name="Google Shape;1178;p71"/>
          <p:cNvCxnSpPr>
            <a:stCxn id="1173" idx="0"/>
            <a:endCxn id="1177" idx="4"/>
          </p:cNvCxnSpPr>
          <p:nvPr/>
        </p:nvCxnSpPr>
        <p:spPr>
          <a:xfrm flipH="1" rot="10800000">
            <a:off x="1202687" y="2715986"/>
            <a:ext cx="3300" cy="356700"/>
          </a:xfrm>
          <a:prstGeom prst="straightConnector1">
            <a:avLst/>
          </a:prstGeom>
          <a:noFill/>
          <a:ln cap="flat" cmpd="sng" w="28575">
            <a:solidFill>
              <a:srgbClr val="A61C00"/>
            </a:solidFill>
            <a:prstDash val="solid"/>
            <a:round/>
            <a:headEnd len="med" w="med" type="none"/>
            <a:tailEnd len="med" w="med" type="none"/>
          </a:ln>
        </p:spPr>
      </p:cxnSp>
      <p:sp>
        <p:nvSpPr>
          <p:cNvPr id="1179" name="Google Shape;1179;p71"/>
          <p:cNvSpPr txBox="1"/>
          <p:nvPr/>
        </p:nvSpPr>
        <p:spPr>
          <a:xfrm>
            <a:off x="899983" y="1915908"/>
            <a:ext cx="6183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A61C00"/>
                </a:solidFill>
              </a:rPr>
              <a:t>featureX</a:t>
            </a:r>
            <a:endParaRPr sz="800">
              <a:solidFill>
                <a:srgbClr val="A61C00"/>
              </a:solidFill>
            </a:endParaRPr>
          </a:p>
        </p:txBody>
      </p:sp>
      <p:cxnSp>
        <p:nvCxnSpPr>
          <p:cNvPr id="1180" name="Google Shape;1180;p71"/>
          <p:cNvCxnSpPr>
            <a:stCxn id="1179" idx="2"/>
          </p:cNvCxnSpPr>
          <p:nvPr/>
        </p:nvCxnSpPr>
        <p:spPr>
          <a:xfrm>
            <a:off x="1209133" y="2175108"/>
            <a:ext cx="0" cy="262500"/>
          </a:xfrm>
          <a:prstGeom prst="straightConnector1">
            <a:avLst/>
          </a:prstGeom>
          <a:noFill/>
          <a:ln cap="flat" cmpd="sng" w="28575">
            <a:solidFill>
              <a:srgbClr val="A61C00"/>
            </a:solidFill>
            <a:prstDash val="solid"/>
            <a:round/>
            <a:headEnd len="med" w="med" type="none"/>
            <a:tailEnd len="med" w="med" type="triangle"/>
          </a:ln>
        </p:spPr>
      </p:cxnSp>
      <p:sp>
        <p:nvSpPr>
          <p:cNvPr id="1181" name="Google Shape;1181;p71"/>
          <p:cNvSpPr txBox="1"/>
          <p:nvPr/>
        </p:nvSpPr>
        <p:spPr>
          <a:xfrm>
            <a:off x="965613" y="1425124"/>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182" name="Google Shape;1182;p71"/>
          <p:cNvCxnSpPr>
            <a:stCxn id="1181" idx="2"/>
          </p:cNvCxnSpPr>
          <p:nvPr/>
        </p:nvCxnSpPr>
        <p:spPr>
          <a:xfrm>
            <a:off x="1204863" y="1684324"/>
            <a:ext cx="0" cy="225600"/>
          </a:xfrm>
          <a:prstGeom prst="straightConnector1">
            <a:avLst/>
          </a:prstGeom>
          <a:noFill/>
          <a:ln cap="flat" cmpd="sng" w="28575">
            <a:solidFill>
              <a:schemeClr val="dk2"/>
            </a:solidFill>
            <a:prstDash val="solid"/>
            <a:round/>
            <a:headEnd len="med" w="med" type="none"/>
            <a:tailEnd len="med" w="med" type="triangle"/>
          </a:ln>
        </p:spPr>
      </p:cxnSp>
      <p:sp>
        <p:nvSpPr>
          <p:cNvPr id="1183" name="Google Shape;1183;p71"/>
          <p:cNvSpPr txBox="1"/>
          <p:nvPr/>
        </p:nvSpPr>
        <p:spPr>
          <a:xfrm>
            <a:off x="1541375" y="33452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184" name="Google Shape;1184;p71"/>
          <p:cNvSpPr txBox="1"/>
          <p:nvPr/>
        </p:nvSpPr>
        <p:spPr>
          <a:xfrm>
            <a:off x="194400" y="26442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∆D + conflict resolution</a:t>
            </a:r>
            <a:endParaRPr sz="1000">
              <a:solidFill>
                <a:srgbClr val="A61C00"/>
              </a:solidFill>
            </a:endParaRPr>
          </a:p>
        </p:txBody>
      </p:sp>
      <p:sp>
        <p:nvSpPr>
          <p:cNvPr id="1185" name="Google Shape;1185;p71"/>
          <p:cNvSpPr txBox="1"/>
          <p:nvPr>
            <p:ph type="title"/>
          </p:nvPr>
        </p:nvSpPr>
        <p:spPr>
          <a:xfrm>
            <a:off x="189450" y="-87600"/>
            <a:ext cx="8505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Conflict Resolution - Rebase Change</a:t>
            </a:r>
            <a:endParaRPr b="1" sz="3600">
              <a:solidFill>
                <a:srgbClr val="FFFFFF"/>
              </a:solidFill>
            </a:endParaRPr>
          </a:p>
          <a:p>
            <a:pPr indent="0" lvl="0" marL="0" rtl="0" algn="l">
              <a:spcBef>
                <a:spcPts val="0"/>
              </a:spcBef>
              <a:spcAft>
                <a:spcPts val="0"/>
              </a:spcAft>
              <a:buNone/>
            </a:pPr>
            <a:r>
              <a:t/>
            </a:r>
            <a:endParaRPr sz="3000"/>
          </a:p>
        </p:txBody>
      </p:sp>
      <p:sp>
        <p:nvSpPr>
          <p:cNvPr id="1186" name="Google Shape;1186;p71"/>
          <p:cNvSpPr/>
          <p:nvPr/>
        </p:nvSpPr>
        <p:spPr>
          <a:xfrm rot="2700438">
            <a:off x="3988994" y="2384333"/>
            <a:ext cx="300010" cy="390544"/>
          </a:xfrm>
          <a:prstGeom prst="lightningBolt">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7" name="Google Shape;1187;p71"/>
          <p:cNvGrpSpPr/>
          <p:nvPr/>
        </p:nvGrpSpPr>
        <p:grpSpPr>
          <a:xfrm>
            <a:off x="5752300" y="3380050"/>
            <a:ext cx="366600" cy="255300"/>
            <a:chOff x="3838600" y="2522125"/>
            <a:chExt cx="366600" cy="255300"/>
          </a:xfrm>
        </p:grpSpPr>
        <p:sp>
          <p:nvSpPr>
            <p:cNvPr id="1188" name="Google Shape;1188;p71"/>
            <p:cNvSpPr/>
            <p:nvPr/>
          </p:nvSpPr>
          <p:spPr>
            <a:xfrm>
              <a:off x="3900500" y="2582700"/>
              <a:ext cx="185700" cy="185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1"/>
            <p:cNvSpPr txBox="1"/>
            <p:nvPr/>
          </p:nvSpPr>
          <p:spPr>
            <a:xfrm>
              <a:off x="3838600" y="2522125"/>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+2</a:t>
              </a:r>
              <a:endParaRPr b="1" sz="800">
                <a:solidFill>
                  <a:srgbClr val="FFFFFF"/>
                </a:solidFill>
              </a:endParaRPr>
            </a:p>
          </p:txBody>
        </p:sp>
      </p:grpSp>
      <p:grpSp>
        <p:nvGrpSpPr>
          <p:cNvPr id="1190" name="Google Shape;1190;p71"/>
          <p:cNvGrpSpPr/>
          <p:nvPr/>
        </p:nvGrpSpPr>
        <p:grpSpPr>
          <a:xfrm>
            <a:off x="5770625" y="3728325"/>
            <a:ext cx="366600" cy="255300"/>
            <a:chOff x="4491075" y="2547900"/>
            <a:chExt cx="366600" cy="255300"/>
          </a:xfrm>
        </p:grpSpPr>
        <p:sp>
          <p:nvSpPr>
            <p:cNvPr id="1191" name="Google Shape;1191;p71"/>
            <p:cNvSpPr/>
            <p:nvPr/>
          </p:nvSpPr>
          <p:spPr>
            <a:xfrm>
              <a:off x="4548200" y="2608475"/>
              <a:ext cx="185700" cy="185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1"/>
            <p:cNvSpPr txBox="1"/>
            <p:nvPr/>
          </p:nvSpPr>
          <p:spPr>
            <a:xfrm>
              <a:off x="4491075" y="25479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-1</a:t>
              </a:r>
              <a:endParaRPr b="1" sz="800">
                <a:solidFill>
                  <a:srgbClr val="FFFFFF"/>
                </a:solidFil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7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2"/>
          <p:cNvSpPr txBox="1"/>
          <p:nvPr/>
        </p:nvSpPr>
        <p:spPr>
          <a:xfrm>
            <a:off x="6046125" y="530275"/>
            <a:ext cx="3025800" cy="4616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900"/>
              </a:spcBef>
              <a:spcAft>
                <a:spcPts val="0"/>
              </a:spcAft>
              <a:buSzPts val="1100"/>
              <a:buAutoNum type="arabicPeriod"/>
            </a:pPr>
            <a:r>
              <a:rPr i="1" lang="en" sz="1100">
                <a:latin typeface="Courier New"/>
                <a:ea typeface="Courier New"/>
                <a:cs typeface="Courier New"/>
                <a:sym typeface="Courier New"/>
              </a:rPr>
              <a:t>git fetch origin</a:t>
            </a:r>
            <a:r>
              <a:rPr lang="en" sz="1100"/>
              <a:t>:</a:t>
            </a:r>
            <a:endParaRPr sz="1100"/>
          </a:p>
          <a:p>
            <a:pPr indent="-298450" lvl="1" marL="914400" rtl="0" algn="l">
              <a:lnSpc>
                <a:spcPct val="115000"/>
              </a:lnSpc>
              <a:spcBef>
                <a:spcPts val="0"/>
              </a:spcBef>
              <a:spcAft>
                <a:spcPts val="0"/>
              </a:spcAft>
              <a:buSzPts val="1100"/>
              <a:buChar char="○"/>
            </a:pPr>
            <a:r>
              <a:rPr lang="en" sz="1100"/>
              <a:t>Brings commit E into the local repository and updates the remote tracking branch.</a:t>
            </a:r>
            <a:endParaRPr sz="1100"/>
          </a:p>
          <a:p>
            <a:pPr indent="-298450" lvl="0" marL="457200" rtl="0" algn="l">
              <a:lnSpc>
                <a:spcPct val="115000"/>
              </a:lnSpc>
              <a:spcBef>
                <a:spcPts val="0"/>
              </a:spcBef>
              <a:spcAft>
                <a:spcPts val="0"/>
              </a:spcAft>
              <a:buSzPts val="1100"/>
              <a:buAutoNum type="arabicPeriod"/>
            </a:pPr>
            <a:r>
              <a:rPr i="1" lang="en" sz="1100">
                <a:latin typeface="Courier New"/>
                <a:ea typeface="Courier New"/>
                <a:cs typeface="Courier New"/>
                <a:sym typeface="Courier New"/>
              </a:rPr>
              <a:t>git rebase origin/master</a:t>
            </a:r>
            <a:r>
              <a:rPr lang="en" sz="1100"/>
              <a:t>:</a:t>
            </a:r>
            <a:endParaRPr sz="1100"/>
          </a:p>
          <a:p>
            <a:pPr indent="-298450" lvl="1" marL="914400" rtl="0" algn="l">
              <a:lnSpc>
                <a:spcPct val="115000"/>
              </a:lnSpc>
              <a:spcBef>
                <a:spcPts val="0"/>
              </a:spcBef>
              <a:spcAft>
                <a:spcPts val="0"/>
              </a:spcAft>
              <a:buSzPts val="1100"/>
              <a:buChar char="○"/>
            </a:pPr>
            <a:r>
              <a:rPr lang="en" sz="1100"/>
              <a:t>Rebases the </a:t>
            </a:r>
            <a:r>
              <a:rPr i="1" lang="en" sz="1100">
                <a:latin typeface="Courier New"/>
                <a:ea typeface="Courier New"/>
                <a:cs typeface="Courier New"/>
                <a:sym typeface="Courier New"/>
              </a:rPr>
              <a:t>featureX</a:t>
            </a:r>
            <a:r>
              <a:rPr lang="en" sz="1100"/>
              <a:t> branch (commit </a:t>
            </a:r>
            <a:r>
              <a:rPr b="1" i="1" lang="en" sz="1100"/>
              <a:t>D</a:t>
            </a:r>
            <a:r>
              <a:rPr lang="en" sz="1100"/>
              <a:t>) onto the remote tracking branch </a:t>
            </a:r>
            <a:r>
              <a:rPr i="1" lang="en" sz="1100">
                <a:latin typeface="Courier New"/>
                <a:ea typeface="Courier New"/>
                <a:cs typeface="Courier New"/>
                <a:sym typeface="Courier New"/>
              </a:rPr>
              <a:t>origin/master</a:t>
            </a:r>
            <a:r>
              <a:rPr lang="en" sz="1100"/>
              <a:t>. During the rebase the conflicts need to be resolved.</a:t>
            </a:r>
            <a:endParaRPr sz="1100"/>
          </a:p>
          <a:p>
            <a:pPr indent="-298450" lvl="1" marL="914400" rtl="0" algn="l">
              <a:lnSpc>
                <a:spcPct val="115000"/>
              </a:lnSpc>
              <a:spcBef>
                <a:spcPts val="0"/>
              </a:spcBef>
              <a:spcAft>
                <a:spcPts val="0"/>
              </a:spcAft>
              <a:buSzPts val="1100"/>
              <a:buChar char="○"/>
            </a:pPr>
            <a:r>
              <a:rPr lang="en" sz="1100"/>
              <a:t>On rebase the commit message, including the </a:t>
            </a:r>
            <a:r>
              <a:rPr i="1" lang="en" sz="1100">
                <a:latin typeface="Courier New"/>
                <a:ea typeface="Courier New"/>
                <a:cs typeface="Courier New"/>
                <a:sym typeface="Courier New"/>
              </a:rPr>
              <a:t>Change-Id</a:t>
            </a:r>
            <a:r>
              <a:rPr lang="en" sz="1100"/>
              <a:t>, is preserved.</a:t>
            </a:r>
            <a:endParaRPr sz="1100"/>
          </a:p>
          <a:p>
            <a:pPr indent="-298450" lvl="0" marL="457200" rtl="0" algn="l">
              <a:lnSpc>
                <a:spcPct val="115000"/>
              </a:lnSpc>
              <a:spcBef>
                <a:spcPts val="0"/>
              </a:spcBef>
              <a:spcAft>
                <a:spcPts val="0"/>
              </a:spcAft>
              <a:buClr>
                <a:srgbClr val="3D85C6"/>
              </a:buClr>
              <a:buSzPts val="1100"/>
              <a:buAutoNum type="arabicPeriod"/>
            </a:pPr>
            <a:r>
              <a:rPr i="1" lang="en" sz="1100">
                <a:solidFill>
                  <a:srgbClr val="3D85C6"/>
                </a:solidFill>
                <a:latin typeface="Courier New"/>
                <a:ea typeface="Courier New"/>
                <a:cs typeface="Courier New"/>
                <a:sym typeface="Courier New"/>
              </a:rPr>
              <a:t>git push origin HEAD:refs/for/master</a:t>
            </a:r>
            <a:r>
              <a:rPr lang="en" sz="1100">
                <a:solidFill>
                  <a:srgbClr val="3D85C6"/>
                </a:solidFill>
              </a:rPr>
              <a:t>:</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lang="en" sz="1100">
                <a:solidFill>
                  <a:srgbClr val="3D85C6"/>
                </a:solidFill>
              </a:rPr>
              <a:t>Commit </a:t>
            </a:r>
            <a:r>
              <a:rPr b="1" i="1" lang="en" sz="1100">
                <a:solidFill>
                  <a:srgbClr val="3D85C6"/>
                </a:solidFill>
              </a:rPr>
              <a:t>F</a:t>
            </a:r>
            <a:r>
              <a:rPr lang="en" sz="1100">
                <a:solidFill>
                  <a:srgbClr val="3D85C6"/>
                </a:solidFill>
              </a:rPr>
              <a:t> is pushed and becomes a new patch set of the change.</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i="1" lang="en" sz="1100">
                <a:solidFill>
                  <a:srgbClr val="3D85C6"/>
                </a:solidFill>
                <a:latin typeface="Courier New"/>
                <a:ea typeface="Courier New"/>
                <a:cs typeface="Courier New"/>
                <a:sym typeface="Courier New"/>
              </a:rPr>
              <a:t>master</a:t>
            </a:r>
            <a:r>
              <a:rPr lang="en" sz="1100">
                <a:solidFill>
                  <a:srgbClr val="3D85C6"/>
                </a:solidFill>
              </a:rPr>
              <a:t> can now be fast-forwarded to commit </a:t>
            </a:r>
            <a:r>
              <a:rPr b="1" i="1" lang="en" sz="1100">
                <a:solidFill>
                  <a:srgbClr val="3D85C6"/>
                </a:solidFill>
              </a:rPr>
              <a:t>F</a:t>
            </a:r>
            <a:r>
              <a:rPr lang="en" sz="1100">
                <a:solidFill>
                  <a:srgbClr val="3D85C6"/>
                </a:solidFill>
              </a:rPr>
              <a:t> (current patch set), hence the change is submittable now</a:t>
            </a:r>
            <a:endParaRPr sz="1100">
              <a:solidFill>
                <a:srgbClr val="3D85C6"/>
              </a:solidFill>
            </a:endParaRPr>
          </a:p>
        </p:txBody>
      </p:sp>
      <p:sp>
        <p:nvSpPr>
          <p:cNvPr id="1200" name="Google Shape;1200;p72"/>
          <p:cNvSpPr/>
          <p:nvPr/>
        </p:nvSpPr>
        <p:spPr>
          <a:xfrm>
            <a:off x="3772817" y="347938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201" name="Google Shape;1201;p72"/>
          <p:cNvSpPr/>
          <p:nvPr/>
        </p:nvSpPr>
        <p:spPr>
          <a:xfrm>
            <a:off x="3772817" y="3886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202" name="Google Shape;1202;p72"/>
          <p:cNvCxnSpPr>
            <a:stCxn id="1201" idx="0"/>
            <a:endCxn id="1200" idx="4"/>
          </p:cNvCxnSpPr>
          <p:nvPr/>
        </p:nvCxnSpPr>
        <p:spPr>
          <a:xfrm rot="10800000">
            <a:off x="3906917" y="3763321"/>
            <a:ext cx="0" cy="123000"/>
          </a:xfrm>
          <a:prstGeom prst="straightConnector1">
            <a:avLst/>
          </a:prstGeom>
          <a:noFill/>
          <a:ln cap="flat" cmpd="sng" w="28575">
            <a:solidFill>
              <a:schemeClr val="dk2"/>
            </a:solidFill>
            <a:prstDash val="solid"/>
            <a:round/>
            <a:headEnd len="med" w="med" type="none"/>
            <a:tailEnd len="med" w="med" type="none"/>
          </a:ln>
        </p:spPr>
      </p:cxnSp>
      <p:sp>
        <p:nvSpPr>
          <p:cNvPr id="1203" name="Google Shape;1203;p72"/>
          <p:cNvSpPr txBox="1"/>
          <p:nvPr/>
        </p:nvSpPr>
        <p:spPr>
          <a:xfrm>
            <a:off x="4566400" y="3763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204" name="Google Shape;1204;p72"/>
          <p:cNvSpPr/>
          <p:nvPr/>
        </p:nvSpPr>
        <p:spPr>
          <a:xfrm>
            <a:off x="4142190" y="288016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205" name="Google Shape;1205;p72"/>
          <p:cNvCxnSpPr>
            <a:stCxn id="1200" idx="0"/>
            <a:endCxn id="1204" idx="4"/>
          </p:cNvCxnSpPr>
          <p:nvPr/>
        </p:nvCxnSpPr>
        <p:spPr>
          <a:xfrm flipH="1" rot="10800000">
            <a:off x="3906917" y="3164082"/>
            <a:ext cx="369300" cy="315300"/>
          </a:xfrm>
          <a:prstGeom prst="straightConnector1">
            <a:avLst/>
          </a:prstGeom>
          <a:noFill/>
          <a:ln cap="flat" cmpd="sng" w="28575">
            <a:solidFill>
              <a:schemeClr val="dk2"/>
            </a:solidFill>
            <a:prstDash val="solid"/>
            <a:round/>
            <a:headEnd len="med" w="med" type="none"/>
            <a:tailEnd len="med" w="med" type="none"/>
          </a:ln>
        </p:spPr>
      </p:cxnSp>
      <p:sp>
        <p:nvSpPr>
          <p:cNvPr id="1206" name="Google Shape;1206;p72"/>
          <p:cNvSpPr/>
          <p:nvPr/>
        </p:nvSpPr>
        <p:spPr>
          <a:xfrm>
            <a:off x="4522789" y="287906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207" name="Google Shape;1207;p72"/>
          <p:cNvCxnSpPr>
            <a:stCxn id="1200" idx="0"/>
            <a:endCxn id="1206" idx="4"/>
          </p:cNvCxnSpPr>
          <p:nvPr/>
        </p:nvCxnSpPr>
        <p:spPr>
          <a:xfrm flipH="1" rot="10800000">
            <a:off x="3906917" y="3162882"/>
            <a:ext cx="750000" cy="316500"/>
          </a:xfrm>
          <a:prstGeom prst="straightConnector1">
            <a:avLst/>
          </a:prstGeom>
          <a:noFill/>
          <a:ln cap="flat" cmpd="sng" w="28575">
            <a:solidFill>
              <a:schemeClr val="dk2"/>
            </a:solidFill>
            <a:prstDash val="solid"/>
            <a:round/>
            <a:headEnd len="med" w="med" type="none"/>
            <a:tailEnd len="med" w="med" type="none"/>
          </a:ln>
        </p:spPr>
      </p:cxnSp>
      <p:sp>
        <p:nvSpPr>
          <p:cNvPr id="1208" name="Google Shape;1208;p72"/>
          <p:cNvSpPr txBox="1"/>
          <p:nvPr/>
        </p:nvSpPr>
        <p:spPr>
          <a:xfrm>
            <a:off x="4555100" y="3391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209" name="Google Shape;1209;p72"/>
          <p:cNvCxnSpPr>
            <a:endCxn id="1206" idx="4"/>
          </p:cNvCxnSpPr>
          <p:nvPr/>
        </p:nvCxnSpPr>
        <p:spPr>
          <a:xfrm rot="10800000">
            <a:off x="4656889" y="3162866"/>
            <a:ext cx="3000" cy="229800"/>
          </a:xfrm>
          <a:prstGeom prst="straightConnector1">
            <a:avLst/>
          </a:prstGeom>
          <a:noFill/>
          <a:ln cap="flat" cmpd="sng" w="28575">
            <a:solidFill>
              <a:srgbClr val="6AA84F"/>
            </a:solidFill>
            <a:prstDash val="solid"/>
            <a:round/>
            <a:headEnd len="med" w="med" type="none"/>
            <a:tailEnd len="med" w="med" type="triangle"/>
          </a:ln>
        </p:spPr>
      </p:cxnSp>
      <p:cxnSp>
        <p:nvCxnSpPr>
          <p:cNvPr id="1210" name="Google Shape;1210;p72"/>
          <p:cNvCxnSpPr>
            <a:stCxn id="1203" idx="1"/>
          </p:cNvCxnSpPr>
          <p:nvPr/>
        </p:nvCxnSpPr>
        <p:spPr>
          <a:xfrm rot="10800000">
            <a:off x="4253200" y="3893000"/>
            <a:ext cx="313200" cy="0"/>
          </a:xfrm>
          <a:prstGeom prst="straightConnector1">
            <a:avLst/>
          </a:prstGeom>
          <a:noFill/>
          <a:ln cap="flat" cmpd="sng" w="28575">
            <a:solidFill>
              <a:srgbClr val="6AA84F"/>
            </a:solidFill>
            <a:prstDash val="solid"/>
            <a:round/>
            <a:headEnd len="med" w="med" type="none"/>
            <a:tailEnd len="med" w="med" type="none"/>
          </a:ln>
        </p:spPr>
      </p:cxnSp>
      <p:sp>
        <p:nvSpPr>
          <p:cNvPr id="1211" name="Google Shape;1211;p72"/>
          <p:cNvSpPr/>
          <p:nvPr/>
        </p:nvSpPr>
        <p:spPr>
          <a:xfrm>
            <a:off x="3772812" y="28801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212" name="Google Shape;1212;p72"/>
          <p:cNvCxnSpPr>
            <a:stCxn id="1200" idx="0"/>
            <a:endCxn id="1211" idx="4"/>
          </p:cNvCxnSpPr>
          <p:nvPr/>
        </p:nvCxnSpPr>
        <p:spPr>
          <a:xfrm rot="10800000">
            <a:off x="3906917" y="3164082"/>
            <a:ext cx="0" cy="315300"/>
          </a:xfrm>
          <a:prstGeom prst="straightConnector1">
            <a:avLst/>
          </a:prstGeom>
          <a:noFill/>
          <a:ln cap="flat" cmpd="sng" w="28575">
            <a:solidFill>
              <a:schemeClr val="dk2"/>
            </a:solidFill>
            <a:prstDash val="solid"/>
            <a:round/>
            <a:headEnd len="med" w="med" type="none"/>
            <a:tailEnd len="med" w="med" type="none"/>
          </a:ln>
        </p:spPr>
      </p:cxnSp>
      <p:sp>
        <p:nvSpPr>
          <p:cNvPr id="1213" name="Google Shape;1213;p72"/>
          <p:cNvSpPr txBox="1"/>
          <p:nvPr/>
        </p:nvSpPr>
        <p:spPr>
          <a:xfrm>
            <a:off x="2902389" y="2891363"/>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214" name="Google Shape;1214;p72"/>
          <p:cNvCxnSpPr>
            <a:stCxn id="1213" idx="3"/>
          </p:cNvCxnSpPr>
          <p:nvPr/>
        </p:nvCxnSpPr>
        <p:spPr>
          <a:xfrm>
            <a:off x="3453189" y="3020963"/>
            <a:ext cx="319500" cy="0"/>
          </a:xfrm>
          <a:prstGeom prst="straightConnector1">
            <a:avLst/>
          </a:prstGeom>
          <a:noFill/>
          <a:ln cap="flat" cmpd="sng" w="28575">
            <a:solidFill>
              <a:schemeClr val="dk2"/>
            </a:solidFill>
            <a:prstDash val="solid"/>
            <a:round/>
            <a:headEnd len="med" w="med" type="none"/>
            <a:tailEnd len="med" w="med" type="triangle"/>
          </a:ln>
        </p:spPr>
      </p:cxnSp>
      <p:cxnSp>
        <p:nvCxnSpPr>
          <p:cNvPr id="1215" name="Google Shape;1215;p72"/>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216" name="Google Shape;1216;p72"/>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217" name="Google Shape;1217;p72"/>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218" name="Google Shape;1218;p72"/>
          <p:cNvCxnSpPr>
            <a:stCxn id="1217" idx="0"/>
            <a:endCxn id="1216"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219" name="Google Shape;1219;p72"/>
          <p:cNvSpPr/>
          <p:nvPr/>
        </p:nvSpPr>
        <p:spPr>
          <a:xfrm>
            <a:off x="1511154"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220" name="Google Shape;1220;p72"/>
          <p:cNvCxnSpPr>
            <a:stCxn id="1216" idx="7"/>
            <a:endCxn id="1219" idx="4"/>
          </p:cNvCxnSpPr>
          <p:nvPr/>
        </p:nvCxnSpPr>
        <p:spPr>
          <a:xfrm flipH="1" rot="10800000">
            <a:off x="1303949" y="3354995"/>
            <a:ext cx="341400" cy="166200"/>
          </a:xfrm>
          <a:prstGeom prst="straightConnector1">
            <a:avLst/>
          </a:prstGeom>
          <a:noFill/>
          <a:ln cap="flat" cmpd="sng" w="28575">
            <a:solidFill>
              <a:schemeClr val="dk2"/>
            </a:solidFill>
            <a:prstDash val="solid"/>
            <a:round/>
            <a:headEnd len="med" w="med" type="none"/>
            <a:tailEnd len="med" w="med" type="none"/>
          </a:ln>
        </p:spPr>
      </p:cxnSp>
      <p:sp>
        <p:nvSpPr>
          <p:cNvPr id="1221" name="Google Shape;1221;p7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222" name="Google Shape;1222;p72"/>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223" name="Google Shape;1223;p72"/>
          <p:cNvSpPr/>
          <p:nvPr/>
        </p:nvSpPr>
        <p:spPr>
          <a:xfrm>
            <a:off x="2020890"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224" name="Google Shape;1224;p72"/>
          <p:cNvCxnSpPr>
            <a:stCxn id="1216" idx="7"/>
            <a:endCxn id="1223" idx="4"/>
          </p:cNvCxnSpPr>
          <p:nvPr/>
        </p:nvCxnSpPr>
        <p:spPr>
          <a:xfrm flipH="1" rot="10800000">
            <a:off x="1303949" y="3354995"/>
            <a:ext cx="851100" cy="166200"/>
          </a:xfrm>
          <a:prstGeom prst="straightConnector1">
            <a:avLst/>
          </a:prstGeom>
          <a:noFill/>
          <a:ln cap="flat" cmpd="sng" w="28575">
            <a:solidFill>
              <a:schemeClr val="dk2"/>
            </a:solidFill>
            <a:prstDash val="solid"/>
            <a:round/>
            <a:headEnd len="med" w="med" type="none"/>
            <a:tailEnd len="med" w="med" type="none"/>
          </a:ln>
        </p:spPr>
      </p:cxnSp>
      <p:cxnSp>
        <p:nvCxnSpPr>
          <p:cNvPr id="1225" name="Google Shape;1225;p72"/>
          <p:cNvCxnSpPr>
            <a:endCxn id="1204" idx="4"/>
          </p:cNvCxnSpPr>
          <p:nvPr/>
        </p:nvCxnSpPr>
        <p:spPr>
          <a:xfrm flipH="1" rot="10800000">
            <a:off x="4258590" y="3163965"/>
            <a:ext cx="17700" cy="724200"/>
          </a:xfrm>
          <a:prstGeom prst="straightConnector1">
            <a:avLst/>
          </a:prstGeom>
          <a:noFill/>
          <a:ln cap="flat" cmpd="sng" w="28575">
            <a:solidFill>
              <a:srgbClr val="6AA84F"/>
            </a:solidFill>
            <a:prstDash val="solid"/>
            <a:round/>
            <a:headEnd len="med" w="med" type="none"/>
            <a:tailEnd len="med" w="med" type="triangle"/>
          </a:ln>
        </p:spPr>
      </p:cxnSp>
      <p:sp>
        <p:nvSpPr>
          <p:cNvPr id="1226" name="Google Shape;1226;p72"/>
          <p:cNvSpPr/>
          <p:nvPr/>
        </p:nvSpPr>
        <p:spPr>
          <a:xfrm>
            <a:off x="1068587" y="30726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227" name="Google Shape;1227;p72"/>
          <p:cNvCxnSpPr>
            <a:stCxn id="1216" idx="0"/>
            <a:endCxn id="1226" idx="4"/>
          </p:cNvCxnSpPr>
          <p:nvPr/>
        </p:nvCxnSpPr>
        <p:spPr>
          <a:xfrm rot="10800000">
            <a:off x="1202826" y="3356633"/>
            <a:ext cx="6300" cy="123000"/>
          </a:xfrm>
          <a:prstGeom prst="straightConnector1">
            <a:avLst/>
          </a:prstGeom>
          <a:noFill/>
          <a:ln cap="flat" cmpd="sng" w="28575">
            <a:solidFill>
              <a:schemeClr val="dk2"/>
            </a:solidFill>
            <a:prstDash val="solid"/>
            <a:round/>
            <a:headEnd len="med" w="med" type="none"/>
            <a:tailEnd len="med" w="med" type="none"/>
          </a:ln>
        </p:spPr>
      </p:cxnSp>
      <p:sp>
        <p:nvSpPr>
          <p:cNvPr id="1228" name="Google Shape;1228;p72"/>
          <p:cNvSpPr txBox="1"/>
          <p:nvPr/>
        </p:nvSpPr>
        <p:spPr>
          <a:xfrm>
            <a:off x="61450" y="3084975"/>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229" name="Google Shape;1229;p72"/>
          <p:cNvCxnSpPr>
            <a:stCxn id="1228" idx="3"/>
          </p:cNvCxnSpPr>
          <p:nvPr/>
        </p:nvCxnSpPr>
        <p:spPr>
          <a:xfrm>
            <a:off x="842950" y="3214575"/>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230" name="Google Shape;1230;p72"/>
          <p:cNvSpPr/>
          <p:nvPr/>
        </p:nvSpPr>
        <p:spPr>
          <a:xfrm>
            <a:off x="1071912" y="243216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1231" name="Google Shape;1231;p72"/>
          <p:cNvCxnSpPr>
            <a:stCxn id="1226" idx="0"/>
            <a:endCxn id="1230" idx="4"/>
          </p:cNvCxnSpPr>
          <p:nvPr/>
        </p:nvCxnSpPr>
        <p:spPr>
          <a:xfrm flipH="1" rot="10800000">
            <a:off x="1202687" y="2715986"/>
            <a:ext cx="3300" cy="356700"/>
          </a:xfrm>
          <a:prstGeom prst="straightConnector1">
            <a:avLst/>
          </a:prstGeom>
          <a:noFill/>
          <a:ln cap="flat" cmpd="sng" w="28575">
            <a:solidFill>
              <a:schemeClr val="dk2"/>
            </a:solidFill>
            <a:prstDash val="solid"/>
            <a:round/>
            <a:headEnd len="med" w="med" type="none"/>
            <a:tailEnd len="med" w="med" type="none"/>
          </a:ln>
        </p:spPr>
      </p:cxnSp>
      <p:sp>
        <p:nvSpPr>
          <p:cNvPr id="1232" name="Google Shape;1232;p72"/>
          <p:cNvSpPr txBox="1"/>
          <p:nvPr/>
        </p:nvSpPr>
        <p:spPr>
          <a:xfrm>
            <a:off x="899983" y="1915908"/>
            <a:ext cx="6183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233" name="Google Shape;1233;p72"/>
          <p:cNvCxnSpPr>
            <a:stCxn id="1232" idx="2"/>
          </p:cNvCxnSpPr>
          <p:nvPr/>
        </p:nvCxnSpPr>
        <p:spPr>
          <a:xfrm>
            <a:off x="1209133" y="2175108"/>
            <a:ext cx="0" cy="262500"/>
          </a:xfrm>
          <a:prstGeom prst="straightConnector1">
            <a:avLst/>
          </a:prstGeom>
          <a:noFill/>
          <a:ln cap="flat" cmpd="sng" w="28575">
            <a:solidFill>
              <a:schemeClr val="dk2"/>
            </a:solidFill>
            <a:prstDash val="solid"/>
            <a:round/>
            <a:headEnd len="med" w="med" type="none"/>
            <a:tailEnd len="med" w="med" type="triangle"/>
          </a:ln>
        </p:spPr>
      </p:cxnSp>
      <p:sp>
        <p:nvSpPr>
          <p:cNvPr id="1234" name="Google Shape;1234;p72"/>
          <p:cNvSpPr txBox="1"/>
          <p:nvPr/>
        </p:nvSpPr>
        <p:spPr>
          <a:xfrm>
            <a:off x="965613" y="1425124"/>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235" name="Google Shape;1235;p72"/>
          <p:cNvCxnSpPr>
            <a:stCxn id="1234" idx="2"/>
          </p:cNvCxnSpPr>
          <p:nvPr/>
        </p:nvCxnSpPr>
        <p:spPr>
          <a:xfrm>
            <a:off x="1204863" y="1684324"/>
            <a:ext cx="0" cy="225600"/>
          </a:xfrm>
          <a:prstGeom prst="straightConnector1">
            <a:avLst/>
          </a:prstGeom>
          <a:noFill/>
          <a:ln cap="flat" cmpd="sng" w="28575">
            <a:solidFill>
              <a:schemeClr val="dk2"/>
            </a:solidFill>
            <a:prstDash val="solid"/>
            <a:round/>
            <a:headEnd len="med" w="med" type="none"/>
            <a:tailEnd len="med" w="med" type="triangle"/>
          </a:ln>
        </p:spPr>
      </p:cxnSp>
      <p:sp>
        <p:nvSpPr>
          <p:cNvPr id="1236" name="Google Shape;1236;p72"/>
          <p:cNvSpPr txBox="1"/>
          <p:nvPr/>
        </p:nvSpPr>
        <p:spPr>
          <a:xfrm>
            <a:off x="1541375" y="33452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237" name="Google Shape;1237;p72"/>
          <p:cNvSpPr txBox="1"/>
          <p:nvPr/>
        </p:nvSpPr>
        <p:spPr>
          <a:xfrm>
            <a:off x="194400" y="26442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 + conflict resolution</a:t>
            </a:r>
            <a:endParaRPr sz="1000"/>
          </a:p>
        </p:txBody>
      </p:sp>
      <p:sp>
        <p:nvSpPr>
          <p:cNvPr id="1238" name="Google Shape;1238;p72"/>
          <p:cNvSpPr/>
          <p:nvPr/>
        </p:nvSpPr>
        <p:spPr>
          <a:xfrm>
            <a:off x="3772837" y="2335461"/>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F</a:t>
            </a:r>
            <a:endParaRPr b="1" sz="1000">
              <a:solidFill>
                <a:srgbClr val="A61C00"/>
              </a:solidFill>
            </a:endParaRPr>
          </a:p>
        </p:txBody>
      </p:sp>
      <p:cxnSp>
        <p:nvCxnSpPr>
          <p:cNvPr id="1239" name="Google Shape;1239;p72"/>
          <p:cNvCxnSpPr>
            <a:stCxn id="1211" idx="0"/>
            <a:endCxn id="1238" idx="4"/>
          </p:cNvCxnSpPr>
          <p:nvPr/>
        </p:nvCxnSpPr>
        <p:spPr>
          <a:xfrm rot="10800000">
            <a:off x="3906912" y="2619186"/>
            <a:ext cx="0" cy="261000"/>
          </a:xfrm>
          <a:prstGeom prst="straightConnector1">
            <a:avLst/>
          </a:prstGeom>
          <a:noFill/>
          <a:ln cap="flat" cmpd="sng" w="28575">
            <a:solidFill>
              <a:srgbClr val="A61C00"/>
            </a:solidFill>
            <a:prstDash val="solid"/>
            <a:round/>
            <a:headEnd len="med" w="med" type="none"/>
            <a:tailEnd len="med" w="med" type="none"/>
          </a:ln>
        </p:spPr>
      </p:cxnSp>
      <p:sp>
        <p:nvSpPr>
          <p:cNvPr id="1240" name="Google Shape;1240;p72"/>
          <p:cNvSpPr txBox="1"/>
          <p:nvPr/>
        </p:nvSpPr>
        <p:spPr>
          <a:xfrm>
            <a:off x="4363000" y="23511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refs/changes/32/232/3</a:t>
            </a:r>
            <a:endParaRPr sz="800"/>
          </a:p>
        </p:txBody>
      </p:sp>
      <p:cxnSp>
        <p:nvCxnSpPr>
          <p:cNvPr id="1241" name="Google Shape;1241;p72"/>
          <p:cNvCxnSpPr>
            <a:stCxn id="1240" idx="1"/>
            <a:endCxn id="1238" idx="6"/>
          </p:cNvCxnSpPr>
          <p:nvPr/>
        </p:nvCxnSpPr>
        <p:spPr>
          <a:xfrm rot="10800000">
            <a:off x="4041100" y="2477400"/>
            <a:ext cx="321900" cy="3300"/>
          </a:xfrm>
          <a:prstGeom prst="straightConnector1">
            <a:avLst/>
          </a:prstGeom>
          <a:noFill/>
          <a:ln cap="flat" cmpd="sng" w="28575">
            <a:solidFill>
              <a:srgbClr val="6AA84F"/>
            </a:solidFill>
            <a:prstDash val="solid"/>
            <a:round/>
            <a:headEnd len="med" w="med" type="none"/>
            <a:tailEnd len="med" w="med" type="triangle"/>
          </a:ln>
        </p:spPr>
      </p:cxnSp>
      <p:sp>
        <p:nvSpPr>
          <p:cNvPr id="1242" name="Google Shape;1242;p72"/>
          <p:cNvSpPr txBox="1"/>
          <p:nvPr/>
        </p:nvSpPr>
        <p:spPr>
          <a:xfrm>
            <a:off x="613450" y="4235500"/>
            <a:ext cx="5343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cxnSp>
        <p:nvCxnSpPr>
          <p:cNvPr id="1243" name="Google Shape;1243;p72"/>
          <p:cNvCxnSpPr/>
          <p:nvPr/>
        </p:nvCxnSpPr>
        <p:spPr>
          <a:xfrm>
            <a:off x="2452100" y="425280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1244" name="Google Shape;1244;p72"/>
          <p:cNvSpPr txBox="1"/>
          <p:nvPr>
            <p:ph type="title"/>
          </p:nvPr>
        </p:nvSpPr>
        <p:spPr>
          <a:xfrm>
            <a:off x="189450" y="-87600"/>
            <a:ext cx="8505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Conflict Resolution - Rebase Change</a:t>
            </a:r>
            <a:endParaRPr sz="3000"/>
          </a:p>
        </p:txBody>
      </p:sp>
      <p:grpSp>
        <p:nvGrpSpPr>
          <p:cNvPr id="1245" name="Google Shape;1245;p72"/>
          <p:cNvGrpSpPr/>
          <p:nvPr/>
        </p:nvGrpSpPr>
        <p:grpSpPr>
          <a:xfrm>
            <a:off x="5752300" y="3380050"/>
            <a:ext cx="366600" cy="255300"/>
            <a:chOff x="3838600" y="2522125"/>
            <a:chExt cx="366600" cy="255300"/>
          </a:xfrm>
        </p:grpSpPr>
        <p:sp>
          <p:nvSpPr>
            <p:cNvPr id="1246" name="Google Shape;1246;p72"/>
            <p:cNvSpPr/>
            <p:nvPr/>
          </p:nvSpPr>
          <p:spPr>
            <a:xfrm>
              <a:off x="3900500" y="2582700"/>
              <a:ext cx="185700" cy="185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2"/>
            <p:cNvSpPr txBox="1"/>
            <p:nvPr/>
          </p:nvSpPr>
          <p:spPr>
            <a:xfrm>
              <a:off x="3838600" y="2522125"/>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+2</a:t>
              </a:r>
              <a:endParaRPr b="1" sz="800">
                <a:solidFill>
                  <a:srgbClr val="FFFFFF"/>
                </a:solidFill>
              </a:endParaRPr>
            </a:p>
          </p:txBody>
        </p:sp>
      </p:grpSp>
      <p:grpSp>
        <p:nvGrpSpPr>
          <p:cNvPr id="1248" name="Google Shape;1248;p72"/>
          <p:cNvGrpSpPr/>
          <p:nvPr/>
        </p:nvGrpSpPr>
        <p:grpSpPr>
          <a:xfrm>
            <a:off x="5770625" y="3728325"/>
            <a:ext cx="366600" cy="255300"/>
            <a:chOff x="4491075" y="2547900"/>
            <a:chExt cx="366600" cy="255300"/>
          </a:xfrm>
        </p:grpSpPr>
        <p:sp>
          <p:nvSpPr>
            <p:cNvPr id="1249" name="Google Shape;1249;p72"/>
            <p:cNvSpPr/>
            <p:nvPr/>
          </p:nvSpPr>
          <p:spPr>
            <a:xfrm>
              <a:off x="4548200" y="2608475"/>
              <a:ext cx="185700" cy="185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2"/>
            <p:cNvSpPr txBox="1"/>
            <p:nvPr/>
          </p:nvSpPr>
          <p:spPr>
            <a:xfrm>
              <a:off x="4491075" y="25479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-1</a:t>
              </a:r>
              <a:endParaRPr b="1" sz="800">
                <a:solidFill>
                  <a:srgbClr val="FFFFFF"/>
                </a:solidFil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7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3"/>
          <p:cNvSpPr txBox="1"/>
          <p:nvPr>
            <p:ph type="title"/>
          </p:nvPr>
        </p:nvSpPr>
        <p:spPr>
          <a:xfrm>
            <a:off x="189450" y="-87600"/>
            <a:ext cx="8613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Comparing Patch Sets after Rebase</a:t>
            </a:r>
            <a:endParaRPr b="1" sz="3600">
              <a:solidFill>
                <a:srgbClr val="FFFFFF"/>
              </a:solidFill>
            </a:endParaRPr>
          </a:p>
          <a:p>
            <a:pPr indent="0" lvl="0" marL="0" rtl="0" algn="l">
              <a:spcBef>
                <a:spcPts val="0"/>
              </a:spcBef>
              <a:spcAft>
                <a:spcPts val="0"/>
              </a:spcAft>
              <a:buNone/>
            </a:pPr>
            <a:r>
              <a:t/>
            </a:r>
            <a:endParaRPr sz="3000"/>
          </a:p>
        </p:txBody>
      </p:sp>
      <p:sp>
        <p:nvSpPr>
          <p:cNvPr id="1257" name="Google Shape;1257;p73"/>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3"/>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Situation:</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The first patch set of a change (commit </a:t>
            </a:r>
            <a:r>
              <a:rPr b="1" i="1" lang="en" sz="1200">
                <a:solidFill>
                  <a:srgbClr val="3D85C6"/>
                </a:solidFill>
              </a:rPr>
              <a:t>C</a:t>
            </a:r>
            <a:r>
              <a:rPr lang="en" sz="1200">
                <a:solidFill>
                  <a:schemeClr val="dk1"/>
                </a:solidFill>
              </a:rPr>
              <a:t>) was implemented based on commit </a:t>
            </a:r>
            <a:r>
              <a:rPr b="1" i="1" lang="en" sz="1200">
                <a:solidFill>
                  <a:srgbClr val="3D85C6"/>
                </a:solidFill>
              </a:rPr>
              <a:t>B</a:t>
            </a:r>
            <a:r>
              <a:rPr lang="en" sz="1200">
                <a:solidFill>
                  <a:schemeClr val="dk1"/>
                </a:solidFill>
              </a:rPr>
              <a:t>. Then the </a:t>
            </a:r>
            <a:r>
              <a:rPr i="1" lang="en" sz="1200">
                <a:solidFill>
                  <a:schemeClr val="dk1"/>
                </a:solidFill>
                <a:latin typeface="Courier New"/>
                <a:ea typeface="Courier New"/>
                <a:cs typeface="Courier New"/>
                <a:sym typeface="Courier New"/>
              </a:rPr>
              <a:t>master</a:t>
            </a:r>
            <a:r>
              <a:rPr lang="en" sz="1200">
                <a:solidFill>
                  <a:schemeClr val="dk1"/>
                </a:solidFill>
              </a:rPr>
              <a:t> branch advanced to commit </a:t>
            </a:r>
            <a:r>
              <a:rPr b="1" i="1" lang="en" sz="1200">
                <a:solidFill>
                  <a:srgbClr val="3D85C6"/>
                </a:solidFill>
              </a:rPr>
              <a:t>D</a:t>
            </a:r>
            <a:r>
              <a:rPr lang="en" sz="1200">
                <a:solidFill>
                  <a:schemeClr val="dk1"/>
                </a:solidFill>
              </a:rPr>
              <a:t> and the change was rebased, which created commit </a:t>
            </a:r>
            <a:r>
              <a:rPr b="1" i="1" lang="en" sz="1200">
                <a:solidFill>
                  <a:srgbClr val="3D85C6"/>
                </a:solidFill>
              </a:rPr>
              <a:t>E</a:t>
            </a:r>
            <a:r>
              <a:rPr lang="en" sz="1200">
                <a:solidFill>
                  <a:schemeClr val="dk1"/>
                </a:solidFill>
              </a:rPr>
              <a:t>.</a:t>
            </a:r>
            <a:endParaRPr sz="1200">
              <a:solidFill>
                <a:schemeClr val="dk1"/>
              </a:solidFill>
            </a:endParaRPr>
          </a:p>
          <a:p>
            <a:pPr indent="0" lvl="0" marL="0" rtl="0" algn="l">
              <a:lnSpc>
                <a:spcPct val="115000"/>
              </a:lnSpc>
              <a:spcBef>
                <a:spcPts val="900"/>
              </a:spcBef>
              <a:spcAft>
                <a:spcPts val="0"/>
              </a:spcAft>
              <a:buNone/>
            </a:pPr>
            <a:r>
              <a:rPr lang="en" sz="1200">
                <a:solidFill>
                  <a:schemeClr val="dk1"/>
                </a:solidFill>
              </a:rPr>
              <a:t>When comparing patch sets after rebase</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the file list filters out files that only changed due to the rebase but which are not touched by the change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diff view show modifications that can be clearly attributed to the rebase in different colors</a:t>
            </a:r>
            <a:endParaRPr sz="1200">
              <a:solidFill>
                <a:schemeClr val="dk1"/>
              </a:solidFill>
            </a:endParaRPr>
          </a:p>
          <a:p>
            <a:pPr indent="0" lvl="0" marL="0" rtl="0" algn="l">
              <a:lnSpc>
                <a:spcPct val="115000"/>
              </a:lnSpc>
              <a:spcBef>
                <a:spcPts val="900"/>
              </a:spcBef>
              <a:spcAft>
                <a:spcPts val="900"/>
              </a:spcAft>
              <a:buNone/>
            </a:pPr>
            <a:r>
              <a:t/>
            </a:r>
            <a:endParaRPr sz="1200">
              <a:solidFill>
                <a:schemeClr val="dk1"/>
              </a:solidFill>
            </a:endParaRPr>
          </a:p>
        </p:txBody>
      </p:sp>
      <p:sp>
        <p:nvSpPr>
          <p:cNvPr id="1259" name="Google Shape;1259;p73"/>
          <p:cNvSpPr/>
          <p:nvPr/>
        </p:nvSpPr>
        <p:spPr>
          <a:xfrm>
            <a:off x="1131692" y="3760320"/>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260" name="Google Shape;1260;p73"/>
          <p:cNvSpPr/>
          <p:nvPr/>
        </p:nvSpPr>
        <p:spPr>
          <a:xfrm>
            <a:off x="1131692" y="41672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261" name="Google Shape;1261;p73"/>
          <p:cNvCxnSpPr>
            <a:stCxn id="1260" idx="0"/>
            <a:endCxn id="1259" idx="4"/>
          </p:cNvCxnSpPr>
          <p:nvPr/>
        </p:nvCxnSpPr>
        <p:spPr>
          <a:xfrm rot="10800000">
            <a:off x="1265792" y="4044258"/>
            <a:ext cx="0" cy="123000"/>
          </a:xfrm>
          <a:prstGeom prst="straightConnector1">
            <a:avLst/>
          </a:prstGeom>
          <a:noFill/>
          <a:ln cap="flat" cmpd="sng" w="28575">
            <a:solidFill>
              <a:srgbClr val="595959"/>
            </a:solidFill>
            <a:prstDash val="solid"/>
            <a:round/>
            <a:headEnd len="med" w="med" type="none"/>
            <a:tailEnd len="med" w="med" type="none"/>
          </a:ln>
        </p:spPr>
      </p:cxnSp>
      <p:sp>
        <p:nvSpPr>
          <p:cNvPr id="1262" name="Google Shape;1262;p73"/>
          <p:cNvSpPr txBox="1"/>
          <p:nvPr/>
        </p:nvSpPr>
        <p:spPr>
          <a:xfrm>
            <a:off x="2011825" y="3184213"/>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263" name="Google Shape;1263;p73"/>
          <p:cNvSpPr/>
          <p:nvPr/>
        </p:nvSpPr>
        <p:spPr>
          <a:xfrm>
            <a:off x="1501065" y="316110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264" name="Google Shape;1264;p73"/>
          <p:cNvCxnSpPr>
            <a:stCxn id="1259" idx="0"/>
            <a:endCxn id="1263" idx="4"/>
          </p:cNvCxnSpPr>
          <p:nvPr/>
        </p:nvCxnSpPr>
        <p:spPr>
          <a:xfrm flipH="1" rot="10800000">
            <a:off x="1265792" y="3445020"/>
            <a:ext cx="369300" cy="315300"/>
          </a:xfrm>
          <a:prstGeom prst="straightConnector1">
            <a:avLst/>
          </a:prstGeom>
          <a:noFill/>
          <a:ln cap="flat" cmpd="sng" w="28575">
            <a:solidFill>
              <a:srgbClr val="595959"/>
            </a:solidFill>
            <a:prstDash val="solid"/>
            <a:round/>
            <a:headEnd len="med" w="med" type="none"/>
            <a:tailEnd len="med" w="med" type="none"/>
          </a:ln>
        </p:spPr>
      </p:cxnSp>
      <p:sp>
        <p:nvSpPr>
          <p:cNvPr id="1265" name="Google Shape;1265;p73"/>
          <p:cNvSpPr/>
          <p:nvPr/>
        </p:nvSpPr>
        <p:spPr>
          <a:xfrm>
            <a:off x="1492214" y="261175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266" name="Google Shape;1266;p73"/>
          <p:cNvCxnSpPr>
            <a:stCxn id="1267" idx="0"/>
            <a:endCxn id="1265" idx="4"/>
          </p:cNvCxnSpPr>
          <p:nvPr/>
        </p:nvCxnSpPr>
        <p:spPr>
          <a:xfrm flipH="1" rot="10800000">
            <a:off x="1265787" y="2895623"/>
            <a:ext cx="360600" cy="265500"/>
          </a:xfrm>
          <a:prstGeom prst="straightConnector1">
            <a:avLst/>
          </a:prstGeom>
          <a:noFill/>
          <a:ln cap="flat" cmpd="sng" w="28575">
            <a:solidFill>
              <a:srgbClr val="595959"/>
            </a:solidFill>
            <a:prstDash val="solid"/>
            <a:round/>
            <a:headEnd len="med" w="med" type="none"/>
            <a:tailEnd len="med" w="med" type="none"/>
          </a:ln>
        </p:spPr>
      </p:cxnSp>
      <p:sp>
        <p:nvSpPr>
          <p:cNvPr id="1268" name="Google Shape;1268;p73"/>
          <p:cNvSpPr txBox="1"/>
          <p:nvPr/>
        </p:nvSpPr>
        <p:spPr>
          <a:xfrm>
            <a:off x="2011825" y="2636425"/>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269" name="Google Shape;1269;p73"/>
          <p:cNvCxnSpPr>
            <a:stCxn id="1268" idx="1"/>
            <a:endCxn id="1265" idx="6"/>
          </p:cNvCxnSpPr>
          <p:nvPr/>
        </p:nvCxnSpPr>
        <p:spPr>
          <a:xfrm rot="10800000">
            <a:off x="1760425" y="2753725"/>
            <a:ext cx="251400" cy="12300"/>
          </a:xfrm>
          <a:prstGeom prst="straightConnector1">
            <a:avLst/>
          </a:prstGeom>
          <a:noFill/>
          <a:ln cap="flat" cmpd="sng" w="28575">
            <a:solidFill>
              <a:srgbClr val="6AA84F"/>
            </a:solidFill>
            <a:prstDash val="solid"/>
            <a:round/>
            <a:headEnd len="med" w="med" type="none"/>
            <a:tailEnd len="med" w="med" type="triangle"/>
          </a:ln>
        </p:spPr>
      </p:cxnSp>
      <p:sp>
        <p:nvSpPr>
          <p:cNvPr id="1267" name="Google Shape;1267;p73"/>
          <p:cNvSpPr/>
          <p:nvPr/>
        </p:nvSpPr>
        <p:spPr>
          <a:xfrm>
            <a:off x="1131687" y="316112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270" name="Google Shape;1270;p73"/>
          <p:cNvCxnSpPr>
            <a:stCxn id="1259" idx="0"/>
            <a:endCxn id="1267" idx="4"/>
          </p:cNvCxnSpPr>
          <p:nvPr/>
        </p:nvCxnSpPr>
        <p:spPr>
          <a:xfrm rot="10800000">
            <a:off x="1265792" y="3445020"/>
            <a:ext cx="0" cy="315300"/>
          </a:xfrm>
          <a:prstGeom prst="straightConnector1">
            <a:avLst/>
          </a:prstGeom>
          <a:noFill/>
          <a:ln cap="flat" cmpd="sng" w="28575">
            <a:solidFill>
              <a:srgbClr val="595959"/>
            </a:solidFill>
            <a:prstDash val="solid"/>
            <a:round/>
            <a:headEnd len="med" w="med" type="none"/>
            <a:tailEnd len="med" w="med" type="none"/>
          </a:ln>
        </p:spPr>
      </p:cxnSp>
      <p:sp>
        <p:nvSpPr>
          <p:cNvPr id="1271" name="Google Shape;1271;p73"/>
          <p:cNvSpPr txBox="1"/>
          <p:nvPr/>
        </p:nvSpPr>
        <p:spPr>
          <a:xfrm>
            <a:off x="261264" y="3172300"/>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272" name="Google Shape;1272;p73"/>
          <p:cNvCxnSpPr>
            <a:stCxn id="1271" idx="3"/>
          </p:cNvCxnSpPr>
          <p:nvPr/>
        </p:nvCxnSpPr>
        <p:spPr>
          <a:xfrm>
            <a:off x="812064" y="3301900"/>
            <a:ext cx="319500" cy="0"/>
          </a:xfrm>
          <a:prstGeom prst="straightConnector1">
            <a:avLst/>
          </a:prstGeom>
          <a:noFill/>
          <a:ln cap="flat" cmpd="sng" w="28575">
            <a:solidFill>
              <a:srgbClr val="595959"/>
            </a:solidFill>
            <a:prstDash val="solid"/>
            <a:round/>
            <a:headEnd len="med" w="med" type="none"/>
            <a:tailEnd len="med" w="med" type="triangle"/>
          </a:ln>
        </p:spPr>
      </p:cxnSp>
      <p:cxnSp>
        <p:nvCxnSpPr>
          <p:cNvPr id="1273" name="Google Shape;1273;p73"/>
          <p:cNvCxnSpPr>
            <a:stCxn id="1262" idx="1"/>
            <a:endCxn id="1263" idx="6"/>
          </p:cNvCxnSpPr>
          <p:nvPr/>
        </p:nvCxnSpPr>
        <p:spPr>
          <a:xfrm rot="10800000">
            <a:off x="1769125" y="3303013"/>
            <a:ext cx="242700" cy="10800"/>
          </a:xfrm>
          <a:prstGeom prst="straightConnector1">
            <a:avLst/>
          </a:prstGeom>
          <a:noFill/>
          <a:ln cap="flat" cmpd="sng" w="28575">
            <a:solidFill>
              <a:srgbClr val="6AA84F"/>
            </a:solidFill>
            <a:prstDash val="solid"/>
            <a:round/>
            <a:headEnd len="med" w="med" type="none"/>
            <a:tailEnd len="med" w="med" type="triangle"/>
          </a:ln>
        </p:spPr>
      </p:cxnSp>
      <p:sp>
        <p:nvSpPr>
          <p:cNvPr id="1274" name="Google Shape;1274;p73"/>
          <p:cNvSpPr txBox="1"/>
          <p:nvPr/>
        </p:nvSpPr>
        <p:spPr>
          <a:xfrm>
            <a:off x="125100" y="2724675"/>
            <a:ext cx="15099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 + conflict resolution or rework</a:t>
            </a:r>
            <a:endParaRPr sz="1000">
              <a:solidFill>
                <a:srgbClr val="FF0000"/>
              </a:solidFill>
            </a:endParaRPr>
          </a:p>
        </p:txBody>
      </p:sp>
      <p:sp>
        <p:nvSpPr>
          <p:cNvPr id="1275" name="Google Shape;1275;p73"/>
          <p:cNvSpPr txBox="1"/>
          <p:nvPr/>
        </p:nvSpPr>
        <p:spPr>
          <a:xfrm>
            <a:off x="1383850" y="3476425"/>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a:t>
            </a:r>
            <a:endParaRPr sz="1000"/>
          </a:p>
        </p:txBody>
      </p:sp>
      <p:sp>
        <p:nvSpPr>
          <p:cNvPr id="1276" name="Google Shape;1276;p73"/>
          <p:cNvSpPr txBox="1"/>
          <p:nvPr/>
        </p:nvSpPr>
        <p:spPr>
          <a:xfrm>
            <a:off x="289239" y="3786200"/>
            <a:ext cx="550800" cy="2592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master</a:t>
            </a:r>
            <a:endParaRPr sz="800">
              <a:solidFill>
                <a:srgbClr val="B7B7B7"/>
              </a:solidFill>
            </a:endParaRPr>
          </a:p>
        </p:txBody>
      </p:sp>
      <p:cxnSp>
        <p:nvCxnSpPr>
          <p:cNvPr id="1277" name="Google Shape;1277;p73"/>
          <p:cNvCxnSpPr>
            <a:stCxn id="1276" idx="3"/>
          </p:cNvCxnSpPr>
          <p:nvPr/>
        </p:nvCxnSpPr>
        <p:spPr>
          <a:xfrm>
            <a:off x="840039" y="3915800"/>
            <a:ext cx="319500" cy="0"/>
          </a:xfrm>
          <a:prstGeom prst="straightConnector1">
            <a:avLst/>
          </a:prstGeom>
          <a:noFill/>
          <a:ln cap="flat" cmpd="sng" w="28575">
            <a:solidFill>
              <a:srgbClr val="B7B7B7"/>
            </a:solidFill>
            <a:prstDash val="dash"/>
            <a:round/>
            <a:headEnd len="med" w="med" type="none"/>
            <a:tailEnd len="med" w="med" type="triangle"/>
          </a:ln>
        </p:spPr>
      </p:cxnSp>
      <p:sp>
        <p:nvSpPr>
          <p:cNvPr id="1278" name="Google Shape;1278;p73"/>
          <p:cNvSpPr txBox="1"/>
          <p:nvPr/>
        </p:nvSpPr>
        <p:spPr>
          <a:xfrm>
            <a:off x="955125" y="3430975"/>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a:t>
            </a:r>
            <a:endParaRPr sz="1000"/>
          </a:p>
        </p:txBody>
      </p:sp>
      <p:sp>
        <p:nvSpPr>
          <p:cNvPr id="1279" name="Google Shape;1279;p73"/>
          <p:cNvSpPr txBox="1"/>
          <p:nvPr/>
        </p:nvSpPr>
        <p:spPr>
          <a:xfrm>
            <a:off x="49475" y="668100"/>
            <a:ext cx="5676900" cy="169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If patch sets are compared after a rebase was done the diff includes:</a:t>
            </a:r>
            <a:endParaRPr/>
          </a:p>
          <a:p>
            <a:pPr indent="-317500" lvl="0" marL="457200" rtl="0" algn="l">
              <a:lnSpc>
                <a:spcPct val="115000"/>
              </a:lnSpc>
              <a:spcBef>
                <a:spcPts val="1600"/>
              </a:spcBef>
              <a:spcAft>
                <a:spcPts val="0"/>
              </a:spcAft>
              <a:buSzPts val="1400"/>
              <a:buChar char="■"/>
            </a:pPr>
            <a:r>
              <a:rPr lang="en"/>
              <a:t>modifications that have been done for the new patch set</a:t>
            </a:r>
            <a:br>
              <a:rPr lang="en"/>
            </a:br>
            <a:r>
              <a:rPr lang="en"/>
              <a:t>(conflict resolution or rework)</a:t>
            </a:r>
            <a:endParaRPr/>
          </a:p>
          <a:p>
            <a:pPr indent="-317500" lvl="0" marL="457200" rtl="0" algn="l">
              <a:lnSpc>
                <a:spcPct val="115000"/>
              </a:lnSpc>
              <a:spcBef>
                <a:spcPts val="0"/>
              </a:spcBef>
              <a:spcAft>
                <a:spcPts val="0"/>
              </a:spcAft>
              <a:buSzPts val="1400"/>
              <a:buChar char="■"/>
            </a:pPr>
            <a:r>
              <a:rPr lang="en"/>
              <a:t>modifications between the old and new base</a:t>
            </a:r>
            <a:endParaRPr/>
          </a:p>
        </p:txBody>
      </p:sp>
      <p:cxnSp>
        <p:nvCxnSpPr>
          <p:cNvPr id="1280" name="Google Shape;1280;p73"/>
          <p:cNvCxnSpPr/>
          <p:nvPr/>
        </p:nvCxnSpPr>
        <p:spPr>
          <a:xfrm>
            <a:off x="3205088" y="2765425"/>
            <a:ext cx="521400" cy="0"/>
          </a:xfrm>
          <a:prstGeom prst="straightConnector1">
            <a:avLst/>
          </a:prstGeom>
          <a:noFill/>
          <a:ln cap="flat" cmpd="sng" w="28575">
            <a:solidFill>
              <a:srgbClr val="A64D79"/>
            </a:solidFill>
            <a:prstDash val="solid"/>
            <a:round/>
            <a:headEnd len="med" w="med" type="none"/>
            <a:tailEnd len="med" w="med" type="none"/>
          </a:ln>
        </p:spPr>
      </p:cxnSp>
      <p:cxnSp>
        <p:nvCxnSpPr>
          <p:cNvPr id="1281" name="Google Shape;1281;p73"/>
          <p:cNvCxnSpPr/>
          <p:nvPr/>
        </p:nvCxnSpPr>
        <p:spPr>
          <a:xfrm>
            <a:off x="3214700" y="3345475"/>
            <a:ext cx="512100" cy="5700"/>
          </a:xfrm>
          <a:prstGeom prst="straightConnector1">
            <a:avLst/>
          </a:prstGeom>
          <a:noFill/>
          <a:ln cap="flat" cmpd="sng" w="28575">
            <a:solidFill>
              <a:srgbClr val="A64D79"/>
            </a:solidFill>
            <a:prstDash val="solid"/>
            <a:round/>
            <a:headEnd len="med" w="med" type="none"/>
            <a:tailEnd len="med" w="med" type="none"/>
          </a:ln>
        </p:spPr>
      </p:cxnSp>
      <p:cxnSp>
        <p:nvCxnSpPr>
          <p:cNvPr id="1282" name="Google Shape;1282;p73"/>
          <p:cNvCxnSpPr/>
          <p:nvPr/>
        </p:nvCxnSpPr>
        <p:spPr>
          <a:xfrm rot="10800000">
            <a:off x="3726488" y="2751500"/>
            <a:ext cx="0" cy="600300"/>
          </a:xfrm>
          <a:prstGeom prst="straightConnector1">
            <a:avLst/>
          </a:prstGeom>
          <a:noFill/>
          <a:ln cap="flat" cmpd="sng" w="28575">
            <a:solidFill>
              <a:srgbClr val="A64D79"/>
            </a:solidFill>
            <a:prstDash val="solid"/>
            <a:round/>
            <a:headEnd len="med" w="med" type="none"/>
            <a:tailEnd len="med" w="med" type="none"/>
          </a:ln>
        </p:spPr>
      </p:cxnSp>
      <p:cxnSp>
        <p:nvCxnSpPr>
          <p:cNvPr id="1283" name="Google Shape;1283;p73"/>
          <p:cNvCxnSpPr/>
          <p:nvPr/>
        </p:nvCxnSpPr>
        <p:spPr>
          <a:xfrm>
            <a:off x="3726488" y="3057550"/>
            <a:ext cx="261900" cy="0"/>
          </a:xfrm>
          <a:prstGeom prst="straightConnector1">
            <a:avLst/>
          </a:prstGeom>
          <a:noFill/>
          <a:ln cap="flat" cmpd="sng" w="28575">
            <a:solidFill>
              <a:srgbClr val="A64D79"/>
            </a:solidFill>
            <a:prstDash val="solid"/>
            <a:round/>
            <a:headEnd len="med" w="med" type="none"/>
            <a:tailEnd len="med" w="med" type="none"/>
          </a:ln>
        </p:spPr>
      </p:cxnSp>
      <p:sp>
        <p:nvSpPr>
          <p:cNvPr id="1284" name="Google Shape;1284;p73"/>
          <p:cNvSpPr txBox="1"/>
          <p:nvPr/>
        </p:nvSpPr>
        <p:spPr>
          <a:xfrm>
            <a:off x="3986575" y="2542100"/>
            <a:ext cx="1952100" cy="13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commit </a:t>
            </a:r>
            <a:r>
              <a:rPr b="1" i="1" lang="en" sz="1000">
                <a:solidFill>
                  <a:srgbClr val="A64D79"/>
                </a:solidFill>
              </a:rPr>
              <a:t>C</a:t>
            </a:r>
            <a:r>
              <a:rPr lang="en" sz="1000">
                <a:solidFill>
                  <a:srgbClr val="A64D79"/>
                </a:solidFill>
              </a:rPr>
              <a:t> (patch set 1)</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commit </a:t>
            </a:r>
            <a:r>
              <a:rPr b="1" i="1" lang="en" sz="1000">
                <a:solidFill>
                  <a:srgbClr val="A64D79"/>
                </a:solidFill>
              </a:rPr>
              <a:t>E </a:t>
            </a:r>
            <a:r>
              <a:rPr lang="en" sz="1000">
                <a:solidFill>
                  <a:srgbClr val="A64D79"/>
                </a:solidFill>
              </a:rPr>
              <a:t>(patch set 2)</a:t>
            </a:r>
            <a:endParaRPr sz="1000">
              <a:solidFill>
                <a:srgbClr val="A64D79"/>
              </a:solidFill>
            </a:endParaRPr>
          </a:p>
          <a:p>
            <a:pPr indent="0" lvl="0" marL="0" rtl="0" algn="l">
              <a:spcBef>
                <a:spcPts val="0"/>
              </a:spcBef>
              <a:spcAft>
                <a:spcPts val="0"/>
              </a:spcAft>
              <a:buNone/>
            </a:pPr>
            <a:r>
              <a:t/>
            </a:r>
            <a:endParaRPr sz="1000">
              <a:solidFill>
                <a:srgbClr val="A64D79"/>
              </a:solidFill>
            </a:endParaRPr>
          </a:p>
          <a:p>
            <a:pPr indent="0" lvl="0" marL="0" rtl="0" algn="l">
              <a:spcBef>
                <a:spcPts val="0"/>
              </a:spcBef>
              <a:spcAft>
                <a:spcPts val="0"/>
              </a:spcAft>
              <a:buNone/>
            </a:pPr>
            <a:r>
              <a:rPr lang="en" sz="1000">
                <a:solidFill>
                  <a:srgbClr val="A64D79"/>
                </a:solidFill>
              </a:rPr>
              <a:t>Diff:</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∆D + conflict resolution or rework</a:t>
            </a:r>
            <a:endParaRPr sz="1000">
              <a:solidFill>
                <a:srgbClr val="A64D7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7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4"/>
          <p:cNvSpPr txBox="1"/>
          <p:nvPr>
            <p:ph type="title"/>
          </p:nvPr>
        </p:nvSpPr>
        <p:spPr>
          <a:xfrm>
            <a:off x="189450" y="-87600"/>
            <a:ext cx="8613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Comparing Patch Sets after Rebase</a:t>
            </a:r>
            <a:endParaRPr b="1" sz="3600">
              <a:solidFill>
                <a:srgbClr val="FFFFFF"/>
              </a:solidFill>
            </a:endParaRPr>
          </a:p>
          <a:p>
            <a:pPr indent="0" lvl="0" marL="0" rtl="0" algn="l">
              <a:spcBef>
                <a:spcPts val="0"/>
              </a:spcBef>
              <a:spcAft>
                <a:spcPts val="0"/>
              </a:spcAft>
              <a:buNone/>
            </a:pPr>
            <a:r>
              <a:t/>
            </a:r>
            <a:endParaRPr sz="3000"/>
          </a:p>
        </p:txBody>
      </p:sp>
      <p:sp>
        <p:nvSpPr>
          <p:cNvPr id="1291" name="Google Shape;1291;p74"/>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4"/>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The example on the left side shows the  diff of a file that changed between two patch sets both by rework and by rebase:</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modifications that have been done by reworking the change are shown in red and green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modifications that were included by rebasing the change are shown in orange/yellow and blue/purple.</a:t>
            </a:r>
            <a:endParaRPr sz="1200">
              <a:solidFill>
                <a:schemeClr val="dk1"/>
              </a:solidFill>
            </a:endParaRPr>
          </a:p>
        </p:txBody>
      </p:sp>
      <p:pic>
        <p:nvPicPr>
          <p:cNvPr id="1293" name="Google Shape;1293;p74"/>
          <p:cNvPicPr preferRelativeResize="0"/>
          <p:nvPr/>
        </p:nvPicPr>
        <p:blipFill rotWithShape="1">
          <a:blip r:embed="rId3">
            <a:alphaModFix/>
          </a:blip>
          <a:srcRect b="0" l="0" r="0" t="0"/>
          <a:stretch/>
        </p:blipFill>
        <p:spPr>
          <a:xfrm>
            <a:off x="152280" y="820440"/>
            <a:ext cx="5872680" cy="290988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0"/>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Welcome</a:t>
            </a:r>
            <a:endParaRPr b="1" sz="3600">
              <a:solidFill>
                <a:srgbClr val="FFFFFF"/>
              </a:solidFill>
            </a:endParaRPr>
          </a:p>
          <a:p>
            <a:pPr indent="0" lvl="0" marL="0" rtl="0" algn="l">
              <a:spcBef>
                <a:spcPts val="0"/>
              </a:spcBef>
              <a:spcAft>
                <a:spcPts val="0"/>
              </a:spcAft>
              <a:buNone/>
            </a:pPr>
            <a:r>
              <a:t/>
            </a:r>
            <a:endParaRPr sz="3000"/>
          </a:p>
        </p:txBody>
      </p:sp>
      <p:sp>
        <p:nvSpPr>
          <p:cNvPr id="151" name="Google Shape;151;p30"/>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0"/>
          <p:cNvSpPr txBox="1"/>
          <p:nvPr/>
        </p:nvSpPr>
        <p:spPr>
          <a:xfrm>
            <a:off x="-16325" y="4713250"/>
            <a:ext cx="47703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is Gerrit?</a:t>
            </a:r>
            <a:endParaRPr i="1" sz="1800"/>
          </a:p>
        </p:txBody>
      </p:sp>
      <p:sp>
        <p:nvSpPr>
          <p:cNvPr id="153" name="Google Shape;153;p30"/>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0"/>
          <p:cNvSpPr txBox="1"/>
          <p:nvPr/>
        </p:nvSpPr>
        <p:spPr>
          <a:xfrm>
            <a:off x="6012950" y="668100"/>
            <a:ext cx="3069300" cy="393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Please ask questions immediately!</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To make the presentation more interactive you will also be asked questions :-)</a:t>
            </a:r>
            <a:endParaRPr sz="1800">
              <a:solidFill>
                <a:schemeClr val="dk1"/>
              </a:solidFill>
            </a:endParaRPr>
          </a:p>
        </p:txBody>
      </p:sp>
      <p:cxnSp>
        <p:nvCxnSpPr>
          <p:cNvPr id="155" name="Google Shape;155;p30"/>
          <p:cNvCxnSpPr/>
          <p:nvPr/>
        </p:nvCxnSpPr>
        <p:spPr>
          <a:xfrm>
            <a:off x="115250" y="4056350"/>
            <a:ext cx="282900" cy="649500"/>
          </a:xfrm>
          <a:prstGeom prst="straightConnector1">
            <a:avLst/>
          </a:prstGeom>
          <a:noFill/>
          <a:ln cap="flat" cmpd="sng" w="76200">
            <a:solidFill>
              <a:srgbClr val="FF0000"/>
            </a:solidFill>
            <a:prstDash val="solid"/>
            <a:round/>
            <a:headEnd len="med" w="med" type="none"/>
            <a:tailEnd len="med" w="med" type="stealth"/>
          </a:ln>
        </p:spPr>
      </p:cxnSp>
      <p:cxnSp>
        <p:nvCxnSpPr>
          <p:cNvPr id="156" name="Google Shape;156;p30"/>
          <p:cNvCxnSpPr/>
          <p:nvPr/>
        </p:nvCxnSpPr>
        <p:spPr>
          <a:xfrm flipH="1">
            <a:off x="1747050" y="4100950"/>
            <a:ext cx="353400" cy="612300"/>
          </a:xfrm>
          <a:prstGeom prst="straightConnector1">
            <a:avLst/>
          </a:prstGeom>
          <a:noFill/>
          <a:ln cap="flat" cmpd="sng" w="76200">
            <a:solidFill>
              <a:srgbClr val="FF0000"/>
            </a:solidFill>
            <a:prstDash val="solid"/>
            <a:round/>
            <a:headEnd len="med" w="med" type="none"/>
            <a:tailEnd len="med" w="med" type="stealth"/>
          </a:ln>
        </p:spPr>
      </p:cxnSp>
      <p:sp>
        <p:nvSpPr>
          <p:cNvPr id="157" name="Google Shape;157;p30"/>
          <p:cNvSpPr/>
          <p:nvPr/>
        </p:nvSpPr>
        <p:spPr>
          <a:xfrm rot="-141266">
            <a:off x="272023" y="1125130"/>
            <a:ext cx="1248754" cy="853322"/>
          </a:xfrm>
          <a:prstGeom prst="wedgeRoundRectCallout">
            <a:avLst>
              <a:gd fmla="val -20833" name="adj1"/>
              <a:gd fmla="val 62500" name="adj2"/>
              <a:gd fmla="val 0" name="adj3"/>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9900"/>
                </a:solidFill>
              </a:rPr>
              <a:t>?</a:t>
            </a:r>
            <a:endParaRPr b="1" sz="4800">
              <a:solidFill>
                <a:srgbClr val="FF9900"/>
              </a:solidFill>
            </a:endParaRPr>
          </a:p>
        </p:txBody>
      </p:sp>
      <p:sp>
        <p:nvSpPr>
          <p:cNvPr id="158" name="Google Shape;158;p30"/>
          <p:cNvSpPr/>
          <p:nvPr/>
        </p:nvSpPr>
        <p:spPr>
          <a:xfrm rot="337459">
            <a:off x="1218069" y="2132830"/>
            <a:ext cx="1248912" cy="853116"/>
          </a:xfrm>
          <a:prstGeom prst="wedgeRoundRectCallout">
            <a:avLst>
              <a:gd fmla="val -20833" name="adj1"/>
              <a:gd fmla="val 62500" name="adj2"/>
              <a:gd fmla="val 0" name="adj3"/>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9900FF"/>
                </a:solidFill>
              </a:rPr>
              <a:t>?</a:t>
            </a:r>
            <a:endParaRPr b="1" sz="4800">
              <a:solidFill>
                <a:srgbClr val="9900FF"/>
              </a:solidFill>
            </a:endParaRPr>
          </a:p>
        </p:txBody>
      </p:sp>
      <p:sp>
        <p:nvSpPr>
          <p:cNvPr id="159" name="Google Shape;159;p30"/>
          <p:cNvSpPr/>
          <p:nvPr/>
        </p:nvSpPr>
        <p:spPr>
          <a:xfrm>
            <a:off x="2357487" y="1171541"/>
            <a:ext cx="1248900" cy="853500"/>
          </a:xfrm>
          <a:prstGeom prst="wedgeRoundRectCallout">
            <a:avLst>
              <a:gd fmla="val -20833" name="adj1"/>
              <a:gd fmla="val 62500" name="adj2"/>
              <a:gd fmla="val 0" name="adj3"/>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FF"/>
                </a:solidFill>
              </a:rPr>
              <a:t>?</a:t>
            </a:r>
            <a:endParaRPr b="1" sz="4800">
              <a:solidFill>
                <a:srgbClr val="0000FF"/>
              </a:solidFill>
            </a:endParaRPr>
          </a:p>
        </p:txBody>
      </p:sp>
      <p:sp>
        <p:nvSpPr>
          <p:cNvPr id="160" name="Google Shape;160;p30"/>
          <p:cNvSpPr/>
          <p:nvPr/>
        </p:nvSpPr>
        <p:spPr>
          <a:xfrm rot="-220712">
            <a:off x="3063651" y="2296504"/>
            <a:ext cx="1248472" cy="853149"/>
          </a:xfrm>
          <a:prstGeom prst="wedgeRoundRectCallout">
            <a:avLst>
              <a:gd fmla="val -20833" name="adj1"/>
              <a:gd fmla="val 62500" name="adj2"/>
              <a:gd fmla="val 0" name="adj3"/>
            </a:avLst>
          </a:prstGeom>
          <a:no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FFFF"/>
                </a:solidFill>
              </a:rPr>
              <a:t>?</a:t>
            </a:r>
            <a:endParaRPr b="1" sz="4800">
              <a:solidFill>
                <a:srgbClr val="00FFFF"/>
              </a:solidFill>
            </a:endParaRPr>
          </a:p>
        </p:txBody>
      </p:sp>
      <p:sp>
        <p:nvSpPr>
          <p:cNvPr id="161" name="Google Shape;161;p30"/>
          <p:cNvSpPr/>
          <p:nvPr/>
        </p:nvSpPr>
        <p:spPr>
          <a:xfrm rot="413158">
            <a:off x="4123318" y="1171622"/>
            <a:ext cx="1248607" cy="853354"/>
          </a:xfrm>
          <a:prstGeom prst="wedgeRoundRectCallout">
            <a:avLst>
              <a:gd fmla="val -20833" name="adj1"/>
              <a:gd fmla="val 62500" name="adj2"/>
              <a:gd fmla="val 0" name="adj3"/>
            </a:avLst>
          </a:prstGeom>
          <a:noFill/>
          <a:ln cap="flat" cmpd="sng" w="76200">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C700"/>
                </a:solidFill>
              </a:rPr>
              <a:t>?</a:t>
            </a:r>
            <a:endParaRPr b="1" sz="4800">
              <a:solidFill>
                <a:srgbClr val="00C7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7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5"/>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300" name="Google Shape;1300;p7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5"/>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600"/>
              <a:t>Situation:</a:t>
            </a:r>
            <a:endParaRPr sz="1600">
              <a:solidFill>
                <a:schemeClr val="dk1"/>
              </a:solidFill>
            </a:endParaRPr>
          </a:p>
          <a:p>
            <a:pPr indent="-330200" lvl="0" marL="457200" rtl="0" algn="l">
              <a:lnSpc>
                <a:spcPct val="115000"/>
              </a:lnSpc>
              <a:spcBef>
                <a:spcPts val="900"/>
              </a:spcBef>
              <a:spcAft>
                <a:spcPts val="0"/>
              </a:spcAft>
              <a:buClr>
                <a:schemeClr val="dk1"/>
              </a:buClr>
              <a:buSzPts val="1600"/>
              <a:buChar char="■"/>
            </a:pPr>
            <a:r>
              <a:rPr lang="en" sz="1600">
                <a:solidFill>
                  <a:schemeClr val="dk1"/>
                </a:solidFill>
              </a:rPr>
              <a:t>The </a:t>
            </a:r>
            <a:r>
              <a:rPr i="1" lang="en" sz="1600">
                <a:solidFill>
                  <a:schemeClr val="dk1"/>
                </a:solidFill>
                <a:latin typeface="Courier New"/>
                <a:ea typeface="Courier New"/>
                <a:cs typeface="Courier New"/>
                <a:sym typeface="Courier New"/>
              </a:rPr>
              <a:t>master</a:t>
            </a:r>
            <a:r>
              <a:rPr lang="en" sz="1600">
                <a:solidFill>
                  <a:schemeClr val="dk1"/>
                </a:solidFill>
              </a:rPr>
              <a:t> branch in the remote repository contains two commits, commit </a:t>
            </a:r>
            <a:r>
              <a:rPr b="1" i="1" lang="en" sz="1600">
                <a:solidFill>
                  <a:srgbClr val="3D85C6"/>
                </a:solidFill>
              </a:rPr>
              <a:t>A</a:t>
            </a:r>
            <a:r>
              <a:rPr lang="en" sz="1600">
                <a:solidFill>
                  <a:schemeClr val="dk1"/>
                </a:solidFill>
              </a:rPr>
              <a:t> and commit </a:t>
            </a:r>
            <a:r>
              <a:rPr b="1" i="1" lang="en" sz="1600">
                <a:solidFill>
                  <a:srgbClr val="3D85C6"/>
                </a:solidFill>
              </a:rPr>
              <a:t>B</a:t>
            </a:r>
            <a:r>
              <a:rPr lang="en" sz="1600">
                <a:solidFill>
                  <a:schemeClr val="dk1"/>
                </a:solidFill>
              </a:rPr>
              <a:t>. Both commits have been fetched into the local repository.</a:t>
            </a:r>
            <a:endParaRPr sz="1600"/>
          </a:p>
        </p:txBody>
      </p:sp>
      <p:sp>
        <p:nvSpPr>
          <p:cNvPr id="1302" name="Google Shape;1302;p75"/>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03" name="Google Shape;1303;p75"/>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04" name="Google Shape;1304;p75"/>
          <p:cNvCxnSpPr>
            <a:stCxn id="1303" idx="0"/>
            <a:endCxn id="1302"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305" name="Google Shape;1305;p75"/>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306" name="Google Shape;1306;p75"/>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07" name="Google Shape;1307;p75"/>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08" name="Google Shape;1308;p75"/>
          <p:cNvCxnSpPr>
            <a:stCxn id="1307" idx="0"/>
            <a:endCxn id="1306"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309" name="Google Shape;1309;p75"/>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310" name="Google Shape;1310;p75"/>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311" name="Google Shape;1311;p75"/>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312" name="Google Shape;1312;p75"/>
          <p:cNvCxnSpPr>
            <a:stCxn id="1311" idx="3"/>
            <a:endCxn id="1306"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313" name="Google Shape;1313;p75"/>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314" name="Google Shape;1314;p75"/>
          <p:cNvCxnSpPr>
            <a:stCxn id="1313"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7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6"/>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321" name="Google Shape;1321;p7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6"/>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Clr>
                <a:srgbClr val="3D85C6"/>
              </a:buClr>
              <a:buSzPts val="1200"/>
              <a:buAutoNum type="arabicPeriod"/>
            </a:pPr>
            <a:r>
              <a:rPr lang="en" sz="1200">
                <a:solidFill>
                  <a:srgbClr val="3D85C6"/>
                </a:solidFill>
              </a:rPr>
              <a:t>Create and checkout a local feature branch which is based on </a:t>
            </a:r>
            <a:r>
              <a:rPr i="1" lang="en" sz="1200">
                <a:solidFill>
                  <a:srgbClr val="3D85C6"/>
                </a:solidFill>
                <a:latin typeface="Courier New"/>
                <a:ea typeface="Courier New"/>
                <a:cs typeface="Courier New"/>
                <a:sym typeface="Courier New"/>
              </a:rPr>
              <a:t>origin/master</a:t>
            </a:r>
            <a:r>
              <a:rPr lang="en" sz="1200">
                <a:solidFill>
                  <a:srgbClr val="3D85C6"/>
                </a:solidFill>
              </a:rPr>
              <a:t>:</a:t>
            </a:r>
            <a:br>
              <a:rPr lang="en" sz="1200">
                <a:solidFill>
                  <a:srgbClr val="3D85C6"/>
                </a:solidFill>
              </a:rPr>
            </a:br>
            <a:r>
              <a:rPr i="1" lang="en" sz="1200">
                <a:solidFill>
                  <a:srgbClr val="3D85C6"/>
                </a:solidFill>
                <a:latin typeface="Courier New"/>
                <a:ea typeface="Courier New"/>
                <a:cs typeface="Courier New"/>
                <a:sym typeface="Courier New"/>
              </a:rPr>
              <a:t>git checkout -b featureX origin/master</a:t>
            </a:r>
            <a:endParaRPr i="1" sz="1200">
              <a:solidFill>
                <a:srgbClr val="3D85C6"/>
              </a:solidFill>
              <a:latin typeface="Courier New"/>
              <a:ea typeface="Courier New"/>
              <a:cs typeface="Courier New"/>
              <a:sym typeface="Courier New"/>
            </a:endParaRPr>
          </a:p>
        </p:txBody>
      </p:sp>
      <p:sp>
        <p:nvSpPr>
          <p:cNvPr id="1323" name="Google Shape;1323;p76"/>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24" name="Google Shape;1324;p76"/>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25" name="Google Shape;1325;p76"/>
          <p:cNvCxnSpPr>
            <a:stCxn id="1324" idx="0"/>
            <a:endCxn id="1323"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326" name="Google Shape;1326;p76"/>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327" name="Google Shape;1327;p76"/>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28" name="Google Shape;1328;p76"/>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29" name="Google Shape;1329;p76"/>
          <p:cNvCxnSpPr>
            <a:stCxn id="1328" idx="0"/>
            <a:endCxn id="1327"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330" name="Google Shape;1330;p76"/>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331" name="Google Shape;1331;p76"/>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332" name="Google Shape;1332;p76"/>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333" name="Google Shape;1333;p76"/>
          <p:cNvCxnSpPr>
            <a:stCxn id="1332" idx="3"/>
            <a:endCxn id="1327"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334" name="Google Shape;1334;p76"/>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335" name="Google Shape;1335;p76"/>
          <p:cNvCxnSpPr>
            <a:stCxn id="1334"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336" name="Google Shape;1336;p76"/>
          <p:cNvSpPr txBox="1"/>
          <p:nvPr/>
        </p:nvSpPr>
        <p:spPr>
          <a:xfrm>
            <a:off x="1654350" y="349225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337" name="Google Shape;1337;p76"/>
          <p:cNvCxnSpPr>
            <a:stCxn id="1336" idx="1"/>
            <a:endCxn id="1327" idx="6"/>
          </p:cNvCxnSpPr>
          <p:nvPr/>
        </p:nvCxnSpPr>
        <p:spPr>
          <a:xfrm rot="10800000">
            <a:off x="1343250" y="362155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338" name="Google Shape;1338;p76"/>
          <p:cNvSpPr txBox="1"/>
          <p:nvPr/>
        </p:nvSpPr>
        <p:spPr>
          <a:xfrm>
            <a:off x="1718388" y="30070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339" name="Google Shape;1339;p76"/>
          <p:cNvCxnSpPr>
            <a:stCxn id="1338" idx="2"/>
          </p:cNvCxnSpPr>
          <p:nvPr/>
        </p:nvCxnSpPr>
        <p:spPr>
          <a:xfrm>
            <a:off x="1957638" y="3266249"/>
            <a:ext cx="0" cy="225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7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7"/>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346" name="Google Shape;1346;p7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7"/>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Create and checkout a local feature branch which is based on </a:t>
            </a:r>
            <a:r>
              <a:rPr i="1" lang="en" sz="1200">
                <a:latin typeface="Courier New"/>
                <a:ea typeface="Courier New"/>
                <a:cs typeface="Courier New"/>
                <a:sym typeface="Courier New"/>
              </a:rPr>
              <a:t>origin/master</a:t>
            </a:r>
            <a:r>
              <a:rPr lang="en" sz="1200"/>
              <a:t>:</a:t>
            </a:r>
            <a:br>
              <a:rPr lang="en" sz="1200"/>
            </a:br>
            <a:r>
              <a:rPr i="1" lang="en" sz="1200">
                <a:latin typeface="Courier New"/>
                <a:ea typeface="Courier New"/>
                <a:cs typeface="Courier New"/>
                <a:sym typeface="Courier New"/>
              </a:rPr>
              <a:t>git checkout -b featureX origin/master</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Make a new commit that implements the feature.</a:t>
            </a:r>
            <a:endParaRPr sz="1200">
              <a:solidFill>
                <a:srgbClr val="3D85C6"/>
              </a:solidFill>
            </a:endParaRPr>
          </a:p>
        </p:txBody>
      </p:sp>
      <p:sp>
        <p:nvSpPr>
          <p:cNvPr id="1348" name="Google Shape;1348;p77"/>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49" name="Google Shape;1349;p77"/>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50" name="Google Shape;1350;p77"/>
          <p:cNvCxnSpPr>
            <a:stCxn id="1349" idx="0"/>
            <a:endCxn id="1348"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351" name="Google Shape;1351;p77"/>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352" name="Google Shape;1352;p77"/>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53" name="Google Shape;1353;p77"/>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54" name="Google Shape;1354;p77"/>
          <p:cNvCxnSpPr>
            <a:stCxn id="1353" idx="0"/>
            <a:endCxn id="1352"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355" name="Google Shape;1355;p77"/>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356" name="Google Shape;1356;p77"/>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357" name="Google Shape;1357;p77"/>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358" name="Google Shape;1358;p77"/>
          <p:cNvCxnSpPr>
            <a:stCxn id="1357" idx="3"/>
            <a:endCxn id="1352"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359" name="Google Shape;1359;p77"/>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360" name="Google Shape;1360;p77"/>
          <p:cNvCxnSpPr>
            <a:stCxn id="1359"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361" name="Google Shape;1361;p77"/>
          <p:cNvSpPr txBox="1"/>
          <p:nvPr/>
        </p:nvSpPr>
        <p:spPr>
          <a:xfrm>
            <a:off x="1654350" y="3492250"/>
            <a:ext cx="6066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featureX</a:t>
            </a:r>
            <a:endParaRPr sz="800">
              <a:solidFill>
                <a:srgbClr val="CCCCCC"/>
              </a:solidFill>
            </a:endParaRPr>
          </a:p>
        </p:txBody>
      </p:sp>
      <p:cxnSp>
        <p:nvCxnSpPr>
          <p:cNvPr id="1362" name="Google Shape;1362;p77"/>
          <p:cNvCxnSpPr>
            <a:stCxn id="1361" idx="1"/>
            <a:endCxn id="1352" idx="6"/>
          </p:cNvCxnSpPr>
          <p:nvPr/>
        </p:nvCxnSpPr>
        <p:spPr>
          <a:xfrm rot="10800000">
            <a:off x="1343250" y="3621550"/>
            <a:ext cx="311100" cy="300"/>
          </a:xfrm>
          <a:prstGeom prst="straightConnector1">
            <a:avLst/>
          </a:prstGeom>
          <a:noFill/>
          <a:ln cap="flat" cmpd="sng" w="28575">
            <a:solidFill>
              <a:srgbClr val="CCCCCC"/>
            </a:solidFill>
            <a:prstDash val="dash"/>
            <a:round/>
            <a:headEnd len="med" w="med" type="none"/>
            <a:tailEnd len="med" w="med" type="triangle"/>
          </a:ln>
        </p:spPr>
      </p:cxnSp>
      <p:sp>
        <p:nvSpPr>
          <p:cNvPr id="1363" name="Google Shape;1363;p77"/>
          <p:cNvSpPr/>
          <p:nvPr/>
        </p:nvSpPr>
        <p:spPr>
          <a:xfrm>
            <a:off x="1075026"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C</a:t>
            </a:r>
            <a:endParaRPr b="1" sz="1000">
              <a:solidFill>
                <a:srgbClr val="A61C00"/>
              </a:solidFill>
            </a:endParaRPr>
          </a:p>
        </p:txBody>
      </p:sp>
      <p:cxnSp>
        <p:nvCxnSpPr>
          <p:cNvPr id="1364" name="Google Shape;1364;p77"/>
          <p:cNvCxnSpPr>
            <a:stCxn id="1363" idx="4"/>
            <a:endCxn id="1352" idx="0"/>
          </p:cNvCxnSpPr>
          <p:nvPr/>
        </p:nvCxnSpPr>
        <p:spPr>
          <a:xfrm>
            <a:off x="1209126" y="3278558"/>
            <a:ext cx="0" cy="201000"/>
          </a:xfrm>
          <a:prstGeom prst="straightConnector1">
            <a:avLst/>
          </a:prstGeom>
          <a:noFill/>
          <a:ln cap="flat" cmpd="sng" w="28575">
            <a:solidFill>
              <a:srgbClr val="A61C00"/>
            </a:solidFill>
            <a:prstDash val="solid"/>
            <a:round/>
            <a:headEnd len="med" w="med" type="none"/>
            <a:tailEnd len="med" w="med" type="none"/>
          </a:ln>
        </p:spPr>
      </p:cxnSp>
      <p:sp>
        <p:nvSpPr>
          <p:cNvPr id="1365" name="Google Shape;1365;p77"/>
          <p:cNvSpPr txBox="1"/>
          <p:nvPr/>
        </p:nvSpPr>
        <p:spPr>
          <a:xfrm>
            <a:off x="1654325" y="29758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366" name="Google Shape;1366;p77"/>
          <p:cNvCxnSpPr>
            <a:stCxn id="1365" idx="1"/>
          </p:cNvCxnSpPr>
          <p:nvPr/>
        </p:nvCxnSpPr>
        <p:spPr>
          <a:xfrm rot="10800000">
            <a:off x="1343225" y="31051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367" name="Google Shape;1367;p77"/>
          <p:cNvSpPr txBox="1"/>
          <p:nvPr/>
        </p:nvSpPr>
        <p:spPr>
          <a:xfrm>
            <a:off x="1718363" y="24905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368" name="Google Shape;1368;p77"/>
          <p:cNvCxnSpPr>
            <a:stCxn id="1367" idx="2"/>
          </p:cNvCxnSpPr>
          <p:nvPr/>
        </p:nvCxnSpPr>
        <p:spPr>
          <a:xfrm>
            <a:off x="1957613" y="2749799"/>
            <a:ext cx="0" cy="225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7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8"/>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375" name="Google Shape;1375;p7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8"/>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Create and checkout a local feature branch which is based on </a:t>
            </a:r>
            <a:r>
              <a:rPr i="1" lang="en" sz="1200">
                <a:latin typeface="Courier New"/>
                <a:ea typeface="Courier New"/>
                <a:cs typeface="Courier New"/>
                <a:sym typeface="Courier New"/>
              </a:rPr>
              <a:t>origin/master</a:t>
            </a:r>
            <a:r>
              <a:rPr lang="en" sz="1200"/>
              <a:t>:</a:t>
            </a:r>
            <a:br>
              <a:rPr lang="en" sz="1200"/>
            </a:br>
            <a:r>
              <a:rPr i="1" lang="en" sz="1200">
                <a:latin typeface="Courier New"/>
                <a:ea typeface="Courier New"/>
                <a:cs typeface="Courier New"/>
                <a:sym typeface="Courier New"/>
              </a:rPr>
              <a:t>git checkout -b featureX origin/master</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Push the commit for code review:</a:t>
            </a:r>
            <a:br>
              <a:rPr lang="en" sz="1200">
                <a:solidFill>
                  <a:srgbClr val="3D85C6"/>
                </a:solidFill>
              </a:rPr>
            </a:br>
            <a:r>
              <a:rPr i="1" lang="en" sz="1200">
                <a:solidFill>
                  <a:srgbClr val="3D85C6"/>
                </a:solidFill>
                <a:latin typeface="Courier New"/>
                <a:ea typeface="Courier New"/>
                <a:cs typeface="Courier New"/>
                <a:sym typeface="Courier New"/>
              </a:rPr>
              <a:t>git push origin HEAD:refs/for/master</a:t>
            </a:r>
            <a:endParaRPr sz="1200">
              <a:solidFill>
                <a:srgbClr val="3D85C6"/>
              </a:solidFill>
            </a:endParaRPr>
          </a:p>
        </p:txBody>
      </p:sp>
      <p:sp>
        <p:nvSpPr>
          <p:cNvPr id="1377" name="Google Shape;1377;p78"/>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78" name="Google Shape;1378;p78"/>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79" name="Google Shape;1379;p78"/>
          <p:cNvCxnSpPr>
            <a:stCxn id="1378" idx="0"/>
            <a:endCxn id="1377"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380" name="Google Shape;1380;p78"/>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381" name="Google Shape;1381;p78"/>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82" name="Google Shape;1382;p78"/>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83" name="Google Shape;1383;p78"/>
          <p:cNvCxnSpPr>
            <a:stCxn id="1382" idx="0"/>
            <a:endCxn id="1381"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384" name="Google Shape;1384;p78"/>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385" name="Google Shape;1385;p78"/>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386" name="Google Shape;1386;p78"/>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387" name="Google Shape;1387;p78"/>
          <p:cNvCxnSpPr>
            <a:stCxn id="1386" idx="3"/>
            <a:endCxn id="1381"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388" name="Google Shape;1388;p78"/>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389" name="Google Shape;1389;p78"/>
          <p:cNvCxnSpPr>
            <a:stCxn id="1388"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390" name="Google Shape;1390;p78"/>
          <p:cNvSpPr/>
          <p:nvPr/>
        </p:nvSpPr>
        <p:spPr>
          <a:xfrm>
            <a:off x="1075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391" name="Google Shape;1391;p78"/>
          <p:cNvCxnSpPr>
            <a:stCxn id="1390" idx="4"/>
            <a:endCxn id="1381" idx="0"/>
          </p:cNvCxnSpPr>
          <p:nvPr/>
        </p:nvCxnSpPr>
        <p:spPr>
          <a:xfrm>
            <a:off x="1209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392" name="Google Shape;1392;p78"/>
          <p:cNvSpPr txBox="1"/>
          <p:nvPr/>
        </p:nvSpPr>
        <p:spPr>
          <a:xfrm>
            <a:off x="1654325" y="297580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393" name="Google Shape;1393;p78"/>
          <p:cNvCxnSpPr>
            <a:stCxn id="1392" idx="1"/>
          </p:cNvCxnSpPr>
          <p:nvPr/>
        </p:nvCxnSpPr>
        <p:spPr>
          <a:xfrm rot="10800000">
            <a:off x="1343225" y="310510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394" name="Google Shape;1394;p78"/>
          <p:cNvSpPr txBox="1"/>
          <p:nvPr/>
        </p:nvSpPr>
        <p:spPr>
          <a:xfrm>
            <a:off x="1718363" y="24905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395" name="Google Shape;1395;p78"/>
          <p:cNvCxnSpPr>
            <a:stCxn id="1394" idx="2"/>
          </p:cNvCxnSpPr>
          <p:nvPr/>
        </p:nvCxnSpPr>
        <p:spPr>
          <a:xfrm>
            <a:off x="1957613" y="27497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396" name="Google Shape;1396;p78"/>
          <p:cNvSpPr/>
          <p:nvPr/>
        </p:nvSpPr>
        <p:spPr>
          <a:xfrm>
            <a:off x="3913026"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C</a:t>
            </a:r>
            <a:endParaRPr b="1" sz="1000">
              <a:solidFill>
                <a:srgbClr val="A61C00"/>
              </a:solidFill>
            </a:endParaRPr>
          </a:p>
        </p:txBody>
      </p:sp>
      <p:cxnSp>
        <p:nvCxnSpPr>
          <p:cNvPr id="1397" name="Google Shape;1397;p78"/>
          <p:cNvCxnSpPr>
            <a:stCxn id="1396" idx="4"/>
          </p:cNvCxnSpPr>
          <p:nvPr/>
        </p:nvCxnSpPr>
        <p:spPr>
          <a:xfrm>
            <a:off x="4047126" y="3278558"/>
            <a:ext cx="0" cy="201000"/>
          </a:xfrm>
          <a:prstGeom prst="straightConnector1">
            <a:avLst/>
          </a:prstGeom>
          <a:noFill/>
          <a:ln cap="flat" cmpd="sng" w="28575">
            <a:solidFill>
              <a:srgbClr val="A61C00"/>
            </a:solidFill>
            <a:prstDash val="solid"/>
            <a:round/>
            <a:headEnd len="med" w="med" type="none"/>
            <a:tailEnd len="med" w="med" type="none"/>
          </a:ln>
        </p:spPr>
      </p:cxnSp>
      <p:sp>
        <p:nvSpPr>
          <p:cNvPr id="1398" name="Google Shape;1398;p78"/>
          <p:cNvSpPr txBox="1"/>
          <p:nvPr/>
        </p:nvSpPr>
        <p:spPr>
          <a:xfrm>
            <a:off x="4493975" y="3007050"/>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399" name="Google Shape;1399;p78"/>
          <p:cNvCxnSpPr>
            <a:stCxn id="1398" idx="1"/>
            <a:endCxn id="1396" idx="6"/>
          </p:cNvCxnSpPr>
          <p:nvPr/>
        </p:nvCxnSpPr>
        <p:spPr>
          <a:xfrm rot="10800000">
            <a:off x="4181375" y="3136650"/>
            <a:ext cx="312600" cy="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7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9"/>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406" name="Google Shape;1406;p7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9"/>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Create and checkout a local feature branch which is based on </a:t>
            </a:r>
            <a:r>
              <a:rPr i="1" lang="en" sz="1200">
                <a:latin typeface="Courier New"/>
                <a:ea typeface="Courier New"/>
                <a:cs typeface="Courier New"/>
                <a:sym typeface="Courier New"/>
              </a:rPr>
              <a:t>origin/master</a:t>
            </a:r>
            <a:r>
              <a:rPr lang="en" sz="1200"/>
              <a:t>:</a:t>
            </a:r>
            <a:br>
              <a:rPr lang="en" sz="1200"/>
            </a:br>
            <a:r>
              <a:rPr i="1" lang="en" sz="1200">
                <a:latin typeface="Courier New"/>
                <a:ea typeface="Courier New"/>
                <a:cs typeface="Courier New"/>
                <a:sym typeface="Courier New"/>
              </a:rPr>
              <a:t>git checkout -b featureX origin/master</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rework is needed:</a:t>
            </a:r>
            <a:endParaRPr sz="1200">
              <a:solidFill>
                <a:srgbClr val="3D85C6"/>
              </a:solidFill>
            </a:endParaRPr>
          </a:p>
          <a:p>
            <a:pPr indent="-304800" lvl="1" marL="914400" rtl="0" algn="l">
              <a:lnSpc>
                <a:spcPct val="115000"/>
              </a:lnSpc>
              <a:spcBef>
                <a:spcPts val="0"/>
              </a:spcBef>
              <a:spcAft>
                <a:spcPts val="0"/>
              </a:spcAft>
              <a:buClr>
                <a:srgbClr val="3D85C6"/>
              </a:buClr>
              <a:buSzPts val="1200"/>
              <a:buAutoNum type="alphaLcPeriod"/>
            </a:pPr>
            <a:r>
              <a:rPr lang="en" sz="1200">
                <a:solidFill>
                  <a:srgbClr val="3D85C6"/>
                </a:solidFill>
              </a:rPr>
              <a:t>Checkout the </a:t>
            </a:r>
            <a:r>
              <a:rPr i="1" lang="en" sz="1200">
                <a:solidFill>
                  <a:srgbClr val="3D85C6"/>
                </a:solidFill>
                <a:latin typeface="Courier New"/>
                <a:ea typeface="Courier New"/>
                <a:cs typeface="Courier New"/>
                <a:sym typeface="Courier New"/>
              </a:rPr>
              <a:t>featureX</a:t>
            </a:r>
            <a:r>
              <a:rPr lang="en" sz="1200">
                <a:solidFill>
                  <a:srgbClr val="3D85C6"/>
                </a:solidFill>
              </a:rPr>
              <a:t> branch and amend the commit.</a:t>
            </a:r>
            <a:endParaRPr sz="1200">
              <a:solidFill>
                <a:srgbClr val="3D85C6"/>
              </a:solidFill>
            </a:endParaRPr>
          </a:p>
        </p:txBody>
      </p:sp>
      <p:sp>
        <p:nvSpPr>
          <p:cNvPr id="1408" name="Google Shape;1408;p79"/>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09" name="Google Shape;1409;p79"/>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10" name="Google Shape;1410;p79"/>
          <p:cNvCxnSpPr>
            <a:stCxn id="1409" idx="0"/>
            <a:endCxn id="1408"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411" name="Google Shape;1411;p7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412" name="Google Shape;1412;p79"/>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13" name="Google Shape;1413;p79"/>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14" name="Google Shape;1414;p79"/>
          <p:cNvCxnSpPr>
            <a:stCxn id="1413" idx="0"/>
            <a:endCxn id="1412"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415" name="Google Shape;1415;p7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416" name="Google Shape;1416;p79"/>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417" name="Google Shape;1417;p79"/>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418" name="Google Shape;1418;p79"/>
          <p:cNvCxnSpPr>
            <a:stCxn id="1417" idx="3"/>
            <a:endCxn id="1412"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419" name="Google Shape;1419;p79"/>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420" name="Google Shape;1420;p79"/>
          <p:cNvCxnSpPr>
            <a:stCxn id="1419"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421" name="Google Shape;1421;p79"/>
          <p:cNvSpPr/>
          <p:nvPr/>
        </p:nvSpPr>
        <p:spPr>
          <a:xfrm>
            <a:off x="1558701"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422" name="Google Shape;1422;p79"/>
          <p:cNvCxnSpPr>
            <a:stCxn id="1421" idx="4"/>
            <a:endCxn id="1412" idx="0"/>
          </p:cNvCxnSpPr>
          <p:nvPr/>
        </p:nvCxnSpPr>
        <p:spPr>
          <a:xfrm flipH="1">
            <a:off x="1209201" y="32785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423" name="Google Shape;1423;p79"/>
          <p:cNvSpPr txBox="1"/>
          <p:nvPr/>
        </p:nvSpPr>
        <p:spPr>
          <a:xfrm>
            <a:off x="2116550" y="301935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424" name="Google Shape;1424;p79"/>
          <p:cNvCxnSpPr>
            <a:stCxn id="1423" idx="1"/>
          </p:cNvCxnSpPr>
          <p:nvPr/>
        </p:nvCxnSpPr>
        <p:spPr>
          <a:xfrm rot="10800000">
            <a:off x="1805450" y="314865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425" name="Google Shape;1425;p79"/>
          <p:cNvSpPr txBox="1"/>
          <p:nvPr/>
        </p:nvSpPr>
        <p:spPr>
          <a:xfrm>
            <a:off x="2180588" y="25342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426" name="Google Shape;1426;p79"/>
          <p:cNvCxnSpPr>
            <a:stCxn id="1425" idx="2"/>
          </p:cNvCxnSpPr>
          <p:nvPr/>
        </p:nvCxnSpPr>
        <p:spPr>
          <a:xfrm>
            <a:off x="2419838" y="27934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427" name="Google Shape;1427;p79"/>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28" name="Google Shape;1428;p79"/>
          <p:cNvCxnSpPr>
            <a:stCxn id="1427"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429" name="Google Shape;1429;p79"/>
          <p:cNvSpPr txBox="1"/>
          <p:nvPr/>
        </p:nvSpPr>
        <p:spPr>
          <a:xfrm>
            <a:off x="4493975" y="3007050"/>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430" name="Google Shape;1430;p79"/>
          <p:cNvCxnSpPr>
            <a:stCxn id="1429" idx="1"/>
            <a:endCxn id="1427" idx="6"/>
          </p:cNvCxnSpPr>
          <p:nvPr/>
        </p:nvCxnSpPr>
        <p:spPr>
          <a:xfrm rot="10800000">
            <a:off x="4181375" y="3136650"/>
            <a:ext cx="312600" cy="0"/>
          </a:xfrm>
          <a:prstGeom prst="straightConnector1">
            <a:avLst/>
          </a:prstGeom>
          <a:noFill/>
          <a:ln cap="flat" cmpd="sng" w="28575">
            <a:solidFill>
              <a:srgbClr val="6AA84F"/>
            </a:solidFill>
            <a:prstDash val="solid"/>
            <a:round/>
            <a:headEnd len="med" w="med" type="none"/>
            <a:tailEnd len="med" w="med" type="triangle"/>
          </a:ln>
        </p:spPr>
      </p:cxnSp>
      <p:sp>
        <p:nvSpPr>
          <p:cNvPr id="1431" name="Google Shape;1431;p79"/>
          <p:cNvSpPr/>
          <p:nvPr/>
        </p:nvSpPr>
        <p:spPr>
          <a:xfrm>
            <a:off x="10750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32" name="Google Shape;1432;p79"/>
          <p:cNvCxnSpPr>
            <a:stCxn id="1431" idx="4"/>
            <a:endCxn id="1412" idx="0"/>
          </p:cNvCxnSpPr>
          <p:nvPr/>
        </p:nvCxnSpPr>
        <p:spPr>
          <a:xfrm>
            <a:off x="1209126" y="3278483"/>
            <a:ext cx="0" cy="201000"/>
          </a:xfrm>
          <a:prstGeom prst="straightConnector1">
            <a:avLst/>
          </a:prstGeom>
          <a:noFill/>
          <a:ln cap="flat" cmpd="sng" w="28575">
            <a:solidFill>
              <a:schemeClr val="dk2"/>
            </a:solidFill>
            <a:prstDash val="solid"/>
            <a:round/>
            <a:headEnd len="med" w="med" type="none"/>
            <a:tailEnd len="med" w="med" type="none"/>
          </a:ln>
        </p:spPr>
      </p:cxnSp>
      <p:sp>
        <p:nvSpPr>
          <p:cNvPr id="1433" name="Google Shape;1433;p79"/>
          <p:cNvSpPr txBox="1"/>
          <p:nvPr/>
        </p:nvSpPr>
        <p:spPr>
          <a:xfrm>
            <a:off x="189450" y="3007050"/>
            <a:ext cx="6066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featureX</a:t>
            </a:r>
            <a:endParaRPr sz="800">
              <a:solidFill>
                <a:srgbClr val="CCCCCC"/>
              </a:solidFill>
            </a:endParaRPr>
          </a:p>
        </p:txBody>
      </p:sp>
      <p:cxnSp>
        <p:nvCxnSpPr>
          <p:cNvPr id="1434" name="Google Shape;1434;p79"/>
          <p:cNvCxnSpPr>
            <a:stCxn id="1433" idx="3"/>
            <a:endCxn id="1431" idx="2"/>
          </p:cNvCxnSpPr>
          <p:nvPr/>
        </p:nvCxnSpPr>
        <p:spPr>
          <a:xfrm>
            <a:off x="796050" y="3136650"/>
            <a:ext cx="279000" cy="0"/>
          </a:xfrm>
          <a:prstGeom prst="straightConnector1">
            <a:avLst/>
          </a:prstGeom>
          <a:noFill/>
          <a:ln cap="flat" cmpd="sng" w="28575">
            <a:solidFill>
              <a:srgbClr val="CCCCCC"/>
            </a:solidFill>
            <a:prstDash val="dash"/>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8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0"/>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441" name="Google Shape;1441;p8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0"/>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Create and checkout a local feature branch which is based on </a:t>
            </a:r>
            <a:r>
              <a:rPr i="1" lang="en" sz="1200">
                <a:latin typeface="Courier New"/>
                <a:ea typeface="Courier New"/>
                <a:cs typeface="Courier New"/>
                <a:sym typeface="Courier New"/>
              </a:rPr>
              <a:t>origin/master</a:t>
            </a:r>
            <a:r>
              <a:rPr lang="en" sz="1200"/>
              <a:t>:</a:t>
            </a:r>
            <a:br>
              <a:rPr lang="en" sz="1200"/>
            </a:br>
            <a:r>
              <a:rPr i="1" lang="en" sz="1200">
                <a:latin typeface="Courier New"/>
                <a:ea typeface="Courier New"/>
                <a:cs typeface="Courier New"/>
                <a:sym typeface="Courier New"/>
              </a:rPr>
              <a:t>git checkout -b featureX origin/master</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rework is needed:</a:t>
            </a:r>
            <a:endParaRPr sz="1200">
              <a:solidFill>
                <a:srgbClr val="3D85C6"/>
              </a:solidFill>
            </a:endParaRPr>
          </a:p>
          <a:p>
            <a:pPr indent="-304800" lvl="1" marL="914400" rtl="0" algn="l">
              <a:lnSpc>
                <a:spcPct val="115000"/>
              </a:lnSpc>
              <a:spcBef>
                <a:spcPts val="0"/>
              </a:spcBef>
              <a:spcAft>
                <a:spcPts val="0"/>
              </a:spcAft>
              <a:buClr>
                <a:srgbClr val="434343"/>
              </a:buClr>
              <a:buSzPts val="1200"/>
              <a:buAutoNum type="alphaLcPeriod"/>
            </a:pPr>
            <a:r>
              <a:rPr lang="en" sz="1200">
                <a:solidFill>
                  <a:srgbClr val="434343"/>
                </a:solidFill>
              </a:rPr>
              <a:t>Checkout the </a:t>
            </a:r>
            <a:r>
              <a:rPr i="1" lang="en" sz="1200">
                <a:solidFill>
                  <a:srgbClr val="434343"/>
                </a:solidFill>
                <a:latin typeface="Courier New"/>
                <a:ea typeface="Courier New"/>
                <a:cs typeface="Courier New"/>
                <a:sym typeface="Courier New"/>
              </a:rPr>
              <a:t>featureX</a:t>
            </a:r>
            <a:r>
              <a:rPr lang="en" sz="1200">
                <a:solidFill>
                  <a:srgbClr val="434343"/>
                </a:solidFill>
              </a:rPr>
              <a:t> branch and amend the commit.</a:t>
            </a:r>
            <a:endParaRPr sz="1200">
              <a:solidFill>
                <a:srgbClr val="434343"/>
              </a:solidFill>
            </a:endParaRPr>
          </a:p>
          <a:p>
            <a:pPr indent="-304800" lvl="1" marL="914400" rtl="0" algn="l">
              <a:lnSpc>
                <a:spcPct val="115000"/>
              </a:lnSpc>
              <a:spcBef>
                <a:spcPts val="0"/>
              </a:spcBef>
              <a:spcAft>
                <a:spcPts val="0"/>
              </a:spcAft>
              <a:buClr>
                <a:srgbClr val="3D85C6"/>
              </a:buClr>
              <a:buSzPts val="1200"/>
              <a:buAutoNum type="alphaLcPeriod"/>
            </a:pPr>
            <a:r>
              <a:rPr lang="en" sz="1200">
                <a:solidFill>
                  <a:srgbClr val="3D85C6"/>
                </a:solidFill>
              </a:rPr>
              <a:t>Push the new commit for review to create a second patch set</a:t>
            </a:r>
            <a:endParaRPr sz="1200">
              <a:solidFill>
                <a:srgbClr val="3D85C6"/>
              </a:solidFill>
            </a:endParaRPr>
          </a:p>
        </p:txBody>
      </p:sp>
      <p:sp>
        <p:nvSpPr>
          <p:cNvPr id="1443" name="Google Shape;1443;p80"/>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44" name="Google Shape;1444;p80"/>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45" name="Google Shape;1445;p80"/>
          <p:cNvCxnSpPr>
            <a:stCxn id="1444" idx="0"/>
            <a:endCxn id="1443"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446" name="Google Shape;1446;p80"/>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447" name="Google Shape;1447;p80"/>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48" name="Google Shape;1448;p80"/>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49" name="Google Shape;1449;p80"/>
          <p:cNvCxnSpPr>
            <a:stCxn id="1448" idx="0"/>
            <a:endCxn id="1447"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450" name="Google Shape;1450;p8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451" name="Google Shape;1451;p80"/>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452" name="Google Shape;1452;p80"/>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453" name="Google Shape;1453;p80"/>
          <p:cNvCxnSpPr>
            <a:stCxn id="1452" idx="3"/>
            <a:endCxn id="1447"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454" name="Google Shape;1454;p80"/>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455" name="Google Shape;1455;p80"/>
          <p:cNvCxnSpPr>
            <a:stCxn id="1454"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456" name="Google Shape;1456;p80"/>
          <p:cNvSpPr/>
          <p:nvPr/>
        </p:nvSpPr>
        <p:spPr>
          <a:xfrm>
            <a:off x="1558701"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457" name="Google Shape;1457;p80"/>
          <p:cNvCxnSpPr>
            <a:stCxn id="1456" idx="4"/>
            <a:endCxn id="1447" idx="0"/>
          </p:cNvCxnSpPr>
          <p:nvPr/>
        </p:nvCxnSpPr>
        <p:spPr>
          <a:xfrm flipH="1">
            <a:off x="1209201" y="32785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458" name="Google Shape;1458;p80"/>
          <p:cNvSpPr txBox="1"/>
          <p:nvPr/>
        </p:nvSpPr>
        <p:spPr>
          <a:xfrm>
            <a:off x="2116550" y="301935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459" name="Google Shape;1459;p80"/>
          <p:cNvCxnSpPr>
            <a:stCxn id="1458" idx="1"/>
          </p:cNvCxnSpPr>
          <p:nvPr/>
        </p:nvCxnSpPr>
        <p:spPr>
          <a:xfrm rot="10800000">
            <a:off x="1805450" y="314865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460" name="Google Shape;1460;p80"/>
          <p:cNvSpPr txBox="1"/>
          <p:nvPr/>
        </p:nvSpPr>
        <p:spPr>
          <a:xfrm>
            <a:off x="2180588" y="25342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461" name="Google Shape;1461;p80"/>
          <p:cNvCxnSpPr>
            <a:stCxn id="1460" idx="2"/>
          </p:cNvCxnSpPr>
          <p:nvPr/>
        </p:nvCxnSpPr>
        <p:spPr>
          <a:xfrm>
            <a:off x="2419838" y="27934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462" name="Google Shape;1462;p80"/>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63" name="Google Shape;1463;p80"/>
          <p:cNvCxnSpPr>
            <a:stCxn id="1462"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464" name="Google Shape;1464;p80"/>
          <p:cNvSpPr txBox="1"/>
          <p:nvPr/>
        </p:nvSpPr>
        <p:spPr>
          <a:xfrm>
            <a:off x="4833400" y="3362650"/>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465" name="Google Shape;1465;p80"/>
          <p:cNvCxnSpPr>
            <a:stCxn id="1464" idx="1"/>
            <a:endCxn id="1466" idx="4"/>
          </p:cNvCxnSpPr>
          <p:nvPr/>
        </p:nvCxnSpPr>
        <p:spPr>
          <a:xfrm rot="10800000">
            <a:off x="4522600" y="3278350"/>
            <a:ext cx="310800" cy="213900"/>
          </a:xfrm>
          <a:prstGeom prst="straightConnector1">
            <a:avLst/>
          </a:prstGeom>
          <a:noFill/>
          <a:ln cap="flat" cmpd="sng" w="28575">
            <a:solidFill>
              <a:srgbClr val="6AA84F"/>
            </a:solidFill>
            <a:prstDash val="solid"/>
            <a:round/>
            <a:headEnd len="med" w="med" type="none"/>
            <a:tailEnd len="med" w="med" type="triangle"/>
          </a:ln>
        </p:spPr>
      </p:cxnSp>
      <p:sp>
        <p:nvSpPr>
          <p:cNvPr id="1467" name="Google Shape;1467;p80"/>
          <p:cNvSpPr/>
          <p:nvPr/>
        </p:nvSpPr>
        <p:spPr>
          <a:xfrm>
            <a:off x="10750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68" name="Google Shape;1468;p80"/>
          <p:cNvCxnSpPr>
            <a:stCxn id="1467" idx="4"/>
            <a:endCxn id="1447" idx="0"/>
          </p:cNvCxnSpPr>
          <p:nvPr/>
        </p:nvCxnSpPr>
        <p:spPr>
          <a:xfrm>
            <a:off x="1209126" y="3278483"/>
            <a:ext cx="0" cy="201000"/>
          </a:xfrm>
          <a:prstGeom prst="straightConnector1">
            <a:avLst/>
          </a:prstGeom>
          <a:noFill/>
          <a:ln cap="flat" cmpd="sng" w="28575">
            <a:solidFill>
              <a:schemeClr val="dk2"/>
            </a:solidFill>
            <a:prstDash val="solid"/>
            <a:round/>
            <a:headEnd len="med" w="med" type="none"/>
            <a:tailEnd len="med" w="med" type="none"/>
          </a:ln>
        </p:spPr>
      </p:cxnSp>
      <p:sp>
        <p:nvSpPr>
          <p:cNvPr id="1466" name="Google Shape;1466;p80"/>
          <p:cNvSpPr/>
          <p:nvPr/>
        </p:nvSpPr>
        <p:spPr>
          <a:xfrm>
            <a:off x="4388426" y="2994683"/>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469" name="Google Shape;1469;p80"/>
          <p:cNvCxnSpPr>
            <a:stCxn id="1466" idx="3"/>
            <a:endCxn id="1443" idx="7"/>
          </p:cNvCxnSpPr>
          <p:nvPr/>
        </p:nvCxnSpPr>
        <p:spPr>
          <a:xfrm flipH="1">
            <a:off x="4141803" y="3236922"/>
            <a:ext cx="285900" cy="284400"/>
          </a:xfrm>
          <a:prstGeom prst="straightConnector1">
            <a:avLst/>
          </a:prstGeom>
          <a:noFill/>
          <a:ln cap="flat" cmpd="sng" w="28575">
            <a:solidFill>
              <a:srgbClr val="A61C00"/>
            </a:solidFill>
            <a:prstDash val="solid"/>
            <a:round/>
            <a:headEnd len="med" w="med" type="none"/>
            <a:tailEnd len="med" w="med" type="none"/>
          </a:ln>
        </p:spPr>
      </p:cxnSp>
      <p:sp>
        <p:nvSpPr>
          <p:cNvPr id="1470" name="Google Shape;1470;p80"/>
          <p:cNvSpPr txBox="1"/>
          <p:nvPr/>
        </p:nvSpPr>
        <p:spPr>
          <a:xfrm>
            <a:off x="4833400" y="3751050"/>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471" name="Google Shape;1471;p80"/>
          <p:cNvCxnSpPr>
            <a:stCxn id="1470" idx="1"/>
            <a:endCxn id="1462" idx="5"/>
          </p:cNvCxnSpPr>
          <p:nvPr/>
        </p:nvCxnSpPr>
        <p:spPr>
          <a:xfrm rot="10800000">
            <a:off x="4141900" y="3236850"/>
            <a:ext cx="691500" cy="64380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8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1"/>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478" name="Google Shape;1478;p8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1"/>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SzPts val="1200"/>
              <a:buAutoNum type="arabicPeriod"/>
            </a:pPr>
            <a:r>
              <a:rPr lang="en" sz="1200"/>
              <a:t>If rework is needed:</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amend the commit.</a:t>
            </a:r>
            <a:endParaRPr sz="1200"/>
          </a:p>
          <a:p>
            <a:pPr indent="-304800" lvl="1" marL="914400" rtl="0" algn="l">
              <a:lnSpc>
                <a:spcPct val="115000"/>
              </a:lnSpc>
              <a:spcBef>
                <a:spcPts val="0"/>
              </a:spcBef>
              <a:spcAft>
                <a:spcPts val="0"/>
              </a:spcAft>
              <a:buSzPts val="1200"/>
              <a:buAutoNum type="alphaLcPeriod"/>
            </a:pPr>
            <a:r>
              <a:rPr lang="en" sz="1200"/>
              <a:t>Push the new commit for review to create a second patch set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rebase is needed</a:t>
            </a:r>
            <a:endParaRPr sz="1200">
              <a:solidFill>
                <a:srgbClr val="3D85C6"/>
              </a:solidFill>
            </a:endParaRPr>
          </a:p>
        </p:txBody>
      </p:sp>
      <p:sp>
        <p:nvSpPr>
          <p:cNvPr id="1480" name="Google Shape;1480;p81"/>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81" name="Google Shape;1481;p81"/>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82" name="Google Shape;1482;p81"/>
          <p:cNvCxnSpPr>
            <a:stCxn id="1481" idx="0"/>
            <a:endCxn id="1480"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483" name="Google Shape;1483;p8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484" name="Google Shape;1484;p8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485" name="Google Shape;1485;p81"/>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486" name="Google Shape;1486;p81"/>
          <p:cNvSpPr txBox="1"/>
          <p:nvPr/>
        </p:nvSpPr>
        <p:spPr>
          <a:xfrm>
            <a:off x="3022639" y="3492238"/>
            <a:ext cx="550800" cy="2592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master</a:t>
            </a:r>
            <a:endParaRPr sz="800">
              <a:solidFill>
                <a:srgbClr val="B7B7B7"/>
              </a:solidFill>
            </a:endParaRPr>
          </a:p>
        </p:txBody>
      </p:sp>
      <p:cxnSp>
        <p:nvCxnSpPr>
          <p:cNvPr id="1487" name="Google Shape;1487;p81"/>
          <p:cNvCxnSpPr>
            <a:stCxn id="1486" idx="3"/>
          </p:cNvCxnSpPr>
          <p:nvPr/>
        </p:nvCxnSpPr>
        <p:spPr>
          <a:xfrm>
            <a:off x="3573439" y="3621838"/>
            <a:ext cx="319500" cy="0"/>
          </a:xfrm>
          <a:prstGeom prst="straightConnector1">
            <a:avLst/>
          </a:prstGeom>
          <a:noFill/>
          <a:ln cap="flat" cmpd="sng" w="28575">
            <a:solidFill>
              <a:srgbClr val="CCCCCC"/>
            </a:solidFill>
            <a:prstDash val="dash"/>
            <a:round/>
            <a:headEnd len="med" w="med" type="none"/>
            <a:tailEnd len="med" w="med" type="triangle"/>
          </a:ln>
        </p:spPr>
      </p:cxnSp>
      <p:sp>
        <p:nvSpPr>
          <p:cNvPr id="1488" name="Google Shape;1488;p81"/>
          <p:cNvSpPr/>
          <p:nvPr/>
        </p:nvSpPr>
        <p:spPr>
          <a:xfrm>
            <a:off x="3913026"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E</a:t>
            </a:r>
            <a:endParaRPr b="1" sz="1000">
              <a:solidFill>
                <a:srgbClr val="A61C00"/>
              </a:solidFill>
            </a:endParaRPr>
          </a:p>
        </p:txBody>
      </p:sp>
      <p:cxnSp>
        <p:nvCxnSpPr>
          <p:cNvPr id="1489" name="Google Shape;1489;p81"/>
          <p:cNvCxnSpPr>
            <a:stCxn id="1488" idx="4"/>
          </p:cNvCxnSpPr>
          <p:nvPr/>
        </p:nvCxnSpPr>
        <p:spPr>
          <a:xfrm>
            <a:off x="4047126" y="3278558"/>
            <a:ext cx="0" cy="201000"/>
          </a:xfrm>
          <a:prstGeom prst="straightConnector1">
            <a:avLst/>
          </a:prstGeom>
          <a:noFill/>
          <a:ln cap="flat" cmpd="sng" w="28575">
            <a:solidFill>
              <a:srgbClr val="A61C00"/>
            </a:solidFill>
            <a:prstDash val="solid"/>
            <a:round/>
            <a:headEnd len="med" w="med" type="none"/>
            <a:tailEnd len="med" w="med" type="none"/>
          </a:ln>
        </p:spPr>
      </p:cxnSp>
      <p:sp>
        <p:nvSpPr>
          <p:cNvPr id="1490" name="Google Shape;1490;p81"/>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491" name="Google Shape;1491;p81"/>
          <p:cNvCxnSpPr>
            <a:endCxn id="1492"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493" name="Google Shape;1493;p81"/>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94" name="Google Shape;1494;p81"/>
          <p:cNvCxnSpPr>
            <a:stCxn id="1493" idx="3"/>
            <a:endCxn id="1480"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495" name="Google Shape;1495;p81"/>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496" name="Google Shape;1496;p81"/>
          <p:cNvCxnSpPr>
            <a:stCxn id="1495" idx="1"/>
            <a:endCxn id="1493"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497" name="Google Shape;1497;p81"/>
          <p:cNvSpPr txBox="1"/>
          <p:nvPr/>
        </p:nvSpPr>
        <p:spPr>
          <a:xfrm>
            <a:off x="3022051" y="3019338"/>
            <a:ext cx="5508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498" name="Google Shape;1498;p81"/>
          <p:cNvCxnSpPr>
            <a:stCxn id="1497" idx="3"/>
          </p:cNvCxnSpPr>
          <p:nvPr/>
        </p:nvCxnSpPr>
        <p:spPr>
          <a:xfrm>
            <a:off x="3572851" y="3148938"/>
            <a:ext cx="319500" cy="0"/>
          </a:xfrm>
          <a:prstGeom prst="straightConnector1">
            <a:avLst/>
          </a:prstGeom>
          <a:noFill/>
          <a:ln cap="flat" cmpd="sng" w="28575">
            <a:solidFill>
              <a:srgbClr val="A61C00"/>
            </a:solidFill>
            <a:prstDash val="solid"/>
            <a:round/>
            <a:headEnd len="med" w="med" type="none"/>
            <a:tailEnd len="med" w="med" type="triangle"/>
          </a:ln>
        </p:spPr>
      </p:cxnSp>
      <p:sp>
        <p:nvSpPr>
          <p:cNvPr id="1492" name="Google Shape;1492;p81"/>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499" name="Google Shape;1499;p81"/>
          <p:cNvCxnSpPr>
            <a:stCxn id="1492" idx="4"/>
            <a:endCxn id="1480"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500" name="Google Shape;1500;p81"/>
          <p:cNvSpPr/>
          <p:nvPr/>
        </p:nvSpPr>
        <p:spPr>
          <a:xfrm>
            <a:off x="1149251" y="36320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01" name="Google Shape;1501;p81"/>
          <p:cNvSpPr/>
          <p:nvPr/>
        </p:nvSpPr>
        <p:spPr>
          <a:xfrm>
            <a:off x="1149251" y="40389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02" name="Google Shape;1502;p81"/>
          <p:cNvCxnSpPr>
            <a:stCxn id="1501" idx="0"/>
            <a:endCxn id="1500" idx="4"/>
          </p:cNvCxnSpPr>
          <p:nvPr/>
        </p:nvCxnSpPr>
        <p:spPr>
          <a:xfrm rot="10800000">
            <a:off x="1283351" y="3915972"/>
            <a:ext cx="0" cy="123000"/>
          </a:xfrm>
          <a:prstGeom prst="straightConnector1">
            <a:avLst/>
          </a:prstGeom>
          <a:noFill/>
          <a:ln cap="flat" cmpd="sng" w="28575">
            <a:solidFill>
              <a:schemeClr val="dk2"/>
            </a:solidFill>
            <a:prstDash val="solid"/>
            <a:round/>
            <a:headEnd len="med" w="med" type="none"/>
            <a:tailEnd len="med" w="med" type="none"/>
          </a:ln>
        </p:spPr>
      </p:cxnSp>
      <p:sp>
        <p:nvSpPr>
          <p:cNvPr id="1503" name="Google Shape;1503;p81"/>
          <p:cNvSpPr txBox="1"/>
          <p:nvPr/>
        </p:nvSpPr>
        <p:spPr>
          <a:xfrm>
            <a:off x="135675" y="36442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504" name="Google Shape;1504;p81"/>
          <p:cNvCxnSpPr>
            <a:stCxn id="1503" idx="3"/>
            <a:endCxn id="1500" idx="2"/>
          </p:cNvCxnSpPr>
          <p:nvPr/>
        </p:nvCxnSpPr>
        <p:spPr>
          <a:xfrm>
            <a:off x="917175" y="37738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505" name="Google Shape;1505;p81"/>
          <p:cNvSpPr/>
          <p:nvPr/>
        </p:nvSpPr>
        <p:spPr>
          <a:xfrm>
            <a:off x="1632926" y="31471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506" name="Google Shape;1506;p81"/>
          <p:cNvCxnSpPr>
            <a:stCxn id="1505" idx="4"/>
            <a:endCxn id="1500" idx="0"/>
          </p:cNvCxnSpPr>
          <p:nvPr/>
        </p:nvCxnSpPr>
        <p:spPr>
          <a:xfrm flipH="1">
            <a:off x="1283426" y="34309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507" name="Google Shape;1507;p81"/>
          <p:cNvSpPr txBox="1"/>
          <p:nvPr/>
        </p:nvSpPr>
        <p:spPr>
          <a:xfrm>
            <a:off x="2190775" y="317175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508" name="Google Shape;1508;p81"/>
          <p:cNvCxnSpPr>
            <a:stCxn id="1507" idx="1"/>
          </p:cNvCxnSpPr>
          <p:nvPr/>
        </p:nvCxnSpPr>
        <p:spPr>
          <a:xfrm rot="10800000">
            <a:off x="1879675" y="330105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509" name="Google Shape;1509;p81"/>
          <p:cNvSpPr txBox="1"/>
          <p:nvPr/>
        </p:nvSpPr>
        <p:spPr>
          <a:xfrm>
            <a:off x="2254813" y="26866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510" name="Google Shape;1510;p81"/>
          <p:cNvCxnSpPr>
            <a:stCxn id="1509" idx="2"/>
          </p:cNvCxnSpPr>
          <p:nvPr/>
        </p:nvCxnSpPr>
        <p:spPr>
          <a:xfrm>
            <a:off x="2494063" y="29458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511" name="Google Shape;1511;p81"/>
          <p:cNvSpPr/>
          <p:nvPr/>
        </p:nvSpPr>
        <p:spPr>
          <a:xfrm>
            <a:off x="1149251" y="31470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12" name="Google Shape;1512;p81"/>
          <p:cNvCxnSpPr>
            <a:stCxn id="1511" idx="4"/>
            <a:endCxn id="1500" idx="0"/>
          </p:cNvCxnSpPr>
          <p:nvPr/>
        </p:nvCxnSpPr>
        <p:spPr>
          <a:xfrm>
            <a:off x="1283351" y="3430883"/>
            <a:ext cx="0" cy="2010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8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2"/>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519" name="Google Shape;1519;p8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2"/>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SzPts val="1200"/>
              <a:buAutoNum type="arabicPeriod"/>
            </a:pPr>
            <a:r>
              <a:rPr lang="en" sz="1200"/>
              <a:t>If rework is needed:</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amend the commit.</a:t>
            </a:r>
            <a:endParaRPr sz="1200"/>
          </a:p>
          <a:p>
            <a:pPr indent="-304800" lvl="1" marL="914400" rtl="0" algn="l">
              <a:lnSpc>
                <a:spcPct val="115000"/>
              </a:lnSpc>
              <a:spcBef>
                <a:spcPts val="0"/>
              </a:spcBef>
              <a:spcAft>
                <a:spcPts val="0"/>
              </a:spcAft>
              <a:buSzPts val="1200"/>
              <a:buAutoNum type="alphaLcPeriod"/>
            </a:pPr>
            <a:r>
              <a:rPr lang="en" sz="1200"/>
              <a:t>Push the new commit for review to create a second patch set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rebase is needed:</a:t>
            </a:r>
            <a:endParaRPr sz="1200">
              <a:solidFill>
                <a:srgbClr val="3D85C6"/>
              </a:solidFill>
            </a:endParaRPr>
          </a:p>
          <a:p>
            <a:pPr indent="-304800" lvl="1" marL="914400" rtl="0" algn="l">
              <a:lnSpc>
                <a:spcPct val="115000"/>
              </a:lnSpc>
              <a:spcBef>
                <a:spcPts val="0"/>
              </a:spcBef>
              <a:spcAft>
                <a:spcPts val="0"/>
              </a:spcAft>
              <a:buClr>
                <a:srgbClr val="3D85C6"/>
              </a:buClr>
              <a:buSzPts val="1200"/>
              <a:buAutoNum type="alphaLcPeriod"/>
            </a:pPr>
            <a:r>
              <a:rPr lang="en" sz="1200">
                <a:solidFill>
                  <a:srgbClr val="3D85C6"/>
                </a:solidFill>
              </a:rPr>
              <a:t>Fetch the updates from the remote repository</a:t>
            </a:r>
            <a:endParaRPr sz="1200">
              <a:solidFill>
                <a:srgbClr val="3D85C6"/>
              </a:solidFill>
            </a:endParaRPr>
          </a:p>
        </p:txBody>
      </p:sp>
      <p:sp>
        <p:nvSpPr>
          <p:cNvPr id="1521" name="Google Shape;1521;p82"/>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22" name="Google Shape;1522;p82"/>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23" name="Google Shape;1523;p82"/>
          <p:cNvCxnSpPr>
            <a:stCxn id="1522" idx="0"/>
            <a:endCxn id="1521"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524" name="Google Shape;1524;p82"/>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525" name="Google Shape;1525;p82"/>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26" name="Google Shape;1526;p82"/>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27" name="Google Shape;1527;p82"/>
          <p:cNvCxnSpPr>
            <a:stCxn id="1526" idx="0"/>
            <a:endCxn id="1525"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528" name="Google Shape;1528;p8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529" name="Google Shape;1529;p82"/>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530" name="Google Shape;1530;p82"/>
          <p:cNvSpPr/>
          <p:nvPr/>
        </p:nvSpPr>
        <p:spPr>
          <a:xfrm>
            <a:off x="1558701"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531" name="Google Shape;1531;p82"/>
          <p:cNvCxnSpPr>
            <a:stCxn id="1530" idx="4"/>
            <a:endCxn id="1525" idx="0"/>
          </p:cNvCxnSpPr>
          <p:nvPr/>
        </p:nvCxnSpPr>
        <p:spPr>
          <a:xfrm flipH="1">
            <a:off x="1209201" y="32785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532" name="Google Shape;1532;p82"/>
          <p:cNvSpPr txBox="1"/>
          <p:nvPr/>
        </p:nvSpPr>
        <p:spPr>
          <a:xfrm>
            <a:off x="2116550" y="301935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533" name="Google Shape;1533;p82"/>
          <p:cNvCxnSpPr>
            <a:stCxn id="1532" idx="1"/>
          </p:cNvCxnSpPr>
          <p:nvPr/>
        </p:nvCxnSpPr>
        <p:spPr>
          <a:xfrm rot="10800000">
            <a:off x="1805450" y="314865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534" name="Google Shape;1534;p82"/>
          <p:cNvSpPr txBox="1"/>
          <p:nvPr/>
        </p:nvSpPr>
        <p:spPr>
          <a:xfrm>
            <a:off x="2180588" y="25342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535" name="Google Shape;1535;p82"/>
          <p:cNvCxnSpPr>
            <a:stCxn id="1534" idx="2"/>
          </p:cNvCxnSpPr>
          <p:nvPr/>
        </p:nvCxnSpPr>
        <p:spPr>
          <a:xfrm>
            <a:off x="2419838" y="27934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536" name="Google Shape;1536;p82"/>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537" name="Google Shape;1537;p82"/>
          <p:cNvCxnSpPr>
            <a:stCxn id="1536"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538" name="Google Shape;1538;p82"/>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539" name="Google Shape;1539;p82"/>
          <p:cNvCxnSpPr>
            <a:endCxn id="1540"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541" name="Google Shape;1541;p82"/>
          <p:cNvSpPr/>
          <p:nvPr/>
        </p:nvSpPr>
        <p:spPr>
          <a:xfrm>
            <a:off x="10750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42" name="Google Shape;1542;p82"/>
          <p:cNvCxnSpPr>
            <a:stCxn id="1541" idx="4"/>
            <a:endCxn id="1525" idx="0"/>
          </p:cNvCxnSpPr>
          <p:nvPr/>
        </p:nvCxnSpPr>
        <p:spPr>
          <a:xfrm>
            <a:off x="1209126" y="3278483"/>
            <a:ext cx="0" cy="201000"/>
          </a:xfrm>
          <a:prstGeom prst="straightConnector1">
            <a:avLst/>
          </a:prstGeom>
          <a:noFill/>
          <a:ln cap="flat" cmpd="sng" w="28575">
            <a:solidFill>
              <a:schemeClr val="dk2"/>
            </a:solidFill>
            <a:prstDash val="solid"/>
            <a:round/>
            <a:headEnd len="med" w="med" type="none"/>
            <a:tailEnd len="med" w="med" type="none"/>
          </a:ln>
        </p:spPr>
      </p:cxnSp>
      <p:sp>
        <p:nvSpPr>
          <p:cNvPr id="1543" name="Google Shape;1543;p82"/>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44" name="Google Shape;1544;p82"/>
          <p:cNvCxnSpPr>
            <a:stCxn id="1543" idx="3"/>
            <a:endCxn id="1521"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545" name="Google Shape;1545;p82"/>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546" name="Google Shape;1546;p82"/>
          <p:cNvCxnSpPr>
            <a:stCxn id="1545" idx="1"/>
            <a:endCxn id="1543"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547" name="Google Shape;1547;p82"/>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48" name="Google Shape;1548;p82"/>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49" name="Google Shape;1549;p82"/>
          <p:cNvCxnSpPr>
            <a:stCxn id="1548" idx="0"/>
            <a:endCxn id="1547"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550" name="Google Shape;1550;p82"/>
          <p:cNvSpPr txBox="1"/>
          <p:nvPr/>
        </p:nvSpPr>
        <p:spPr>
          <a:xfrm>
            <a:off x="61450" y="3567100"/>
            <a:ext cx="7815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551" name="Google Shape;1551;p82"/>
          <p:cNvCxnSpPr>
            <a:endCxn id="1552" idx="4"/>
          </p:cNvCxnSpPr>
          <p:nvPr/>
        </p:nvCxnSpPr>
        <p:spPr>
          <a:xfrm rot="10800000">
            <a:off x="725451" y="3278483"/>
            <a:ext cx="0" cy="272400"/>
          </a:xfrm>
          <a:prstGeom prst="straightConnector1">
            <a:avLst/>
          </a:prstGeom>
          <a:noFill/>
          <a:ln cap="flat" cmpd="sng" w="28575">
            <a:solidFill>
              <a:srgbClr val="A61C00"/>
            </a:solidFill>
            <a:prstDash val="solid"/>
            <a:round/>
            <a:headEnd len="med" w="med" type="none"/>
            <a:tailEnd len="med" w="med" type="triangle"/>
          </a:ln>
        </p:spPr>
      </p:cxnSp>
      <p:sp>
        <p:nvSpPr>
          <p:cNvPr id="1553" name="Google Shape;1553;p82"/>
          <p:cNvSpPr/>
          <p:nvPr/>
        </p:nvSpPr>
        <p:spPr>
          <a:xfrm>
            <a:off x="1558701"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554" name="Google Shape;1554;p82"/>
          <p:cNvCxnSpPr>
            <a:stCxn id="1553" idx="4"/>
            <a:endCxn id="1547" idx="0"/>
          </p:cNvCxnSpPr>
          <p:nvPr/>
        </p:nvCxnSpPr>
        <p:spPr>
          <a:xfrm flipH="1">
            <a:off x="1209201" y="32785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555" name="Google Shape;1555;p82"/>
          <p:cNvSpPr txBox="1"/>
          <p:nvPr/>
        </p:nvSpPr>
        <p:spPr>
          <a:xfrm>
            <a:off x="2116550" y="301935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556" name="Google Shape;1556;p82"/>
          <p:cNvCxnSpPr>
            <a:stCxn id="1555" idx="1"/>
          </p:cNvCxnSpPr>
          <p:nvPr/>
        </p:nvCxnSpPr>
        <p:spPr>
          <a:xfrm rot="10800000">
            <a:off x="1805450" y="314865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557" name="Google Shape;1557;p82"/>
          <p:cNvSpPr txBox="1"/>
          <p:nvPr/>
        </p:nvSpPr>
        <p:spPr>
          <a:xfrm>
            <a:off x="2180588" y="25342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558" name="Google Shape;1558;p82"/>
          <p:cNvCxnSpPr>
            <a:stCxn id="1557" idx="2"/>
          </p:cNvCxnSpPr>
          <p:nvPr/>
        </p:nvCxnSpPr>
        <p:spPr>
          <a:xfrm>
            <a:off x="2419838" y="27934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559" name="Google Shape;1559;p82"/>
          <p:cNvSpPr/>
          <p:nvPr/>
        </p:nvSpPr>
        <p:spPr>
          <a:xfrm>
            <a:off x="10750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60" name="Google Shape;1560;p82"/>
          <p:cNvCxnSpPr>
            <a:stCxn id="1559" idx="4"/>
            <a:endCxn id="1547" idx="0"/>
          </p:cNvCxnSpPr>
          <p:nvPr/>
        </p:nvCxnSpPr>
        <p:spPr>
          <a:xfrm>
            <a:off x="1209126" y="3278483"/>
            <a:ext cx="0" cy="201000"/>
          </a:xfrm>
          <a:prstGeom prst="straightConnector1">
            <a:avLst/>
          </a:prstGeom>
          <a:noFill/>
          <a:ln cap="flat" cmpd="sng" w="28575">
            <a:solidFill>
              <a:schemeClr val="dk2"/>
            </a:solidFill>
            <a:prstDash val="solid"/>
            <a:round/>
            <a:headEnd len="med" w="med" type="none"/>
            <a:tailEnd len="med" w="med" type="none"/>
          </a:ln>
        </p:spPr>
      </p:cxnSp>
      <p:sp>
        <p:nvSpPr>
          <p:cNvPr id="1561" name="Google Shape;1561;p82"/>
          <p:cNvSpPr txBox="1"/>
          <p:nvPr/>
        </p:nvSpPr>
        <p:spPr>
          <a:xfrm>
            <a:off x="3022051" y="30193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562" name="Google Shape;1562;p82"/>
          <p:cNvCxnSpPr>
            <a:stCxn id="1561" idx="3"/>
          </p:cNvCxnSpPr>
          <p:nvPr/>
        </p:nvCxnSpPr>
        <p:spPr>
          <a:xfrm>
            <a:off x="3572851" y="31489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540" name="Google Shape;1540;p82"/>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563" name="Google Shape;1563;p82"/>
          <p:cNvCxnSpPr>
            <a:stCxn id="1540" idx="4"/>
            <a:endCxn id="1521"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552" name="Google Shape;1552;p82"/>
          <p:cNvSpPr/>
          <p:nvPr/>
        </p:nvSpPr>
        <p:spPr>
          <a:xfrm>
            <a:off x="591351" y="2994683"/>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E</a:t>
            </a:r>
            <a:endParaRPr b="1" sz="1000">
              <a:solidFill>
                <a:srgbClr val="A61C00"/>
              </a:solidFill>
            </a:endParaRPr>
          </a:p>
        </p:txBody>
      </p:sp>
      <p:cxnSp>
        <p:nvCxnSpPr>
          <p:cNvPr id="1564" name="Google Shape;1564;p82"/>
          <p:cNvCxnSpPr>
            <a:stCxn id="1552" idx="4"/>
            <a:endCxn id="1547" idx="1"/>
          </p:cNvCxnSpPr>
          <p:nvPr/>
        </p:nvCxnSpPr>
        <p:spPr>
          <a:xfrm>
            <a:off x="725451" y="3278483"/>
            <a:ext cx="388800" cy="242700"/>
          </a:xfrm>
          <a:prstGeom prst="straightConnector1">
            <a:avLst/>
          </a:prstGeom>
          <a:noFill/>
          <a:ln cap="flat" cmpd="sng" w="28575">
            <a:solidFill>
              <a:srgbClr val="A61C00"/>
            </a:solidFill>
            <a:prstDash val="solid"/>
            <a:round/>
            <a:headEnd len="med" w="med" type="none"/>
            <a:tailEnd len="med" w="med" type="none"/>
          </a:ln>
        </p:spPr>
      </p:cxnSp>
      <p:sp>
        <p:nvSpPr>
          <p:cNvPr id="1565" name="Google Shape;1565;p82"/>
          <p:cNvSpPr txBox="1"/>
          <p:nvPr/>
        </p:nvSpPr>
        <p:spPr>
          <a:xfrm>
            <a:off x="61450" y="3889675"/>
            <a:ext cx="7815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origin/master</a:t>
            </a:r>
            <a:endParaRPr sz="800">
              <a:solidFill>
                <a:srgbClr val="B7B7B7"/>
              </a:solidFill>
            </a:endParaRPr>
          </a:p>
        </p:txBody>
      </p:sp>
      <p:cxnSp>
        <p:nvCxnSpPr>
          <p:cNvPr id="1566" name="Google Shape;1566;p82"/>
          <p:cNvCxnSpPr>
            <a:stCxn id="1565" idx="3"/>
            <a:endCxn id="1547" idx="3"/>
          </p:cNvCxnSpPr>
          <p:nvPr/>
        </p:nvCxnSpPr>
        <p:spPr>
          <a:xfrm flipH="1" rot="10800000">
            <a:off x="842950" y="3721975"/>
            <a:ext cx="271500" cy="297300"/>
          </a:xfrm>
          <a:prstGeom prst="straightConnector1">
            <a:avLst/>
          </a:prstGeom>
          <a:noFill/>
          <a:ln cap="flat" cmpd="sng" w="28575">
            <a:solidFill>
              <a:srgbClr val="CCCCCC"/>
            </a:solidFill>
            <a:prstDash val="dash"/>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8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3"/>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573" name="Google Shape;1573;p8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3"/>
          <p:cNvSpPr txBox="1"/>
          <p:nvPr/>
        </p:nvSpPr>
        <p:spPr>
          <a:xfrm>
            <a:off x="6128725" y="668100"/>
            <a:ext cx="2966100" cy="4376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SzPts val="1200"/>
              <a:buAutoNum type="arabicPeriod"/>
            </a:pPr>
            <a:r>
              <a:rPr lang="en" sz="1200"/>
              <a:t>If rework is needed:</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amend the commit.</a:t>
            </a:r>
            <a:endParaRPr sz="1200"/>
          </a:p>
          <a:p>
            <a:pPr indent="-304800" lvl="1" marL="914400" rtl="0" algn="l">
              <a:lnSpc>
                <a:spcPct val="115000"/>
              </a:lnSpc>
              <a:spcBef>
                <a:spcPts val="0"/>
              </a:spcBef>
              <a:spcAft>
                <a:spcPts val="0"/>
              </a:spcAft>
              <a:buSzPts val="1200"/>
              <a:buAutoNum type="alphaLcPeriod"/>
            </a:pPr>
            <a:r>
              <a:rPr lang="en" sz="1200"/>
              <a:t>Push the new commit for review to create a second patch set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rebase is needed:</a:t>
            </a:r>
            <a:endParaRPr sz="1200">
              <a:solidFill>
                <a:srgbClr val="3D85C6"/>
              </a:solidFill>
            </a:endParaRPr>
          </a:p>
          <a:p>
            <a:pPr indent="-304800" lvl="1" marL="914400" rtl="0" algn="l">
              <a:lnSpc>
                <a:spcPct val="115000"/>
              </a:lnSpc>
              <a:spcBef>
                <a:spcPts val="0"/>
              </a:spcBef>
              <a:spcAft>
                <a:spcPts val="0"/>
              </a:spcAft>
              <a:buSzPts val="1200"/>
              <a:buAutoNum type="alphaLcPeriod"/>
            </a:pPr>
            <a:r>
              <a:rPr lang="en" sz="1200"/>
              <a:t>Fetch the updates from the remote repository</a:t>
            </a:r>
            <a:endParaRPr sz="1200"/>
          </a:p>
          <a:p>
            <a:pPr indent="-304800" lvl="1" marL="914400" rtl="0" algn="l">
              <a:lnSpc>
                <a:spcPct val="115000"/>
              </a:lnSpc>
              <a:spcBef>
                <a:spcPts val="0"/>
              </a:spcBef>
              <a:spcAft>
                <a:spcPts val="0"/>
              </a:spcAft>
              <a:buClr>
                <a:srgbClr val="3D85C6"/>
              </a:buClr>
              <a:buSzPts val="1200"/>
              <a:buAutoNum type="alphaLcPeriod"/>
            </a:pPr>
            <a:r>
              <a:rPr lang="en" sz="1200">
                <a:solidFill>
                  <a:srgbClr val="3D85C6"/>
                </a:solidFill>
              </a:rPr>
              <a:t>Checkout the </a:t>
            </a:r>
            <a:r>
              <a:rPr i="1" lang="en" sz="1200">
                <a:solidFill>
                  <a:srgbClr val="3D85C6"/>
                </a:solidFill>
                <a:latin typeface="Courier New"/>
                <a:ea typeface="Courier New"/>
                <a:cs typeface="Courier New"/>
                <a:sym typeface="Courier New"/>
              </a:rPr>
              <a:t>featureX</a:t>
            </a:r>
            <a:r>
              <a:rPr lang="en" sz="1200">
                <a:solidFill>
                  <a:srgbClr val="3D85C6"/>
                </a:solidFill>
              </a:rPr>
              <a:t> branch and rebase it onto </a:t>
            </a:r>
            <a:r>
              <a:rPr i="1" lang="en" sz="1200">
                <a:solidFill>
                  <a:srgbClr val="3D85C6"/>
                </a:solidFill>
                <a:latin typeface="Courier New"/>
                <a:ea typeface="Courier New"/>
                <a:cs typeface="Courier New"/>
                <a:sym typeface="Courier New"/>
              </a:rPr>
              <a:t>origin/master</a:t>
            </a:r>
            <a:endParaRPr i="1" sz="1200">
              <a:solidFill>
                <a:srgbClr val="3D85C6"/>
              </a:solidFill>
              <a:latin typeface="Courier New"/>
              <a:ea typeface="Courier New"/>
              <a:cs typeface="Courier New"/>
              <a:sym typeface="Courier New"/>
            </a:endParaRPr>
          </a:p>
        </p:txBody>
      </p:sp>
      <p:sp>
        <p:nvSpPr>
          <p:cNvPr id="1575" name="Google Shape;1575;p83"/>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76" name="Google Shape;1576;p83"/>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77" name="Google Shape;1577;p83"/>
          <p:cNvCxnSpPr>
            <a:stCxn id="1576" idx="0"/>
            <a:endCxn id="1575"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578" name="Google Shape;1578;p83"/>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579" name="Google Shape;1579;p83"/>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80" name="Google Shape;1580;p83"/>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81" name="Google Shape;1581;p83"/>
          <p:cNvCxnSpPr>
            <a:stCxn id="1580" idx="0"/>
            <a:endCxn id="1579"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582" name="Google Shape;1582;p83"/>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583" name="Google Shape;1583;p83"/>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584" name="Google Shape;1584;p83"/>
          <p:cNvSpPr/>
          <p:nvPr/>
        </p:nvSpPr>
        <p:spPr>
          <a:xfrm>
            <a:off x="1605876" y="29593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585" name="Google Shape;1585;p83"/>
          <p:cNvCxnSpPr>
            <a:stCxn id="1584" idx="4"/>
            <a:endCxn id="1579" idx="0"/>
          </p:cNvCxnSpPr>
          <p:nvPr/>
        </p:nvCxnSpPr>
        <p:spPr>
          <a:xfrm flipH="1">
            <a:off x="1256376" y="32431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586" name="Google Shape;1586;p83"/>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587" name="Google Shape;1587;p83"/>
          <p:cNvCxnSpPr>
            <a:stCxn id="1586"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588" name="Google Shape;1588;p83"/>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589" name="Google Shape;1589;p83"/>
          <p:cNvCxnSpPr>
            <a:endCxn id="1590"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591" name="Google Shape;1591;p83"/>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92" name="Google Shape;1592;p83"/>
          <p:cNvCxnSpPr>
            <a:stCxn id="1591" idx="4"/>
            <a:endCxn id="1579"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593" name="Google Shape;1593;p83"/>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94" name="Google Shape;1594;p83"/>
          <p:cNvCxnSpPr>
            <a:stCxn id="1593" idx="3"/>
            <a:endCxn id="1575"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595" name="Google Shape;1595;p83"/>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596" name="Google Shape;1596;p83"/>
          <p:cNvCxnSpPr>
            <a:stCxn id="1595" idx="1"/>
            <a:endCxn id="1593"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597" name="Google Shape;1597;p83"/>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98" name="Google Shape;1598;p83"/>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99" name="Google Shape;1599;p83"/>
          <p:cNvCxnSpPr>
            <a:stCxn id="1598" idx="0"/>
            <a:endCxn id="1597"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600" name="Google Shape;1600;p83"/>
          <p:cNvSpPr txBox="1"/>
          <p:nvPr/>
        </p:nvSpPr>
        <p:spPr>
          <a:xfrm>
            <a:off x="108625" y="353170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601" name="Google Shape;1601;p83"/>
          <p:cNvCxnSpPr>
            <a:endCxn id="1602" idx="4"/>
          </p:cNvCxnSpPr>
          <p:nvPr/>
        </p:nvCxnSpPr>
        <p:spPr>
          <a:xfrm rot="10800000">
            <a:off x="772626" y="3243083"/>
            <a:ext cx="0" cy="272400"/>
          </a:xfrm>
          <a:prstGeom prst="straightConnector1">
            <a:avLst/>
          </a:prstGeom>
          <a:noFill/>
          <a:ln cap="flat" cmpd="sng" w="28575">
            <a:solidFill>
              <a:srgbClr val="3D85C6"/>
            </a:solidFill>
            <a:prstDash val="solid"/>
            <a:round/>
            <a:headEnd len="med" w="med" type="none"/>
            <a:tailEnd len="med" w="med" type="triangle"/>
          </a:ln>
        </p:spPr>
      </p:cxnSp>
      <p:sp>
        <p:nvSpPr>
          <p:cNvPr id="1603" name="Google Shape;1603;p83"/>
          <p:cNvSpPr/>
          <p:nvPr/>
        </p:nvSpPr>
        <p:spPr>
          <a:xfrm>
            <a:off x="1605876" y="2959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604" name="Google Shape;1604;p83"/>
          <p:cNvCxnSpPr>
            <a:stCxn id="1603" idx="4"/>
            <a:endCxn id="1597" idx="0"/>
          </p:cNvCxnSpPr>
          <p:nvPr/>
        </p:nvCxnSpPr>
        <p:spPr>
          <a:xfrm flipH="1">
            <a:off x="1256376" y="32431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605" name="Google Shape;1605;p83"/>
          <p:cNvSpPr txBox="1"/>
          <p:nvPr/>
        </p:nvSpPr>
        <p:spPr>
          <a:xfrm>
            <a:off x="2183587" y="2960375"/>
            <a:ext cx="6066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featureX</a:t>
            </a:r>
            <a:endParaRPr sz="800">
              <a:solidFill>
                <a:srgbClr val="B7B7B7"/>
              </a:solidFill>
            </a:endParaRPr>
          </a:p>
        </p:txBody>
      </p:sp>
      <p:cxnSp>
        <p:nvCxnSpPr>
          <p:cNvPr id="1606" name="Google Shape;1606;p83"/>
          <p:cNvCxnSpPr>
            <a:stCxn id="1605" idx="1"/>
          </p:cNvCxnSpPr>
          <p:nvPr/>
        </p:nvCxnSpPr>
        <p:spPr>
          <a:xfrm rot="10800000">
            <a:off x="1872487" y="3089675"/>
            <a:ext cx="311100" cy="300"/>
          </a:xfrm>
          <a:prstGeom prst="straightConnector1">
            <a:avLst/>
          </a:prstGeom>
          <a:noFill/>
          <a:ln cap="flat" cmpd="sng" w="28575">
            <a:solidFill>
              <a:srgbClr val="CCCCCC"/>
            </a:solidFill>
            <a:prstDash val="dash"/>
            <a:round/>
            <a:headEnd len="med" w="med" type="none"/>
            <a:tailEnd len="med" w="med" type="triangle"/>
          </a:ln>
        </p:spPr>
      </p:cxnSp>
      <p:sp>
        <p:nvSpPr>
          <p:cNvPr id="1607" name="Google Shape;1607;p83"/>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608" name="Google Shape;1608;p83"/>
          <p:cNvCxnSpPr>
            <a:stCxn id="1607" idx="4"/>
            <a:endCxn id="1597"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609" name="Google Shape;1609;p83"/>
          <p:cNvSpPr txBox="1"/>
          <p:nvPr/>
        </p:nvSpPr>
        <p:spPr>
          <a:xfrm>
            <a:off x="3022051" y="30193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610" name="Google Shape;1610;p83"/>
          <p:cNvCxnSpPr>
            <a:stCxn id="1609" idx="3"/>
          </p:cNvCxnSpPr>
          <p:nvPr/>
        </p:nvCxnSpPr>
        <p:spPr>
          <a:xfrm>
            <a:off x="3572851" y="31489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590" name="Google Shape;1590;p83"/>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611" name="Google Shape;1611;p83"/>
          <p:cNvCxnSpPr>
            <a:stCxn id="1590" idx="4"/>
            <a:endCxn id="1575"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602" name="Google Shape;1602;p83"/>
          <p:cNvSpPr/>
          <p:nvPr/>
        </p:nvSpPr>
        <p:spPr>
          <a:xfrm>
            <a:off x="638526"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612" name="Google Shape;1612;p83"/>
          <p:cNvCxnSpPr>
            <a:stCxn id="1602" idx="4"/>
            <a:endCxn id="1597" idx="1"/>
          </p:cNvCxnSpPr>
          <p:nvPr/>
        </p:nvCxnSpPr>
        <p:spPr>
          <a:xfrm>
            <a:off x="772626" y="3243083"/>
            <a:ext cx="388800" cy="242700"/>
          </a:xfrm>
          <a:prstGeom prst="straightConnector1">
            <a:avLst/>
          </a:prstGeom>
          <a:noFill/>
          <a:ln cap="flat" cmpd="sng" w="28575">
            <a:solidFill>
              <a:schemeClr val="dk2"/>
            </a:solidFill>
            <a:prstDash val="solid"/>
            <a:round/>
            <a:headEnd len="med" w="med" type="none"/>
            <a:tailEnd len="med" w="med" type="none"/>
          </a:ln>
        </p:spPr>
      </p:cxnSp>
      <p:sp>
        <p:nvSpPr>
          <p:cNvPr id="1613" name="Google Shape;1613;p83"/>
          <p:cNvSpPr/>
          <p:nvPr/>
        </p:nvSpPr>
        <p:spPr>
          <a:xfrm>
            <a:off x="638526" y="2427396"/>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F</a:t>
            </a:r>
            <a:endParaRPr b="1" sz="1000">
              <a:solidFill>
                <a:srgbClr val="A61C00"/>
              </a:solidFill>
            </a:endParaRPr>
          </a:p>
        </p:txBody>
      </p:sp>
      <p:cxnSp>
        <p:nvCxnSpPr>
          <p:cNvPr id="1614" name="Google Shape;1614;p83"/>
          <p:cNvCxnSpPr>
            <a:stCxn id="1613" idx="4"/>
            <a:endCxn id="1602" idx="0"/>
          </p:cNvCxnSpPr>
          <p:nvPr/>
        </p:nvCxnSpPr>
        <p:spPr>
          <a:xfrm>
            <a:off x="772626" y="2711196"/>
            <a:ext cx="0" cy="248100"/>
          </a:xfrm>
          <a:prstGeom prst="straightConnector1">
            <a:avLst/>
          </a:prstGeom>
          <a:noFill/>
          <a:ln cap="flat" cmpd="sng" w="28575">
            <a:solidFill>
              <a:srgbClr val="A61C00"/>
            </a:solidFill>
            <a:prstDash val="solid"/>
            <a:round/>
            <a:headEnd len="med" w="med" type="none"/>
            <a:tailEnd len="med" w="med" type="none"/>
          </a:ln>
        </p:spPr>
      </p:cxnSp>
      <p:sp>
        <p:nvSpPr>
          <p:cNvPr id="1615" name="Google Shape;1615;p83"/>
          <p:cNvSpPr txBox="1"/>
          <p:nvPr/>
        </p:nvSpPr>
        <p:spPr>
          <a:xfrm>
            <a:off x="1217825" y="24520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616" name="Google Shape;1616;p83"/>
          <p:cNvCxnSpPr>
            <a:stCxn id="1615" idx="1"/>
          </p:cNvCxnSpPr>
          <p:nvPr/>
        </p:nvCxnSpPr>
        <p:spPr>
          <a:xfrm rot="10800000">
            <a:off x="906725" y="25813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617" name="Google Shape;1617;p83"/>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618" name="Google Shape;1618;p83"/>
          <p:cNvCxnSpPr>
            <a:stCxn id="1617"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619" name="Google Shape;1619;p83"/>
          <p:cNvSpPr txBox="1"/>
          <p:nvPr/>
        </p:nvSpPr>
        <p:spPr>
          <a:xfrm>
            <a:off x="1217825" y="24520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620" name="Google Shape;1620;p83"/>
          <p:cNvCxnSpPr>
            <a:stCxn id="1619" idx="1"/>
          </p:cNvCxnSpPr>
          <p:nvPr/>
        </p:nvCxnSpPr>
        <p:spPr>
          <a:xfrm rot="10800000">
            <a:off x="906725" y="25813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621" name="Google Shape;1621;p83"/>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622" name="Google Shape;1622;p83"/>
          <p:cNvCxnSpPr>
            <a:stCxn id="1621"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623" name="Google Shape;1623;p83"/>
          <p:cNvSpPr txBox="1"/>
          <p:nvPr/>
        </p:nvSpPr>
        <p:spPr>
          <a:xfrm>
            <a:off x="1388000" y="32390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624" name="Google Shape;1624;p83"/>
          <p:cNvSpPr txBox="1"/>
          <p:nvPr/>
        </p:nvSpPr>
        <p:spPr>
          <a:xfrm>
            <a:off x="-223900" y="25931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∆D + conflict resolution</a:t>
            </a:r>
            <a:endParaRPr sz="1000">
              <a:solidFill>
                <a:srgbClr val="A61C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84"/>
          <p:cNvSpPr txBox="1"/>
          <p:nvPr/>
        </p:nvSpPr>
        <p:spPr>
          <a:xfrm>
            <a:off x="-223900" y="25931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 + conflict resolution</a:t>
            </a:r>
            <a:endParaRPr sz="1000"/>
          </a:p>
        </p:txBody>
      </p:sp>
      <p:sp>
        <p:nvSpPr>
          <p:cNvPr id="1630" name="Google Shape;1630;p8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4"/>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632" name="Google Shape;1632;p8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4"/>
          <p:cNvSpPr txBox="1"/>
          <p:nvPr/>
        </p:nvSpPr>
        <p:spPr>
          <a:xfrm>
            <a:off x="6128725" y="668100"/>
            <a:ext cx="2966100" cy="4376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a:t>
            </a:r>
            <a:endParaRPr sz="1200"/>
          </a:p>
          <a:p>
            <a:pPr indent="-304800" lvl="0" marL="457200" rtl="0" algn="l">
              <a:lnSpc>
                <a:spcPct val="115000"/>
              </a:lnSpc>
              <a:spcBef>
                <a:spcPts val="0"/>
              </a:spcBef>
              <a:spcAft>
                <a:spcPts val="0"/>
              </a:spcAft>
              <a:buSzPts val="1200"/>
              <a:buAutoNum type="arabicPeriod"/>
            </a:pPr>
            <a:r>
              <a:rPr lang="en" sz="1200"/>
              <a:t>...</a:t>
            </a:r>
            <a:endParaRPr sz="1200"/>
          </a:p>
          <a:p>
            <a:pPr indent="-304800" lvl="0" marL="457200" rtl="0" algn="l">
              <a:lnSpc>
                <a:spcPct val="115000"/>
              </a:lnSpc>
              <a:spcBef>
                <a:spcPts val="0"/>
              </a:spcBef>
              <a:spcAft>
                <a:spcPts val="0"/>
              </a:spcAft>
              <a:buSzPts val="1200"/>
              <a:buAutoNum type="arabicPeriod"/>
            </a:pPr>
            <a:r>
              <a:rPr lang="en" sz="1200"/>
              <a:t>If rework is needed:</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amend the commit.</a:t>
            </a:r>
            <a:endParaRPr sz="1200"/>
          </a:p>
          <a:p>
            <a:pPr indent="-304800" lvl="1" marL="914400" rtl="0" algn="l">
              <a:lnSpc>
                <a:spcPct val="115000"/>
              </a:lnSpc>
              <a:spcBef>
                <a:spcPts val="0"/>
              </a:spcBef>
              <a:spcAft>
                <a:spcPts val="0"/>
              </a:spcAft>
              <a:buSzPts val="1200"/>
              <a:buAutoNum type="alphaLcPeriod"/>
            </a:pPr>
            <a:r>
              <a:rPr lang="en" sz="1200"/>
              <a:t>Push the new commit for review to create a second patch set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rebase is needed:</a:t>
            </a:r>
            <a:endParaRPr sz="1200">
              <a:solidFill>
                <a:srgbClr val="3D85C6"/>
              </a:solidFill>
            </a:endParaRPr>
          </a:p>
          <a:p>
            <a:pPr indent="-304800" lvl="1" marL="914400" rtl="0" algn="l">
              <a:lnSpc>
                <a:spcPct val="115000"/>
              </a:lnSpc>
              <a:spcBef>
                <a:spcPts val="0"/>
              </a:spcBef>
              <a:spcAft>
                <a:spcPts val="0"/>
              </a:spcAft>
              <a:buSzPts val="1200"/>
              <a:buAutoNum type="alphaLcPeriod"/>
            </a:pPr>
            <a:r>
              <a:rPr lang="en" sz="1200"/>
              <a:t>Fetch the updates from the remote repository</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rebase it onto </a:t>
            </a:r>
            <a:r>
              <a:rPr i="1" lang="en" sz="1200">
                <a:latin typeface="Courier New"/>
                <a:ea typeface="Courier New"/>
                <a:cs typeface="Courier New"/>
                <a:sym typeface="Courier New"/>
              </a:rPr>
              <a:t>origin/master</a:t>
            </a:r>
            <a:endParaRPr i="1" sz="1200">
              <a:latin typeface="Courier New"/>
              <a:ea typeface="Courier New"/>
              <a:cs typeface="Courier New"/>
              <a:sym typeface="Courier New"/>
            </a:endParaRPr>
          </a:p>
          <a:p>
            <a:pPr indent="-304800" lvl="1" marL="914400" rtl="0" algn="l">
              <a:lnSpc>
                <a:spcPct val="115000"/>
              </a:lnSpc>
              <a:spcBef>
                <a:spcPts val="0"/>
              </a:spcBef>
              <a:spcAft>
                <a:spcPts val="0"/>
              </a:spcAft>
              <a:buClr>
                <a:srgbClr val="3D85C6"/>
              </a:buClr>
              <a:buSzPts val="1200"/>
              <a:buFont typeface="Courier New"/>
              <a:buAutoNum type="alphaLcPeriod"/>
            </a:pPr>
            <a:r>
              <a:rPr lang="en" sz="1200">
                <a:solidFill>
                  <a:srgbClr val="3D85C6"/>
                </a:solidFill>
              </a:rPr>
              <a:t>Push the new commit for review to create a third patch set</a:t>
            </a:r>
            <a:endParaRPr i="1" sz="1200">
              <a:solidFill>
                <a:srgbClr val="3D85C6"/>
              </a:solidFill>
              <a:latin typeface="Courier New"/>
              <a:ea typeface="Courier New"/>
              <a:cs typeface="Courier New"/>
              <a:sym typeface="Courier New"/>
            </a:endParaRPr>
          </a:p>
        </p:txBody>
      </p:sp>
      <p:sp>
        <p:nvSpPr>
          <p:cNvPr id="1634" name="Google Shape;1634;p84"/>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35" name="Google Shape;1635;p84"/>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636" name="Google Shape;1636;p84"/>
          <p:cNvCxnSpPr>
            <a:stCxn id="1635" idx="0"/>
            <a:endCxn id="1634"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637" name="Google Shape;1637;p84"/>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638" name="Google Shape;1638;p84"/>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39" name="Google Shape;1639;p84"/>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640" name="Google Shape;1640;p84"/>
          <p:cNvCxnSpPr>
            <a:stCxn id="1639" idx="0"/>
            <a:endCxn id="1638"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641" name="Google Shape;1641;p84"/>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642" name="Google Shape;1642;p84"/>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643" name="Google Shape;1643;p84"/>
          <p:cNvSpPr/>
          <p:nvPr/>
        </p:nvSpPr>
        <p:spPr>
          <a:xfrm>
            <a:off x="1605876" y="29593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644" name="Google Shape;1644;p84"/>
          <p:cNvCxnSpPr>
            <a:stCxn id="1643" idx="4"/>
            <a:endCxn id="1638" idx="0"/>
          </p:cNvCxnSpPr>
          <p:nvPr/>
        </p:nvCxnSpPr>
        <p:spPr>
          <a:xfrm flipH="1">
            <a:off x="1256376" y="32431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645" name="Google Shape;1645;p84"/>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646" name="Google Shape;1646;p84"/>
          <p:cNvCxnSpPr>
            <a:stCxn id="1645"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647" name="Google Shape;1647;p84"/>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648" name="Google Shape;1648;p84"/>
          <p:cNvCxnSpPr>
            <a:endCxn id="1649"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650" name="Google Shape;1650;p84"/>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651" name="Google Shape;1651;p84"/>
          <p:cNvCxnSpPr>
            <a:stCxn id="1650" idx="4"/>
            <a:endCxn id="1638"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652" name="Google Shape;1652;p84"/>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653" name="Google Shape;1653;p84"/>
          <p:cNvCxnSpPr>
            <a:stCxn id="1652" idx="3"/>
            <a:endCxn id="1634"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654" name="Google Shape;1654;p84"/>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655" name="Google Shape;1655;p84"/>
          <p:cNvCxnSpPr>
            <a:stCxn id="1654" idx="1"/>
            <a:endCxn id="1652"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656" name="Google Shape;1656;p84"/>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57" name="Google Shape;1657;p84"/>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658" name="Google Shape;1658;p84"/>
          <p:cNvCxnSpPr>
            <a:stCxn id="1657" idx="0"/>
            <a:endCxn id="1656"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659" name="Google Shape;1659;p84"/>
          <p:cNvSpPr txBox="1"/>
          <p:nvPr/>
        </p:nvSpPr>
        <p:spPr>
          <a:xfrm>
            <a:off x="108625" y="353170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660" name="Google Shape;1660;p84"/>
          <p:cNvCxnSpPr>
            <a:endCxn id="1661" idx="4"/>
          </p:cNvCxnSpPr>
          <p:nvPr/>
        </p:nvCxnSpPr>
        <p:spPr>
          <a:xfrm rot="10800000">
            <a:off x="772626" y="3243083"/>
            <a:ext cx="0" cy="272400"/>
          </a:xfrm>
          <a:prstGeom prst="straightConnector1">
            <a:avLst/>
          </a:prstGeom>
          <a:noFill/>
          <a:ln cap="flat" cmpd="sng" w="28575">
            <a:solidFill>
              <a:srgbClr val="3D85C6"/>
            </a:solidFill>
            <a:prstDash val="solid"/>
            <a:round/>
            <a:headEnd len="med" w="med" type="none"/>
            <a:tailEnd len="med" w="med" type="triangle"/>
          </a:ln>
        </p:spPr>
      </p:cxnSp>
      <p:sp>
        <p:nvSpPr>
          <p:cNvPr id="1662" name="Google Shape;1662;p84"/>
          <p:cNvSpPr/>
          <p:nvPr/>
        </p:nvSpPr>
        <p:spPr>
          <a:xfrm>
            <a:off x="1605876" y="2959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663" name="Google Shape;1663;p84"/>
          <p:cNvCxnSpPr>
            <a:stCxn id="1662" idx="4"/>
            <a:endCxn id="1656" idx="0"/>
          </p:cNvCxnSpPr>
          <p:nvPr/>
        </p:nvCxnSpPr>
        <p:spPr>
          <a:xfrm flipH="1">
            <a:off x="1256376" y="32431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664" name="Google Shape;1664;p84"/>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665" name="Google Shape;1665;p84"/>
          <p:cNvCxnSpPr>
            <a:stCxn id="1664" idx="4"/>
            <a:endCxn id="1656"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666" name="Google Shape;1666;p84"/>
          <p:cNvSpPr txBox="1"/>
          <p:nvPr/>
        </p:nvSpPr>
        <p:spPr>
          <a:xfrm>
            <a:off x="3022051" y="30193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667" name="Google Shape;1667;p84"/>
          <p:cNvCxnSpPr>
            <a:stCxn id="1666" idx="3"/>
          </p:cNvCxnSpPr>
          <p:nvPr/>
        </p:nvCxnSpPr>
        <p:spPr>
          <a:xfrm>
            <a:off x="3572851" y="31489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649" name="Google Shape;1649;p84"/>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668" name="Google Shape;1668;p84"/>
          <p:cNvCxnSpPr>
            <a:stCxn id="1649" idx="4"/>
            <a:endCxn id="1634"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661" name="Google Shape;1661;p84"/>
          <p:cNvSpPr/>
          <p:nvPr/>
        </p:nvSpPr>
        <p:spPr>
          <a:xfrm>
            <a:off x="638526"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669" name="Google Shape;1669;p84"/>
          <p:cNvCxnSpPr>
            <a:stCxn id="1661" idx="4"/>
            <a:endCxn id="1656" idx="1"/>
          </p:cNvCxnSpPr>
          <p:nvPr/>
        </p:nvCxnSpPr>
        <p:spPr>
          <a:xfrm>
            <a:off x="772626" y="3243083"/>
            <a:ext cx="388800" cy="242700"/>
          </a:xfrm>
          <a:prstGeom prst="straightConnector1">
            <a:avLst/>
          </a:prstGeom>
          <a:noFill/>
          <a:ln cap="flat" cmpd="sng" w="28575">
            <a:solidFill>
              <a:schemeClr val="dk2"/>
            </a:solidFill>
            <a:prstDash val="solid"/>
            <a:round/>
            <a:headEnd len="med" w="med" type="none"/>
            <a:tailEnd len="med" w="med" type="none"/>
          </a:ln>
        </p:spPr>
      </p:cxnSp>
      <p:sp>
        <p:nvSpPr>
          <p:cNvPr id="1670" name="Google Shape;1670;p84"/>
          <p:cNvSpPr/>
          <p:nvPr/>
        </p:nvSpPr>
        <p:spPr>
          <a:xfrm>
            <a:off x="638526" y="2427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1671" name="Google Shape;1671;p84"/>
          <p:cNvCxnSpPr>
            <a:stCxn id="1670" idx="4"/>
            <a:endCxn id="1661" idx="0"/>
          </p:cNvCxnSpPr>
          <p:nvPr/>
        </p:nvCxnSpPr>
        <p:spPr>
          <a:xfrm>
            <a:off x="772626" y="2711196"/>
            <a:ext cx="0" cy="248100"/>
          </a:xfrm>
          <a:prstGeom prst="straightConnector1">
            <a:avLst/>
          </a:prstGeom>
          <a:noFill/>
          <a:ln cap="flat" cmpd="sng" w="28575">
            <a:solidFill>
              <a:schemeClr val="dk2"/>
            </a:solidFill>
            <a:prstDash val="solid"/>
            <a:round/>
            <a:headEnd len="med" w="med" type="none"/>
            <a:tailEnd len="med" w="med" type="none"/>
          </a:ln>
        </p:spPr>
      </p:cxnSp>
      <p:sp>
        <p:nvSpPr>
          <p:cNvPr id="1672" name="Google Shape;1672;p84"/>
          <p:cNvSpPr txBox="1"/>
          <p:nvPr/>
        </p:nvSpPr>
        <p:spPr>
          <a:xfrm>
            <a:off x="1217825" y="24520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673" name="Google Shape;1673;p84"/>
          <p:cNvCxnSpPr>
            <a:stCxn id="1672" idx="1"/>
          </p:cNvCxnSpPr>
          <p:nvPr/>
        </p:nvCxnSpPr>
        <p:spPr>
          <a:xfrm rot="10800000">
            <a:off x="906725" y="25813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674" name="Google Shape;1674;p84"/>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675" name="Google Shape;1675;p84"/>
          <p:cNvCxnSpPr>
            <a:stCxn id="1674"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676" name="Google Shape;1676;p84"/>
          <p:cNvSpPr txBox="1"/>
          <p:nvPr/>
        </p:nvSpPr>
        <p:spPr>
          <a:xfrm>
            <a:off x="1217825" y="245200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677" name="Google Shape;1677;p84"/>
          <p:cNvCxnSpPr>
            <a:stCxn id="1676" idx="1"/>
          </p:cNvCxnSpPr>
          <p:nvPr/>
        </p:nvCxnSpPr>
        <p:spPr>
          <a:xfrm rot="10800000">
            <a:off x="906725" y="258130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678" name="Google Shape;1678;p84"/>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679" name="Google Shape;1679;p84"/>
          <p:cNvCxnSpPr>
            <a:stCxn id="1678"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680" name="Google Shape;1680;p84"/>
          <p:cNvSpPr txBox="1"/>
          <p:nvPr/>
        </p:nvSpPr>
        <p:spPr>
          <a:xfrm>
            <a:off x="1388000" y="32390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681" name="Google Shape;1681;p84"/>
          <p:cNvSpPr/>
          <p:nvPr/>
        </p:nvSpPr>
        <p:spPr>
          <a:xfrm>
            <a:off x="3913026" y="2509796"/>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F</a:t>
            </a:r>
            <a:endParaRPr b="1" sz="1000">
              <a:solidFill>
                <a:srgbClr val="A61C00"/>
              </a:solidFill>
            </a:endParaRPr>
          </a:p>
        </p:txBody>
      </p:sp>
      <p:cxnSp>
        <p:nvCxnSpPr>
          <p:cNvPr id="1682" name="Google Shape;1682;p84"/>
          <p:cNvCxnSpPr>
            <a:stCxn id="1681" idx="4"/>
            <a:endCxn id="1645" idx="0"/>
          </p:cNvCxnSpPr>
          <p:nvPr/>
        </p:nvCxnSpPr>
        <p:spPr>
          <a:xfrm>
            <a:off x="4047126" y="2793596"/>
            <a:ext cx="0" cy="201300"/>
          </a:xfrm>
          <a:prstGeom prst="straightConnector1">
            <a:avLst/>
          </a:prstGeom>
          <a:noFill/>
          <a:ln cap="flat" cmpd="sng" w="28575">
            <a:solidFill>
              <a:srgbClr val="A61C00"/>
            </a:solidFill>
            <a:prstDash val="solid"/>
            <a:round/>
            <a:headEnd len="med" w="med" type="none"/>
            <a:tailEnd len="med" w="med" type="none"/>
          </a:ln>
        </p:spPr>
      </p:cxnSp>
      <p:sp>
        <p:nvSpPr>
          <p:cNvPr id="1683" name="Google Shape;1683;p84"/>
          <p:cNvSpPr txBox="1"/>
          <p:nvPr/>
        </p:nvSpPr>
        <p:spPr>
          <a:xfrm>
            <a:off x="4541175" y="2522088"/>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refs/changes/23/123/3</a:t>
            </a:r>
            <a:endParaRPr sz="800"/>
          </a:p>
        </p:txBody>
      </p:sp>
      <p:cxnSp>
        <p:nvCxnSpPr>
          <p:cNvPr id="1684" name="Google Shape;1684;p84"/>
          <p:cNvCxnSpPr>
            <a:stCxn id="1683" idx="1"/>
            <a:endCxn id="1681" idx="6"/>
          </p:cNvCxnSpPr>
          <p:nvPr/>
        </p:nvCxnSpPr>
        <p:spPr>
          <a:xfrm rot="10800000">
            <a:off x="4181175" y="2651688"/>
            <a:ext cx="360000" cy="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1"/>
          <p:cNvPicPr preferRelativeResize="0"/>
          <p:nvPr/>
        </p:nvPicPr>
        <p:blipFill rotWithShape="1">
          <a:blip r:embed="rId3">
            <a:alphaModFix/>
          </a:blip>
          <a:srcRect b="0" l="0" r="0" t="0"/>
          <a:stretch/>
        </p:blipFill>
        <p:spPr>
          <a:xfrm>
            <a:off x="4213440" y="1046160"/>
            <a:ext cx="1683720" cy="1503720"/>
          </a:xfrm>
          <a:prstGeom prst="rect">
            <a:avLst/>
          </a:prstGeom>
          <a:noFill/>
          <a:ln>
            <a:noFill/>
          </a:ln>
        </p:spPr>
      </p:pic>
      <p:sp>
        <p:nvSpPr>
          <p:cNvPr id="167" name="Google Shape;167;p3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1"/>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Gerrit</a:t>
            </a:r>
            <a:endParaRPr b="1" sz="3600">
              <a:solidFill>
                <a:srgbClr val="FFFFFF"/>
              </a:solidFill>
            </a:endParaRPr>
          </a:p>
          <a:p>
            <a:pPr indent="0" lvl="0" marL="0" rtl="0" algn="l">
              <a:spcBef>
                <a:spcPts val="0"/>
              </a:spcBef>
              <a:spcAft>
                <a:spcPts val="0"/>
              </a:spcAft>
              <a:buNone/>
            </a:pPr>
            <a:r>
              <a:t/>
            </a:r>
            <a:endParaRPr sz="3000"/>
          </a:p>
        </p:txBody>
      </p:sp>
      <p:sp>
        <p:nvSpPr>
          <p:cNvPr id="169" name="Google Shape;169;p31"/>
          <p:cNvSpPr txBox="1"/>
          <p:nvPr/>
        </p:nvSpPr>
        <p:spPr>
          <a:xfrm>
            <a:off x="189450" y="1138175"/>
            <a:ext cx="4609500" cy="222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800">
                <a:solidFill>
                  <a:srgbClr val="3D85C6"/>
                </a:solidFill>
              </a:rPr>
              <a:t>Gerrit</a:t>
            </a:r>
            <a:r>
              <a:rPr lang="en" sz="1800"/>
              <a:t> is a </a:t>
            </a:r>
            <a:r>
              <a:rPr b="1" i="1" lang="en" sz="1800"/>
              <a:t>Git server</a:t>
            </a:r>
            <a:r>
              <a:rPr lang="en" sz="1800"/>
              <a:t> that provides</a:t>
            </a:r>
            <a:endParaRPr sz="1800"/>
          </a:p>
          <a:p>
            <a:pPr indent="-342900" lvl="0" marL="457200" rtl="0" algn="l">
              <a:lnSpc>
                <a:spcPct val="115000"/>
              </a:lnSpc>
              <a:spcBef>
                <a:spcPts val="900"/>
              </a:spcBef>
              <a:spcAft>
                <a:spcPts val="0"/>
              </a:spcAft>
              <a:buClr>
                <a:srgbClr val="000000"/>
              </a:buClr>
              <a:buSzPts val="1800"/>
              <a:buFont typeface="Arial"/>
              <a:buChar char="■"/>
            </a:pPr>
            <a:r>
              <a:rPr lang="en" sz="1800"/>
              <a:t>Code Review</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Access Control on the Git repositories</a:t>
            </a:r>
            <a:endParaRPr sz="1800"/>
          </a:p>
          <a:p>
            <a:pPr indent="0" lvl="0" marL="0" rtl="0" algn="l">
              <a:lnSpc>
                <a:spcPct val="115000"/>
              </a:lnSpc>
              <a:spcBef>
                <a:spcPts val="900"/>
              </a:spcBef>
              <a:spcAft>
                <a:spcPts val="1600"/>
              </a:spcAft>
              <a:buNone/>
            </a:pPr>
            <a:r>
              <a:t/>
            </a:r>
            <a:endParaRPr sz="2400"/>
          </a:p>
        </p:txBody>
      </p:sp>
      <p:sp>
        <p:nvSpPr>
          <p:cNvPr id="170" name="Google Shape;170;p31"/>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1"/>
          <p:cNvSpPr txBox="1"/>
          <p:nvPr/>
        </p:nvSpPr>
        <p:spPr>
          <a:xfrm>
            <a:off x="5986850" y="498250"/>
            <a:ext cx="3069300" cy="46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Code Review:</a:t>
            </a:r>
            <a:endParaRPr sz="1200">
              <a:solidFill>
                <a:schemeClr val="dk1"/>
              </a:solidFill>
            </a:endParaRPr>
          </a:p>
          <a:p>
            <a:pPr indent="-304800" lvl="0" marL="457200" rtl="0" algn="l">
              <a:lnSpc>
                <a:spcPct val="115000"/>
              </a:lnSpc>
              <a:spcBef>
                <a:spcPts val="900"/>
              </a:spcBef>
              <a:spcAft>
                <a:spcPts val="0"/>
              </a:spcAft>
              <a:buClr>
                <a:schemeClr val="dk1"/>
              </a:buClr>
              <a:buSzPts val="1200"/>
              <a:buFont typeface="Georgia"/>
              <a:buChar char="■"/>
            </a:pPr>
            <a:r>
              <a:rPr lang="en" sz="1200">
                <a:solidFill>
                  <a:schemeClr val="dk1"/>
                </a:solidFill>
              </a:rPr>
              <a:t>Gerrit allows to </a:t>
            </a:r>
            <a:r>
              <a:rPr b="1" i="1" lang="en" sz="1200">
                <a:solidFill>
                  <a:schemeClr val="dk1"/>
                </a:solidFill>
              </a:rPr>
              <a:t>review commits before </a:t>
            </a:r>
            <a:r>
              <a:rPr lang="en" sz="1200">
                <a:solidFill>
                  <a:schemeClr val="dk1"/>
                </a:solidFill>
              </a:rPr>
              <a:t>they are integrated into a target branch.</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Code review is </a:t>
            </a:r>
            <a:r>
              <a:rPr b="1" i="1" lang="en" sz="1200">
                <a:solidFill>
                  <a:schemeClr val="dk1"/>
                </a:solidFill>
              </a:rPr>
              <a:t>optional</a:t>
            </a:r>
            <a:r>
              <a:rPr lang="en" sz="1200">
                <a:solidFill>
                  <a:schemeClr val="dk1"/>
                </a:solidFill>
              </a:rPr>
              <a:t>, but required by default (bypassing code review can be allowed by granting access rights for direct push)</a:t>
            </a:r>
            <a:endParaRPr sz="1200">
              <a:solidFill>
                <a:schemeClr val="dk1"/>
              </a:solidFill>
            </a:endParaRPr>
          </a:p>
          <a:p>
            <a:pPr indent="0" lvl="0" marL="0" rtl="0" algn="l">
              <a:lnSpc>
                <a:spcPct val="115000"/>
              </a:lnSpc>
              <a:spcBef>
                <a:spcPts val="900"/>
              </a:spcBef>
              <a:spcAft>
                <a:spcPts val="0"/>
              </a:spcAft>
              <a:buNone/>
            </a:pPr>
            <a:r>
              <a:rPr lang="en" sz="1200">
                <a:solidFill>
                  <a:schemeClr val="dk1"/>
                </a:solidFill>
              </a:rPr>
              <a:t>Access Rights:</a:t>
            </a:r>
            <a:endParaRPr sz="1200">
              <a:solidFill>
                <a:schemeClr val="dk1"/>
              </a:solidFill>
            </a:endParaRPr>
          </a:p>
          <a:p>
            <a:pPr indent="-304800" lvl="0" marL="457200" rtl="0" algn="l">
              <a:lnSpc>
                <a:spcPct val="115000"/>
              </a:lnSpc>
              <a:spcBef>
                <a:spcPts val="900"/>
              </a:spcBef>
              <a:spcAft>
                <a:spcPts val="0"/>
              </a:spcAft>
              <a:buClr>
                <a:schemeClr val="dk1"/>
              </a:buClr>
              <a:buSzPts val="1200"/>
              <a:buFont typeface="Georgia"/>
              <a:buChar char="■"/>
            </a:pPr>
            <a:r>
              <a:rPr lang="en" sz="1200">
                <a:solidFill>
                  <a:schemeClr val="dk1"/>
                </a:solidFill>
              </a:rPr>
              <a:t>Gerrit provides </a:t>
            </a:r>
            <a:r>
              <a:rPr b="1" i="1" lang="en" sz="1200">
                <a:solidFill>
                  <a:schemeClr val="dk1"/>
                </a:solidFill>
              </a:rPr>
              <a:t>fine-grained read and write </a:t>
            </a:r>
            <a:r>
              <a:rPr b="1" i="1" lang="en" sz="1200">
                <a:solidFill>
                  <a:schemeClr val="dk1"/>
                </a:solidFill>
              </a:rPr>
              <a:t>permissions</a:t>
            </a:r>
            <a:r>
              <a:rPr b="1" i="1" lang="en" sz="1200">
                <a:solidFill>
                  <a:schemeClr val="dk1"/>
                </a:solidFill>
              </a:rPr>
              <a:t> on branch level</a:t>
            </a:r>
            <a:r>
              <a:rPr lang="en" sz="1200">
                <a:solidFill>
                  <a:schemeClr val="dk1"/>
                </a:solidFill>
              </a:rPr>
              <a:t> (with Git only you always have access to everything once you can access a repository) </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This presentation concentrates on the code review aspect, access controls are not covered.</a:t>
            </a:r>
            <a:endParaRPr sz="12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85"/>
          <p:cNvSpPr txBox="1"/>
          <p:nvPr/>
        </p:nvSpPr>
        <p:spPr>
          <a:xfrm>
            <a:off x="-223900" y="25931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 + conflict resolution</a:t>
            </a:r>
            <a:endParaRPr sz="1000"/>
          </a:p>
        </p:txBody>
      </p:sp>
      <p:sp>
        <p:nvSpPr>
          <p:cNvPr id="1690" name="Google Shape;1690;p8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5"/>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692" name="Google Shape;1692;p8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5"/>
          <p:cNvSpPr txBox="1"/>
          <p:nvPr/>
        </p:nvSpPr>
        <p:spPr>
          <a:xfrm>
            <a:off x="6285300" y="668100"/>
            <a:ext cx="2809500" cy="437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900"/>
              </a:spcAft>
              <a:buNone/>
            </a:pPr>
            <a:r>
              <a:rPr lang="en"/>
              <a:t>Note that we didn’t use any </a:t>
            </a:r>
            <a:r>
              <a:rPr b="1" lang="en"/>
              <a:t>local</a:t>
            </a:r>
            <a:r>
              <a:rPr lang="en"/>
              <a:t> </a:t>
            </a:r>
            <a:r>
              <a:rPr i="1" lang="en">
                <a:latin typeface="Courier New"/>
                <a:ea typeface="Courier New"/>
                <a:cs typeface="Courier New"/>
                <a:sym typeface="Courier New"/>
              </a:rPr>
              <a:t>master</a:t>
            </a:r>
            <a:r>
              <a:rPr lang="en"/>
              <a:t> branch. In fact a </a:t>
            </a:r>
            <a:r>
              <a:rPr i="1" lang="en">
                <a:latin typeface="Courier New"/>
                <a:ea typeface="Courier New"/>
                <a:cs typeface="Courier New"/>
                <a:sym typeface="Courier New"/>
              </a:rPr>
              <a:t>master</a:t>
            </a:r>
            <a:r>
              <a:rPr lang="en"/>
              <a:t> branch in the local repository is not needed when working with Gerrit. It’s recommended to delete the </a:t>
            </a:r>
            <a:r>
              <a:rPr b="1" lang="en"/>
              <a:t>local</a:t>
            </a:r>
            <a:r>
              <a:rPr lang="en"/>
              <a:t> </a:t>
            </a:r>
            <a:r>
              <a:rPr i="1" lang="en">
                <a:latin typeface="Courier New"/>
                <a:ea typeface="Courier New"/>
                <a:cs typeface="Courier New"/>
                <a:sym typeface="Courier New"/>
              </a:rPr>
              <a:t>master</a:t>
            </a:r>
            <a:r>
              <a:rPr lang="en"/>
              <a:t> branch to avoid any confusion with it.</a:t>
            </a:r>
            <a:endParaRPr i="1">
              <a:solidFill>
                <a:srgbClr val="3D85C6"/>
              </a:solidFill>
              <a:latin typeface="Courier New"/>
              <a:ea typeface="Courier New"/>
              <a:cs typeface="Courier New"/>
              <a:sym typeface="Courier New"/>
            </a:endParaRPr>
          </a:p>
        </p:txBody>
      </p:sp>
      <p:sp>
        <p:nvSpPr>
          <p:cNvPr id="1694" name="Google Shape;1694;p85"/>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95" name="Google Shape;1695;p85"/>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696" name="Google Shape;1696;p85"/>
          <p:cNvCxnSpPr>
            <a:stCxn id="1695" idx="0"/>
            <a:endCxn id="1694"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697" name="Google Shape;1697;p85"/>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698" name="Google Shape;1698;p85"/>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99" name="Google Shape;1699;p85"/>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700" name="Google Shape;1700;p85"/>
          <p:cNvCxnSpPr>
            <a:stCxn id="1699" idx="0"/>
            <a:endCxn id="1698"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701" name="Google Shape;1701;p85"/>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702" name="Google Shape;1702;p85"/>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703" name="Google Shape;1703;p85"/>
          <p:cNvSpPr/>
          <p:nvPr/>
        </p:nvSpPr>
        <p:spPr>
          <a:xfrm>
            <a:off x="1605876" y="29593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704" name="Google Shape;1704;p85"/>
          <p:cNvCxnSpPr>
            <a:stCxn id="1703" idx="4"/>
            <a:endCxn id="1698" idx="0"/>
          </p:cNvCxnSpPr>
          <p:nvPr/>
        </p:nvCxnSpPr>
        <p:spPr>
          <a:xfrm flipH="1">
            <a:off x="1256376" y="32431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705" name="Google Shape;1705;p85"/>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706" name="Google Shape;1706;p85"/>
          <p:cNvCxnSpPr>
            <a:stCxn id="1705"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707" name="Google Shape;1707;p85"/>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708" name="Google Shape;1708;p85"/>
          <p:cNvCxnSpPr>
            <a:endCxn id="1709"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710" name="Google Shape;1710;p85"/>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711" name="Google Shape;1711;p85"/>
          <p:cNvCxnSpPr>
            <a:stCxn id="1710" idx="4"/>
            <a:endCxn id="1698"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712" name="Google Shape;1712;p85"/>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713" name="Google Shape;1713;p85"/>
          <p:cNvCxnSpPr>
            <a:stCxn id="1712" idx="3"/>
            <a:endCxn id="1694"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714" name="Google Shape;1714;p85"/>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715" name="Google Shape;1715;p85"/>
          <p:cNvCxnSpPr>
            <a:stCxn id="1714" idx="1"/>
            <a:endCxn id="1712"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716" name="Google Shape;1716;p85"/>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717" name="Google Shape;1717;p85"/>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718" name="Google Shape;1718;p85"/>
          <p:cNvCxnSpPr>
            <a:stCxn id="1717" idx="0"/>
            <a:endCxn id="1716"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719" name="Google Shape;1719;p85"/>
          <p:cNvSpPr txBox="1"/>
          <p:nvPr/>
        </p:nvSpPr>
        <p:spPr>
          <a:xfrm>
            <a:off x="108625" y="353170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720" name="Google Shape;1720;p85"/>
          <p:cNvCxnSpPr>
            <a:endCxn id="1721" idx="4"/>
          </p:cNvCxnSpPr>
          <p:nvPr/>
        </p:nvCxnSpPr>
        <p:spPr>
          <a:xfrm rot="10800000">
            <a:off x="772626" y="3243083"/>
            <a:ext cx="0" cy="272400"/>
          </a:xfrm>
          <a:prstGeom prst="straightConnector1">
            <a:avLst/>
          </a:prstGeom>
          <a:noFill/>
          <a:ln cap="flat" cmpd="sng" w="28575">
            <a:solidFill>
              <a:srgbClr val="3D85C6"/>
            </a:solidFill>
            <a:prstDash val="solid"/>
            <a:round/>
            <a:headEnd len="med" w="med" type="none"/>
            <a:tailEnd len="med" w="med" type="triangle"/>
          </a:ln>
        </p:spPr>
      </p:cxnSp>
      <p:sp>
        <p:nvSpPr>
          <p:cNvPr id="1722" name="Google Shape;1722;p85"/>
          <p:cNvSpPr/>
          <p:nvPr/>
        </p:nvSpPr>
        <p:spPr>
          <a:xfrm>
            <a:off x="1605876" y="2959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723" name="Google Shape;1723;p85"/>
          <p:cNvCxnSpPr>
            <a:stCxn id="1722" idx="4"/>
            <a:endCxn id="1716" idx="0"/>
          </p:cNvCxnSpPr>
          <p:nvPr/>
        </p:nvCxnSpPr>
        <p:spPr>
          <a:xfrm flipH="1">
            <a:off x="1256376" y="32431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724" name="Google Shape;1724;p85"/>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725" name="Google Shape;1725;p85"/>
          <p:cNvCxnSpPr>
            <a:stCxn id="1724" idx="4"/>
            <a:endCxn id="1716"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726" name="Google Shape;1726;p85"/>
          <p:cNvSpPr txBox="1"/>
          <p:nvPr/>
        </p:nvSpPr>
        <p:spPr>
          <a:xfrm>
            <a:off x="3022051" y="30193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727" name="Google Shape;1727;p85"/>
          <p:cNvCxnSpPr>
            <a:stCxn id="1726" idx="3"/>
          </p:cNvCxnSpPr>
          <p:nvPr/>
        </p:nvCxnSpPr>
        <p:spPr>
          <a:xfrm>
            <a:off x="3572851" y="31489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709" name="Google Shape;1709;p85"/>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728" name="Google Shape;1728;p85"/>
          <p:cNvCxnSpPr>
            <a:stCxn id="1709" idx="4"/>
            <a:endCxn id="1694"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721" name="Google Shape;1721;p85"/>
          <p:cNvSpPr/>
          <p:nvPr/>
        </p:nvSpPr>
        <p:spPr>
          <a:xfrm>
            <a:off x="638526"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729" name="Google Shape;1729;p85"/>
          <p:cNvCxnSpPr>
            <a:stCxn id="1721" idx="4"/>
            <a:endCxn id="1716" idx="1"/>
          </p:cNvCxnSpPr>
          <p:nvPr/>
        </p:nvCxnSpPr>
        <p:spPr>
          <a:xfrm>
            <a:off x="772626" y="3243083"/>
            <a:ext cx="388800" cy="242700"/>
          </a:xfrm>
          <a:prstGeom prst="straightConnector1">
            <a:avLst/>
          </a:prstGeom>
          <a:noFill/>
          <a:ln cap="flat" cmpd="sng" w="28575">
            <a:solidFill>
              <a:schemeClr val="dk2"/>
            </a:solidFill>
            <a:prstDash val="solid"/>
            <a:round/>
            <a:headEnd len="med" w="med" type="none"/>
            <a:tailEnd len="med" w="med" type="none"/>
          </a:ln>
        </p:spPr>
      </p:cxnSp>
      <p:sp>
        <p:nvSpPr>
          <p:cNvPr id="1730" name="Google Shape;1730;p85"/>
          <p:cNvSpPr/>
          <p:nvPr/>
        </p:nvSpPr>
        <p:spPr>
          <a:xfrm>
            <a:off x="638526" y="2427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1731" name="Google Shape;1731;p85"/>
          <p:cNvCxnSpPr>
            <a:stCxn id="1730" idx="4"/>
            <a:endCxn id="1721" idx="0"/>
          </p:cNvCxnSpPr>
          <p:nvPr/>
        </p:nvCxnSpPr>
        <p:spPr>
          <a:xfrm>
            <a:off x="772626" y="2711196"/>
            <a:ext cx="0" cy="248100"/>
          </a:xfrm>
          <a:prstGeom prst="straightConnector1">
            <a:avLst/>
          </a:prstGeom>
          <a:noFill/>
          <a:ln cap="flat" cmpd="sng" w="28575">
            <a:solidFill>
              <a:schemeClr val="dk2"/>
            </a:solidFill>
            <a:prstDash val="solid"/>
            <a:round/>
            <a:headEnd len="med" w="med" type="none"/>
            <a:tailEnd len="med" w="med" type="none"/>
          </a:ln>
        </p:spPr>
      </p:cxnSp>
      <p:sp>
        <p:nvSpPr>
          <p:cNvPr id="1732" name="Google Shape;1732;p85"/>
          <p:cNvSpPr txBox="1"/>
          <p:nvPr/>
        </p:nvSpPr>
        <p:spPr>
          <a:xfrm>
            <a:off x="1217825" y="24520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733" name="Google Shape;1733;p85"/>
          <p:cNvCxnSpPr>
            <a:stCxn id="1732" idx="1"/>
          </p:cNvCxnSpPr>
          <p:nvPr/>
        </p:nvCxnSpPr>
        <p:spPr>
          <a:xfrm rot="10800000">
            <a:off x="906725" y="25813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734" name="Google Shape;1734;p85"/>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735" name="Google Shape;1735;p85"/>
          <p:cNvCxnSpPr>
            <a:stCxn id="1734"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736" name="Google Shape;1736;p85"/>
          <p:cNvSpPr txBox="1"/>
          <p:nvPr/>
        </p:nvSpPr>
        <p:spPr>
          <a:xfrm>
            <a:off x="1217825" y="245200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737" name="Google Shape;1737;p85"/>
          <p:cNvCxnSpPr>
            <a:stCxn id="1736" idx="1"/>
          </p:cNvCxnSpPr>
          <p:nvPr/>
        </p:nvCxnSpPr>
        <p:spPr>
          <a:xfrm rot="10800000">
            <a:off x="906725" y="258130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738" name="Google Shape;1738;p85"/>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739" name="Google Shape;1739;p85"/>
          <p:cNvCxnSpPr>
            <a:stCxn id="1738"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740" name="Google Shape;1740;p85"/>
          <p:cNvSpPr txBox="1"/>
          <p:nvPr/>
        </p:nvSpPr>
        <p:spPr>
          <a:xfrm>
            <a:off x="1388000" y="32390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741" name="Google Shape;1741;p85"/>
          <p:cNvSpPr/>
          <p:nvPr/>
        </p:nvSpPr>
        <p:spPr>
          <a:xfrm>
            <a:off x="3913026" y="2509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1742" name="Google Shape;1742;p85"/>
          <p:cNvCxnSpPr>
            <a:stCxn id="1741" idx="4"/>
            <a:endCxn id="1705" idx="0"/>
          </p:cNvCxnSpPr>
          <p:nvPr/>
        </p:nvCxnSpPr>
        <p:spPr>
          <a:xfrm>
            <a:off x="4047126" y="2793596"/>
            <a:ext cx="0" cy="201300"/>
          </a:xfrm>
          <a:prstGeom prst="straightConnector1">
            <a:avLst/>
          </a:prstGeom>
          <a:noFill/>
          <a:ln cap="flat" cmpd="sng" w="28575">
            <a:solidFill>
              <a:schemeClr val="dk2"/>
            </a:solidFill>
            <a:prstDash val="solid"/>
            <a:round/>
            <a:headEnd len="med" w="med" type="none"/>
            <a:tailEnd len="med" w="med" type="none"/>
          </a:ln>
        </p:spPr>
      </p:cxnSp>
      <p:sp>
        <p:nvSpPr>
          <p:cNvPr id="1743" name="Google Shape;1743;p85"/>
          <p:cNvSpPr txBox="1"/>
          <p:nvPr/>
        </p:nvSpPr>
        <p:spPr>
          <a:xfrm>
            <a:off x="4541175" y="2522088"/>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refs/changes/23/123/3</a:t>
            </a:r>
            <a:endParaRPr sz="800"/>
          </a:p>
        </p:txBody>
      </p:sp>
      <p:cxnSp>
        <p:nvCxnSpPr>
          <p:cNvPr id="1744" name="Google Shape;1744;p85"/>
          <p:cNvCxnSpPr>
            <a:stCxn id="1743" idx="1"/>
            <a:endCxn id="1741" idx="6"/>
          </p:cNvCxnSpPr>
          <p:nvPr/>
        </p:nvCxnSpPr>
        <p:spPr>
          <a:xfrm rot="10800000">
            <a:off x="4181175" y="2651688"/>
            <a:ext cx="360000" cy="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8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6"/>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A</a:t>
            </a:r>
            <a:r>
              <a:rPr b="1" lang="en" sz="3600">
                <a:solidFill>
                  <a:srgbClr val="FFFFFF"/>
                </a:solidFill>
              </a:rPr>
              <a:t>lternative Workflow</a:t>
            </a:r>
            <a:endParaRPr b="1" sz="3600">
              <a:solidFill>
                <a:srgbClr val="FFFFFF"/>
              </a:solidFill>
            </a:endParaRPr>
          </a:p>
          <a:p>
            <a:pPr indent="0" lvl="0" marL="0" rtl="0" algn="l">
              <a:spcBef>
                <a:spcPts val="0"/>
              </a:spcBef>
              <a:spcAft>
                <a:spcPts val="0"/>
              </a:spcAft>
              <a:buNone/>
            </a:pPr>
            <a:r>
              <a:t/>
            </a:r>
            <a:endParaRPr sz="3000"/>
          </a:p>
        </p:txBody>
      </p:sp>
      <p:sp>
        <p:nvSpPr>
          <p:cNvPr id="1751" name="Google Shape;1751;p86"/>
          <p:cNvSpPr txBox="1"/>
          <p:nvPr/>
        </p:nvSpPr>
        <p:spPr>
          <a:xfrm>
            <a:off x="0" y="580500"/>
            <a:ext cx="7349700" cy="442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t>Same as standard workflow, but don’t create local feature branches and work with </a:t>
            </a:r>
            <a:r>
              <a:rPr b="1" i="1" lang="en" sz="1800"/>
              <a:t>detached HEAD</a:t>
            </a:r>
            <a:r>
              <a:rPr lang="en" sz="1800"/>
              <a:t> instead.</a:t>
            </a:r>
            <a:endParaRPr sz="1800"/>
          </a:p>
          <a:p>
            <a:pPr indent="-342900" lvl="0" marL="457200" rtl="0" algn="l">
              <a:lnSpc>
                <a:spcPct val="115000"/>
              </a:lnSpc>
              <a:spcBef>
                <a:spcPts val="900"/>
              </a:spcBef>
              <a:spcAft>
                <a:spcPts val="0"/>
              </a:spcAft>
              <a:buSzPts val="1800"/>
              <a:buChar char="●"/>
            </a:pPr>
            <a:r>
              <a:rPr lang="en" sz="1800"/>
              <a:t>After pushing a commit for code review it is available on Gerrit and it can be fetched from there whenever the change needs to be reworked or rebased (copy the fetch command from the change screen).</a:t>
            </a:r>
            <a:endParaRPr sz="1800"/>
          </a:p>
          <a:p>
            <a:pPr indent="-342900" lvl="0" marL="457200" rtl="0" algn="l">
              <a:lnSpc>
                <a:spcPct val="115000"/>
              </a:lnSpc>
              <a:spcBef>
                <a:spcPts val="0"/>
              </a:spcBef>
              <a:spcAft>
                <a:spcPts val="0"/>
              </a:spcAft>
              <a:buSzPts val="1800"/>
              <a:buChar char="●"/>
            </a:pPr>
            <a:r>
              <a:rPr lang="en" sz="1800"/>
              <a:t>Working with detached HEAD has the risk of losing reference to commits when you checkout another state to work on something else (e.g. if you forgot to push new commits to Gerrit)</a:t>
            </a:r>
            <a:endParaRPr sz="1800"/>
          </a:p>
          <a:p>
            <a:pPr indent="-342900" lvl="0" marL="457200" rtl="0" algn="l">
              <a:lnSpc>
                <a:spcPct val="115000"/>
              </a:lnSpc>
              <a:spcBef>
                <a:spcPts val="0"/>
              </a:spcBef>
              <a:spcAft>
                <a:spcPts val="0"/>
              </a:spcAft>
              <a:buSzPts val="1800"/>
              <a:buChar char="●"/>
            </a:pPr>
            <a:r>
              <a:rPr lang="en" sz="1800"/>
              <a:t>If you need to checkout another state but your current work is not ready for push yet, create a commit and a local feature branch for it. You can then resume the work later by checking out this local feature branch (same as standard workflow).</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8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cxnSp>
        <p:nvCxnSpPr>
          <p:cNvPr id="1758" name="Google Shape;1758;p87"/>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759" name="Google Shape;1759;p87"/>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60" name="Google Shape;1760;p87"/>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61" name="Google Shape;1761;p87"/>
          <p:cNvCxnSpPr>
            <a:stCxn id="1760" idx="0"/>
            <a:endCxn id="1759"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762" name="Google Shape;1762;p87"/>
          <p:cNvSpPr txBox="1"/>
          <p:nvPr/>
        </p:nvSpPr>
        <p:spPr>
          <a:xfrm>
            <a:off x="189457" y="21053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763" name="Google Shape;1763;p87"/>
          <p:cNvCxnSpPr>
            <a:stCxn id="1762" idx="3"/>
            <a:endCxn id="1764" idx="2"/>
          </p:cNvCxnSpPr>
          <p:nvPr/>
        </p:nvCxnSpPr>
        <p:spPr>
          <a:xfrm flipH="1" rot="10800000">
            <a:off x="935557" y="2249492"/>
            <a:ext cx="369000" cy="12300"/>
          </a:xfrm>
          <a:prstGeom prst="straightConnector1">
            <a:avLst/>
          </a:prstGeom>
          <a:noFill/>
          <a:ln cap="flat" cmpd="sng" w="28575">
            <a:solidFill>
              <a:schemeClr val="dk2"/>
            </a:solidFill>
            <a:prstDash val="solid"/>
            <a:round/>
            <a:headEnd len="med" w="med" type="none"/>
            <a:tailEnd len="med" w="med" type="triangle"/>
          </a:ln>
        </p:spPr>
      </p:cxnSp>
      <p:sp>
        <p:nvSpPr>
          <p:cNvPr id="1765" name="Google Shape;1765;p87"/>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766" name="Google Shape;1766;p87"/>
          <p:cNvCxnSpPr>
            <a:stCxn id="1759" idx="7"/>
            <a:endCxn id="1765"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767" name="Google Shape;1767;p87"/>
          <p:cNvSpPr txBox="1"/>
          <p:nvPr/>
        </p:nvSpPr>
        <p:spPr>
          <a:xfrm>
            <a:off x="268650" y="15131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768" name="Google Shape;1768;p87"/>
          <p:cNvCxnSpPr>
            <a:stCxn id="1767" idx="2"/>
            <a:endCxn id="1769" idx="0"/>
          </p:cNvCxnSpPr>
          <p:nvPr/>
        </p:nvCxnSpPr>
        <p:spPr>
          <a:xfrm>
            <a:off x="557400" y="182603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770" name="Google Shape;1770;p87"/>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771" name="Google Shape;1771;p87"/>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772" name="Google Shape;1772;p87"/>
          <p:cNvSpPr/>
          <p:nvPr/>
        </p:nvSpPr>
        <p:spPr>
          <a:xfrm>
            <a:off x="4002379" y="35069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73" name="Google Shape;1773;p87"/>
          <p:cNvSpPr/>
          <p:nvPr/>
        </p:nvSpPr>
        <p:spPr>
          <a:xfrm>
            <a:off x="4002379" y="39979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74" name="Google Shape;1774;p87"/>
          <p:cNvCxnSpPr>
            <a:stCxn id="1773" idx="0"/>
            <a:endCxn id="1772" idx="4"/>
          </p:cNvCxnSpPr>
          <p:nvPr/>
        </p:nvCxnSpPr>
        <p:spPr>
          <a:xfrm rot="10800000">
            <a:off x="4164229" y="3849147"/>
            <a:ext cx="0" cy="148800"/>
          </a:xfrm>
          <a:prstGeom prst="straightConnector1">
            <a:avLst/>
          </a:prstGeom>
          <a:noFill/>
          <a:ln cap="flat" cmpd="sng" w="28575">
            <a:solidFill>
              <a:schemeClr val="dk2"/>
            </a:solidFill>
            <a:prstDash val="solid"/>
            <a:round/>
            <a:headEnd len="med" w="med" type="none"/>
            <a:tailEnd len="med" w="med" type="none"/>
          </a:ln>
        </p:spPr>
      </p:cxnSp>
      <p:sp>
        <p:nvSpPr>
          <p:cNvPr id="1775" name="Google Shape;1775;p87"/>
          <p:cNvSpPr txBox="1"/>
          <p:nvPr/>
        </p:nvSpPr>
        <p:spPr>
          <a:xfrm>
            <a:off x="3137950" y="35232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776" name="Google Shape;1776;p87"/>
          <p:cNvCxnSpPr>
            <a:stCxn id="1775" idx="3"/>
            <a:endCxn id="1777" idx="2"/>
          </p:cNvCxnSpPr>
          <p:nvPr/>
        </p:nvCxnSpPr>
        <p:spPr>
          <a:xfrm flipH="1" rot="10800000">
            <a:off x="3715450" y="367730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778" name="Google Shape;1778;p87"/>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779" name="Google Shape;1779;p87"/>
          <p:cNvCxnSpPr>
            <a:stCxn id="1778" idx="1"/>
            <a:endCxn id="1759"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780" name="Google Shape;1780;p87"/>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781" name="Google Shape;1781;p87"/>
          <p:cNvCxnSpPr>
            <a:stCxn id="1765" idx="0"/>
            <a:endCxn id="1780"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782" name="Google Shape;1782;p87"/>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7"/>
          <p:cNvSpPr txBox="1"/>
          <p:nvPr/>
        </p:nvSpPr>
        <p:spPr>
          <a:xfrm>
            <a:off x="6209400" y="674575"/>
            <a:ext cx="2904300" cy="3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It is common that features are implemented by </a:t>
            </a:r>
            <a:r>
              <a:rPr b="1" lang="en"/>
              <a:t>multiple self-contained commits</a:t>
            </a:r>
            <a:r>
              <a:rPr lang="en"/>
              <a:t> that are based on each other.</a:t>
            </a:r>
            <a:endParaRPr/>
          </a:p>
          <a:p>
            <a:pPr indent="0" lvl="0" marL="0" rtl="0" algn="l">
              <a:lnSpc>
                <a:spcPct val="115000"/>
              </a:lnSpc>
              <a:spcBef>
                <a:spcPts val="900"/>
              </a:spcBef>
              <a:spcAft>
                <a:spcPts val="0"/>
              </a:spcAft>
              <a:buNone/>
            </a:pPr>
            <a:r>
              <a:rPr lang="en">
                <a:solidFill>
                  <a:srgbClr val="000000"/>
                </a:solidFill>
              </a:rPr>
              <a:t>Situation:</a:t>
            </a:r>
            <a:endParaRPr>
              <a:solidFill>
                <a:srgbClr val="000000"/>
              </a:solidFill>
            </a:endParaRPr>
          </a:p>
          <a:p>
            <a:pPr indent="-317500" lvl="0" marL="457200" rtl="0" algn="l">
              <a:lnSpc>
                <a:spcPct val="115000"/>
              </a:lnSpc>
              <a:spcBef>
                <a:spcPts val="900"/>
              </a:spcBef>
              <a:spcAft>
                <a:spcPts val="0"/>
              </a:spcAft>
              <a:buClr>
                <a:srgbClr val="000000"/>
              </a:buClr>
              <a:buSzPts val="1400"/>
              <a:buChar char="■"/>
            </a:pPr>
            <a:r>
              <a:rPr lang="en">
                <a:solidFill>
                  <a:srgbClr val="000000"/>
                </a:solidFill>
              </a:rPr>
              <a:t>The remote repository was cloned, a local </a:t>
            </a:r>
            <a:r>
              <a:rPr i="1" lang="en">
                <a:solidFill>
                  <a:srgbClr val="000000"/>
                </a:solidFill>
                <a:latin typeface="Courier New"/>
                <a:ea typeface="Courier New"/>
                <a:cs typeface="Courier New"/>
                <a:sym typeface="Courier New"/>
              </a:rPr>
              <a:t>featureX</a:t>
            </a:r>
            <a:r>
              <a:rPr lang="en">
                <a:solidFill>
                  <a:srgbClr val="000000"/>
                </a:solidFill>
              </a:rPr>
              <a:t> branch was created and in this branch </a:t>
            </a:r>
            <a:r>
              <a:rPr lang="en"/>
              <a:t>three</a:t>
            </a:r>
            <a:r>
              <a:rPr lang="en">
                <a:solidFill>
                  <a:srgbClr val="000000"/>
                </a:solidFill>
              </a:rPr>
              <a:t> commits, </a:t>
            </a:r>
            <a:r>
              <a:rPr b="1" i="1" lang="en">
                <a:solidFill>
                  <a:srgbClr val="3D85C6"/>
                </a:solidFill>
              </a:rPr>
              <a:t>C</a:t>
            </a:r>
            <a:r>
              <a:rPr lang="en"/>
              <a:t>, </a:t>
            </a:r>
            <a:r>
              <a:rPr b="1" i="1" lang="en">
                <a:solidFill>
                  <a:srgbClr val="3D85C6"/>
                </a:solidFill>
              </a:rPr>
              <a:t>D</a:t>
            </a:r>
            <a:r>
              <a:rPr lang="en">
                <a:solidFill>
                  <a:srgbClr val="000000"/>
                </a:solidFill>
              </a:rPr>
              <a:t> and </a:t>
            </a:r>
            <a:r>
              <a:rPr b="1" i="1" lang="en">
                <a:solidFill>
                  <a:srgbClr val="3D85C6"/>
                </a:solidFill>
              </a:rPr>
              <a:t>E</a:t>
            </a:r>
            <a:r>
              <a:rPr lang="en">
                <a:solidFill>
                  <a:srgbClr val="000000"/>
                </a:solidFill>
              </a:rPr>
              <a:t>, were created.</a:t>
            </a:r>
            <a:endParaRPr>
              <a:solidFill>
                <a:srgbClr val="000000"/>
              </a:solidFill>
            </a:endParaRPr>
          </a:p>
        </p:txBody>
      </p:sp>
      <p:sp>
        <p:nvSpPr>
          <p:cNvPr id="1764" name="Google Shape;1764;p87"/>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784" name="Google Shape;1784;p87"/>
          <p:cNvCxnSpPr>
            <a:endCxn id="1764"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sp>
        <p:nvSpPr>
          <p:cNvPr id="1789" name="Google Shape;1789;p88"/>
          <p:cNvSpPr txBox="1"/>
          <p:nvPr/>
        </p:nvSpPr>
        <p:spPr>
          <a:xfrm>
            <a:off x="4022813" y="2667588"/>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1790" name="Google Shape;1790;p88"/>
          <p:cNvSpPr txBox="1"/>
          <p:nvPr/>
        </p:nvSpPr>
        <p:spPr>
          <a:xfrm>
            <a:off x="4022824" y="1978150"/>
            <a:ext cx="10974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1791" name="Google Shape;1791;p8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8"/>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cxnSp>
        <p:nvCxnSpPr>
          <p:cNvPr id="1793" name="Google Shape;1793;p88"/>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794" name="Google Shape;1794;p88"/>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795" name="Google Shape;1795;p88"/>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796" name="Google Shape;1796;p88"/>
          <p:cNvSpPr/>
          <p:nvPr/>
        </p:nvSpPr>
        <p:spPr>
          <a:xfrm>
            <a:off x="4568367"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97" name="Google Shape;1797;p88"/>
          <p:cNvSpPr/>
          <p:nvPr/>
        </p:nvSpPr>
        <p:spPr>
          <a:xfrm>
            <a:off x="4568367"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98" name="Google Shape;1798;p88"/>
          <p:cNvCxnSpPr>
            <a:stCxn id="1797" idx="0"/>
            <a:endCxn id="1796" idx="4"/>
          </p:cNvCxnSpPr>
          <p:nvPr/>
        </p:nvCxnSpPr>
        <p:spPr>
          <a:xfrm rot="10800000">
            <a:off x="4730217"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799" name="Google Shape;1799;p88"/>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8"/>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a:solidFill>
                  <a:schemeClr val="dk1"/>
                </a:solidFill>
              </a:rPr>
              <a:t>All commits in the </a:t>
            </a:r>
            <a:r>
              <a:rPr i="1" lang="en">
                <a:solidFill>
                  <a:schemeClr val="dk1"/>
                </a:solidFill>
                <a:latin typeface="Courier New"/>
                <a:ea typeface="Courier New"/>
                <a:cs typeface="Courier New"/>
                <a:sym typeface="Courier New"/>
              </a:rPr>
              <a:t>featureX</a:t>
            </a:r>
            <a:r>
              <a:rPr lang="en">
                <a:solidFill>
                  <a:schemeClr val="dk1"/>
                </a:solidFill>
              </a:rPr>
              <a:t> branch can be pushed for code review by a single </a:t>
            </a:r>
            <a:r>
              <a:rPr i="1" lang="en">
                <a:solidFill>
                  <a:schemeClr val="dk1"/>
                </a:solidFill>
                <a:latin typeface="Courier New"/>
                <a:ea typeface="Courier New"/>
                <a:cs typeface="Courier New"/>
                <a:sym typeface="Courier New"/>
              </a:rPr>
              <a:t>git push</a:t>
            </a:r>
            <a:r>
              <a:rPr lang="en">
                <a:solidFill>
                  <a:schemeClr val="dk1"/>
                </a:solidFill>
              </a:rPr>
              <a:t> command. For each of the pushed commits a change is created. The changes depend on each other the same way as the commits depend on each other.</a:t>
            </a:r>
            <a:endParaRPr>
              <a:solidFill>
                <a:schemeClr val="dk1"/>
              </a:solidFill>
            </a:endParaRPr>
          </a:p>
        </p:txBody>
      </p:sp>
      <p:sp>
        <p:nvSpPr>
          <p:cNvPr id="1801" name="Google Shape;1801;p88"/>
          <p:cNvSpPr/>
          <p:nvPr/>
        </p:nvSpPr>
        <p:spPr>
          <a:xfrm>
            <a:off x="5022973" y="30600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sp>
        <p:nvSpPr>
          <p:cNvPr id="1802" name="Google Shape;1802;p88"/>
          <p:cNvSpPr/>
          <p:nvPr/>
        </p:nvSpPr>
        <p:spPr>
          <a:xfrm>
            <a:off x="5022973" y="23480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1803" name="Google Shape;1803;p88"/>
          <p:cNvCxnSpPr>
            <a:stCxn id="1801" idx="0"/>
            <a:endCxn id="1802" idx="4"/>
          </p:cNvCxnSpPr>
          <p:nvPr/>
        </p:nvCxnSpPr>
        <p:spPr>
          <a:xfrm rot="10800000">
            <a:off x="5184823" y="2690198"/>
            <a:ext cx="0" cy="369900"/>
          </a:xfrm>
          <a:prstGeom prst="straightConnector1">
            <a:avLst/>
          </a:prstGeom>
          <a:noFill/>
          <a:ln cap="flat" cmpd="sng" w="28575">
            <a:solidFill>
              <a:srgbClr val="A61C00"/>
            </a:solidFill>
            <a:prstDash val="solid"/>
            <a:round/>
            <a:headEnd len="med" w="med" type="none"/>
            <a:tailEnd len="med" w="med" type="none"/>
          </a:ln>
        </p:spPr>
      </p:cxnSp>
      <p:cxnSp>
        <p:nvCxnSpPr>
          <p:cNvPr id="1804" name="Google Shape;1804;p88"/>
          <p:cNvCxnSpPr>
            <a:stCxn id="1796" idx="0"/>
            <a:endCxn id="1801" idx="4"/>
          </p:cNvCxnSpPr>
          <p:nvPr/>
        </p:nvCxnSpPr>
        <p:spPr>
          <a:xfrm flipH="1" rot="10800000">
            <a:off x="4730217" y="3402389"/>
            <a:ext cx="454500" cy="176400"/>
          </a:xfrm>
          <a:prstGeom prst="straightConnector1">
            <a:avLst/>
          </a:prstGeom>
          <a:noFill/>
          <a:ln cap="flat" cmpd="sng" w="28575">
            <a:solidFill>
              <a:srgbClr val="A61C00"/>
            </a:solidFill>
            <a:prstDash val="solid"/>
            <a:round/>
            <a:headEnd len="med" w="med" type="none"/>
            <a:tailEnd len="med" w="med" type="none"/>
          </a:ln>
        </p:spPr>
      </p:cxnSp>
      <p:sp>
        <p:nvSpPr>
          <p:cNvPr id="1805" name="Google Shape;1805;p88"/>
          <p:cNvSpPr txBox="1"/>
          <p:nvPr/>
        </p:nvSpPr>
        <p:spPr>
          <a:xfrm>
            <a:off x="3697238" y="35935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806" name="Google Shape;1806;p88"/>
          <p:cNvCxnSpPr>
            <a:stCxn id="1805" idx="3"/>
          </p:cNvCxnSpPr>
          <p:nvPr/>
        </p:nvCxnSpPr>
        <p:spPr>
          <a:xfrm flipH="1" rot="10800000">
            <a:off x="4274738" y="37475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807" name="Google Shape;1807;p88"/>
          <p:cNvSpPr txBox="1"/>
          <p:nvPr/>
        </p:nvSpPr>
        <p:spPr>
          <a:xfrm>
            <a:off x="3291363" y="235582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1808" name="Google Shape;1808;p88"/>
          <p:cNvCxnSpPr>
            <a:stCxn id="1807" idx="3"/>
          </p:cNvCxnSpPr>
          <p:nvPr/>
        </p:nvCxnSpPr>
        <p:spPr>
          <a:xfrm flipH="1" rot="10800000">
            <a:off x="4745463" y="250987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1809" name="Google Shape;1809;p88"/>
          <p:cNvSpPr txBox="1"/>
          <p:nvPr/>
        </p:nvSpPr>
        <p:spPr>
          <a:xfrm>
            <a:off x="3291363" y="3070850"/>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1810" name="Google Shape;1810;p88"/>
          <p:cNvCxnSpPr>
            <a:stCxn id="1809" idx="3"/>
          </p:cNvCxnSpPr>
          <p:nvPr/>
        </p:nvCxnSpPr>
        <p:spPr>
          <a:xfrm flipH="1" rot="10800000">
            <a:off x="4745463" y="3224900"/>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1811" name="Google Shape;1811;p88"/>
          <p:cNvCxnSpPr>
            <a:stCxn id="1807" idx="2"/>
            <a:endCxn id="1809" idx="0"/>
          </p:cNvCxnSpPr>
          <p:nvPr/>
        </p:nvCxnSpPr>
        <p:spPr>
          <a:xfrm>
            <a:off x="4018413" y="2668725"/>
            <a:ext cx="0" cy="402000"/>
          </a:xfrm>
          <a:prstGeom prst="straightConnector1">
            <a:avLst/>
          </a:prstGeom>
          <a:noFill/>
          <a:ln cap="flat" cmpd="sng" w="28575">
            <a:solidFill>
              <a:srgbClr val="6AA84F"/>
            </a:solidFill>
            <a:prstDash val="solid"/>
            <a:round/>
            <a:headEnd len="med" w="med" type="none"/>
            <a:tailEnd len="med" w="med" type="triangle"/>
          </a:ln>
        </p:spPr>
      </p:cxnSp>
      <p:sp>
        <p:nvSpPr>
          <p:cNvPr id="1812" name="Google Shape;1812;p88"/>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13" name="Google Shape;1813;p88"/>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14" name="Google Shape;1814;p88"/>
          <p:cNvCxnSpPr>
            <a:stCxn id="1813" idx="0"/>
            <a:endCxn id="1812"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815" name="Google Shape;1815;p88"/>
          <p:cNvSpPr txBox="1"/>
          <p:nvPr/>
        </p:nvSpPr>
        <p:spPr>
          <a:xfrm>
            <a:off x="189457" y="21053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816" name="Google Shape;1816;p88"/>
          <p:cNvCxnSpPr>
            <a:stCxn id="1815" idx="3"/>
            <a:endCxn id="1817" idx="2"/>
          </p:cNvCxnSpPr>
          <p:nvPr/>
        </p:nvCxnSpPr>
        <p:spPr>
          <a:xfrm flipH="1" rot="10800000">
            <a:off x="935557" y="2249492"/>
            <a:ext cx="369000" cy="12300"/>
          </a:xfrm>
          <a:prstGeom prst="straightConnector1">
            <a:avLst/>
          </a:prstGeom>
          <a:noFill/>
          <a:ln cap="flat" cmpd="sng" w="28575">
            <a:solidFill>
              <a:schemeClr val="dk2"/>
            </a:solidFill>
            <a:prstDash val="solid"/>
            <a:round/>
            <a:headEnd len="med" w="med" type="none"/>
            <a:tailEnd len="med" w="med" type="triangle"/>
          </a:ln>
        </p:spPr>
      </p:cxnSp>
      <p:sp>
        <p:nvSpPr>
          <p:cNvPr id="1818" name="Google Shape;1818;p88"/>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819" name="Google Shape;1819;p88"/>
          <p:cNvCxnSpPr>
            <a:stCxn id="1812" idx="7"/>
            <a:endCxn id="1818"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820" name="Google Shape;1820;p88"/>
          <p:cNvSpPr txBox="1"/>
          <p:nvPr/>
        </p:nvSpPr>
        <p:spPr>
          <a:xfrm>
            <a:off x="268650" y="15131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821" name="Google Shape;1821;p88"/>
          <p:cNvCxnSpPr>
            <a:stCxn id="1820" idx="2"/>
          </p:cNvCxnSpPr>
          <p:nvPr/>
        </p:nvCxnSpPr>
        <p:spPr>
          <a:xfrm>
            <a:off x="557400" y="182603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822" name="Google Shape;1822;p88"/>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823" name="Google Shape;1823;p88"/>
          <p:cNvCxnSpPr>
            <a:stCxn id="1822" idx="1"/>
            <a:endCxn id="1812"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824" name="Google Shape;1824;p88"/>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825" name="Google Shape;1825;p88"/>
          <p:cNvCxnSpPr>
            <a:stCxn id="1818" idx="0"/>
            <a:endCxn id="1824"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817" name="Google Shape;1817;p88"/>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826" name="Google Shape;1826;p88"/>
          <p:cNvCxnSpPr>
            <a:endCxn id="1817"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
        <p:nvSpPr>
          <p:cNvPr id="1827" name="Google Shape;1827;p88"/>
          <p:cNvSpPr/>
          <p:nvPr/>
        </p:nvSpPr>
        <p:spPr>
          <a:xfrm>
            <a:off x="5022973" y="16585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1828" name="Google Shape;1828;p88"/>
          <p:cNvCxnSpPr>
            <a:endCxn id="1827" idx="4"/>
          </p:cNvCxnSpPr>
          <p:nvPr/>
        </p:nvCxnSpPr>
        <p:spPr>
          <a:xfrm rot="10800000">
            <a:off x="5184823" y="2000898"/>
            <a:ext cx="0" cy="338100"/>
          </a:xfrm>
          <a:prstGeom prst="straightConnector1">
            <a:avLst/>
          </a:prstGeom>
          <a:noFill/>
          <a:ln cap="flat" cmpd="sng" w="28575">
            <a:solidFill>
              <a:srgbClr val="A61C00"/>
            </a:solidFill>
            <a:prstDash val="solid"/>
            <a:round/>
            <a:headEnd len="med" w="med" type="none"/>
            <a:tailEnd len="med" w="med" type="none"/>
          </a:ln>
        </p:spPr>
      </p:cxnSp>
      <p:sp>
        <p:nvSpPr>
          <p:cNvPr id="1829" name="Google Shape;1829;p88"/>
          <p:cNvSpPr txBox="1"/>
          <p:nvPr/>
        </p:nvSpPr>
        <p:spPr>
          <a:xfrm>
            <a:off x="3291363" y="16663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refs/changes/37/137/1</a:t>
            </a:r>
            <a:endParaRPr sz="1000"/>
          </a:p>
        </p:txBody>
      </p:sp>
      <p:cxnSp>
        <p:nvCxnSpPr>
          <p:cNvPr id="1830" name="Google Shape;1830;p88"/>
          <p:cNvCxnSpPr>
            <a:stCxn id="1829" idx="3"/>
          </p:cNvCxnSpPr>
          <p:nvPr/>
        </p:nvCxnSpPr>
        <p:spPr>
          <a:xfrm flipH="1" rot="10800000">
            <a:off x="4745463" y="1820425"/>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1831" name="Google Shape;1831;p88"/>
          <p:cNvCxnSpPr>
            <a:stCxn id="1829" idx="2"/>
            <a:endCxn id="1807" idx="0"/>
          </p:cNvCxnSpPr>
          <p:nvPr/>
        </p:nvCxnSpPr>
        <p:spPr>
          <a:xfrm>
            <a:off x="4018413" y="1979275"/>
            <a:ext cx="0" cy="37650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89"/>
          <p:cNvSpPr txBox="1"/>
          <p:nvPr/>
        </p:nvSpPr>
        <p:spPr>
          <a:xfrm>
            <a:off x="4022813" y="2667588"/>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1837" name="Google Shape;1837;p89"/>
          <p:cNvSpPr txBox="1"/>
          <p:nvPr/>
        </p:nvSpPr>
        <p:spPr>
          <a:xfrm>
            <a:off x="4022824" y="1978150"/>
            <a:ext cx="10974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1838" name="Google Shape;1838;p8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cxnSp>
        <p:nvCxnSpPr>
          <p:cNvPr id="1840" name="Google Shape;1840;p8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841" name="Google Shape;1841;p8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842" name="Google Shape;1842;p89"/>
          <p:cNvSpPr txBox="1"/>
          <p:nvPr/>
        </p:nvSpPr>
        <p:spPr>
          <a:xfrm>
            <a:off x="3350763" y="6430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843" name="Google Shape;1843;p89"/>
          <p:cNvSpPr/>
          <p:nvPr/>
        </p:nvSpPr>
        <p:spPr>
          <a:xfrm>
            <a:off x="4568367"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44" name="Google Shape;1844;p89"/>
          <p:cNvSpPr/>
          <p:nvPr/>
        </p:nvSpPr>
        <p:spPr>
          <a:xfrm>
            <a:off x="4568367"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45" name="Google Shape;1845;p89"/>
          <p:cNvCxnSpPr>
            <a:stCxn id="1844" idx="0"/>
            <a:endCxn id="1843" idx="4"/>
          </p:cNvCxnSpPr>
          <p:nvPr/>
        </p:nvCxnSpPr>
        <p:spPr>
          <a:xfrm rot="10800000">
            <a:off x="4730217"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846" name="Google Shape;1846;p89"/>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9"/>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If a change in the series needs to be reworked checkout the </a:t>
            </a:r>
            <a:r>
              <a:rPr i="1" lang="en" sz="1200">
                <a:solidFill>
                  <a:schemeClr val="dk1"/>
                </a:solidFill>
                <a:latin typeface="Courier New"/>
                <a:ea typeface="Courier New"/>
                <a:cs typeface="Courier New"/>
                <a:sym typeface="Courier New"/>
              </a:rPr>
              <a:t>featureX</a:t>
            </a:r>
            <a:r>
              <a:rPr lang="en" sz="1200">
                <a:solidFill>
                  <a:schemeClr val="dk1"/>
                </a:solidFill>
              </a:rPr>
              <a:t> branch and use interactive rebase to rewrite the commits in the </a:t>
            </a:r>
            <a:r>
              <a:rPr i="1" lang="en" sz="1200">
                <a:solidFill>
                  <a:schemeClr val="dk1"/>
                </a:solidFill>
                <a:latin typeface="Courier New"/>
                <a:ea typeface="Courier New"/>
                <a:cs typeface="Courier New"/>
                <a:sym typeface="Courier New"/>
              </a:rPr>
              <a:t>featureX</a:t>
            </a:r>
            <a:r>
              <a:rPr lang="en" sz="1200">
                <a:solidFill>
                  <a:schemeClr val="dk1"/>
                </a:solidFill>
              </a:rPr>
              <a:t> branch:</a:t>
            </a:r>
            <a:endParaRPr sz="1200">
              <a:solidFill>
                <a:schemeClr val="dk1"/>
              </a:solidFill>
            </a:endParaRPr>
          </a:p>
          <a:p>
            <a:pPr indent="0" lvl="0" marL="0" rtl="0" algn="l">
              <a:lnSpc>
                <a:spcPct val="115000"/>
              </a:lnSpc>
              <a:spcBef>
                <a:spcPts val="900"/>
              </a:spcBef>
              <a:spcAft>
                <a:spcPts val="900"/>
              </a:spcAft>
              <a:buNone/>
            </a:pPr>
            <a:r>
              <a:rPr i="1" lang="en" sz="1200">
                <a:solidFill>
                  <a:schemeClr val="dk1"/>
                </a:solidFill>
                <a:latin typeface="Courier New"/>
                <a:ea typeface="Courier New"/>
                <a:cs typeface="Courier New"/>
                <a:sym typeface="Courier New"/>
              </a:rPr>
              <a:t>git rebase -i origin/master</a:t>
            </a:r>
            <a:endParaRPr i="1" sz="1200">
              <a:solidFill>
                <a:schemeClr val="dk1"/>
              </a:solidFill>
              <a:latin typeface="Courier New"/>
              <a:ea typeface="Courier New"/>
              <a:cs typeface="Courier New"/>
              <a:sym typeface="Courier New"/>
            </a:endParaRPr>
          </a:p>
        </p:txBody>
      </p:sp>
      <p:sp>
        <p:nvSpPr>
          <p:cNvPr id="1848" name="Google Shape;1848;p89"/>
          <p:cNvSpPr/>
          <p:nvPr/>
        </p:nvSpPr>
        <p:spPr>
          <a:xfrm>
            <a:off x="5022973" y="30600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849" name="Google Shape;1849;p89"/>
          <p:cNvSpPr/>
          <p:nvPr/>
        </p:nvSpPr>
        <p:spPr>
          <a:xfrm>
            <a:off x="5022973" y="23480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850" name="Google Shape;1850;p89"/>
          <p:cNvCxnSpPr>
            <a:stCxn id="1848" idx="0"/>
            <a:endCxn id="1849" idx="4"/>
          </p:cNvCxnSpPr>
          <p:nvPr/>
        </p:nvCxnSpPr>
        <p:spPr>
          <a:xfrm rot="10800000">
            <a:off x="5184823" y="2690198"/>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1851" name="Google Shape;1851;p89"/>
          <p:cNvCxnSpPr>
            <a:stCxn id="1843" idx="0"/>
            <a:endCxn id="1848" idx="4"/>
          </p:cNvCxnSpPr>
          <p:nvPr/>
        </p:nvCxnSpPr>
        <p:spPr>
          <a:xfrm flipH="1" rot="10800000">
            <a:off x="4730217" y="3402389"/>
            <a:ext cx="454500" cy="176400"/>
          </a:xfrm>
          <a:prstGeom prst="straightConnector1">
            <a:avLst/>
          </a:prstGeom>
          <a:noFill/>
          <a:ln cap="flat" cmpd="sng" w="28575">
            <a:solidFill>
              <a:schemeClr val="dk2"/>
            </a:solidFill>
            <a:prstDash val="solid"/>
            <a:round/>
            <a:headEnd len="med" w="med" type="none"/>
            <a:tailEnd len="med" w="med" type="none"/>
          </a:ln>
        </p:spPr>
      </p:cxnSp>
      <p:sp>
        <p:nvSpPr>
          <p:cNvPr id="1852" name="Google Shape;1852;p89"/>
          <p:cNvSpPr txBox="1"/>
          <p:nvPr/>
        </p:nvSpPr>
        <p:spPr>
          <a:xfrm>
            <a:off x="3697238" y="35935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853" name="Google Shape;1853;p89"/>
          <p:cNvCxnSpPr>
            <a:stCxn id="1852" idx="3"/>
          </p:cNvCxnSpPr>
          <p:nvPr/>
        </p:nvCxnSpPr>
        <p:spPr>
          <a:xfrm flipH="1" rot="10800000">
            <a:off x="4274738" y="37475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854" name="Google Shape;1854;p89"/>
          <p:cNvSpPr txBox="1"/>
          <p:nvPr/>
        </p:nvSpPr>
        <p:spPr>
          <a:xfrm>
            <a:off x="3291363" y="235582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1855" name="Google Shape;1855;p89"/>
          <p:cNvCxnSpPr>
            <a:stCxn id="1854" idx="3"/>
          </p:cNvCxnSpPr>
          <p:nvPr/>
        </p:nvCxnSpPr>
        <p:spPr>
          <a:xfrm flipH="1" rot="10800000">
            <a:off x="4745463" y="250987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1856" name="Google Shape;1856;p89"/>
          <p:cNvSpPr txBox="1"/>
          <p:nvPr/>
        </p:nvSpPr>
        <p:spPr>
          <a:xfrm>
            <a:off x="3291363" y="3070850"/>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1857" name="Google Shape;1857;p89"/>
          <p:cNvCxnSpPr>
            <a:stCxn id="1856" idx="3"/>
          </p:cNvCxnSpPr>
          <p:nvPr/>
        </p:nvCxnSpPr>
        <p:spPr>
          <a:xfrm flipH="1" rot="10800000">
            <a:off x="4745463" y="3224900"/>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1858" name="Google Shape;1858;p89"/>
          <p:cNvCxnSpPr>
            <a:stCxn id="1854" idx="2"/>
            <a:endCxn id="1856" idx="0"/>
          </p:cNvCxnSpPr>
          <p:nvPr/>
        </p:nvCxnSpPr>
        <p:spPr>
          <a:xfrm>
            <a:off x="4018413" y="2668725"/>
            <a:ext cx="0" cy="402000"/>
          </a:xfrm>
          <a:prstGeom prst="straightConnector1">
            <a:avLst/>
          </a:prstGeom>
          <a:noFill/>
          <a:ln cap="flat" cmpd="sng" w="28575">
            <a:solidFill>
              <a:srgbClr val="6AA84F"/>
            </a:solidFill>
            <a:prstDash val="solid"/>
            <a:round/>
            <a:headEnd len="med" w="med" type="none"/>
            <a:tailEnd len="med" w="med" type="triangle"/>
          </a:ln>
        </p:spPr>
      </p:cxnSp>
      <p:sp>
        <p:nvSpPr>
          <p:cNvPr id="1859" name="Google Shape;1859;p89"/>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60" name="Google Shape;1860;p89"/>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61" name="Google Shape;1861;p89"/>
          <p:cNvCxnSpPr>
            <a:stCxn id="1860" idx="0"/>
            <a:endCxn id="1859"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862" name="Google Shape;1862;p89"/>
          <p:cNvSpPr txBox="1"/>
          <p:nvPr/>
        </p:nvSpPr>
        <p:spPr>
          <a:xfrm>
            <a:off x="189457" y="21053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863" name="Google Shape;1863;p89"/>
          <p:cNvCxnSpPr>
            <a:stCxn id="1862" idx="3"/>
            <a:endCxn id="1864" idx="2"/>
          </p:cNvCxnSpPr>
          <p:nvPr/>
        </p:nvCxnSpPr>
        <p:spPr>
          <a:xfrm flipH="1" rot="10800000">
            <a:off x="935557" y="2249492"/>
            <a:ext cx="369000" cy="12300"/>
          </a:xfrm>
          <a:prstGeom prst="straightConnector1">
            <a:avLst/>
          </a:prstGeom>
          <a:noFill/>
          <a:ln cap="flat" cmpd="sng" w="28575">
            <a:solidFill>
              <a:schemeClr val="dk2"/>
            </a:solidFill>
            <a:prstDash val="solid"/>
            <a:round/>
            <a:headEnd len="med" w="med" type="none"/>
            <a:tailEnd len="med" w="med" type="triangle"/>
          </a:ln>
        </p:spPr>
      </p:cxnSp>
      <p:sp>
        <p:nvSpPr>
          <p:cNvPr id="1865" name="Google Shape;1865;p89"/>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866" name="Google Shape;1866;p89"/>
          <p:cNvCxnSpPr>
            <a:stCxn id="1859" idx="7"/>
            <a:endCxn id="1865"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867" name="Google Shape;1867;p89"/>
          <p:cNvSpPr txBox="1"/>
          <p:nvPr/>
        </p:nvSpPr>
        <p:spPr>
          <a:xfrm>
            <a:off x="268650" y="15131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868" name="Google Shape;1868;p89"/>
          <p:cNvCxnSpPr>
            <a:stCxn id="1867" idx="2"/>
          </p:cNvCxnSpPr>
          <p:nvPr/>
        </p:nvCxnSpPr>
        <p:spPr>
          <a:xfrm>
            <a:off x="557400" y="182603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869" name="Google Shape;1869;p89"/>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870" name="Google Shape;1870;p89"/>
          <p:cNvCxnSpPr>
            <a:stCxn id="1869" idx="1"/>
            <a:endCxn id="1859"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871" name="Google Shape;1871;p89"/>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872" name="Google Shape;1872;p89"/>
          <p:cNvCxnSpPr>
            <a:stCxn id="1865" idx="0"/>
            <a:endCxn id="1871"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864" name="Google Shape;1864;p89"/>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873" name="Google Shape;1873;p89"/>
          <p:cNvCxnSpPr>
            <a:endCxn id="1864"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
        <p:nvSpPr>
          <p:cNvPr id="1874" name="Google Shape;1874;p89"/>
          <p:cNvSpPr/>
          <p:nvPr/>
        </p:nvSpPr>
        <p:spPr>
          <a:xfrm>
            <a:off x="5022973" y="16585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875" name="Google Shape;1875;p89"/>
          <p:cNvCxnSpPr>
            <a:endCxn id="1874" idx="4"/>
          </p:cNvCxnSpPr>
          <p:nvPr/>
        </p:nvCxnSpPr>
        <p:spPr>
          <a:xfrm rot="10800000">
            <a:off x="5184823" y="2000898"/>
            <a:ext cx="0" cy="338100"/>
          </a:xfrm>
          <a:prstGeom prst="straightConnector1">
            <a:avLst/>
          </a:prstGeom>
          <a:noFill/>
          <a:ln cap="flat" cmpd="sng" w="28575">
            <a:solidFill>
              <a:schemeClr val="dk2"/>
            </a:solidFill>
            <a:prstDash val="solid"/>
            <a:round/>
            <a:headEnd len="med" w="med" type="none"/>
            <a:tailEnd len="med" w="med" type="none"/>
          </a:ln>
        </p:spPr>
      </p:cxnSp>
      <p:sp>
        <p:nvSpPr>
          <p:cNvPr id="1876" name="Google Shape;1876;p89"/>
          <p:cNvSpPr txBox="1"/>
          <p:nvPr/>
        </p:nvSpPr>
        <p:spPr>
          <a:xfrm>
            <a:off x="3291363" y="16663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refs/changes/37/137/1</a:t>
            </a:r>
            <a:endParaRPr sz="1000"/>
          </a:p>
        </p:txBody>
      </p:sp>
      <p:cxnSp>
        <p:nvCxnSpPr>
          <p:cNvPr id="1877" name="Google Shape;1877;p89"/>
          <p:cNvCxnSpPr>
            <a:stCxn id="1876" idx="3"/>
          </p:cNvCxnSpPr>
          <p:nvPr/>
        </p:nvCxnSpPr>
        <p:spPr>
          <a:xfrm flipH="1" rot="10800000">
            <a:off x="4745463" y="1820425"/>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1878" name="Google Shape;1878;p89"/>
          <p:cNvCxnSpPr>
            <a:stCxn id="1876" idx="2"/>
            <a:endCxn id="1854" idx="0"/>
          </p:cNvCxnSpPr>
          <p:nvPr/>
        </p:nvCxnSpPr>
        <p:spPr>
          <a:xfrm>
            <a:off x="4018413" y="1979275"/>
            <a:ext cx="0" cy="376500"/>
          </a:xfrm>
          <a:prstGeom prst="straightConnector1">
            <a:avLst/>
          </a:prstGeom>
          <a:noFill/>
          <a:ln cap="flat" cmpd="sng" w="28575">
            <a:solidFill>
              <a:srgbClr val="6AA84F"/>
            </a:solidFill>
            <a:prstDash val="solid"/>
            <a:round/>
            <a:headEnd len="med" w="med" type="none"/>
            <a:tailEnd len="med" w="med" type="triangle"/>
          </a:ln>
        </p:spPr>
      </p:cxnSp>
      <p:grpSp>
        <p:nvGrpSpPr>
          <p:cNvPr id="1879" name="Google Shape;1879;p89"/>
          <p:cNvGrpSpPr/>
          <p:nvPr/>
        </p:nvGrpSpPr>
        <p:grpSpPr>
          <a:xfrm>
            <a:off x="2928554" y="2360612"/>
            <a:ext cx="459300" cy="304200"/>
            <a:chOff x="4412142" y="3934975"/>
            <a:chExt cx="459300" cy="304200"/>
          </a:xfrm>
        </p:grpSpPr>
        <p:sp>
          <p:nvSpPr>
            <p:cNvPr id="1880" name="Google Shape;1880;p89"/>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9"/>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1882" name="Google Shape;1882;p89"/>
          <p:cNvGrpSpPr/>
          <p:nvPr/>
        </p:nvGrpSpPr>
        <p:grpSpPr>
          <a:xfrm>
            <a:off x="2912575" y="3066600"/>
            <a:ext cx="366600" cy="281950"/>
            <a:chOff x="5376138" y="2186500"/>
            <a:chExt cx="366600" cy="281950"/>
          </a:xfrm>
        </p:grpSpPr>
        <p:sp>
          <p:nvSpPr>
            <p:cNvPr id="1883" name="Google Shape;1883;p89"/>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9"/>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grpSp>
        <p:nvGrpSpPr>
          <p:cNvPr id="1885" name="Google Shape;1885;p89"/>
          <p:cNvGrpSpPr/>
          <p:nvPr/>
        </p:nvGrpSpPr>
        <p:grpSpPr>
          <a:xfrm>
            <a:off x="2932579" y="1672262"/>
            <a:ext cx="459300" cy="304200"/>
            <a:chOff x="4412142" y="3934975"/>
            <a:chExt cx="459300" cy="304200"/>
          </a:xfrm>
        </p:grpSpPr>
        <p:sp>
          <p:nvSpPr>
            <p:cNvPr id="1886" name="Google Shape;1886;p89"/>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89"/>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sp>
        <p:nvSpPr>
          <p:cNvPr id="1892" name="Google Shape;1892;p90"/>
          <p:cNvSpPr txBox="1"/>
          <p:nvPr/>
        </p:nvSpPr>
        <p:spPr>
          <a:xfrm>
            <a:off x="2968288" y="146111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Opens editor</a:t>
            </a:r>
            <a:br>
              <a:rPr lang="en" sz="1000"/>
            </a:br>
            <a:r>
              <a:rPr lang="en" sz="1000"/>
              <a:t>with rewrite plan</a:t>
            </a:r>
            <a:endParaRPr sz="1000"/>
          </a:p>
        </p:txBody>
      </p:sp>
      <p:sp>
        <p:nvSpPr>
          <p:cNvPr id="1893" name="Google Shape;1893;p9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9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1895" name="Google Shape;1895;p9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896" name="Google Shape;1896;p90"/>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90"/>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If a change in the series needs to be reworked checkout the </a:t>
            </a:r>
            <a:r>
              <a:rPr i="1" lang="en" sz="1200">
                <a:solidFill>
                  <a:schemeClr val="dk1"/>
                </a:solidFill>
                <a:latin typeface="Courier New"/>
                <a:ea typeface="Courier New"/>
                <a:cs typeface="Courier New"/>
                <a:sym typeface="Courier New"/>
              </a:rPr>
              <a:t>featureX</a:t>
            </a:r>
            <a:r>
              <a:rPr lang="en" sz="1200">
                <a:solidFill>
                  <a:schemeClr val="dk1"/>
                </a:solidFill>
              </a:rPr>
              <a:t> branch and use interactive rebase to rewrite the commits in the </a:t>
            </a:r>
            <a:r>
              <a:rPr i="1" lang="en" sz="1200">
                <a:solidFill>
                  <a:schemeClr val="dk1"/>
                </a:solidFill>
                <a:latin typeface="Courier New"/>
                <a:ea typeface="Courier New"/>
                <a:cs typeface="Courier New"/>
                <a:sym typeface="Courier New"/>
              </a:rPr>
              <a:t>featureX</a:t>
            </a:r>
            <a:r>
              <a:rPr lang="en" sz="1200">
                <a:solidFill>
                  <a:schemeClr val="dk1"/>
                </a:solidFill>
              </a:rPr>
              <a:t> branch:</a:t>
            </a:r>
            <a:endParaRPr sz="1200">
              <a:solidFill>
                <a:schemeClr val="dk1"/>
              </a:solidFill>
            </a:endParaRPr>
          </a:p>
          <a:p>
            <a:pPr indent="0" lvl="0" marL="0" rtl="0" algn="l">
              <a:lnSpc>
                <a:spcPct val="115000"/>
              </a:lnSpc>
              <a:spcBef>
                <a:spcPts val="900"/>
              </a:spcBef>
              <a:spcAft>
                <a:spcPts val="900"/>
              </a:spcAft>
              <a:buNone/>
            </a:pPr>
            <a:r>
              <a:rPr i="1" lang="en" sz="1200">
                <a:solidFill>
                  <a:schemeClr val="dk1"/>
                </a:solidFill>
                <a:latin typeface="Courier New"/>
                <a:ea typeface="Courier New"/>
                <a:cs typeface="Courier New"/>
                <a:sym typeface="Courier New"/>
              </a:rPr>
              <a:t>git rebase -i origin/master</a:t>
            </a:r>
            <a:endParaRPr i="1" sz="1200">
              <a:solidFill>
                <a:schemeClr val="dk1"/>
              </a:solidFill>
              <a:latin typeface="Courier New"/>
              <a:ea typeface="Courier New"/>
              <a:cs typeface="Courier New"/>
              <a:sym typeface="Courier New"/>
            </a:endParaRPr>
          </a:p>
        </p:txBody>
      </p:sp>
      <p:sp>
        <p:nvSpPr>
          <p:cNvPr id="1898" name="Google Shape;1898;p90"/>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99" name="Google Shape;1899;p90"/>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00" name="Google Shape;1900;p90"/>
          <p:cNvCxnSpPr>
            <a:stCxn id="1899" idx="0"/>
            <a:endCxn id="1898"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901" name="Google Shape;1901;p90"/>
          <p:cNvSpPr txBox="1"/>
          <p:nvPr/>
        </p:nvSpPr>
        <p:spPr>
          <a:xfrm>
            <a:off x="189457" y="21053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902" name="Google Shape;1902;p90"/>
          <p:cNvCxnSpPr>
            <a:stCxn id="1901" idx="3"/>
            <a:endCxn id="1903" idx="2"/>
          </p:cNvCxnSpPr>
          <p:nvPr/>
        </p:nvCxnSpPr>
        <p:spPr>
          <a:xfrm flipH="1" rot="10800000">
            <a:off x="935557" y="2249492"/>
            <a:ext cx="369000" cy="12300"/>
          </a:xfrm>
          <a:prstGeom prst="straightConnector1">
            <a:avLst/>
          </a:prstGeom>
          <a:noFill/>
          <a:ln cap="flat" cmpd="sng" w="28575">
            <a:solidFill>
              <a:schemeClr val="dk2"/>
            </a:solidFill>
            <a:prstDash val="solid"/>
            <a:round/>
            <a:headEnd len="med" w="med" type="none"/>
            <a:tailEnd len="med" w="med" type="triangle"/>
          </a:ln>
        </p:spPr>
      </p:cxnSp>
      <p:sp>
        <p:nvSpPr>
          <p:cNvPr id="1904" name="Google Shape;1904;p90"/>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905" name="Google Shape;1905;p90"/>
          <p:cNvCxnSpPr>
            <a:stCxn id="1898" idx="7"/>
            <a:endCxn id="1904"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906" name="Google Shape;1906;p90"/>
          <p:cNvSpPr txBox="1"/>
          <p:nvPr/>
        </p:nvSpPr>
        <p:spPr>
          <a:xfrm>
            <a:off x="268650" y="15131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907" name="Google Shape;1907;p90"/>
          <p:cNvCxnSpPr>
            <a:stCxn id="1906" idx="2"/>
          </p:cNvCxnSpPr>
          <p:nvPr/>
        </p:nvCxnSpPr>
        <p:spPr>
          <a:xfrm>
            <a:off x="557400" y="182603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908" name="Google Shape;1908;p90"/>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909" name="Google Shape;1909;p90"/>
          <p:cNvCxnSpPr>
            <a:stCxn id="1908" idx="1"/>
            <a:endCxn id="1898"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910" name="Google Shape;1910;p90"/>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911" name="Google Shape;1911;p90"/>
          <p:cNvCxnSpPr>
            <a:stCxn id="1904" idx="0"/>
            <a:endCxn id="1910"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903" name="Google Shape;1903;p90"/>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912" name="Google Shape;1912;p90"/>
          <p:cNvCxnSpPr>
            <a:endCxn id="1903"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
        <p:nvSpPr>
          <p:cNvPr id="1913" name="Google Shape;1913;p90"/>
          <p:cNvSpPr txBox="1"/>
          <p:nvPr/>
        </p:nvSpPr>
        <p:spPr>
          <a:xfrm>
            <a:off x="2739950" y="914250"/>
            <a:ext cx="3107100" cy="5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rPr i="1" lang="en">
                <a:solidFill>
                  <a:schemeClr val="dk1"/>
                </a:solidFill>
                <a:latin typeface="Courier New"/>
                <a:ea typeface="Courier New"/>
                <a:cs typeface="Courier New"/>
                <a:sym typeface="Courier New"/>
              </a:rPr>
              <a:t>git rebase -i origin/master</a:t>
            </a:r>
            <a:endParaRPr/>
          </a:p>
        </p:txBody>
      </p:sp>
      <p:sp>
        <p:nvSpPr>
          <p:cNvPr id="1914" name="Google Shape;1914;p90"/>
          <p:cNvSpPr txBox="1"/>
          <p:nvPr/>
        </p:nvSpPr>
        <p:spPr>
          <a:xfrm>
            <a:off x="3098088" y="21768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1915" name="Google Shape;1915;p90"/>
          <p:cNvCxnSpPr/>
          <p:nvPr/>
        </p:nvCxnSpPr>
        <p:spPr>
          <a:xfrm flipH="1">
            <a:off x="4150863" y="1397725"/>
            <a:ext cx="12900" cy="733500"/>
          </a:xfrm>
          <a:prstGeom prst="straightConnector1">
            <a:avLst/>
          </a:prstGeom>
          <a:noFill/>
          <a:ln cap="flat" cmpd="sng" w="28575">
            <a:solidFill>
              <a:srgbClr val="000000"/>
            </a:solidFill>
            <a:prstDash val="solid"/>
            <a:round/>
            <a:headEnd len="med" w="med" type="none"/>
            <a:tailEnd len="med" w="med" type="triangle"/>
          </a:ln>
        </p:spPr>
      </p:cxnSp>
      <p:cxnSp>
        <p:nvCxnSpPr>
          <p:cNvPr id="1916" name="Google Shape;1916;p90"/>
          <p:cNvCxnSpPr/>
          <p:nvPr/>
        </p:nvCxnSpPr>
        <p:spPr>
          <a:xfrm flipH="1">
            <a:off x="4150863" y="3010250"/>
            <a:ext cx="12900" cy="733500"/>
          </a:xfrm>
          <a:prstGeom prst="straightConnector1">
            <a:avLst/>
          </a:prstGeom>
          <a:noFill/>
          <a:ln cap="flat" cmpd="sng" w="28575">
            <a:solidFill>
              <a:srgbClr val="000000"/>
            </a:solidFill>
            <a:prstDash val="solid"/>
            <a:round/>
            <a:headEnd len="med" w="med" type="none"/>
            <a:tailEnd len="med" w="med" type="triangle"/>
          </a:ln>
        </p:spPr>
      </p:cxnSp>
      <p:sp>
        <p:nvSpPr>
          <p:cNvPr id="1917" name="Google Shape;1917;p90"/>
          <p:cNvSpPr txBox="1"/>
          <p:nvPr/>
        </p:nvSpPr>
        <p:spPr>
          <a:xfrm>
            <a:off x="2870238" y="302186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Use </a:t>
            </a:r>
            <a:r>
              <a:rPr i="1" lang="en" sz="1000">
                <a:latin typeface="Courier New"/>
                <a:ea typeface="Courier New"/>
                <a:cs typeface="Courier New"/>
                <a:sym typeface="Courier New"/>
              </a:rPr>
              <a:t>edit</a:t>
            </a:r>
            <a:r>
              <a:rPr lang="en" sz="1000"/>
              <a:t> command for commit C that needs rework</a:t>
            </a:r>
            <a:endParaRPr sz="1000"/>
          </a:p>
        </p:txBody>
      </p:sp>
      <p:sp>
        <p:nvSpPr>
          <p:cNvPr id="1918" name="Google Shape;1918;p90"/>
          <p:cNvSpPr txBox="1"/>
          <p:nvPr/>
        </p:nvSpPr>
        <p:spPr>
          <a:xfrm>
            <a:off x="3104613" y="36923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urier New"/>
                <a:ea typeface="Courier New"/>
                <a:cs typeface="Courier New"/>
                <a:sym typeface="Courier New"/>
              </a:rPr>
              <a:t>edit</a:t>
            </a:r>
            <a:r>
              <a:rPr lang="en">
                <a:solidFill>
                  <a:srgbClr val="FFFFFF"/>
                </a:solidFill>
                <a:latin typeface="Courier New"/>
                <a:ea typeface="Courier New"/>
                <a:cs typeface="Courier New"/>
                <a:sym typeface="Courier New"/>
              </a:rPr>
              <a:t>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91"/>
          <p:cNvSpPr txBox="1"/>
          <p:nvPr/>
        </p:nvSpPr>
        <p:spPr>
          <a:xfrm>
            <a:off x="2968288" y="146111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Opens editor</a:t>
            </a:r>
            <a:br>
              <a:rPr lang="en" sz="1000"/>
            </a:br>
            <a:r>
              <a:rPr lang="en" sz="1000"/>
              <a:t>with rewrite plan</a:t>
            </a:r>
            <a:endParaRPr sz="1000"/>
          </a:p>
        </p:txBody>
      </p:sp>
      <p:sp>
        <p:nvSpPr>
          <p:cNvPr id="1924" name="Google Shape;1924;p9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9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1926" name="Google Shape;1926;p9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927" name="Google Shape;1927;p91"/>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91"/>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200">
                <a:solidFill>
                  <a:srgbClr val="3D85C6"/>
                </a:solidFill>
              </a:rPr>
              <a:t>This rewinds the </a:t>
            </a:r>
            <a:r>
              <a:rPr i="1" lang="en" sz="1200">
                <a:solidFill>
                  <a:srgbClr val="3D85C6"/>
                </a:solidFill>
                <a:latin typeface="Courier New"/>
                <a:ea typeface="Courier New"/>
                <a:cs typeface="Courier New"/>
                <a:sym typeface="Courier New"/>
              </a:rPr>
              <a:t>featureX</a:t>
            </a:r>
            <a:r>
              <a:rPr lang="en" sz="1200">
                <a:solidFill>
                  <a:srgbClr val="3D85C6"/>
                </a:solidFill>
              </a:rPr>
              <a:t> branch to commit </a:t>
            </a:r>
            <a:r>
              <a:rPr b="1" i="1" lang="en" sz="1200">
                <a:solidFill>
                  <a:srgbClr val="3D85C6"/>
                </a:solidFill>
              </a:rPr>
              <a:t>C</a:t>
            </a:r>
            <a:r>
              <a:rPr lang="en" sz="1200">
                <a:solidFill>
                  <a:srgbClr val="3D85C6"/>
                </a:solidFill>
              </a:rPr>
              <a:t> where the interactive rebase stops so that it can be edited.</a:t>
            </a:r>
            <a:endParaRPr i="1" sz="1200">
              <a:solidFill>
                <a:srgbClr val="3D85C6"/>
              </a:solidFill>
              <a:latin typeface="Courier New"/>
              <a:ea typeface="Courier New"/>
              <a:cs typeface="Courier New"/>
              <a:sym typeface="Courier New"/>
            </a:endParaRPr>
          </a:p>
        </p:txBody>
      </p:sp>
      <p:sp>
        <p:nvSpPr>
          <p:cNvPr id="1929" name="Google Shape;1929;p91"/>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30" name="Google Shape;1930;p91"/>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31" name="Google Shape;1931;p91"/>
          <p:cNvCxnSpPr>
            <a:stCxn id="1930" idx="0"/>
            <a:endCxn id="1929"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932" name="Google Shape;1932;p91"/>
          <p:cNvSpPr txBox="1"/>
          <p:nvPr/>
        </p:nvSpPr>
        <p:spPr>
          <a:xfrm>
            <a:off x="189457" y="2105342"/>
            <a:ext cx="7461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featureX</a:t>
            </a:r>
            <a:endParaRPr sz="1000">
              <a:solidFill>
                <a:srgbClr val="B7B7B7"/>
              </a:solidFill>
            </a:endParaRPr>
          </a:p>
        </p:txBody>
      </p:sp>
      <p:cxnSp>
        <p:nvCxnSpPr>
          <p:cNvPr id="1933" name="Google Shape;1933;p91"/>
          <p:cNvCxnSpPr>
            <a:stCxn id="1932" idx="3"/>
            <a:endCxn id="1934" idx="2"/>
          </p:cNvCxnSpPr>
          <p:nvPr/>
        </p:nvCxnSpPr>
        <p:spPr>
          <a:xfrm flipH="1" rot="10800000">
            <a:off x="935557" y="2249492"/>
            <a:ext cx="369000" cy="12300"/>
          </a:xfrm>
          <a:prstGeom prst="straightConnector1">
            <a:avLst/>
          </a:prstGeom>
          <a:noFill/>
          <a:ln cap="flat" cmpd="sng" w="28575">
            <a:solidFill>
              <a:srgbClr val="B7B7B7"/>
            </a:solidFill>
            <a:prstDash val="dash"/>
            <a:round/>
            <a:headEnd len="med" w="med" type="none"/>
            <a:tailEnd len="med" w="med" type="triangle"/>
          </a:ln>
        </p:spPr>
      </p:cxnSp>
      <p:sp>
        <p:nvSpPr>
          <p:cNvPr id="1935" name="Google Shape;1935;p91"/>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936" name="Google Shape;1936;p91"/>
          <p:cNvCxnSpPr>
            <a:stCxn id="1929" idx="7"/>
            <a:endCxn id="1935"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937" name="Google Shape;1937;p91"/>
          <p:cNvSpPr txBox="1"/>
          <p:nvPr/>
        </p:nvSpPr>
        <p:spPr>
          <a:xfrm>
            <a:off x="1888325" y="2105350"/>
            <a:ext cx="9498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ORIG_HEAD</a:t>
            </a:r>
            <a:endParaRPr b="1" sz="1000">
              <a:solidFill>
                <a:srgbClr val="FFFFFF"/>
              </a:solidFill>
            </a:endParaRPr>
          </a:p>
        </p:txBody>
      </p:sp>
      <p:cxnSp>
        <p:nvCxnSpPr>
          <p:cNvPr id="1938" name="Google Shape;1938;p91"/>
          <p:cNvCxnSpPr>
            <a:stCxn id="1937" idx="1"/>
            <a:endCxn id="1934" idx="6"/>
          </p:cNvCxnSpPr>
          <p:nvPr/>
        </p:nvCxnSpPr>
        <p:spPr>
          <a:xfrm rot="10800000">
            <a:off x="1628525" y="2249500"/>
            <a:ext cx="259800" cy="12300"/>
          </a:xfrm>
          <a:prstGeom prst="straightConnector1">
            <a:avLst/>
          </a:prstGeom>
          <a:noFill/>
          <a:ln cap="flat" cmpd="sng" w="28575">
            <a:solidFill>
              <a:schemeClr val="dk2"/>
            </a:solidFill>
            <a:prstDash val="solid"/>
            <a:round/>
            <a:headEnd len="med" w="med" type="none"/>
            <a:tailEnd len="med" w="med" type="triangle"/>
          </a:ln>
        </p:spPr>
      </p:cxnSp>
      <p:sp>
        <p:nvSpPr>
          <p:cNvPr id="1939" name="Google Shape;1939;p91"/>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940" name="Google Shape;1940;p91"/>
          <p:cNvCxnSpPr>
            <a:stCxn id="1939" idx="1"/>
            <a:endCxn id="1929"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941" name="Google Shape;1941;p91"/>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942" name="Google Shape;1942;p91"/>
          <p:cNvCxnSpPr>
            <a:stCxn id="1935" idx="0"/>
            <a:endCxn id="1941"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934" name="Google Shape;1934;p91"/>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943" name="Google Shape;1943;p91"/>
          <p:cNvCxnSpPr>
            <a:endCxn id="1934"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
        <p:nvSpPr>
          <p:cNvPr id="1944" name="Google Shape;1944;p91"/>
          <p:cNvSpPr txBox="1"/>
          <p:nvPr/>
        </p:nvSpPr>
        <p:spPr>
          <a:xfrm>
            <a:off x="2739950" y="914250"/>
            <a:ext cx="3107100" cy="5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a:solidFill>
                  <a:schemeClr val="dk1"/>
                </a:solidFill>
                <a:latin typeface="Courier New"/>
                <a:ea typeface="Courier New"/>
                <a:cs typeface="Courier New"/>
                <a:sym typeface="Courier New"/>
              </a:rPr>
              <a:t>git rebase -i origin/master</a:t>
            </a:r>
            <a:endParaRPr/>
          </a:p>
        </p:txBody>
      </p:sp>
      <p:sp>
        <p:nvSpPr>
          <p:cNvPr id="1945" name="Google Shape;1945;p91"/>
          <p:cNvSpPr txBox="1"/>
          <p:nvPr/>
        </p:nvSpPr>
        <p:spPr>
          <a:xfrm>
            <a:off x="3098088" y="21768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1946" name="Google Shape;1946;p91"/>
          <p:cNvCxnSpPr/>
          <p:nvPr/>
        </p:nvCxnSpPr>
        <p:spPr>
          <a:xfrm flipH="1">
            <a:off x="4150863" y="1397725"/>
            <a:ext cx="12900" cy="733500"/>
          </a:xfrm>
          <a:prstGeom prst="straightConnector1">
            <a:avLst/>
          </a:prstGeom>
          <a:noFill/>
          <a:ln cap="flat" cmpd="sng" w="28575">
            <a:solidFill>
              <a:srgbClr val="000000"/>
            </a:solidFill>
            <a:prstDash val="solid"/>
            <a:round/>
            <a:headEnd len="med" w="med" type="none"/>
            <a:tailEnd len="med" w="med" type="triangle"/>
          </a:ln>
        </p:spPr>
      </p:cxnSp>
      <p:cxnSp>
        <p:nvCxnSpPr>
          <p:cNvPr id="1947" name="Google Shape;1947;p91"/>
          <p:cNvCxnSpPr/>
          <p:nvPr/>
        </p:nvCxnSpPr>
        <p:spPr>
          <a:xfrm flipH="1">
            <a:off x="4150863" y="3010250"/>
            <a:ext cx="12900" cy="733500"/>
          </a:xfrm>
          <a:prstGeom prst="straightConnector1">
            <a:avLst/>
          </a:prstGeom>
          <a:noFill/>
          <a:ln cap="flat" cmpd="sng" w="28575">
            <a:solidFill>
              <a:srgbClr val="000000"/>
            </a:solidFill>
            <a:prstDash val="solid"/>
            <a:round/>
            <a:headEnd len="med" w="med" type="none"/>
            <a:tailEnd len="med" w="med" type="triangle"/>
          </a:ln>
        </p:spPr>
      </p:cxnSp>
      <p:sp>
        <p:nvSpPr>
          <p:cNvPr id="1948" name="Google Shape;1948;p91"/>
          <p:cNvSpPr txBox="1"/>
          <p:nvPr/>
        </p:nvSpPr>
        <p:spPr>
          <a:xfrm>
            <a:off x="2870238" y="302186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Use </a:t>
            </a:r>
            <a:r>
              <a:rPr i="1" lang="en" sz="1000">
                <a:latin typeface="Courier New"/>
                <a:ea typeface="Courier New"/>
                <a:cs typeface="Courier New"/>
                <a:sym typeface="Courier New"/>
              </a:rPr>
              <a:t>edit</a:t>
            </a:r>
            <a:r>
              <a:rPr lang="en" sz="1000"/>
              <a:t> command for commit C that needs rework</a:t>
            </a:r>
            <a:endParaRPr sz="1000"/>
          </a:p>
        </p:txBody>
      </p:sp>
      <p:sp>
        <p:nvSpPr>
          <p:cNvPr id="1949" name="Google Shape;1949;p91"/>
          <p:cNvSpPr txBox="1"/>
          <p:nvPr/>
        </p:nvSpPr>
        <p:spPr>
          <a:xfrm>
            <a:off x="3104613" y="36923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urier New"/>
                <a:ea typeface="Courier New"/>
                <a:cs typeface="Courier New"/>
                <a:sym typeface="Courier New"/>
              </a:rPr>
              <a:t>edit</a:t>
            </a:r>
            <a:r>
              <a:rPr lang="en">
                <a:solidFill>
                  <a:srgbClr val="FFFFFF"/>
                </a:solidFill>
                <a:latin typeface="Courier New"/>
                <a:ea typeface="Courier New"/>
                <a:cs typeface="Courier New"/>
                <a:sym typeface="Courier New"/>
              </a:rPr>
              <a:t>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sp>
        <p:nvSpPr>
          <p:cNvPr id="1950" name="Google Shape;1950;p91"/>
          <p:cNvSpPr txBox="1"/>
          <p:nvPr/>
        </p:nvSpPr>
        <p:spPr>
          <a:xfrm>
            <a:off x="177807" y="3081255"/>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951" name="Google Shape;1951;p91"/>
          <p:cNvCxnSpPr>
            <a:stCxn id="1950" idx="3"/>
          </p:cNvCxnSpPr>
          <p:nvPr/>
        </p:nvCxnSpPr>
        <p:spPr>
          <a:xfrm flipH="1" rot="10800000">
            <a:off x="923907" y="3225405"/>
            <a:ext cx="369000" cy="12300"/>
          </a:xfrm>
          <a:prstGeom prst="straightConnector1">
            <a:avLst/>
          </a:prstGeom>
          <a:noFill/>
          <a:ln cap="flat" cmpd="sng" w="28575">
            <a:solidFill>
              <a:srgbClr val="A61C00"/>
            </a:solidFill>
            <a:prstDash val="solid"/>
            <a:round/>
            <a:headEnd len="med" w="med" type="none"/>
            <a:tailEnd len="med" w="med" type="triangle"/>
          </a:ln>
        </p:spPr>
      </p:cxnSp>
      <p:sp>
        <p:nvSpPr>
          <p:cNvPr id="1952" name="Google Shape;1952;p91"/>
          <p:cNvSpPr txBox="1"/>
          <p:nvPr/>
        </p:nvSpPr>
        <p:spPr>
          <a:xfrm>
            <a:off x="257000" y="248905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953" name="Google Shape;1953;p91"/>
          <p:cNvCxnSpPr>
            <a:stCxn id="1952" idx="2"/>
          </p:cNvCxnSpPr>
          <p:nvPr/>
        </p:nvCxnSpPr>
        <p:spPr>
          <a:xfrm>
            <a:off x="545750" y="2801950"/>
            <a:ext cx="0" cy="272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92"/>
          <p:cNvSpPr txBox="1"/>
          <p:nvPr/>
        </p:nvSpPr>
        <p:spPr>
          <a:xfrm>
            <a:off x="2968288" y="146111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Opens editor</a:t>
            </a:r>
            <a:br>
              <a:rPr lang="en" sz="1000"/>
            </a:br>
            <a:r>
              <a:rPr lang="en" sz="1000"/>
              <a:t>with rewrite plan</a:t>
            </a:r>
            <a:endParaRPr sz="1000"/>
          </a:p>
        </p:txBody>
      </p:sp>
      <p:sp>
        <p:nvSpPr>
          <p:cNvPr id="1959" name="Google Shape;1959;p9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9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1961" name="Google Shape;1961;p9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962" name="Google Shape;1962;p92"/>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92"/>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This rewinds the </a:t>
            </a:r>
            <a:r>
              <a:rPr i="1" lang="en" sz="1200">
                <a:solidFill>
                  <a:schemeClr val="dk1"/>
                </a:solidFill>
                <a:latin typeface="Courier New"/>
                <a:ea typeface="Courier New"/>
                <a:cs typeface="Courier New"/>
                <a:sym typeface="Courier New"/>
              </a:rPr>
              <a:t>featureX</a:t>
            </a:r>
            <a:r>
              <a:rPr lang="en" sz="1200">
                <a:solidFill>
                  <a:schemeClr val="dk1"/>
                </a:solidFill>
              </a:rPr>
              <a:t> branch to commit </a:t>
            </a:r>
            <a:r>
              <a:rPr b="1" i="1" lang="en" sz="1200">
                <a:solidFill>
                  <a:srgbClr val="3D85C6"/>
                </a:solidFill>
              </a:rPr>
              <a:t>C</a:t>
            </a:r>
            <a:r>
              <a:rPr lang="en" sz="1200">
                <a:solidFill>
                  <a:schemeClr val="dk1"/>
                </a:solidFill>
              </a:rPr>
              <a:t> where the interactive rebase stops so that it can be edited:</a:t>
            </a:r>
            <a:endParaRPr sz="1200">
              <a:solidFill>
                <a:schemeClr val="dk1"/>
              </a:solidFill>
            </a:endParaRPr>
          </a:p>
          <a:p>
            <a:pPr indent="-304800" lvl="0" marL="457200" rtl="0" algn="l">
              <a:lnSpc>
                <a:spcPct val="115000"/>
              </a:lnSpc>
              <a:spcBef>
                <a:spcPts val="900"/>
              </a:spcBef>
              <a:spcAft>
                <a:spcPts val="0"/>
              </a:spcAft>
              <a:buClr>
                <a:srgbClr val="3D85C6"/>
              </a:buClr>
              <a:buSzPts val="1200"/>
              <a:buAutoNum type="arabicPeriod"/>
            </a:pPr>
            <a:r>
              <a:rPr lang="en" sz="1200">
                <a:solidFill>
                  <a:srgbClr val="3D85C6"/>
                </a:solidFill>
              </a:rPr>
              <a:t>Edit commit </a:t>
            </a:r>
            <a:r>
              <a:rPr b="1" i="1" lang="en" sz="1200">
                <a:solidFill>
                  <a:srgbClr val="3D85C6"/>
                </a:solidFill>
              </a:rPr>
              <a:t>C</a:t>
            </a:r>
            <a:r>
              <a:rPr lang="en" sz="1200">
                <a:solidFill>
                  <a:srgbClr val="3D85C6"/>
                </a:solidFill>
              </a:rPr>
              <a:t> by amending it.</a:t>
            </a:r>
            <a:endParaRPr sz="1200">
              <a:solidFill>
                <a:srgbClr val="3D85C6"/>
              </a:solidFill>
            </a:endParaRPr>
          </a:p>
        </p:txBody>
      </p:sp>
      <p:sp>
        <p:nvSpPr>
          <p:cNvPr id="1964" name="Google Shape;1964;p92"/>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65" name="Google Shape;1965;p92"/>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66" name="Google Shape;1966;p92"/>
          <p:cNvCxnSpPr>
            <a:stCxn id="1965" idx="0"/>
            <a:endCxn id="1964"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967" name="Google Shape;1967;p92"/>
          <p:cNvSpPr txBox="1"/>
          <p:nvPr/>
        </p:nvSpPr>
        <p:spPr>
          <a:xfrm>
            <a:off x="189457" y="3117180"/>
            <a:ext cx="7461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featureX</a:t>
            </a:r>
            <a:endParaRPr sz="1000">
              <a:solidFill>
                <a:srgbClr val="B7B7B7"/>
              </a:solidFill>
            </a:endParaRPr>
          </a:p>
        </p:txBody>
      </p:sp>
      <p:cxnSp>
        <p:nvCxnSpPr>
          <p:cNvPr id="1968" name="Google Shape;1968;p92"/>
          <p:cNvCxnSpPr>
            <a:stCxn id="1967" idx="3"/>
            <a:endCxn id="1969" idx="2"/>
          </p:cNvCxnSpPr>
          <p:nvPr/>
        </p:nvCxnSpPr>
        <p:spPr>
          <a:xfrm flipH="1" rot="10800000">
            <a:off x="935557" y="3257130"/>
            <a:ext cx="367500" cy="16500"/>
          </a:xfrm>
          <a:prstGeom prst="straightConnector1">
            <a:avLst/>
          </a:prstGeom>
          <a:noFill/>
          <a:ln cap="flat" cmpd="sng" w="28575">
            <a:solidFill>
              <a:srgbClr val="B7B7B7"/>
            </a:solidFill>
            <a:prstDash val="dash"/>
            <a:round/>
            <a:headEnd len="med" w="med" type="none"/>
            <a:tailEnd len="med" w="med" type="triangle"/>
          </a:ln>
        </p:spPr>
      </p:cxnSp>
      <p:sp>
        <p:nvSpPr>
          <p:cNvPr id="1969" name="Google Shape;1969;p92"/>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970" name="Google Shape;1970;p92"/>
          <p:cNvCxnSpPr>
            <a:stCxn id="1964" idx="7"/>
            <a:endCxn id="1969"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971" name="Google Shape;1971;p92"/>
          <p:cNvSpPr txBox="1"/>
          <p:nvPr/>
        </p:nvSpPr>
        <p:spPr>
          <a:xfrm>
            <a:off x="89800" y="2014713"/>
            <a:ext cx="9498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ORIG_HEAD</a:t>
            </a:r>
            <a:endParaRPr b="1" sz="1000">
              <a:solidFill>
                <a:srgbClr val="FFFFFF"/>
              </a:solidFill>
            </a:endParaRPr>
          </a:p>
        </p:txBody>
      </p:sp>
      <p:cxnSp>
        <p:nvCxnSpPr>
          <p:cNvPr id="1972" name="Google Shape;1972;p92"/>
          <p:cNvCxnSpPr>
            <a:stCxn id="1971" idx="3"/>
            <a:endCxn id="1973" idx="2"/>
          </p:cNvCxnSpPr>
          <p:nvPr/>
        </p:nvCxnSpPr>
        <p:spPr>
          <a:xfrm>
            <a:off x="1039600" y="2171163"/>
            <a:ext cx="275100" cy="6300"/>
          </a:xfrm>
          <a:prstGeom prst="straightConnector1">
            <a:avLst/>
          </a:prstGeom>
          <a:noFill/>
          <a:ln cap="flat" cmpd="sng" w="28575">
            <a:solidFill>
              <a:schemeClr val="dk2"/>
            </a:solidFill>
            <a:prstDash val="solid"/>
            <a:round/>
            <a:headEnd len="med" w="med" type="none"/>
            <a:tailEnd len="med" w="med" type="triangle"/>
          </a:ln>
        </p:spPr>
      </p:cxnSp>
      <p:sp>
        <p:nvSpPr>
          <p:cNvPr id="1974" name="Google Shape;1974;p92"/>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975" name="Google Shape;1975;p92"/>
          <p:cNvCxnSpPr>
            <a:stCxn id="1974" idx="1"/>
            <a:endCxn id="1964"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976" name="Google Shape;1976;p92"/>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977" name="Google Shape;1977;p92"/>
          <p:cNvCxnSpPr>
            <a:stCxn id="1969" idx="0"/>
            <a:endCxn id="1976"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973" name="Google Shape;1973;p92"/>
          <p:cNvSpPr/>
          <p:nvPr/>
        </p:nvSpPr>
        <p:spPr>
          <a:xfrm>
            <a:off x="1314686" y="20061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978" name="Google Shape;1978;p92"/>
          <p:cNvCxnSpPr>
            <a:stCxn id="1976" idx="0"/>
            <a:endCxn id="1973" idx="4"/>
          </p:cNvCxnSpPr>
          <p:nvPr/>
        </p:nvCxnSpPr>
        <p:spPr>
          <a:xfrm flipH="1" rot="10800000">
            <a:off x="1464911" y="2348423"/>
            <a:ext cx="11700" cy="232500"/>
          </a:xfrm>
          <a:prstGeom prst="straightConnector1">
            <a:avLst/>
          </a:prstGeom>
          <a:noFill/>
          <a:ln cap="flat" cmpd="sng" w="28575">
            <a:solidFill>
              <a:schemeClr val="dk2"/>
            </a:solidFill>
            <a:prstDash val="solid"/>
            <a:round/>
            <a:headEnd len="med" w="med" type="none"/>
            <a:tailEnd len="med" w="med" type="none"/>
          </a:ln>
        </p:spPr>
      </p:cxnSp>
      <p:sp>
        <p:nvSpPr>
          <p:cNvPr id="1979" name="Google Shape;1979;p92"/>
          <p:cNvSpPr txBox="1"/>
          <p:nvPr/>
        </p:nvSpPr>
        <p:spPr>
          <a:xfrm>
            <a:off x="2739950" y="914250"/>
            <a:ext cx="3107100" cy="5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a:solidFill>
                  <a:schemeClr val="dk1"/>
                </a:solidFill>
                <a:latin typeface="Courier New"/>
                <a:ea typeface="Courier New"/>
                <a:cs typeface="Courier New"/>
                <a:sym typeface="Courier New"/>
              </a:rPr>
              <a:t>git rebase -i origin/master</a:t>
            </a:r>
            <a:endParaRPr/>
          </a:p>
        </p:txBody>
      </p:sp>
      <p:sp>
        <p:nvSpPr>
          <p:cNvPr id="1980" name="Google Shape;1980;p92"/>
          <p:cNvSpPr txBox="1"/>
          <p:nvPr/>
        </p:nvSpPr>
        <p:spPr>
          <a:xfrm>
            <a:off x="3098088" y="21768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1981" name="Google Shape;1981;p92"/>
          <p:cNvCxnSpPr/>
          <p:nvPr/>
        </p:nvCxnSpPr>
        <p:spPr>
          <a:xfrm flipH="1">
            <a:off x="4150863" y="1397725"/>
            <a:ext cx="12900" cy="733500"/>
          </a:xfrm>
          <a:prstGeom prst="straightConnector1">
            <a:avLst/>
          </a:prstGeom>
          <a:noFill/>
          <a:ln cap="flat" cmpd="sng" w="28575">
            <a:solidFill>
              <a:srgbClr val="000000"/>
            </a:solidFill>
            <a:prstDash val="solid"/>
            <a:round/>
            <a:headEnd len="med" w="med" type="none"/>
            <a:tailEnd len="med" w="med" type="triangle"/>
          </a:ln>
        </p:spPr>
      </p:cxnSp>
      <p:cxnSp>
        <p:nvCxnSpPr>
          <p:cNvPr id="1982" name="Google Shape;1982;p92"/>
          <p:cNvCxnSpPr/>
          <p:nvPr/>
        </p:nvCxnSpPr>
        <p:spPr>
          <a:xfrm flipH="1">
            <a:off x="4150863" y="3010250"/>
            <a:ext cx="12900" cy="733500"/>
          </a:xfrm>
          <a:prstGeom prst="straightConnector1">
            <a:avLst/>
          </a:prstGeom>
          <a:noFill/>
          <a:ln cap="flat" cmpd="sng" w="28575">
            <a:solidFill>
              <a:srgbClr val="000000"/>
            </a:solidFill>
            <a:prstDash val="solid"/>
            <a:round/>
            <a:headEnd len="med" w="med" type="none"/>
            <a:tailEnd len="med" w="med" type="triangle"/>
          </a:ln>
        </p:spPr>
      </p:cxnSp>
      <p:sp>
        <p:nvSpPr>
          <p:cNvPr id="1983" name="Google Shape;1983;p92"/>
          <p:cNvSpPr txBox="1"/>
          <p:nvPr/>
        </p:nvSpPr>
        <p:spPr>
          <a:xfrm>
            <a:off x="2870238" y="302186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Use </a:t>
            </a:r>
            <a:r>
              <a:rPr i="1" lang="en" sz="1000">
                <a:latin typeface="Courier New"/>
                <a:ea typeface="Courier New"/>
                <a:cs typeface="Courier New"/>
                <a:sym typeface="Courier New"/>
              </a:rPr>
              <a:t>edit</a:t>
            </a:r>
            <a:r>
              <a:rPr lang="en" sz="1000"/>
              <a:t> command for commit C that needs rework</a:t>
            </a:r>
            <a:endParaRPr sz="1000"/>
          </a:p>
        </p:txBody>
      </p:sp>
      <p:sp>
        <p:nvSpPr>
          <p:cNvPr id="1984" name="Google Shape;1984;p92"/>
          <p:cNvSpPr txBox="1"/>
          <p:nvPr/>
        </p:nvSpPr>
        <p:spPr>
          <a:xfrm>
            <a:off x="3104613" y="36923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urier New"/>
                <a:ea typeface="Courier New"/>
                <a:cs typeface="Courier New"/>
                <a:sym typeface="Courier New"/>
              </a:rPr>
              <a:t>edit</a:t>
            </a:r>
            <a:r>
              <a:rPr lang="en">
                <a:solidFill>
                  <a:srgbClr val="FFFFFF"/>
                </a:solidFill>
                <a:latin typeface="Courier New"/>
                <a:ea typeface="Courier New"/>
                <a:cs typeface="Courier New"/>
                <a:sym typeface="Courier New"/>
              </a:rPr>
              <a:t>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sp>
        <p:nvSpPr>
          <p:cNvPr id="1985" name="Google Shape;1985;p92"/>
          <p:cNvSpPr/>
          <p:nvPr/>
        </p:nvSpPr>
        <p:spPr>
          <a:xfrm>
            <a:off x="1924811" y="30858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cxnSp>
        <p:nvCxnSpPr>
          <p:cNvPr id="1986" name="Google Shape;1986;p92"/>
          <p:cNvCxnSpPr>
            <a:stCxn id="1964" idx="7"/>
            <a:endCxn id="1985" idx="4"/>
          </p:cNvCxnSpPr>
          <p:nvPr/>
        </p:nvCxnSpPr>
        <p:spPr>
          <a:xfrm flipH="1" rot="10800000">
            <a:off x="1053100" y="3428218"/>
            <a:ext cx="1033500" cy="200700"/>
          </a:xfrm>
          <a:prstGeom prst="straightConnector1">
            <a:avLst/>
          </a:prstGeom>
          <a:noFill/>
          <a:ln cap="flat" cmpd="sng" w="28575">
            <a:solidFill>
              <a:srgbClr val="A61C00"/>
            </a:solidFill>
            <a:prstDash val="solid"/>
            <a:round/>
            <a:headEnd len="med" w="med" type="none"/>
            <a:tailEnd len="med" w="med" type="none"/>
          </a:ln>
        </p:spPr>
      </p:cxnSp>
      <p:sp>
        <p:nvSpPr>
          <p:cNvPr id="1987" name="Google Shape;1987;p92"/>
          <p:cNvSpPr txBox="1"/>
          <p:nvPr/>
        </p:nvSpPr>
        <p:spPr>
          <a:xfrm>
            <a:off x="1709745" y="2537930"/>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988" name="Google Shape;1988;p92"/>
          <p:cNvCxnSpPr>
            <a:stCxn id="1987" idx="2"/>
            <a:endCxn id="1985" idx="0"/>
          </p:cNvCxnSpPr>
          <p:nvPr/>
        </p:nvCxnSpPr>
        <p:spPr>
          <a:xfrm>
            <a:off x="2082795" y="2850830"/>
            <a:ext cx="3900" cy="235200"/>
          </a:xfrm>
          <a:prstGeom prst="straightConnector1">
            <a:avLst/>
          </a:prstGeom>
          <a:noFill/>
          <a:ln cap="flat" cmpd="sng" w="28575">
            <a:solidFill>
              <a:srgbClr val="A61C00"/>
            </a:solidFill>
            <a:prstDash val="solid"/>
            <a:round/>
            <a:headEnd len="med" w="med" type="none"/>
            <a:tailEnd len="med" w="med" type="triangle"/>
          </a:ln>
        </p:spPr>
      </p:cxnSp>
      <p:sp>
        <p:nvSpPr>
          <p:cNvPr id="1989" name="Google Shape;1989;p92"/>
          <p:cNvSpPr txBox="1"/>
          <p:nvPr/>
        </p:nvSpPr>
        <p:spPr>
          <a:xfrm>
            <a:off x="1788938" y="194572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990" name="Google Shape;1990;p92"/>
          <p:cNvCxnSpPr>
            <a:stCxn id="1989" idx="2"/>
          </p:cNvCxnSpPr>
          <p:nvPr/>
        </p:nvCxnSpPr>
        <p:spPr>
          <a:xfrm>
            <a:off x="2077688" y="2258625"/>
            <a:ext cx="0" cy="272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sp>
        <p:nvSpPr>
          <p:cNvPr id="1995" name="Google Shape;1995;p93"/>
          <p:cNvSpPr txBox="1"/>
          <p:nvPr/>
        </p:nvSpPr>
        <p:spPr>
          <a:xfrm>
            <a:off x="2968288" y="146111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Opens editor</a:t>
            </a:r>
            <a:br>
              <a:rPr lang="en" sz="1000"/>
            </a:br>
            <a:r>
              <a:rPr lang="en" sz="1000"/>
              <a:t>with rewrite plan</a:t>
            </a:r>
            <a:endParaRPr sz="1000"/>
          </a:p>
        </p:txBody>
      </p:sp>
      <p:sp>
        <p:nvSpPr>
          <p:cNvPr id="1996" name="Google Shape;1996;p9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93"/>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1998" name="Google Shape;1998;p93"/>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999" name="Google Shape;1999;p93"/>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93"/>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This rewinds the </a:t>
            </a:r>
            <a:r>
              <a:rPr i="1" lang="en" sz="1200">
                <a:solidFill>
                  <a:schemeClr val="dk1"/>
                </a:solidFill>
                <a:latin typeface="Courier New"/>
                <a:ea typeface="Courier New"/>
                <a:cs typeface="Courier New"/>
                <a:sym typeface="Courier New"/>
              </a:rPr>
              <a:t>featureX</a:t>
            </a:r>
            <a:r>
              <a:rPr lang="en" sz="1200">
                <a:solidFill>
                  <a:schemeClr val="dk1"/>
                </a:solidFill>
              </a:rPr>
              <a:t>  branch to commit </a:t>
            </a:r>
            <a:r>
              <a:rPr b="1" i="1" lang="en" sz="1200">
                <a:solidFill>
                  <a:srgbClr val="3D85C6"/>
                </a:solidFill>
              </a:rPr>
              <a:t>C</a:t>
            </a:r>
            <a:r>
              <a:rPr lang="en" sz="1200">
                <a:solidFill>
                  <a:schemeClr val="dk1"/>
                </a:solidFill>
              </a:rPr>
              <a:t> where the interactive rebase stops so that it can be edited:</a:t>
            </a:r>
            <a:endParaRPr sz="1200">
              <a:solidFill>
                <a:schemeClr val="dk1"/>
              </a:solidFill>
            </a:endParaRPr>
          </a:p>
          <a:p>
            <a:pPr indent="-304800" lvl="0" marL="457200" rtl="0" algn="l">
              <a:lnSpc>
                <a:spcPct val="115000"/>
              </a:lnSpc>
              <a:spcBef>
                <a:spcPts val="900"/>
              </a:spcBef>
              <a:spcAft>
                <a:spcPts val="0"/>
              </a:spcAft>
              <a:buSzPts val="1200"/>
              <a:buAutoNum type="arabicPeriod"/>
            </a:pPr>
            <a:r>
              <a:rPr lang="en" sz="1200"/>
              <a:t>Edit commit </a:t>
            </a:r>
            <a:r>
              <a:rPr b="1" i="1" lang="en" sz="1200"/>
              <a:t>C</a:t>
            </a:r>
            <a:r>
              <a:rPr lang="en" sz="1200"/>
              <a:t> by amending it.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Continue the rebase by</a:t>
            </a:r>
            <a:br>
              <a:rPr lang="en" sz="1200">
                <a:solidFill>
                  <a:srgbClr val="3D85C6"/>
                </a:solidFill>
              </a:rPr>
            </a:br>
            <a:r>
              <a:rPr i="1" lang="en" sz="1200">
                <a:solidFill>
                  <a:srgbClr val="3D85C6"/>
                </a:solidFill>
                <a:latin typeface="Courier New"/>
                <a:ea typeface="Courier New"/>
                <a:cs typeface="Courier New"/>
                <a:sym typeface="Courier New"/>
              </a:rPr>
              <a:t>git rebase --continue</a:t>
            </a:r>
            <a:r>
              <a:rPr lang="en" sz="1200">
                <a:solidFill>
                  <a:srgbClr val="3D85C6"/>
                </a:solidFill>
              </a:rPr>
              <a:t>, this will </a:t>
            </a:r>
            <a:r>
              <a:rPr b="1" i="1" lang="en" sz="1200">
                <a:solidFill>
                  <a:srgbClr val="3D85C6"/>
                </a:solidFill>
              </a:rPr>
              <a:t>cherry-pick</a:t>
            </a:r>
            <a:r>
              <a:rPr lang="en" sz="1200">
                <a:solidFill>
                  <a:srgbClr val="3D85C6"/>
                </a:solidFill>
              </a:rPr>
              <a:t> commit </a:t>
            </a:r>
            <a:r>
              <a:rPr b="1" i="1" lang="en" sz="1200">
                <a:solidFill>
                  <a:srgbClr val="3D85C6"/>
                </a:solidFill>
              </a:rPr>
              <a:t>D</a:t>
            </a:r>
            <a:r>
              <a:rPr lang="en" sz="1200">
                <a:solidFill>
                  <a:srgbClr val="3D85C6"/>
                </a:solidFill>
              </a:rPr>
              <a:t> and commit </a:t>
            </a:r>
            <a:r>
              <a:rPr b="1" i="1" lang="en" sz="1200">
                <a:solidFill>
                  <a:srgbClr val="3D85C6"/>
                </a:solidFill>
              </a:rPr>
              <a:t>E</a:t>
            </a:r>
            <a:r>
              <a:rPr lang="en" sz="1200">
                <a:solidFill>
                  <a:srgbClr val="3D85C6"/>
                </a:solidFill>
              </a:rPr>
              <a:t> on top of the amended commit </a:t>
            </a:r>
            <a:r>
              <a:rPr b="1" i="1" lang="en" sz="1200">
                <a:solidFill>
                  <a:srgbClr val="3D85C6"/>
                </a:solidFill>
              </a:rPr>
              <a:t>F</a:t>
            </a:r>
            <a:r>
              <a:rPr lang="en" sz="1200">
                <a:solidFill>
                  <a:srgbClr val="3D85C6"/>
                </a:solidFill>
              </a:rPr>
              <a:t>.</a:t>
            </a:r>
            <a:endParaRPr sz="1200">
              <a:solidFill>
                <a:srgbClr val="3D85C6"/>
              </a:solidFill>
            </a:endParaRPr>
          </a:p>
        </p:txBody>
      </p:sp>
      <p:sp>
        <p:nvSpPr>
          <p:cNvPr id="2001" name="Google Shape;2001;p93"/>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02" name="Google Shape;2002;p93"/>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03" name="Google Shape;2003;p93"/>
          <p:cNvCxnSpPr>
            <a:stCxn id="2002" idx="0"/>
            <a:endCxn id="2001"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2004" name="Google Shape;2004;p93"/>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005" name="Google Shape;2005;p93"/>
          <p:cNvCxnSpPr>
            <a:stCxn id="2001" idx="7"/>
            <a:endCxn id="2004"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006" name="Google Shape;2006;p93"/>
          <p:cNvSpPr txBox="1"/>
          <p:nvPr/>
        </p:nvSpPr>
        <p:spPr>
          <a:xfrm>
            <a:off x="89800" y="2014713"/>
            <a:ext cx="9498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ORIG_HEAD</a:t>
            </a:r>
            <a:endParaRPr b="1" sz="1000">
              <a:solidFill>
                <a:srgbClr val="FFFFFF"/>
              </a:solidFill>
            </a:endParaRPr>
          </a:p>
        </p:txBody>
      </p:sp>
      <p:cxnSp>
        <p:nvCxnSpPr>
          <p:cNvPr id="2007" name="Google Shape;2007;p93"/>
          <p:cNvCxnSpPr>
            <a:stCxn id="2006" idx="3"/>
            <a:endCxn id="2008" idx="2"/>
          </p:cNvCxnSpPr>
          <p:nvPr/>
        </p:nvCxnSpPr>
        <p:spPr>
          <a:xfrm>
            <a:off x="1039600" y="2171163"/>
            <a:ext cx="275100" cy="6300"/>
          </a:xfrm>
          <a:prstGeom prst="straightConnector1">
            <a:avLst/>
          </a:prstGeom>
          <a:noFill/>
          <a:ln cap="flat" cmpd="sng" w="28575">
            <a:solidFill>
              <a:schemeClr val="dk2"/>
            </a:solidFill>
            <a:prstDash val="solid"/>
            <a:round/>
            <a:headEnd len="med" w="med" type="none"/>
            <a:tailEnd len="med" w="med" type="triangle"/>
          </a:ln>
        </p:spPr>
      </p:cxnSp>
      <p:sp>
        <p:nvSpPr>
          <p:cNvPr id="2009" name="Google Shape;2009;p93"/>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010" name="Google Shape;2010;p93"/>
          <p:cNvCxnSpPr>
            <a:stCxn id="2009" idx="1"/>
            <a:endCxn id="2001"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011" name="Google Shape;2011;p93"/>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012" name="Google Shape;2012;p93"/>
          <p:cNvCxnSpPr>
            <a:stCxn id="2004" idx="0"/>
            <a:endCxn id="2011"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2008" name="Google Shape;2008;p93"/>
          <p:cNvSpPr/>
          <p:nvPr/>
        </p:nvSpPr>
        <p:spPr>
          <a:xfrm>
            <a:off x="1314686" y="20061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013" name="Google Shape;2013;p93"/>
          <p:cNvCxnSpPr>
            <a:stCxn id="2011" idx="0"/>
            <a:endCxn id="2008" idx="4"/>
          </p:cNvCxnSpPr>
          <p:nvPr/>
        </p:nvCxnSpPr>
        <p:spPr>
          <a:xfrm flipH="1" rot="10800000">
            <a:off x="1464911" y="2348423"/>
            <a:ext cx="11700" cy="232500"/>
          </a:xfrm>
          <a:prstGeom prst="straightConnector1">
            <a:avLst/>
          </a:prstGeom>
          <a:noFill/>
          <a:ln cap="flat" cmpd="sng" w="28575">
            <a:solidFill>
              <a:schemeClr val="dk2"/>
            </a:solidFill>
            <a:prstDash val="solid"/>
            <a:round/>
            <a:headEnd len="med" w="med" type="none"/>
            <a:tailEnd len="med" w="med" type="none"/>
          </a:ln>
        </p:spPr>
      </p:cxnSp>
      <p:sp>
        <p:nvSpPr>
          <p:cNvPr id="2014" name="Google Shape;2014;p93"/>
          <p:cNvSpPr txBox="1"/>
          <p:nvPr/>
        </p:nvSpPr>
        <p:spPr>
          <a:xfrm>
            <a:off x="2739950" y="914250"/>
            <a:ext cx="3107100" cy="5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a:solidFill>
                  <a:schemeClr val="dk1"/>
                </a:solidFill>
                <a:latin typeface="Courier New"/>
                <a:ea typeface="Courier New"/>
                <a:cs typeface="Courier New"/>
                <a:sym typeface="Courier New"/>
              </a:rPr>
              <a:t>git rebase -i origin/master</a:t>
            </a:r>
            <a:endParaRPr/>
          </a:p>
        </p:txBody>
      </p:sp>
      <p:sp>
        <p:nvSpPr>
          <p:cNvPr id="2015" name="Google Shape;2015;p93"/>
          <p:cNvSpPr txBox="1"/>
          <p:nvPr/>
        </p:nvSpPr>
        <p:spPr>
          <a:xfrm>
            <a:off x="3098088" y="21768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2016" name="Google Shape;2016;p93"/>
          <p:cNvCxnSpPr/>
          <p:nvPr/>
        </p:nvCxnSpPr>
        <p:spPr>
          <a:xfrm flipH="1">
            <a:off x="4150863" y="1397725"/>
            <a:ext cx="12900" cy="733500"/>
          </a:xfrm>
          <a:prstGeom prst="straightConnector1">
            <a:avLst/>
          </a:prstGeom>
          <a:noFill/>
          <a:ln cap="flat" cmpd="sng" w="28575">
            <a:solidFill>
              <a:srgbClr val="000000"/>
            </a:solidFill>
            <a:prstDash val="solid"/>
            <a:round/>
            <a:headEnd len="med" w="med" type="none"/>
            <a:tailEnd len="med" w="med" type="triangle"/>
          </a:ln>
        </p:spPr>
      </p:cxnSp>
      <p:cxnSp>
        <p:nvCxnSpPr>
          <p:cNvPr id="2017" name="Google Shape;2017;p93"/>
          <p:cNvCxnSpPr/>
          <p:nvPr/>
        </p:nvCxnSpPr>
        <p:spPr>
          <a:xfrm flipH="1">
            <a:off x="4150863" y="3010250"/>
            <a:ext cx="12900" cy="733500"/>
          </a:xfrm>
          <a:prstGeom prst="straightConnector1">
            <a:avLst/>
          </a:prstGeom>
          <a:noFill/>
          <a:ln cap="flat" cmpd="sng" w="28575">
            <a:solidFill>
              <a:srgbClr val="000000"/>
            </a:solidFill>
            <a:prstDash val="solid"/>
            <a:round/>
            <a:headEnd len="med" w="med" type="none"/>
            <a:tailEnd len="med" w="med" type="triangle"/>
          </a:ln>
        </p:spPr>
      </p:cxnSp>
      <p:sp>
        <p:nvSpPr>
          <p:cNvPr id="2018" name="Google Shape;2018;p93"/>
          <p:cNvSpPr txBox="1"/>
          <p:nvPr/>
        </p:nvSpPr>
        <p:spPr>
          <a:xfrm>
            <a:off x="2870238" y="302186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Use </a:t>
            </a:r>
            <a:r>
              <a:rPr i="1" lang="en" sz="1000">
                <a:latin typeface="Courier New"/>
                <a:ea typeface="Courier New"/>
                <a:cs typeface="Courier New"/>
                <a:sym typeface="Courier New"/>
              </a:rPr>
              <a:t>edit</a:t>
            </a:r>
            <a:r>
              <a:rPr lang="en" sz="1000"/>
              <a:t> command for commit C that needs rework</a:t>
            </a:r>
            <a:endParaRPr sz="1000"/>
          </a:p>
        </p:txBody>
      </p:sp>
      <p:sp>
        <p:nvSpPr>
          <p:cNvPr id="2019" name="Google Shape;2019;p93"/>
          <p:cNvSpPr txBox="1"/>
          <p:nvPr/>
        </p:nvSpPr>
        <p:spPr>
          <a:xfrm>
            <a:off x="3104613" y="36923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urier New"/>
                <a:ea typeface="Courier New"/>
                <a:cs typeface="Courier New"/>
                <a:sym typeface="Courier New"/>
              </a:rPr>
              <a:t>edit</a:t>
            </a:r>
            <a:r>
              <a:rPr lang="en">
                <a:solidFill>
                  <a:srgbClr val="FFFFFF"/>
                </a:solidFill>
                <a:latin typeface="Courier New"/>
                <a:ea typeface="Courier New"/>
                <a:cs typeface="Courier New"/>
                <a:sym typeface="Courier New"/>
              </a:rPr>
              <a:t>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sp>
        <p:nvSpPr>
          <p:cNvPr id="2020" name="Google Shape;2020;p93"/>
          <p:cNvSpPr/>
          <p:nvPr/>
        </p:nvSpPr>
        <p:spPr>
          <a:xfrm>
            <a:off x="1924811" y="30858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cxnSp>
        <p:nvCxnSpPr>
          <p:cNvPr id="2021" name="Google Shape;2021;p93"/>
          <p:cNvCxnSpPr>
            <a:stCxn id="2001" idx="7"/>
            <a:endCxn id="2020" idx="4"/>
          </p:cNvCxnSpPr>
          <p:nvPr/>
        </p:nvCxnSpPr>
        <p:spPr>
          <a:xfrm flipH="1" rot="10800000">
            <a:off x="1053100" y="3428218"/>
            <a:ext cx="1033500" cy="200700"/>
          </a:xfrm>
          <a:prstGeom prst="straightConnector1">
            <a:avLst/>
          </a:prstGeom>
          <a:noFill/>
          <a:ln cap="flat" cmpd="sng" w="28575">
            <a:solidFill>
              <a:srgbClr val="A61C00"/>
            </a:solidFill>
            <a:prstDash val="solid"/>
            <a:round/>
            <a:headEnd len="med" w="med" type="none"/>
            <a:tailEnd len="med" w="med" type="none"/>
          </a:ln>
        </p:spPr>
      </p:cxnSp>
      <p:sp>
        <p:nvSpPr>
          <p:cNvPr id="2022" name="Google Shape;2022;p93"/>
          <p:cNvSpPr txBox="1"/>
          <p:nvPr/>
        </p:nvSpPr>
        <p:spPr>
          <a:xfrm>
            <a:off x="1713595" y="1434380"/>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023" name="Google Shape;2023;p93"/>
          <p:cNvCxnSpPr>
            <a:stCxn id="2022" idx="2"/>
            <a:endCxn id="2024" idx="0"/>
          </p:cNvCxnSpPr>
          <p:nvPr/>
        </p:nvCxnSpPr>
        <p:spPr>
          <a:xfrm>
            <a:off x="2086645" y="1747280"/>
            <a:ext cx="11700" cy="258900"/>
          </a:xfrm>
          <a:prstGeom prst="straightConnector1">
            <a:avLst/>
          </a:prstGeom>
          <a:noFill/>
          <a:ln cap="flat" cmpd="sng" w="28575">
            <a:solidFill>
              <a:srgbClr val="A61C00"/>
            </a:solidFill>
            <a:prstDash val="solid"/>
            <a:round/>
            <a:headEnd len="med" w="med" type="none"/>
            <a:tailEnd len="med" w="med" type="triangle"/>
          </a:ln>
        </p:spPr>
      </p:cxnSp>
      <p:sp>
        <p:nvSpPr>
          <p:cNvPr id="2025" name="Google Shape;2025;p93"/>
          <p:cNvSpPr txBox="1"/>
          <p:nvPr/>
        </p:nvSpPr>
        <p:spPr>
          <a:xfrm>
            <a:off x="906763" y="14284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026" name="Google Shape;2026;p93"/>
          <p:cNvCxnSpPr>
            <a:stCxn id="2025" idx="3"/>
            <a:endCxn id="2022" idx="1"/>
          </p:cNvCxnSpPr>
          <p:nvPr/>
        </p:nvCxnSpPr>
        <p:spPr>
          <a:xfrm>
            <a:off x="1484263" y="1584888"/>
            <a:ext cx="229200" cy="6000"/>
          </a:xfrm>
          <a:prstGeom prst="straightConnector1">
            <a:avLst/>
          </a:prstGeom>
          <a:noFill/>
          <a:ln cap="flat" cmpd="sng" w="28575">
            <a:solidFill>
              <a:schemeClr val="dk2"/>
            </a:solidFill>
            <a:prstDash val="solid"/>
            <a:round/>
            <a:headEnd len="med" w="med" type="none"/>
            <a:tailEnd len="med" w="med" type="triangle"/>
          </a:ln>
        </p:spPr>
      </p:cxnSp>
      <p:sp>
        <p:nvSpPr>
          <p:cNvPr id="2027" name="Google Shape;2027;p93"/>
          <p:cNvSpPr/>
          <p:nvPr/>
        </p:nvSpPr>
        <p:spPr>
          <a:xfrm>
            <a:off x="1924823" y="258097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G</a:t>
            </a:r>
            <a:endParaRPr b="1" sz="1200">
              <a:solidFill>
                <a:srgbClr val="A61C00"/>
              </a:solidFill>
            </a:endParaRPr>
          </a:p>
        </p:txBody>
      </p:sp>
      <p:cxnSp>
        <p:nvCxnSpPr>
          <p:cNvPr id="2028" name="Google Shape;2028;p93"/>
          <p:cNvCxnSpPr>
            <a:endCxn id="2027" idx="4"/>
          </p:cNvCxnSpPr>
          <p:nvPr/>
        </p:nvCxnSpPr>
        <p:spPr>
          <a:xfrm rot="10800000">
            <a:off x="2086673" y="2923273"/>
            <a:ext cx="0" cy="162600"/>
          </a:xfrm>
          <a:prstGeom prst="straightConnector1">
            <a:avLst/>
          </a:prstGeom>
          <a:noFill/>
          <a:ln cap="flat" cmpd="sng" w="28575">
            <a:solidFill>
              <a:srgbClr val="A61C00"/>
            </a:solidFill>
            <a:prstDash val="solid"/>
            <a:round/>
            <a:headEnd len="med" w="med" type="none"/>
            <a:tailEnd len="med" w="med" type="none"/>
          </a:ln>
        </p:spPr>
      </p:cxnSp>
      <p:sp>
        <p:nvSpPr>
          <p:cNvPr id="2024" name="Google Shape;2024;p93"/>
          <p:cNvSpPr/>
          <p:nvPr/>
        </p:nvSpPr>
        <p:spPr>
          <a:xfrm>
            <a:off x="1936448" y="200623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H</a:t>
            </a:r>
            <a:endParaRPr b="1" sz="1200">
              <a:solidFill>
                <a:srgbClr val="A61C00"/>
              </a:solidFill>
            </a:endParaRPr>
          </a:p>
        </p:txBody>
      </p:sp>
      <p:cxnSp>
        <p:nvCxnSpPr>
          <p:cNvPr id="2029" name="Google Shape;2029;p93"/>
          <p:cNvCxnSpPr>
            <a:stCxn id="2027" idx="0"/>
            <a:endCxn id="2024" idx="4"/>
          </p:cNvCxnSpPr>
          <p:nvPr/>
        </p:nvCxnSpPr>
        <p:spPr>
          <a:xfrm flipH="1" rot="10800000">
            <a:off x="2086673" y="2348473"/>
            <a:ext cx="11700" cy="232500"/>
          </a:xfrm>
          <a:prstGeom prst="straightConnector1">
            <a:avLst/>
          </a:prstGeom>
          <a:noFill/>
          <a:ln cap="flat" cmpd="sng" w="28575">
            <a:solidFill>
              <a:srgbClr val="A61C00"/>
            </a:solidFill>
            <a:prstDash val="solid"/>
            <a:round/>
            <a:headEnd len="med" w="med" type="none"/>
            <a:tailEnd len="med" w="med" type="none"/>
          </a:ln>
        </p:spPr>
      </p:cxnSp>
      <p:sp>
        <p:nvSpPr>
          <p:cNvPr id="2030" name="Google Shape;2030;p93"/>
          <p:cNvSpPr txBox="1"/>
          <p:nvPr/>
        </p:nvSpPr>
        <p:spPr>
          <a:xfrm>
            <a:off x="1059275" y="278011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31" name="Google Shape;2031;p93"/>
          <p:cNvSpPr txBox="1"/>
          <p:nvPr/>
        </p:nvSpPr>
        <p:spPr>
          <a:xfrm>
            <a:off x="1095300" y="226921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32" name="Google Shape;2032;p93"/>
          <p:cNvSpPr txBox="1"/>
          <p:nvPr/>
        </p:nvSpPr>
        <p:spPr>
          <a:xfrm>
            <a:off x="1666625" y="282888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∆D</a:t>
            </a:r>
            <a:endParaRPr>
              <a:solidFill>
                <a:srgbClr val="A61C00"/>
              </a:solidFill>
            </a:endParaRPr>
          </a:p>
        </p:txBody>
      </p:sp>
      <p:sp>
        <p:nvSpPr>
          <p:cNvPr id="2033" name="Google Shape;2033;p93"/>
          <p:cNvSpPr txBox="1"/>
          <p:nvPr/>
        </p:nvSpPr>
        <p:spPr>
          <a:xfrm>
            <a:off x="1667750" y="22830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∆E</a:t>
            </a:r>
            <a:endParaRPr>
              <a:solidFill>
                <a:srgbClr val="A61C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94"/>
          <p:cNvSpPr txBox="1"/>
          <p:nvPr/>
        </p:nvSpPr>
        <p:spPr>
          <a:xfrm>
            <a:off x="1666625" y="282888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39" name="Google Shape;2039;p94"/>
          <p:cNvSpPr txBox="1"/>
          <p:nvPr/>
        </p:nvSpPr>
        <p:spPr>
          <a:xfrm>
            <a:off x="1667750" y="22830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40" name="Google Shape;2040;p9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94"/>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2042" name="Google Shape;2042;p94"/>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043" name="Google Shape;2043;p94"/>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94"/>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45" name="Google Shape;2045;p94"/>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46" name="Google Shape;2046;p94"/>
          <p:cNvCxnSpPr>
            <a:stCxn id="2045" idx="0"/>
            <a:endCxn id="2044"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2047" name="Google Shape;2047;p94"/>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048" name="Google Shape;2048;p94"/>
          <p:cNvCxnSpPr>
            <a:stCxn id="2044" idx="7"/>
            <a:endCxn id="2047"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049" name="Google Shape;2049;p94"/>
          <p:cNvSpPr txBox="1"/>
          <p:nvPr/>
        </p:nvSpPr>
        <p:spPr>
          <a:xfrm>
            <a:off x="89800" y="2014713"/>
            <a:ext cx="9498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ORIG_HEAD</a:t>
            </a:r>
            <a:endParaRPr b="1" sz="1000">
              <a:solidFill>
                <a:srgbClr val="FFFFFF"/>
              </a:solidFill>
            </a:endParaRPr>
          </a:p>
        </p:txBody>
      </p:sp>
      <p:cxnSp>
        <p:nvCxnSpPr>
          <p:cNvPr id="2050" name="Google Shape;2050;p94"/>
          <p:cNvCxnSpPr>
            <a:stCxn id="2049" idx="3"/>
            <a:endCxn id="2051" idx="2"/>
          </p:cNvCxnSpPr>
          <p:nvPr/>
        </p:nvCxnSpPr>
        <p:spPr>
          <a:xfrm>
            <a:off x="1039600" y="2171163"/>
            <a:ext cx="275100" cy="6300"/>
          </a:xfrm>
          <a:prstGeom prst="straightConnector1">
            <a:avLst/>
          </a:prstGeom>
          <a:noFill/>
          <a:ln cap="flat" cmpd="sng" w="28575">
            <a:solidFill>
              <a:schemeClr val="dk2"/>
            </a:solidFill>
            <a:prstDash val="solid"/>
            <a:round/>
            <a:headEnd len="med" w="med" type="none"/>
            <a:tailEnd len="med" w="med" type="triangle"/>
          </a:ln>
        </p:spPr>
      </p:cxnSp>
      <p:sp>
        <p:nvSpPr>
          <p:cNvPr id="2052" name="Google Shape;2052;p94"/>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053" name="Google Shape;2053;p94"/>
          <p:cNvCxnSpPr>
            <a:stCxn id="2052" idx="1"/>
            <a:endCxn id="2044"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054" name="Google Shape;2054;p94"/>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055" name="Google Shape;2055;p94"/>
          <p:cNvCxnSpPr>
            <a:stCxn id="2047" idx="0"/>
            <a:endCxn id="2054"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2051" name="Google Shape;2051;p94"/>
          <p:cNvSpPr/>
          <p:nvPr/>
        </p:nvSpPr>
        <p:spPr>
          <a:xfrm>
            <a:off x="1314686" y="20061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056" name="Google Shape;2056;p94"/>
          <p:cNvCxnSpPr>
            <a:stCxn id="2054" idx="0"/>
            <a:endCxn id="2051" idx="4"/>
          </p:cNvCxnSpPr>
          <p:nvPr/>
        </p:nvCxnSpPr>
        <p:spPr>
          <a:xfrm flipH="1" rot="10800000">
            <a:off x="1464911" y="2348423"/>
            <a:ext cx="11700" cy="232500"/>
          </a:xfrm>
          <a:prstGeom prst="straightConnector1">
            <a:avLst/>
          </a:prstGeom>
          <a:noFill/>
          <a:ln cap="flat" cmpd="sng" w="28575">
            <a:solidFill>
              <a:schemeClr val="dk2"/>
            </a:solidFill>
            <a:prstDash val="solid"/>
            <a:round/>
            <a:headEnd len="med" w="med" type="none"/>
            <a:tailEnd len="med" w="med" type="none"/>
          </a:ln>
        </p:spPr>
      </p:cxnSp>
      <p:sp>
        <p:nvSpPr>
          <p:cNvPr id="2057" name="Google Shape;2057;p94"/>
          <p:cNvSpPr/>
          <p:nvPr/>
        </p:nvSpPr>
        <p:spPr>
          <a:xfrm>
            <a:off x="192481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2058" name="Google Shape;2058;p94"/>
          <p:cNvCxnSpPr>
            <a:stCxn id="2044" idx="7"/>
            <a:endCxn id="2057" idx="4"/>
          </p:cNvCxnSpPr>
          <p:nvPr/>
        </p:nvCxnSpPr>
        <p:spPr>
          <a:xfrm flipH="1" rot="10800000">
            <a:off x="1053100" y="3428218"/>
            <a:ext cx="1033500" cy="200700"/>
          </a:xfrm>
          <a:prstGeom prst="straightConnector1">
            <a:avLst/>
          </a:prstGeom>
          <a:noFill/>
          <a:ln cap="flat" cmpd="sng" w="28575">
            <a:solidFill>
              <a:schemeClr val="dk2"/>
            </a:solidFill>
            <a:prstDash val="solid"/>
            <a:round/>
            <a:headEnd len="med" w="med" type="none"/>
            <a:tailEnd len="med" w="med" type="none"/>
          </a:ln>
        </p:spPr>
      </p:cxnSp>
      <p:sp>
        <p:nvSpPr>
          <p:cNvPr id="2059" name="Google Shape;2059;p94"/>
          <p:cNvSpPr txBox="1"/>
          <p:nvPr/>
        </p:nvSpPr>
        <p:spPr>
          <a:xfrm>
            <a:off x="1713595" y="1434380"/>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060" name="Google Shape;2060;p94"/>
          <p:cNvCxnSpPr>
            <a:stCxn id="2059" idx="2"/>
            <a:endCxn id="2061" idx="0"/>
          </p:cNvCxnSpPr>
          <p:nvPr/>
        </p:nvCxnSpPr>
        <p:spPr>
          <a:xfrm>
            <a:off x="2086645" y="1747280"/>
            <a:ext cx="11700" cy="258900"/>
          </a:xfrm>
          <a:prstGeom prst="straightConnector1">
            <a:avLst/>
          </a:prstGeom>
          <a:noFill/>
          <a:ln cap="flat" cmpd="sng" w="28575">
            <a:solidFill>
              <a:schemeClr val="dk2"/>
            </a:solidFill>
            <a:prstDash val="solid"/>
            <a:round/>
            <a:headEnd len="med" w="med" type="none"/>
            <a:tailEnd len="med" w="med" type="triangle"/>
          </a:ln>
        </p:spPr>
      </p:cxnSp>
      <p:sp>
        <p:nvSpPr>
          <p:cNvPr id="2062" name="Google Shape;2062;p94"/>
          <p:cNvSpPr txBox="1"/>
          <p:nvPr/>
        </p:nvSpPr>
        <p:spPr>
          <a:xfrm>
            <a:off x="906763" y="14284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063" name="Google Shape;2063;p94"/>
          <p:cNvCxnSpPr>
            <a:stCxn id="2062" idx="3"/>
            <a:endCxn id="2059" idx="1"/>
          </p:cNvCxnSpPr>
          <p:nvPr/>
        </p:nvCxnSpPr>
        <p:spPr>
          <a:xfrm>
            <a:off x="1484263" y="1584888"/>
            <a:ext cx="229200" cy="6000"/>
          </a:xfrm>
          <a:prstGeom prst="straightConnector1">
            <a:avLst/>
          </a:prstGeom>
          <a:noFill/>
          <a:ln cap="flat" cmpd="sng" w="28575">
            <a:solidFill>
              <a:schemeClr val="dk2"/>
            </a:solidFill>
            <a:prstDash val="solid"/>
            <a:round/>
            <a:headEnd len="med" w="med" type="none"/>
            <a:tailEnd len="med" w="med" type="triangle"/>
          </a:ln>
        </p:spPr>
      </p:cxnSp>
      <p:sp>
        <p:nvSpPr>
          <p:cNvPr id="2064" name="Google Shape;2064;p94"/>
          <p:cNvSpPr/>
          <p:nvPr/>
        </p:nvSpPr>
        <p:spPr>
          <a:xfrm>
            <a:off x="1924823" y="2580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cxnSp>
        <p:nvCxnSpPr>
          <p:cNvPr id="2065" name="Google Shape;2065;p94"/>
          <p:cNvCxnSpPr>
            <a:endCxn id="2064" idx="4"/>
          </p:cNvCxnSpPr>
          <p:nvPr/>
        </p:nvCxnSpPr>
        <p:spPr>
          <a:xfrm rot="10800000">
            <a:off x="2086673" y="2923273"/>
            <a:ext cx="0" cy="162600"/>
          </a:xfrm>
          <a:prstGeom prst="straightConnector1">
            <a:avLst/>
          </a:prstGeom>
          <a:noFill/>
          <a:ln cap="flat" cmpd="sng" w="28575">
            <a:solidFill>
              <a:schemeClr val="dk2"/>
            </a:solidFill>
            <a:prstDash val="solid"/>
            <a:round/>
            <a:headEnd len="med" w="med" type="none"/>
            <a:tailEnd len="med" w="med" type="none"/>
          </a:ln>
        </p:spPr>
      </p:cxnSp>
      <p:sp>
        <p:nvSpPr>
          <p:cNvPr id="2061" name="Google Shape;2061;p94"/>
          <p:cNvSpPr/>
          <p:nvPr/>
        </p:nvSpPr>
        <p:spPr>
          <a:xfrm>
            <a:off x="1936448" y="20062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H</a:t>
            </a:r>
            <a:endParaRPr b="1" sz="1200"/>
          </a:p>
        </p:txBody>
      </p:sp>
      <p:cxnSp>
        <p:nvCxnSpPr>
          <p:cNvPr id="2066" name="Google Shape;2066;p94"/>
          <p:cNvCxnSpPr>
            <a:stCxn id="2064" idx="0"/>
            <a:endCxn id="2061" idx="4"/>
          </p:cNvCxnSpPr>
          <p:nvPr/>
        </p:nvCxnSpPr>
        <p:spPr>
          <a:xfrm flipH="1" rot="10800000">
            <a:off x="2086673" y="2348473"/>
            <a:ext cx="11700" cy="232500"/>
          </a:xfrm>
          <a:prstGeom prst="straightConnector1">
            <a:avLst/>
          </a:prstGeom>
          <a:noFill/>
          <a:ln cap="flat" cmpd="sng" w="28575">
            <a:solidFill>
              <a:schemeClr val="dk2"/>
            </a:solidFill>
            <a:prstDash val="solid"/>
            <a:round/>
            <a:headEnd len="med" w="med" type="none"/>
            <a:tailEnd len="med" w="med" type="none"/>
          </a:ln>
        </p:spPr>
      </p:cxnSp>
      <p:sp>
        <p:nvSpPr>
          <p:cNvPr id="2067" name="Google Shape;2067;p94"/>
          <p:cNvSpPr txBox="1"/>
          <p:nvPr/>
        </p:nvSpPr>
        <p:spPr>
          <a:xfrm>
            <a:off x="1059275" y="278011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68" name="Google Shape;2068;p94"/>
          <p:cNvSpPr txBox="1"/>
          <p:nvPr/>
        </p:nvSpPr>
        <p:spPr>
          <a:xfrm>
            <a:off x="1095300" y="226921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69" name="Google Shape;2069;p94"/>
          <p:cNvSpPr txBox="1"/>
          <p:nvPr/>
        </p:nvSpPr>
        <p:spPr>
          <a:xfrm>
            <a:off x="2816113" y="2644325"/>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AA84F"/>
                </a:solidFill>
              </a:rPr>
              <a:t>depends on</a:t>
            </a:r>
            <a:endParaRPr sz="1000">
              <a:solidFill>
                <a:srgbClr val="6AA84F"/>
              </a:solidFill>
            </a:endParaRPr>
          </a:p>
        </p:txBody>
      </p:sp>
      <p:sp>
        <p:nvSpPr>
          <p:cNvPr id="2070" name="Google Shape;2070;p94"/>
          <p:cNvSpPr txBox="1"/>
          <p:nvPr/>
        </p:nvSpPr>
        <p:spPr>
          <a:xfrm>
            <a:off x="2816124" y="1954888"/>
            <a:ext cx="10974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AA84F"/>
                </a:solidFill>
              </a:rPr>
              <a:t>depends on</a:t>
            </a:r>
            <a:endParaRPr sz="1000">
              <a:solidFill>
                <a:srgbClr val="6AA84F"/>
              </a:solidFill>
            </a:endParaRPr>
          </a:p>
        </p:txBody>
      </p:sp>
      <p:cxnSp>
        <p:nvCxnSpPr>
          <p:cNvPr id="2071" name="Google Shape;2071;p94"/>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072" name="Google Shape;2072;p94"/>
          <p:cNvSpPr txBox="1"/>
          <p:nvPr/>
        </p:nvSpPr>
        <p:spPr>
          <a:xfrm>
            <a:off x="3350763" y="6430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073" name="Google Shape;2073;p94"/>
          <p:cNvSpPr/>
          <p:nvPr/>
        </p:nvSpPr>
        <p:spPr>
          <a:xfrm>
            <a:off x="3838767" y="356717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74" name="Google Shape;2074;p94"/>
          <p:cNvSpPr/>
          <p:nvPr/>
        </p:nvSpPr>
        <p:spPr>
          <a:xfrm>
            <a:off x="3838767" y="405820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75" name="Google Shape;2075;p94"/>
          <p:cNvCxnSpPr>
            <a:stCxn id="2074" idx="0"/>
            <a:endCxn id="2073" idx="4"/>
          </p:cNvCxnSpPr>
          <p:nvPr/>
        </p:nvCxnSpPr>
        <p:spPr>
          <a:xfrm rot="10800000">
            <a:off x="4000617" y="3909409"/>
            <a:ext cx="0" cy="148800"/>
          </a:xfrm>
          <a:prstGeom prst="straightConnector1">
            <a:avLst/>
          </a:prstGeom>
          <a:noFill/>
          <a:ln cap="flat" cmpd="sng" w="28575">
            <a:solidFill>
              <a:schemeClr val="dk2"/>
            </a:solidFill>
            <a:prstDash val="solid"/>
            <a:round/>
            <a:headEnd len="med" w="med" type="none"/>
            <a:tailEnd len="med" w="med" type="none"/>
          </a:ln>
        </p:spPr>
      </p:cxnSp>
      <p:sp>
        <p:nvSpPr>
          <p:cNvPr id="2076" name="Google Shape;2076;p94"/>
          <p:cNvSpPr/>
          <p:nvPr/>
        </p:nvSpPr>
        <p:spPr>
          <a:xfrm>
            <a:off x="4293373" y="304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077" name="Google Shape;2077;p94"/>
          <p:cNvSpPr/>
          <p:nvPr/>
        </p:nvSpPr>
        <p:spPr>
          <a:xfrm>
            <a:off x="4293373" y="23364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078" name="Google Shape;2078;p94"/>
          <p:cNvCxnSpPr>
            <a:stCxn id="2076" idx="0"/>
            <a:endCxn id="2077" idx="4"/>
          </p:cNvCxnSpPr>
          <p:nvPr/>
        </p:nvCxnSpPr>
        <p:spPr>
          <a:xfrm rot="10800000">
            <a:off x="4455223" y="2678586"/>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079" name="Google Shape;2079;p94"/>
          <p:cNvCxnSpPr>
            <a:stCxn id="2073" idx="0"/>
            <a:endCxn id="2076" idx="4"/>
          </p:cNvCxnSpPr>
          <p:nvPr/>
        </p:nvCxnSpPr>
        <p:spPr>
          <a:xfrm flipH="1" rot="10800000">
            <a:off x="4000617" y="3390776"/>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080" name="Google Shape;2080;p94"/>
          <p:cNvSpPr txBox="1"/>
          <p:nvPr/>
        </p:nvSpPr>
        <p:spPr>
          <a:xfrm>
            <a:off x="2967638" y="35818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081" name="Google Shape;2081;p94"/>
          <p:cNvCxnSpPr>
            <a:stCxn id="2080" idx="3"/>
          </p:cNvCxnSpPr>
          <p:nvPr/>
        </p:nvCxnSpPr>
        <p:spPr>
          <a:xfrm flipH="1" rot="10800000">
            <a:off x="3545138" y="37359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082" name="Google Shape;2082;p94"/>
          <p:cNvSpPr txBox="1"/>
          <p:nvPr/>
        </p:nvSpPr>
        <p:spPr>
          <a:xfrm>
            <a:off x="3269650" y="2344213"/>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.../136/1</a:t>
            </a:r>
            <a:endParaRPr sz="1000"/>
          </a:p>
        </p:txBody>
      </p:sp>
      <p:cxnSp>
        <p:nvCxnSpPr>
          <p:cNvPr id="2083" name="Google Shape;2083;p94"/>
          <p:cNvCxnSpPr>
            <a:stCxn id="2082" idx="3"/>
          </p:cNvCxnSpPr>
          <p:nvPr/>
        </p:nvCxnSpPr>
        <p:spPr>
          <a:xfrm flipH="1" rot="10800000">
            <a:off x="4015750" y="2498263"/>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084" name="Google Shape;2084;p94"/>
          <p:cNvSpPr txBox="1"/>
          <p:nvPr/>
        </p:nvSpPr>
        <p:spPr>
          <a:xfrm>
            <a:off x="3269650" y="3059238"/>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.../135/1</a:t>
            </a:r>
            <a:endParaRPr sz="1000"/>
          </a:p>
        </p:txBody>
      </p:sp>
      <p:cxnSp>
        <p:nvCxnSpPr>
          <p:cNvPr id="2085" name="Google Shape;2085;p94"/>
          <p:cNvCxnSpPr>
            <a:stCxn id="2084" idx="3"/>
          </p:cNvCxnSpPr>
          <p:nvPr/>
        </p:nvCxnSpPr>
        <p:spPr>
          <a:xfrm flipH="1" rot="10800000">
            <a:off x="4015750" y="3213288"/>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086" name="Google Shape;2086;p94"/>
          <p:cNvCxnSpPr>
            <a:stCxn id="2082" idx="2"/>
            <a:endCxn id="2084" idx="0"/>
          </p:cNvCxnSpPr>
          <p:nvPr/>
        </p:nvCxnSpPr>
        <p:spPr>
          <a:xfrm>
            <a:off x="3642700" y="2657113"/>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087" name="Google Shape;2087;p94"/>
          <p:cNvSpPr/>
          <p:nvPr/>
        </p:nvSpPr>
        <p:spPr>
          <a:xfrm>
            <a:off x="4293373" y="16469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088" name="Google Shape;2088;p94"/>
          <p:cNvCxnSpPr>
            <a:endCxn id="2087" idx="4"/>
          </p:cNvCxnSpPr>
          <p:nvPr/>
        </p:nvCxnSpPr>
        <p:spPr>
          <a:xfrm rot="10800000">
            <a:off x="4455223" y="1989286"/>
            <a:ext cx="0" cy="338100"/>
          </a:xfrm>
          <a:prstGeom prst="straightConnector1">
            <a:avLst/>
          </a:prstGeom>
          <a:noFill/>
          <a:ln cap="flat" cmpd="sng" w="28575">
            <a:solidFill>
              <a:schemeClr val="dk2"/>
            </a:solidFill>
            <a:prstDash val="solid"/>
            <a:round/>
            <a:headEnd len="med" w="med" type="none"/>
            <a:tailEnd len="med" w="med" type="none"/>
          </a:ln>
        </p:spPr>
      </p:cxnSp>
      <p:sp>
        <p:nvSpPr>
          <p:cNvPr id="2089" name="Google Shape;2089;p94"/>
          <p:cNvSpPr txBox="1"/>
          <p:nvPr/>
        </p:nvSpPr>
        <p:spPr>
          <a:xfrm>
            <a:off x="3269650" y="1654763"/>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.../137/1</a:t>
            </a:r>
            <a:endParaRPr sz="1000"/>
          </a:p>
        </p:txBody>
      </p:sp>
      <p:cxnSp>
        <p:nvCxnSpPr>
          <p:cNvPr id="2090" name="Google Shape;2090;p94"/>
          <p:cNvCxnSpPr>
            <a:stCxn id="2089" idx="3"/>
          </p:cNvCxnSpPr>
          <p:nvPr/>
        </p:nvCxnSpPr>
        <p:spPr>
          <a:xfrm flipH="1" rot="10800000">
            <a:off x="4015750" y="18088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091" name="Google Shape;2091;p94"/>
          <p:cNvCxnSpPr>
            <a:stCxn id="2089" idx="2"/>
            <a:endCxn id="2082" idx="0"/>
          </p:cNvCxnSpPr>
          <p:nvPr/>
        </p:nvCxnSpPr>
        <p:spPr>
          <a:xfrm>
            <a:off x="3642700" y="1967663"/>
            <a:ext cx="0" cy="376500"/>
          </a:xfrm>
          <a:prstGeom prst="straightConnector1">
            <a:avLst/>
          </a:prstGeom>
          <a:noFill/>
          <a:ln cap="flat" cmpd="sng" w="28575">
            <a:solidFill>
              <a:srgbClr val="6AA84F"/>
            </a:solidFill>
            <a:prstDash val="solid"/>
            <a:round/>
            <a:headEnd len="med" w="med" type="none"/>
            <a:tailEnd len="med" w="med" type="triangle"/>
          </a:ln>
        </p:spPr>
      </p:cxnSp>
      <p:sp>
        <p:nvSpPr>
          <p:cNvPr id="2092" name="Google Shape;2092;p94"/>
          <p:cNvSpPr/>
          <p:nvPr/>
        </p:nvSpPr>
        <p:spPr>
          <a:xfrm>
            <a:off x="4696011" y="303718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sp>
        <p:nvSpPr>
          <p:cNvPr id="2093" name="Google Shape;2093;p94"/>
          <p:cNvSpPr/>
          <p:nvPr/>
        </p:nvSpPr>
        <p:spPr>
          <a:xfrm>
            <a:off x="4696011" y="232513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G</a:t>
            </a:r>
            <a:endParaRPr b="1" sz="1200">
              <a:solidFill>
                <a:srgbClr val="A61C00"/>
              </a:solidFill>
            </a:endParaRPr>
          </a:p>
        </p:txBody>
      </p:sp>
      <p:cxnSp>
        <p:nvCxnSpPr>
          <p:cNvPr id="2094" name="Google Shape;2094;p94"/>
          <p:cNvCxnSpPr>
            <a:stCxn id="2092" idx="0"/>
            <a:endCxn id="2093" idx="4"/>
          </p:cNvCxnSpPr>
          <p:nvPr/>
        </p:nvCxnSpPr>
        <p:spPr>
          <a:xfrm rot="10800000">
            <a:off x="4857861" y="2667286"/>
            <a:ext cx="0" cy="369900"/>
          </a:xfrm>
          <a:prstGeom prst="straightConnector1">
            <a:avLst/>
          </a:prstGeom>
          <a:noFill/>
          <a:ln cap="flat" cmpd="sng" w="28575">
            <a:solidFill>
              <a:srgbClr val="A61C00"/>
            </a:solidFill>
            <a:prstDash val="solid"/>
            <a:round/>
            <a:headEnd len="med" w="med" type="none"/>
            <a:tailEnd len="med" w="med" type="none"/>
          </a:ln>
        </p:spPr>
      </p:cxnSp>
      <p:sp>
        <p:nvSpPr>
          <p:cNvPr id="2095" name="Google Shape;2095;p94"/>
          <p:cNvSpPr/>
          <p:nvPr/>
        </p:nvSpPr>
        <p:spPr>
          <a:xfrm>
            <a:off x="4696011" y="163568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H</a:t>
            </a:r>
            <a:endParaRPr b="1" sz="1200">
              <a:solidFill>
                <a:srgbClr val="A61C00"/>
              </a:solidFill>
            </a:endParaRPr>
          </a:p>
        </p:txBody>
      </p:sp>
      <p:cxnSp>
        <p:nvCxnSpPr>
          <p:cNvPr id="2096" name="Google Shape;2096;p94"/>
          <p:cNvCxnSpPr>
            <a:endCxn id="2095" idx="4"/>
          </p:cNvCxnSpPr>
          <p:nvPr/>
        </p:nvCxnSpPr>
        <p:spPr>
          <a:xfrm rot="10800000">
            <a:off x="4857861" y="1977986"/>
            <a:ext cx="0" cy="338100"/>
          </a:xfrm>
          <a:prstGeom prst="straightConnector1">
            <a:avLst/>
          </a:prstGeom>
          <a:noFill/>
          <a:ln cap="flat" cmpd="sng" w="28575">
            <a:solidFill>
              <a:srgbClr val="A61C00"/>
            </a:solidFill>
            <a:prstDash val="solid"/>
            <a:round/>
            <a:headEnd len="med" w="med" type="none"/>
            <a:tailEnd len="med" w="med" type="none"/>
          </a:ln>
        </p:spPr>
      </p:cxnSp>
      <p:cxnSp>
        <p:nvCxnSpPr>
          <p:cNvPr id="2097" name="Google Shape;2097;p94"/>
          <p:cNvCxnSpPr>
            <a:stCxn id="2073" idx="0"/>
            <a:endCxn id="2092" idx="4"/>
          </p:cNvCxnSpPr>
          <p:nvPr/>
        </p:nvCxnSpPr>
        <p:spPr>
          <a:xfrm flipH="1" rot="10800000">
            <a:off x="4000617" y="3379376"/>
            <a:ext cx="857100" cy="187800"/>
          </a:xfrm>
          <a:prstGeom prst="straightConnector1">
            <a:avLst/>
          </a:prstGeom>
          <a:noFill/>
          <a:ln cap="flat" cmpd="sng" w="28575">
            <a:solidFill>
              <a:srgbClr val="A61C00"/>
            </a:solidFill>
            <a:prstDash val="solid"/>
            <a:round/>
            <a:headEnd len="med" w="med" type="none"/>
            <a:tailEnd len="med" w="med" type="none"/>
          </a:ln>
        </p:spPr>
      </p:cxnSp>
      <p:sp>
        <p:nvSpPr>
          <p:cNvPr id="2098" name="Google Shape;2098;p94"/>
          <p:cNvSpPr txBox="1"/>
          <p:nvPr/>
        </p:nvSpPr>
        <p:spPr>
          <a:xfrm>
            <a:off x="4848150" y="26548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AA84F"/>
                </a:solidFill>
              </a:rPr>
              <a:t>depends on</a:t>
            </a:r>
            <a:endParaRPr sz="1000">
              <a:solidFill>
                <a:srgbClr val="6AA84F"/>
              </a:solidFill>
            </a:endParaRPr>
          </a:p>
        </p:txBody>
      </p:sp>
      <p:sp>
        <p:nvSpPr>
          <p:cNvPr id="2099" name="Google Shape;2099;p94"/>
          <p:cNvSpPr txBox="1"/>
          <p:nvPr/>
        </p:nvSpPr>
        <p:spPr>
          <a:xfrm>
            <a:off x="4848162" y="1965363"/>
            <a:ext cx="10974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AA84F"/>
                </a:solidFill>
              </a:rPr>
              <a:t>depends on</a:t>
            </a:r>
            <a:endParaRPr sz="1000">
              <a:solidFill>
                <a:srgbClr val="6AA84F"/>
              </a:solidFill>
            </a:endParaRPr>
          </a:p>
        </p:txBody>
      </p:sp>
      <p:sp>
        <p:nvSpPr>
          <p:cNvPr id="2100" name="Google Shape;2100;p94"/>
          <p:cNvSpPr txBox="1"/>
          <p:nvPr/>
        </p:nvSpPr>
        <p:spPr>
          <a:xfrm>
            <a:off x="5301688" y="2354688"/>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.../136/2</a:t>
            </a:r>
            <a:endParaRPr sz="1000"/>
          </a:p>
        </p:txBody>
      </p:sp>
      <p:cxnSp>
        <p:nvCxnSpPr>
          <p:cNvPr id="2101" name="Google Shape;2101;p94"/>
          <p:cNvCxnSpPr>
            <a:stCxn id="2100" idx="1"/>
          </p:cNvCxnSpPr>
          <p:nvPr/>
        </p:nvCxnSpPr>
        <p:spPr>
          <a:xfrm flipH="1">
            <a:off x="5038888" y="2511138"/>
            <a:ext cx="262800" cy="2400"/>
          </a:xfrm>
          <a:prstGeom prst="straightConnector1">
            <a:avLst/>
          </a:prstGeom>
          <a:noFill/>
          <a:ln cap="flat" cmpd="sng" w="28575">
            <a:solidFill>
              <a:srgbClr val="6AA84F"/>
            </a:solidFill>
            <a:prstDash val="solid"/>
            <a:round/>
            <a:headEnd len="med" w="med" type="none"/>
            <a:tailEnd len="med" w="med" type="triangle"/>
          </a:ln>
        </p:spPr>
      </p:cxnSp>
      <p:sp>
        <p:nvSpPr>
          <p:cNvPr id="2102" name="Google Shape;2102;p94"/>
          <p:cNvSpPr txBox="1"/>
          <p:nvPr/>
        </p:nvSpPr>
        <p:spPr>
          <a:xfrm>
            <a:off x="5301688" y="3069713"/>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.../135/2</a:t>
            </a:r>
            <a:endParaRPr sz="1000"/>
          </a:p>
        </p:txBody>
      </p:sp>
      <p:cxnSp>
        <p:nvCxnSpPr>
          <p:cNvPr id="2103" name="Google Shape;2103;p94"/>
          <p:cNvCxnSpPr>
            <a:stCxn id="2102" idx="1"/>
            <a:endCxn id="2092" idx="6"/>
          </p:cNvCxnSpPr>
          <p:nvPr/>
        </p:nvCxnSpPr>
        <p:spPr>
          <a:xfrm rot="10800000">
            <a:off x="5019688" y="3208463"/>
            <a:ext cx="282000" cy="17700"/>
          </a:xfrm>
          <a:prstGeom prst="straightConnector1">
            <a:avLst/>
          </a:prstGeom>
          <a:noFill/>
          <a:ln cap="flat" cmpd="sng" w="28575">
            <a:solidFill>
              <a:srgbClr val="6AA84F"/>
            </a:solidFill>
            <a:prstDash val="solid"/>
            <a:round/>
            <a:headEnd len="med" w="med" type="none"/>
            <a:tailEnd len="med" w="med" type="triangle"/>
          </a:ln>
        </p:spPr>
      </p:cxnSp>
      <p:cxnSp>
        <p:nvCxnSpPr>
          <p:cNvPr id="2104" name="Google Shape;2104;p94"/>
          <p:cNvCxnSpPr>
            <a:stCxn id="2100" idx="2"/>
            <a:endCxn id="2102" idx="0"/>
          </p:cNvCxnSpPr>
          <p:nvPr/>
        </p:nvCxnSpPr>
        <p:spPr>
          <a:xfrm>
            <a:off x="5674738" y="266758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105" name="Google Shape;2105;p94"/>
          <p:cNvSpPr txBox="1"/>
          <p:nvPr/>
        </p:nvSpPr>
        <p:spPr>
          <a:xfrm>
            <a:off x="5301688" y="1665238"/>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.../137/2</a:t>
            </a:r>
            <a:endParaRPr sz="1000"/>
          </a:p>
        </p:txBody>
      </p:sp>
      <p:cxnSp>
        <p:nvCxnSpPr>
          <p:cNvPr id="2106" name="Google Shape;2106;p94"/>
          <p:cNvCxnSpPr>
            <a:stCxn id="2105" idx="1"/>
          </p:cNvCxnSpPr>
          <p:nvPr/>
        </p:nvCxnSpPr>
        <p:spPr>
          <a:xfrm rot="10800000">
            <a:off x="5032288" y="1808188"/>
            <a:ext cx="269400" cy="13500"/>
          </a:xfrm>
          <a:prstGeom prst="straightConnector1">
            <a:avLst/>
          </a:prstGeom>
          <a:noFill/>
          <a:ln cap="flat" cmpd="sng" w="28575">
            <a:solidFill>
              <a:srgbClr val="6AA84F"/>
            </a:solidFill>
            <a:prstDash val="solid"/>
            <a:round/>
            <a:headEnd len="med" w="med" type="none"/>
            <a:tailEnd len="med" w="med" type="triangle"/>
          </a:ln>
        </p:spPr>
      </p:cxnSp>
      <p:cxnSp>
        <p:nvCxnSpPr>
          <p:cNvPr id="2107" name="Google Shape;2107;p94"/>
          <p:cNvCxnSpPr>
            <a:stCxn id="2105" idx="2"/>
            <a:endCxn id="2100" idx="0"/>
          </p:cNvCxnSpPr>
          <p:nvPr/>
        </p:nvCxnSpPr>
        <p:spPr>
          <a:xfrm>
            <a:off x="5674738" y="1978138"/>
            <a:ext cx="0" cy="376500"/>
          </a:xfrm>
          <a:prstGeom prst="straightConnector1">
            <a:avLst/>
          </a:prstGeom>
          <a:noFill/>
          <a:ln cap="flat" cmpd="sng" w="28575">
            <a:solidFill>
              <a:srgbClr val="6AA84F"/>
            </a:solidFill>
            <a:prstDash val="solid"/>
            <a:round/>
            <a:headEnd len="med" w="med" type="none"/>
            <a:tailEnd len="med" w="med" type="triangle"/>
          </a:ln>
        </p:spPr>
      </p:cxnSp>
      <p:sp>
        <p:nvSpPr>
          <p:cNvPr id="2108" name="Google Shape;2108;p94"/>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200">
                <a:solidFill>
                  <a:schemeClr val="dk1"/>
                </a:solidFill>
              </a:rPr>
              <a:t>Once the rebase is done the new commits can be push for code review by a single </a:t>
            </a:r>
            <a:r>
              <a:rPr i="1" lang="en" sz="1200">
                <a:solidFill>
                  <a:schemeClr val="dk1"/>
                </a:solidFill>
                <a:latin typeface="Courier New"/>
                <a:ea typeface="Courier New"/>
                <a:cs typeface="Courier New"/>
                <a:sym typeface="Courier New"/>
              </a:rPr>
              <a:t>git push</a:t>
            </a:r>
            <a:r>
              <a:rPr lang="en" sz="1200">
                <a:solidFill>
                  <a:schemeClr val="dk1"/>
                </a:solidFill>
              </a:rPr>
              <a:t> command. This </a:t>
            </a:r>
            <a:r>
              <a:rPr lang="en" sz="1200">
                <a:solidFill>
                  <a:schemeClr val="dk1"/>
                </a:solidFill>
              </a:rPr>
              <a:t>creates new patch sets for all 3 changes</a:t>
            </a:r>
            <a:r>
              <a:rPr lang="en" sz="1200">
                <a:solidFill>
                  <a:schemeClr val="dk1"/>
                </a:solidFill>
              </a:rPr>
              <a:t> (remember that the </a:t>
            </a:r>
            <a:r>
              <a:rPr i="1" lang="en" sz="1200">
                <a:solidFill>
                  <a:schemeClr val="dk1"/>
                </a:solidFill>
                <a:latin typeface="Courier New"/>
                <a:ea typeface="Courier New"/>
                <a:cs typeface="Courier New"/>
                <a:sym typeface="Courier New"/>
              </a:rPr>
              <a:t>Change-Ids</a:t>
            </a:r>
            <a:r>
              <a:rPr lang="en" sz="1200">
                <a:solidFill>
                  <a:schemeClr val="dk1"/>
                </a:solidFill>
              </a:rPr>
              <a:t> in the commit messages are preserved on rebase).</a:t>
            </a:r>
            <a:endParaRPr sz="1200">
              <a:solidFill>
                <a:srgbClr val="3D85C6"/>
              </a:solidFill>
            </a:endParaRPr>
          </a:p>
        </p:txBody>
      </p:sp>
      <p:grpSp>
        <p:nvGrpSpPr>
          <p:cNvPr id="2109" name="Google Shape;2109;p94"/>
          <p:cNvGrpSpPr/>
          <p:nvPr/>
        </p:nvGrpSpPr>
        <p:grpSpPr>
          <a:xfrm>
            <a:off x="2912575" y="3066600"/>
            <a:ext cx="366600" cy="281950"/>
            <a:chOff x="5376138" y="2186500"/>
            <a:chExt cx="366600" cy="281950"/>
          </a:xfrm>
        </p:grpSpPr>
        <p:sp>
          <p:nvSpPr>
            <p:cNvPr id="2110" name="Google Shape;2110;p94"/>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94"/>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grpSp>
        <p:nvGrpSpPr>
          <p:cNvPr id="2112" name="Google Shape;2112;p94"/>
          <p:cNvGrpSpPr/>
          <p:nvPr/>
        </p:nvGrpSpPr>
        <p:grpSpPr>
          <a:xfrm>
            <a:off x="2928554" y="2360612"/>
            <a:ext cx="459300" cy="304200"/>
            <a:chOff x="4412142" y="3934975"/>
            <a:chExt cx="459300" cy="304200"/>
          </a:xfrm>
        </p:grpSpPr>
        <p:sp>
          <p:nvSpPr>
            <p:cNvPr id="2113" name="Google Shape;2113;p94"/>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94"/>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2115" name="Google Shape;2115;p94"/>
          <p:cNvGrpSpPr/>
          <p:nvPr/>
        </p:nvGrpSpPr>
        <p:grpSpPr>
          <a:xfrm>
            <a:off x="2932579" y="1672262"/>
            <a:ext cx="459300" cy="304200"/>
            <a:chOff x="4412142" y="3934975"/>
            <a:chExt cx="459300" cy="304200"/>
          </a:xfrm>
        </p:grpSpPr>
        <p:sp>
          <p:nvSpPr>
            <p:cNvPr id="2116" name="Google Shape;2116;p94"/>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94"/>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sp>
        <p:nvSpPr>
          <p:cNvPr id="2118" name="Google Shape;2118;p94"/>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94"/>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with the votes on the changes?</a:t>
            </a:r>
            <a:endParaRPr i="1"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2"/>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NOT Gerrit</a:t>
            </a:r>
            <a:endParaRPr b="1" sz="3600">
              <a:solidFill>
                <a:srgbClr val="FFFFFF"/>
              </a:solidFill>
            </a:endParaRPr>
          </a:p>
          <a:p>
            <a:pPr indent="0" lvl="0" marL="0" rtl="0" algn="l">
              <a:spcBef>
                <a:spcPts val="0"/>
              </a:spcBef>
              <a:spcAft>
                <a:spcPts val="0"/>
              </a:spcAft>
              <a:buNone/>
            </a:pPr>
            <a:r>
              <a:t/>
            </a:r>
            <a:endParaRPr sz="3000"/>
          </a:p>
        </p:txBody>
      </p:sp>
      <p:sp>
        <p:nvSpPr>
          <p:cNvPr id="178" name="Google Shape;178;p32"/>
          <p:cNvSpPr txBox="1"/>
          <p:nvPr/>
        </p:nvSpPr>
        <p:spPr>
          <a:xfrm>
            <a:off x="189450" y="1138175"/>
            <a:ext cx="4609500" cy="34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800">
                <a:solidFill>
                  <a:srgbClr val="3D85C6"/>
                </a:solidFill>
              </a:rPr>
              <a:t>Gerrit</a:t>
            </a:r>
            <a:r>
              <a:rPr lang="en" sz="1800"/>
              <a:t> does </a:t>
            </a:r>
            <a:r>
              <a:rPr b="1" lang="en" sz="1800"/>
              <a:t>not</a:t>
            </a:r>
            <a:r>
              <a:rPr lang="en" sz="1800"/>
              <a:t> provide</a:t>
            </a:r>
            <a:endParaRPr sz="1800"/>
          </a:p>
          <a:p>
            <a:pPr indent="-342900" lvl="0" marL="457200" rtl="0" algn="l">
              <a:lnSpc>
                <a:spcPct val="115000"/>
              </a:lnSpc>
              <a:spcBef>
                <a:spcPts val="900"/>
              </a:spcBef>
              <a:spcAft>
                <a:spcPts val="0"/>
              </a:spcAft>
              <a:buClr>
                <a:srgbClr val="000000"/>
              </a:buClr>
              <a:buSzPts val="1800"/>
              <a:buFont typeface="Georgia"/>
              <a:buChar char="■"/>
            </a:pPr>
            <a:r>
              <a:rPr lang="en" sz="1800"/>
              <a:t>Code Browsing</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Code Search</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Project Wiki</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Issue Tracking</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Continuous Builds</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Code Analyzers</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Style Checkers</a:t>
            </a:r>
            <a:endParaRPr sz="1800"/>
          </a:p>
          <a:p>
            <a:pPr indent="0" lvl="0" marL="0" rtl="0" algn="l">
              <a:lnSpc>
                <a:spcPct val="115000"/>
              </a:lnSpc>
              <a:spcBef>
                <a:spcPts val="900"/>
              </a:spcBef>
              <a:spcAft>
                <a:spcPts val="1600"/>
              </a:spcAft>
              <a:buNone/>
            </a:pPr>
            <a:r>
              <a:t/>
            </a:r>
            <a:endParaRPr sz="2400"/>
          </a:p>
        </p:txBody>
      </p:sp>
      <p:sp>
        <p:nvSpPr>
          <p:cNvPr id="179" name="Google Shape;179;p32"/>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txBox="1"/>
          <p:nvPr/>
        </p:nvSpPr>
        <p:spPr>
          <a:xfrm>
            <a:off x="6012950" y="668100"/>
            <a:ext cx="3069300" cy="43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800">
                <a:solidFill>
                  <a:schemeClr val="dk1"/>
                </a:solidFill>
              </a:rPr>
              <a:t>Gerrit allows </a:t>
            </a:r>
            <a:r>
              <a:rPr b="1" lang="en" sz="1800">
                <a:solidFill>
                  <a:schemeClr val="dk1"/>
                </a:solidFill>
              </a:rPr>
              <a:t>integration</a:t>
            </a:r>
            <a:r>
              <a:rPr lang="en" sz="1800">
                <a:solidFill>
                  <a:schemeClr val="dk1"/>
                </a:solidFill>
              </a:rPr>
              <a:t> with third-party tools that provide additional functionalities (see list on the left).</a:t>
            </a:r>
            <a:endParaRPr sz="1800">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9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95"/>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Sticky Votes</a:t>
            </a:r>
            <a:endParaRPr b="1" sz="3600">
              <a:solidFill>
                <a:srgbClr val="FFFFFF"/>
              </a:solidFill>
            </a:endParaRPr>
          </a:p>
          <a:p>
            <a:pPr indent="0" lvl="0" marL="0" rtl="0" algn="l">
              <a:spcBef>
                <a:spcPts val="0"/>
              </a:spcBef>
              <a:spcAft>
                <a:spcPts val="0"/>
              </a:spcAft>
              <a:buNone/>
            </a:pPr>
            <a:r>
              <a:t/>
            </a:r>
            <a:endParaRPr sz="3000"/>
          </a:p>
        </p:txBody>
      </p:sp>
      <p:sp>
        <p:nvSpPr>
          <p:cNvPr id="2126" name="Google Shape;2126;p95"/>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95"/>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Clr>
                <a:schemeClr val="dk1"/>
              </a:buClr>
              <a:buSzPts val="1200"/>
              <a:buChar char="■"/>
            </a:pPr>
            <a:r>
              <a:rPr b="1" i="1" lang="en" sz="1200">
                <a:solidFill>
                  <a:schemeClr val="dk1"/>
                </a:solidFill>
              </a:rPr>
              <a:t>review labels</a:t>
            </a:r>
            <a:r>
              <a:rPr lang="en" sz="1200">
                <a:solidFill>
                  <a:schemeClr val="dk1"/>
                </a:solidFill>
              </a:rPr>
              <a:t> can be defined and configured per repository (see next slides)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if a vote or approval is copied forward to new patch sets it is called </a:t>
            </a:r>
            <a:r>
              <a:rPr b="1" i="1" lang="en" sz="1200">
                <a:solidFill>
                  <a:srgbClr val="3D85C6"/>
                </a:solidFill>
              </a:rPr>
              <a:t>sticky</a:t>
            </a:r>
            <a:endParaRPr b="1" i="1" sz="1200">
              <a:solidFill>
                <a:srgbClr val="3D85C6"/>
              </a:solidFill>
            </a:endParaRPr>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copyMinScore</a:t>
            </a:r>
            <a:r>
              <a:rPr lang="en" sz="1200"/>
              <a:t> must be set to enable </a:t>
            </a:r>
            <a:r>
              <a:rPr b="1" i="1" lang="en" sz="1200"/>
              <a:t>veto votes</a:t>
            </a:r>
            <a:endParaRPr b="1" i="1" sz="1200"/>
          </a:p>
          <a:p>
            <a:pPr indent="-304800" lvl="0" marL="457200" rtl="0" algn="l">
              <a:lnSpc>
                <a:spcPct val="115000"/>
              </a:lnSpc>
              <a:spcBef>
                <a:spcPts val="0"/>
              </a:spcBef>
              <a:spcAft>
                <a:spcPts val="0"/>
              </a:spcAft>
              <a:buSzPts val="1200"/>
              <a:buChar char="■"/>
            </a:pPr>
            <a:r>
              <a:rPr lang="en" sz="1200"/>
              <a:t>Review labels that are set by CI systems often use </a:t>
            </a:r>
            <a:r>
              <a:rPr i="1" lang="en" sz="1200">
                <a:solidFill>
                  <a:schemeClr val="dk1"/>
                </a:solidFill>
                <a:latin typeface="Courier New"/>
                <a:ea typeface="Courier New"/>
                <a:cs typeface="Courier New"/>
                <a:sym typeface="Courier New"/>
              </a:rPr>
              <a:t>copyAllScoresIfNoCodeChange </a:t>
            </a:r>
            <a:r>
              <a:rPr lang="en" sz="1200">
                <a:solidFill>
                  <a:schemeClr val="dk1"/>
                </a:solidFill>
              </a:rPr>
              <a:t>since the CI verification depends only on the code but not on the commit message.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 the API the kind of changes that are done by a patch set in comparison to the predecessor patch set is exposed as </a:t>
            </a:r>
            <a:r>
              <a:rPr b="1" i="1" lang="en" sz="1200">
                <a:solidFill>
                  <a:srgbClr val="3D85C6"/>
                </a:solidFill>
              </a:rPr>
              <a:t>change kind</a:t>
            </a:r>
            <a:r>
              <a:rPr lang="en" sz="1200">
                <a:solidFill>
                  <a:schemeClr val="dk1"/>
                </a:solidFill>
              </a:rPr>
              <a:t>.</a:t>
            </a:r>
            <a:endParaRPr sz="1200">
              <a:solidFill>
                <a:schemeClr val="dk1"/>
              </a:solidFill>
            </a:endParaRPr>
          </a:p>
        </p:txBody>
      </p:sp>
      <p:sp>
        <p:nvSpPr>
          <p:cNvPr id="2128" name="Google Shape;2128;p95"/>
          <p:cNvSpPr txBox="1"/>
          <p:nvPr/>
        </p:nvSpPr>
        <p:spPr>
          <a:xfrm>
            <a:off x="49475" y="564725"/>
            <a:ext cx="5676900" cy="448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t>On upload of a new patch set the current votes are either removed or copied to the new patch set:</a:t>
            </a:r>
            <a:endParaRPr b="1" sz="1200"/>
          </a:p>
          <a:p>
            <a:pPr indent="0" lvl="0" marL="0" rtl="0" algn="l">
              <a:lnSpc>
                <a:spcPct val="115000"/>
              </a:lnSpc>
              <a:spcBef>
                <a:spcPts val="1600"/>
              </a:spcBef>
              <a:spcAft>
                <a:spcPts val="0"/>
              </a:spcAft>
              <a:buNone/>
            </a:pPr>
            <a:r>
              <a:rPr lang="en" sz="1200"/>
              <a:t>Whether a vote is copied depends on the </a:t>
            </a:r>
            <a:r>
              <a:rPr b="1" lang="en" sz="1200"/>
              <a:t>label configuration</a:t>
            </a:r>
            <a:r>
              <a:rPr lang="en" sz="1200"/>
              <a:t>:</a:t>
            </a:r>
            <a:endParaRPr sz="1200"/>
          </a:p>
          <a:p>
            <a:pPr indent="-304800" lvl="0" marL="457200" rtl="0" algn="l">
              <a:lnSpc>
                <a:spcPct val="115000"/>
              </a:lnSpc>
              <a:spcBef>
                <a:spcPts val="1600"/>
              </a:spcBef>
              <a:spcAft>
                <a:spcPts val="0"/>
              </a:spcAft>
              <a:buSzPts val="1200"/>
              <a:buFont typeface="Courier New"/>
              <a:buChar char="■"/>
            </a:pPr>
            <a:r>
              <a:rPr i="1" lang="en" sz="1200">
                <a:latin typeface="Courier New"/>
                <a:ea typeface="Courier New"/>
                <a:cs typeface="Courier New"/>
                <a:sym typeface="Courier New"/>
              </a:rPr>
              <a:t>copyMinScore</a:t>
            </a:r>
            <a:r>
              <a:rPr lang="en" sz="1200"/>
              <a:t>:</a:t>
            </a:r>
            <a:br>
              <a:rPr i="1" lang="en" sz="1200">
                <a:latin typeface="Courier New"/>
                <a:ea typeface="Courier New"/>
                <a:cs typeface="Courier New"/>
                <a:sym typeface="Courier New"/>
              </a:rPr>
            </a:br>
            <a:r>
              <a:rPr lang="en" sz="1200"/>
              <a:t>The vote is copied if it was the lowest possible vote of the review label.</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copyMaxScore</a:t>
            </a:r>
            <a:r>
              <a:rPr lang="en" sz="1200"/>
              <a:t>:</a:t>
            </a:r>
            <a:br>
              <a:rPr lang="en" sz="1200"/>
            </a:br>
            <a:r>
              <a:rPr lang="en" sz="1200">
                <a:solidFill>
                  <a:schemeClr val="dk1"/>
                </a:solidFill>
              </a:rPr>
              <a:t>The vote is copied if it was the highest possible vote of the review label.</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copyAllScoresOnTrivialRebase</a:t>
            </a:r>
            <a:r>
              <a:rPr lang="en" sz="1200"/>
              <a:t>:</a:t>
            </a:r>
            <a:br>
              <a:rPr lang="en" sz="1200"/>
            </a:br>
            <a:r>
              <a:rPr lang="en" sz="1200"/>
              <a:t>The vote is copied if the new patch set is a trivial rebase of the current patch set. A </a:t>
            </a:r>
            <a:r>
              <a:rPr b="1" i="1" lang="en" sz="1200">
                <a:solidFill>
                  <a:srgbClr val="3D85C6"/>
                </a:solidFill>
              </a:rPr>
              <a:t>trivial rebase</a:t>
            </a:r>
            <a:r>
              <a:rPr lang="en" sz="1200"/>
              <a:t> is a rebase that doesn’t include conflict resolution or rework.</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copyAllScoresIfNoCodeChange</a:t>
            </a:r>
            <a:r>
              <a:rPr lang="en" sz="1200"/>
              <a:t>:</a:t>
            </a:r>
            <a:br>
              <a:rPr lang="en" sz="1200"/>
            </a:br>
            <a:r>
              <a:rPr lang="en" sz="1200"/>
              <a:t>The vote is copied if the new patch set only modified the commit message.</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copyAllScoresIfNoChange</a:t>
            </a:r>
            <a:r>
              <a:rPr lang="en" sz="1200"/>
              <a:t>:</a:t>
            </a:r>
            <a:br>
              <a:rPr lang="en" sz="1200"/>
            </a:br>
            <a:r>
              <a:rPr lang="en" sz="1200"/>
              <a:t>The vote is copied if the only difference between the current patch set and the new patch set is the SHA1.</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copyAllScoresOnMergeFirstParentUpdate</a:t>
            </a:r>
            <a:r>
              <a:rPr lang="en" sz="1200"/>
              <a:t>:</a:t>
            </a:r>
            <a:br>
              <a:rPr lang="en" sz="1200"/>
            </a:br>
            <a:r>
              <a:rPr lang="en" sz="1200"/>
              <a:t>Only relevant for merge commits. The vote is copied forward if a merge commit is rebased.</a:t>
            </a:r>
            <a:endParaRPr sz="12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sp>
        <p:nvSpPr>
          <p:cNvPr id="2133" name="Google Shape;2133;p9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96"/>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Trivial Rebase</a:t>
            </a:r>
            <a:endParaRPr b="1" sz="3600">
              <a:solidFill>
                <a:srgbClr val="FFFFFF"/>
              </a:solidFill>
            </a:endParaRPr>
          </a:p>
          <a:p>
            <a:pPr indent="0" lvl="0" marL="0" rtl="0" algn="l">
              <a:spcBef>
                <a:spcPts val="0"/>
              </a:spcBef>
              <a:spcAft>
                <a:spcPts val="0"/>
              </a:spcAft>
              <a:buNone/>
            </a:pPr>
            <a:r>
              <a:t/>
            </a:r>
            <a:endParaRPr sz="3000"/>
          </a:p>
        </p:txBody>
      </p:sp>
      <p:sp>
        <p:nvSpPr>
          <p:cNvPr id="2135" name="Google Shape;2135;p96"/>
          <p:cNvSpPr/>
          <p:nvPr/>
        </p:nvSpPr>
        <p:spPr>
          <a:xfrm>
            <a:off x="6368350" y="582200"/>
            <a:ext cx="27771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96"/>
          <p:cNvSpPr txBox="1"/>
          <p:nvPr/>
        </p:nvSpPr>
        <p:spPr>
          <a:xfrm>
            <a:off x="6435450" y="640800"/>
            <a:ext cx="26466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Situation:</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The first patch set of a change (commit </a:t>
            </a:r>
            <a:r>
              <a:rPr b="1" i="1" lang="en" sz="1200">
                <a:solidFill>
                  <a:srgbClr val="3D85C6"/>
                </a:solidFill>
              </a:rPr>
              <a:t>C</a:t>
            </a:r>
            <a:r>
              <a:rPr lang="en" sz="1200">
                <a:solidFill>
                  <a:schemeClr val="dk1"/>
                </a:solidFill>
              </a:rPr>
              <a:t>) was implemented based on commit </a:t>
            </a:r>
            <a:r>
              <a:rPr b="1" i="1" lang="en" sz="1200">
                <a:solidFill>
                  <a:srgbClr val="3D85C6"/>
                </a:solidFill>
              </a:rPr>
              <a:t>B</a:t>
            </a:r>
            <a:r>
              <a:rPr lang="en" sz="1200">
                <a:solidFill>
                  <a:schemeClr val="dk1"/>
                </a:solidFill>
              </a:rPr>
              <a:t>. Then the </a:t>
            </a:r>
            <a:r>
              <a:rPr i="1" lang="en" sz="1200">
                <a:solidFill>
                  <a:schemeClr val="dk1"/>
                </a:solidFill>
                <a:latin typeface="Courier New"/>
                <a:ea typeface="Courier New"/>
                <a:cs typeface="Courier New"/>
                <a:sym typeface="Courier New"/>
              </a:rPr>
              <a:t>master</a:t>
            </a:r>
            <a:r>
              <a:rPr lang="en" sz="1200">
                <a:solidFill>
                  <a:schemeClr val="dk1"/>
                </a:solidFill>
              </a:rPr>
              <a:t> branch advanced to commit </a:t>
            </a:r>
            <a:r>
              <a:rPr b="1" i="1" lang="en" sz="1200">
                <a:solidFill>
                  <a:srgbClr val="3D85C6"/>
                </a:solidFill>
              </a:rPr>
              <a:t>D</a:t>
            </a:r>
            <a:r>
              <a:rPr lang="en" sz="1200">
                <a:solidFill>
                  <a:schemeClr val="dk1"/>
                </a:solidFill>
              </a:rPr>
              <a:t> and the change was rebased, which created commit </a:t>
            </a:r>
            <a:r>
              <a:rPr b="1" i="1" lang="en" sz="1200">
                <a:solidFill>
                  <a:srgbClr val="3D85C6"/>
                </a:solidFill>
              </a:rPr>
              <a:t>E</a:t>
            </a:r>
            <a:r>
              <a:rPr lang="en" sz="1200">
                <a:solidFill>
                  <a:schemeClr val="dk1"/>
                </a:solidFill>
              </a:rPr>
              <a:t>.</a:t>
            </a:r>
            <a:endParaRPr sz="1200">
              <a:solidFill>
                <a:schemeClr val="dk1"/>
              </a:solidFill>
            </a:endParaRPr>
          </a:p>
          <a:p>
            <a:pPr indent="0" lvl="0" marL="0" rtl="0" algn="l">
              <a:lnSpc>
                <a:spcPct val="115000"/>
              </a:lnSpc>
              <a:spcBef>
                <a:spcPts val="900"/>
              </a:spcBef>
              <a:spcAft>
                <a:spcPts val="900"/>
              </a:spcAft>
              <a:buNone/>
            </a:pPr>
            <a:r>
              <a:rPr lang="en" sz="1200">
                <a:solidFill>
                  <a:schemeClr val="dk1"/>
                </a:solidFill>
              </a:rPr>
              <a:t>A new patch set is considered as </a:t>
            </a:r>
            <a:r>
              <a:rPr b="1" i="1" lang="en" sz="1200">
                <a:solidFill>
                  <a:srgbClr val="3D85C6"/>
                </a:solidFill>
              </a:rPr>
              <a:t>trivial rebase</a:t>
            </a:r>
            <a:r>
              <a:rPr lang="en" sz="1200">
                <a:solidFill>
                  <a:schemeClr val="dk1"/>
                </a:solidFill>
              </a:rPr>
              <a:t> if the commit message is the same as in the previous patch set and if it has the same code delta as the previous patch set.</a:t>
            </a:r>
            <a:endParaRPr sz="1200">
              <a:solidFill>
                <a:schemeClr val="dk1"/>
              </a:solidFill>
            </a:endParaRPr>
          </a:p>
        </p:txBody>
      </p:sp>
      <p:sp>
        <p:nvSpPr>
          <p:cNvPr id="2137" name="Google Shape;2137;p96"/>
          <p:cNvSpPr/>
          <p:nvPr/>
        </p:nvSpPr>
        <p:spPr>
          <a:xfrm>
            <a:off x="1003267" y="3009770"/>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138" name="Google Shape;2138;p96"/>
          <p:cNvSpPr/>
          <p:nvPr/>
        </p:nvSpPr>
        <p:spPr>
          <a:xfrm>
            <a:off x="1003267" y="34167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139" name="Google Shape;2139;p96"/>
          <p:cNvCxnSpPr>
            <a:stCxn id="2138" idx="0"/>
            <a:endCxn id="2137" idx="4"/>
          </p:cNvCxnSpPr>
          <p:nvPr/>
        </p:nvCxnSpPr>
        <p:spPr>
          <a:xfrm rot="10800000">
            <a:off x="1137367" y="3293708"/>
            <a:ext cx="0" cy="123000"/>
          </a:xfrm>
          <a:prstGeom prst="straightConnector1">
            <a:avLst/>
          </a:prstGeom>
          <a:noFill/>
          <a:ln cap="flat" cmpd="sng" w="28575">
            <a:solidFill>
              <a:srgbClr val="595959"/>
            </a:solidFill>
            <a:prstDash val="solid"/>
            <a:round/>
            <a:headEnd len="med" w="med" type="none"/>
            <a:tailEnd len="med" w="med" type="none"/>
          </a:ln>
        </p:spPr>
      </p:cxnSp>
      <p:sp>
        <p:nvSpPr>
          <p:cNvPr id="2140" name="Google Shape;2140;p96"/>
          <p:cNvSpPr txBox="1"/>
          <p:nvPr/>
        </p:nvSpPr>
        <p:spPr>
          <a:xfrm>
            <a:off x="1883400" y="2433663"/>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2141" name="Google Shape;2141;p96"/>
          <p:cNvSpPr/>
          <p:nvPr/>
        </p:nvSpPr>
        <p:spPr>
          <a:xfrm>
            <a:off x="1372640" y="241055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142" name="Google Shape;2142;p96"/>
          <p:cNvCxnSpPr>
            <a:stCxn id="2137" idx="0"/>
            <a:endCxn id="2141" idx="4"/>
          </p:cNvCxnSpPr>
          <p:nvPr/>
        </p:nvCxnSpPr>
        <p:spPr>
          <a:xfrm flipH="1" rot="10800000">
            <a:off x="1137367" y="2694470"/>
            <a:ext cx="369300" cy="315300"/>
          </a:xfrm>
          <a:prstGeom prst="straightConnector1">
            <a:avLst/>
          </a:prstGeom>
          <a:noFill/>
          <a:ln cap="flat" cmpd="sng" w="28575">
            <a:solidFill>
              <a:srgbClr val="595959"/>
            </a:solidFill>
            <a:prstDash val="solid"/>
            <a:round/>
            <a:headEnd len="med" w="med" type="none"/>
            <a:tailEnd len="med" w="med" type="none"/>
          </a:ln>
        </p:spPr>
      </p:cxnSp>
      <p:sp>
        <p:nvSpPr>
          <p:cNvPr id="2143" name="Google Shape;2143;p96"/>
          <p:cNvSpPr/>
          <p:nvPr/>
        </p:nvSpPr>
        <p:spPr>
          <a:xfrm>
            <a:off x="1363789" y="186120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144" name="Google Shape;2144;p96"/>
          <p:cNvCxnSpPr>
            <a:stCxn id="2145" idx="0"/>
            <a:endCxn id="2143" idx="4"/>
          </p:cNvCxnSpPr>
          <p:nvPr/>
        </p:nvCxnSpPr>
        <p:spPr>
          <a:xfrm flipH="1" rot="10800000">
            <a:off x="1137362" y="2145073"/>
            <a:ext cx="360600" cy="265500"/>
          </a:xfrm>
          <a:prstGeom prst="straightConnector1">
            <a:avLst/>
          </a:prstGeom>
          <a:noFill/>
          <a:ln cap="flat" cmpd="sng" w="28575">
            <a:solidFill>
              <a:srgbClr val="595959"/>
            </a:solidFill>
            <a:prstDash val="solid"/>
            <a:round/>
            <a:headEnd len="med" w="med" type="none"/>
            <a:tailEnd len="med" w="med" type="none"/>
          </a:ln>
        </p:spPr>
      </p:cxnSp>
      <p:sp>
        <p:nvSpPr>
          <p:cNvPr id="2146" name="Google Shape;2146;p96"/>
          <p:cNvSpPr txBox="1"/>
          <p:nvPr/>
        </p:nvSpPr>
        <p:spPr>
          <a:xfrm>
            <a:off x="1883400" y="1885875"/>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2147" name="Google Shape;2147;p96"/>
          <p:cNvCxnSpPr>
            <a:stCxn id="2146" idx="1"/>
            <a:endCxn id="2143" idx="6"/>
          </p:cNvCxnSpPr>
          <p:nvPr/>
        </p:nvCxnSpPr>
        <p:spPr>
          <a:xfrm rot="10800000">
            <a:off x="1632000" y="2003175"/>
            <a:ext cx="251400" cy="12300"/>
          </a:xfrm>
          <a:prstGeom prst="straightConnector1">
            <a:avLst/>
          </a:prstGeom>
          <a:noFill/>
          <a:ln cap="flat" cmpd="sng" w="28575">
            <a:solidFill>
              <a:srgbClr val="6AA84F"/>
            </a:solidFill>
            <a:prstDash val="solid"/>
            <a:round/>
            <a:headEnd len="med" w="med" type="none"/>
            <a:tailEnd len="med" w="med" type="triangle"/>
          </a:ln>
        </p:spPr>
      </p:cxnSp>
      <p:sp>
        <p:nvSpPr>
          <p:cNvPr id="2145" name="Google Shape;2145;p96"/>
          <p:cNvSpPr/>
          <p:nvPr/>
        </p:nvSpPr>
        <p:spPr>
          <a:xfrm>
            <a:off x="1003262" y="241057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148" name="Google Shape;2148;p96"/>
          <p:cNvCxnSpPr>
            <a:stCxn id="2137" idx="0"/>
            <a:endCxn id="2145" idx="4"/>
          </p:cNvCxnSpPr>
          <p:nvPr/>
        </p:nvCxnSpPr>
        <p:spPr>
          <a:xfrm rot="10800000">
            <a:off x="1137367" y="2694470"/>
            <a:ext cx="0" cy="315300"/>
          </a:xfrm>
          <a:prstGeom prst="straightConnector1">
            <a:avLst/>
          </a:prstGeom>
          <a:noFill/>
          <a:ln cap="flat" cmpd="sng" w="28575">
            <a:solidFill>
              <a:srgbClr val="595959"/>
            </a:solidFill>
            <a:prstDash val="solid"/>
            <a:round/>
            <a:headEnd len="med" w="med" type="none"/>
            <a:tailEnd len="med" w="med" type="none"/>
          </a:ln>
        </p:spPr>
      </p:cxnSp>
      <p:sp>
        <p:nvSpPr>
          <p:cNvPr id="2149" name="Google Shape;2149;p96"/>
          <p:cNvSpPr txBox="1"/>
          <p:nvPr/>
        </p:nvSpPr>
        <p:spPr>
          <a:xfrm>
            <a:off x="132839" y="2421750"/>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2150" name="Google Shape;2150;p96"/>
          <p:cNvCxnSpPr>
            <a:stCxn id="2149" idx="3"/>
          </p:cNvCxnSpPr>
          <p:nvPr/>
        </p:nvCxnSpPr>
        <p:spPr>
          <a:xfrm>
            <a:off x="683639" y="2551350"/>
            <a:ext cx="319500" cy="0"/>
          </a:xfrm>
          <a:prstGeom prst="straightConnector1">
            <a:avLst/>
          </a:prstGeom>
          <a:noFill/>
          <a:ln cap="flat" cmpd="sng" w="28575">
            <a:solidFill>
              <a:srgbClr val="595959"/>
            </a:solidFill>
            <a:prstDash val="solid"/>
            <a:round/>
            <a:headEnd len="med" w="med" type="none"/>
            <a:tailEnd len="med" w="med" type="triangle"/>
          </a:ln>
        </p:spPr>
      </p:cxnSp>
      <p:cxnSp>
        <p:nvCxnSpPr>
          <p:cNvPr id="2151" name="Google Shape;2151;p96"/>
          <p:cNvCxnSpPr>
            <a:stCxn id="2140" idx="1"/>
            <a:endCxn id="2141" idx="6"/>
          </p:cNvCxnSpPr>
          <p:nvPr/>
        </p:nvCxnSpPr>
        <p:spPr>
          <a:xfrm rot="10800000">
            <a:off x="1640700" y="2552463"/>
            <a:ext cx="242700" cy="10800"/>
          </a:xfrm>
          <a:prstGeom prst="straightConnector1">
            <a:avLst/>
          </a:prstGeom>
          <a:noFill/>
          <a:ln cap="flat" cmpd="sng" w="28575">
            <a:solidFill>
              <a:srgbClr val="6AA84F"/>
            </a:solidFill>
            <a:prstDash val="solid"/>
            <a:round/>
            <a:headEnd len="med" w="med" type="none"/>
            <a:tailEnd len="med" w="med" type="triangle"/>
          </a:ln>
        </p:spPr>
      </p:cxnSp>
      <p:cxnSp>
        <p:nvCxnSpPr>
          <p:cNvPr id="2152" name="Google Shape;2152;p96"/>
          <p:cNvCxnSpPr/>
          <p:nvPr/>
        </p:nvCxnSpPr>
        <p:spPr>
          <a:xfrm>
            <a:off x="3219088" y="568375"/>
            <a:ext cx="31500" cy="4567500"/>
          </a:xfrm>
          <a:prstGeom prst="straightConnector1">
            <a:avLst/>
          </a:prstGeom>
          <a:noFill/>
          <a:ln cap="flat" cmpd="sng" w="9525">
            <a:solidFill>
              <a:srgbClr val="595959"/>
            </a:solidFill>
            <a:prstDash val="solid"/>
            <a:round/>
            <a:headEnd len="med" w="med" type="none"/>
            <a:tailEnd len="med" w="med" type="none"/>
          </a:ln>
        </p:spPr>
      </p:cxnSp>
      <p:sp>
        <p:nvSpPr>
          <p:cNvPr id="2153" name="Google Shape;2153;p96"/>
          <p:cNvSpPr/>
          <p:nvPr/>
        </p:nvSpPr>
        <p:spPr>
          <a:xfrm>
            <a:off x="4198017" y="3009770"/>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154" name="Google Shape;2154;p96"/>
          <p:cNvSpPr/>
          <p:nvPr/>
        </p:nvSpPr>
        <p:spPr>
          <a:xfrm>
            <a:off x="4198017" y="34167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155" name="Google Shape;2155;p96"/>
          <p:cNvCxnSpPr>
            <a:stCxn id="2154" idx="0"/>
            <a:endCxn id="2153" idx="4"/>
          </p:cNvCxnSpPr>
          <p:nvPr/>
        </p:nvCxnSpPr>
        <p:spPr>
          <a:xfrm rot="10800000">
            <a:off x="4332117" y="3293708"/>
            <a:ext cx="0" cy="123000"/>
          </a:xfrm>
          <a:prstGeom prst="straightConnector1">
            <a:avLst/>
          </a:prstGeom>
          <a:noFill/>
          <a:ln cap="flat" cmpd="sng" w="28575">
            <a:solidFill>
              <a:srgbClr val="595959"/>
            </a:solidFill>
            <a:prstDash val="solid"/>
            <a:round/>
            <a:headEnd len="med" w="med" type="none"/>
            <a:tailEnd len="med" w="med" type="none"/>
          </a:ln>
        </p:spPr>
      </p:cxnSp>
      <p:sp>
        <p:nvSpPr>
          <p:cNvPr id="2156" name="Google Shape;2156;p96"/>
          <p:cNvSpPr txBox="1"/>
          <p:nvPr/>
        </p:nvSpPr>
        <p:spPr>
          <a:xfrm>
            <a:off x="5078150" y="2433663"/>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2157" name="Google Shape;2157;p96"/>
          <p:cNvSpPr/>
          <p:nvPr/>
        </p:nvSpPr>
        <p:spPr>
          <a:xfrm>
            <a:off x="4567390" y="241055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158" name="Google Shape;2158;p96"/>
          <p:cNvCxnSpPr>
            <a:stCxn id="2153" idx="0"/>
            <a:endCxn id="2157" idx="4"/>
          </p:cNvCxnSpPr>
          <p:nvPr/>
        </p:nvCxnSpPr>
        <p:spPr>
          <a:xfrm flipH="1" rot="10800000">
            <a:off x="4332117" y="2694470"/>
            <a:ext cx="369300" cy="315300"/>
          </a:xfrm>
          <a:prstGeom prst="straightConnector1">
            <a:avLst/>
          </a:prstGeom>
          <a:noFill/>
          <a:ln cap="flat" cmpd="sng" w="28575">
            <a:solidFill>
              <a:srgbClr val="595959"/>
            </a:solidFill>
            <a:prstDash val="solid"/>
            <a:round/>
            <a:headEnd len="med" w="med" type="none"/>
            <a:tailEnd len="med" w="med" type="none"/>
          </a:ln>
        </p:spPr>
      </p:cxnSp>
      <p:sp>
        <p:nvSpPr>
          <p:cNvPr id="2159" name="Google Shape;2159;p96"/>
          <p:cNvSpPr/>
          <p:nvPr/>
        </p:nvSpPr>
        <p:spPr>
          <a:xfrm>
            <a:off x="4558539" y="186120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160" name="Google Shape;2160;p96"/>
          <p:cNvCxnSpPr>
            <a:stCxn id="2161" idx="0"/>
            <a:endCxn id="2159" idx="4"/>
          </p:cNvCxnSpPr>
          <p:nvPr/>
        </p:nvCxnSpPr>
        <p:spPr>
          <a:xfrm flipH="1" rot="10800000">
            <a:off x="4332112" y="2145073"/>
            <a:ext cx="360600" cy="265500"/>
          </a:xfrm>
          <a:prstGeom prst="straightConnector1">
            <a:avLst/>
          </a:prstGeom>
          <a:noFill/>
          <a:ln cap="flat" cmpd="sng" w="28575">
            <a:solidFill>
              <a:srgbClr val="595959"/>
            </a:solidFill>
            <a:prstDash val="solid"/>
            <a:round/>
            <a:headEnd len="med" w="med" type="none"/>
            <a:tailEnd len="med" w="med" type="none"/>
          </a:ln>
        </p:spPr>
      </p:cxnSp>
      <p:sp>
        <p:nvSpPr>
          <p:cNvPr id="2162" name="Google Shape;2162;p96"/>
          <p:cNvSpPr txBox="1"/>
          <p:nvPr/>
        </p:nvSpPr>
        <p:spPr>
          <a:xfrm>
            <a:off x="5078150" y="1885875"/>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2163" name="Google Shape;2163;p96"/>
          <p:cNvCxnSpPr>
            <a:stCxn id="2162" idx="1"/>
            <a:endCxn id="2159" idx="6"/>
          </p:cNvCxnSpPr>
          <p:nvPr/>
        </p:nvCxnSpPr>
        <p:spPr>
          <a:xfrm rot="10800000">
            <a:off x="4826750" y="2003175"/>
            <a:ext cx="251400" cy="12300"/>
          </a:xfrm>
          <a:prstGeom prst="straightConnector1">
            <a:avLst/>
          </a:prstGeom>
          <a:noFill/>
          <a:ln cap="flat" cmpd="sng" w="28575">
            <a:solidFill>
              <a:srgbClr val="6AA84F"/>
            </a:solidFill>
            <a:prstDash val="solid"/>
            <a:round/>
            <a:headEnd len="med" w="med" type="none"/>
            <a:tailEnd len="med" w="med" type="triangle"/>
          </a:ln>
        </p:spPr>
      </p:cxnSp>
      <p:sp>
        <p:nvSpPr>
          <p:cNvPr id="2161" name="Google Shape;2161;p96"/>
          <p:cNvSpPr/>
          <p:nvPr/>
        </p:nvSpPr>
        <p:spPr>
          <a:xfrm>
            <a:off x="4198012" y="241057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164" name="Google Shape;2164;p96"/>
          <p:cNvCxnSpPr>
            <a:stCxn id="2153" idx="0"/>
            <a:endCxn id="2161" idx="4"/>
          </p:cNvCxnSpPr>
          <p:nvPr/>
        </p:nvCxnSpPr>
        <p:spPr>
          <a:xfrm rot="10800000">
            <a:off x="4332117" y="2694470"/>
            <a:ext cx="0" cy="315300"/>
          </a:xfrm>
          <a:prstGeom prst="straightConnector1">
            <a:avLst/>
          </a:prstGeom>
          <a:noFill/>
          <a:ln cap="flat" cmpd="sng" w="28575">
            <a:solidFill>
              <a:srgbClr val="595959"/>
            </a:solidFill>
            <a:prstDash val="solid"/>
            <a:round/>
            <a:headEnd len="med" w="med" type="none"/>
            <a:tailEnd len="med" w="med" type="none"/>
          </a:ln>
        </p:spPr>
      </p:cxnSp>
      <p:sp>
        <p:nvSpPr>
          <p:cNvPr id="2165" name="Google Shape;2165;p96"/>
          <p:cNvSpPr txBox="1"/>
          <p:nvPr/>
        </p:nvSpPr>
        <p:spPr>
          <a:xfrm>
            <a:off x="3327589" y="2421750"/>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2166" name="Google Shape;2166;p96"/>
          <p:cNvCxnSpPr>
            <a:stCxn id="2165" idx="3"/>
          </p:cNvCxnSpPr>
          <p:nvPr/>
        </p:nvCxnSpPr>
        <p:spPr>
          <a:xfrm>
            <a:off x="3878389" y="2551350"/>
            <a:ext cx="319500" cy="0"/>
          </a:xfrm>
          <a:prstGeom prst="straightConnector1">
            <a:avLst/>
          </a:prstGeom>
          <a:noFill/>
          <a:ln cap="flat" cmpd="sng" w="28575">
            <a:solidFill>
              <a:srgbClr val="595959"/>
            </a:solidFill>
            <a:prstDash val="solid"/>
            <a:round/>
            <a:headEnd len="med" w="med" type="none"/>
            <a:tailEnd len="med" w="med" type="triangle"/>
          </a:ln>
        </p:spPr>
      </p:cxnSp>
      <p:cxnSp>
        <p:nvCxnSpPr>
          <p:cNvPr id="2167" name="Google Shape;2167;p96"/>
          <p:cNvCxnSpPr>
            <a:stCxn id="2156" idx="1"/>
            <a:endCxn id="2157" idx="6"/>
          </p:cNvCxnSpPr>
          <p:nvPr/>
        </p:nvCxnSpPr>
        <p:spPr>
          <a:xfrm rot="10800000">
            <a:off x="4835450" y="2552463"/>
            <a:ext cx="242700" cy="10800"/>
          </a:xfrm>
          <a:prstGeom prst="straightConnector1">
            <a:avLst/>
          </a:prstGeom>
          <a:noFill/>
          <a:ln cap="flat" cmpd="sng" w="28575">
            <a:solidFill>
              <a:srgbClr val="6AA84F"/>
            </a:solidFill>
            <a:prstDash val="solid"/>
            <a:round/>
            <a:headEnd len="med" w="med" type="none"/>
            <a:tailEnd len="med" w="med" type="triangle"/>
          </a:ln>
        </p:spPr>
      </p:cxnSp>
      <p:sp>
        <p:nvSpPr>
          <p:cNvPr id="2168" name="Google Shape;2168;p96"/>
          <p:cNvSpPr txBox="1"/>
          <p:nvPr/>
        </p:nvSpPr>
        <p:spPr>
          <a:xfrm>
            <a:off x="564000" y="8512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Trivial Rebase</a:t>
            </a:r>
            <a:endParaRPr b="1"/>
          </a:p>
        </p:txBody>
      </p:sp>
      <p:sp>
        <p:nvSpPr>
          <p:cNvPr id="2169" name="Google Shape;2169;p96"/>
          <p:cNvSpPr txBox="1"/>
          <p:nvPr/>
        </p:nvSpPr>
        <p:spPr>
          <a:xfrm>
            <a:off x="3866725" y="851213"/>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No Trivial Rebase</a:t>
            </a:r>
            <a:endParaRPr b="1"/>
          </a:p>
        </p:txBody>
      </p:sp>
      <p:sp>
        <p:nvSpPr>
          <p:cNvPr id="2170" name="Google Shape;2170;p96"/>
          <p:cNvSpPr txBox="1"/>
          <p:nvPr/>
        </p:nvSpPr>
        <p:spPr>
          <a:xfrm>
            <a:off x="3203075" y="2000550"/>
            <a:ext cx="15231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 </a:t>
            </a:r>
            <a:r>
              <a:rPr lang="en" sz="1000">
                <a:solidFill>
                  <a:srgbClr val="FF0000"/>
                </a:solidFill>
              </a:rPr>
              <a:t>+ conflict resolution or rework</a:t>
            </a:r>
            <a:endParaRPr sz="1000">
              <a:solidFill>
                <a:srgbClr val="FF0000"/>
              </a:solidFill>
            </a:endParaRPr>
          </a:p>
        </p:txBody>
      </p:sp>
      <p:sp>
        <p:nvSpPr>
          <p:cNvPr id="2171" name="Google Shape;2171;p96"/>
          <p:cNvSpPr txBox="1"/>
          <p:nvPr/>
        </p:nvSpPr>
        <p:spPr>
          <a:xfrm>
            <a:off x="4450175" y="2725875"/>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a:t>
            </a:r>
            <a:endParaRPr sz="1000"/>
          </a:p>
        </p:txBody>
      </p:sp>
      <p:sp>
        <p:nvSpPr>
          <p:cNvPr id="2172" name="Google Shape;2172;p96"/>
          <p:cNvSpPr txBox="1"/>
          <p:nvPr/>
        </p:nvSpPr>
        <p:spPr>
          <a:xfrm>
            <a:off x="1288525" y="2746963"/>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a:t>
            </a:r>
            <a:endParaRPr sz="1000"/>
          </a:p>
        </p:txBody>
      </p:sp>
      <p:sp>
        <p:nvSpPr>
          <p:cNvPr id="2173" name="Google Shape;2173;p96"/>
          <p:cNvSpPr txBox="1"/>
          <p:nvPr/>
        </p:nvSpPr>
        <p:spPr>
          <a:xfrm>
            <a:off x="1045275" y="2033863"/>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a:t>
            </a:r>
            <a:endParaRPr sz="1000"/>
          </a:p>
        </p:txBody>
      </p:sp>
      <p:sp>
        <p:nvSpPr>
          <p:cNvPr id="2174" name="Google Shape;2174;p96"/>
          <p:cNvSpPr txBox="1"/>
          <p:nvPr/>
        </p:nvSpPr>
        <p:spPr>
          <a:xfrm>
            <a:off x="112139" y="3031625"/>
            <a:ext cx="550800" cy="2592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master</a:t>
            </a:r>
            <a:endParaRPr sz="800">
              <a:solidFill>
                <a:srgbClr val="B7B7B7"/>
              </a:solidFill>
            </a:endParaRPr>
          </a:p>
        </p:txBody>
      </p:sp>
      <p:cxnSp>
        <p:nvCxnSpPr>
          <p:cNvPr id="2175" name="Google Shape;2175;p96"/>
          <p:cNvCxnSpPr>
            <a:stCxn id="2174" idx="3"/>
          </p:cNvCxnSpPr>
          <p:nvPr/>
        </p:nvCxnSpPr>
        <p:spPr>
          <a:xfrm>
            <a:off x="662939" y="3161225"/>
            <a:ext cx="319500" cy="0"/>
          </a:xfrm>
          <a:prstGeom prst="straightConnector1">
            <a:avLst/>
          </a:prstGeom>
          <a:noFill/>
          <a:ln cap="flat" cmpd="sng" w="28575">
            <a:solidFill>
              <a:srgbClr val="B7B7B7"/>
            </a:solidFill>
            <a:prstDash val="dash"/>
            <a:round/>
            <a:headEnd len="med" w="med" type="none"/>
            <a:tailEnd len="med" w="med" type="triangle"/>
          </a:ln>
        </p:spPr>
      </p:cxnSp>
      <p:sp>
        <p:nvSpPr>
          <p:cNvPr id="2176" name="Google Shape;2176;p96"/>
          <p:cNvSpPr txBox="1"/>
          <p:nvPr/>
        </p:nvSpPr>
        <p:spPr>
          <a:xfrm>
            <a:off x="3355564" y="3035650"/>
            <a:ext cx="550800" cy="2592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master</a:t>
            </a:r>
            <a:endParaRPr sz="800">
              <a:solidFill>
                <a:srgbClr val="B7B7B7"/>
              </a:solidFill>
            </a:endParaRPr>
          </a:p>
        </p:txBody>
      </p:sp>
      <p:cxnSp>
        <p:nvCxnSpPr>
          <p:cNvPr id="2177" name="Google Shape;2177;p96"/>
          <p:cNvCxnSpPr>
            <a:stCxn id="2176" idx="3"/>
          </p:cNvCxnSpPr>
          <p:nvPr/>
        </p:nvCxnSpPr>
        <p:spPr>
          <a:xfrm>
            <a:off x="3906364" y="3165250"/>
            <a:ext cx="319500" cy="0"/>
          </a:xfrm>
          <a:prstGeom prst="straightConnector1">
            <a:avLst/>
          </a:prstGeom>
          <a:noFill/>
          <a:ln cap="flat" cmpd="sng" w="28575">
            <a:solidFill>
              <a:srgbClr val="B7B7B7"/>
            </a:solidFill>
            <a:prstDash val="dash"/>
            <a:round/>
            <a:headEnd len="med" w="med" type="none"/>
            <a:tailEnd len="med" w="med"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sp>
        <p:nvSpPr>
          <p:cNvPr id="2182" name="Google Shape;2182;p9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9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Repository Configuration</a:t>
            </a:r>
            <a:endParaRPr b="1" sz="3600">
              <a:solidFill>
                <a:srgbClr val="FFFFFF"/>
              </a:solidFill>
            </a:endParaRPr>
          </a:p>
          <a:p>
            <a:pPr indent="0" lvl="0" marL="0" rtl="0" algn="l">
              <a:spcBef>
                <a:spcPts val="0"/>
              </a:spcBef>
              <a:spcAft>
                <a:spcPts val="0"/>
              </a:spcAft>
              <a:buNone/>
            </a:pPr>
            <a:r>
              <a:t/>
            </a:r>
            <a:endParaRPr sz="3000"/>
          </a:p>
        </p:txBody>
      </p:sp>
      <p:sp>
        <p:nvSpPr>
          <p:cNvPr id="2184" name="Google Shape;2184;p97"/>
          <p:cNvSpPr/>
          <p:nvPr/>
        </p:nvSpPr>
        <p:spPr>
          <a:xfrm>
            <a:off x="2255129" y="41293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185" name="Google Shape;2185;p97"/>
          <p:cNvSpPr/>
          <p:nvPr/>
        </p:nvSpPr>
        <p:spPr>
          <a:xfrm>
            <a:off x="2255129" y="46203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186" name="Google Shape;2186;p97"/>
          <p:cNvCxnSpPr>
            <a:stCxn id="2185" idx="0"/>
            <a:endCxn id="2184" idx="4"/>
          </p:cNvCxnSpPr>
          <p:nvPr/>
        </p:nvCxnSpPr>
        <p:spPr>
          <a:xfrm rot="10800000">
            <a:off x="2416979" y="4471597"/>
            <a:ext cx="0" cy="148800"/>
          </a:xfrm>
          <a:prstGeom prst="straightConnector1">
            <a:avLst/>
          </a:prstGeom>
          <a:noFill/>
          <a:ln cap="flat" cmpd="sng" w="28575">
            <a:solidFill>
              <a:srgbClr val="595959"/>
            </a:solidFill>
            <a:prstDash val="solid"/>
            <a:round/>
            <a:headEnd len="med" w="med" type="none"/>
            <a:tailEnd len="med" w="med" type="none"/>
          </a:ln>
        </p:spPr>
      </p:cxnSp>
      <p:sp>
        <p:nvSpPr>
          <p:cNvPr id="2187" name="Google Shape;2187;p97"/>
          <p:cNvSpPr txBox="1"/>
          <p:nvPr/>
        </p:nvSpPr>
        <p:spPr>
          <a:xfrm>
            <a:off x="1141532" y="36361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188" name="Google Shape;2188;p97"/>
          <p:cNvCxnSpPr>
            <a:stCxn id="2187" idx="3"/>
            <a:endCxn id="2189" idx="2"/>
          </p:cNvCxnSpPr>
          <p:nvPr/>
        </p:nvCxnSpPr>
        <p:spPr>
          <a:xfrm>
            <a:off x="1887632" y="3792592"/>
            <a:ext cx="367500" cy="12000"/>
          </a:xfrm>
          <a:prstGeom prst="straightConnector1">
            <a:avLst/>
          </a:prstGeom>
          <a:noFill/>
          <a:ln cap="flat" cmpd="sng" w="28575">
            <a:solidFill>
              <a:srgbClr val="595959"/>
            </a:solidFill>
            <a:prstDash val="solid"/>
            <a:round/>
            <a:headEnd len="med" w="med" type="none"/>
            <a:tailEnd len="med" w="med" type="triangle"/>
          </a:ln>
        </p:spPr>
      </p:cxnSp>
      <p:cxnSp>
        <p:nvCxnSpPr>
          <p:cNvPr id="2190" name="Google Shape;2190;p97"/>
          <p:cNvCxnSpPr>
            <a:stCxn id="2184" idx="0"/>
            <a:endCxn id="2189" idx="4"/>
          </p:cNvCxnSpPr>
          <p:nvPr/>
        </p:nvCxnSpPr>
        <p:spPr>
          <a:xfrm rot="10800000">
            <a:off x="2416979" y="3975764"/>
            <a:ext cx="0" cy="153600"/>
          </a:xfrm>
          <a:prstGeom prst="straightConnector1">
            <a:avLst/>
          </a:prstGeom>
          <a:noFill/>
          <a:ln cap="flat" cmpd="sng" w="28575">
            <a:solidFill>
              <a:srgbClr val="595959"/>
            </a:solidFill>
            <a:prstDash val="solid"/>
            <a:round/>
            <a:headEnd len="med" w="med" type="none"/>
            <a:tailEnd len="med" w="med" type="none"/>
          </a:ln>
        </p:spPr>
      </p:cxnSp>
      <p:sp>
        <p:nvSpPr>
          <p:cNvPr id="2189" name="Google Shape;2189;p97"/>
          <p:cNvSpPr/>
          <p:nvPr/>
        </p:nvSpPr>
        <p:spPr>
          <a:xfrm>
            <a:off x="2255136" y="3633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191" name="Google Shape;2191;p97"/>
          <p:cNvSpPr/>
          <p:nvPr/>
        </p:nvSpPr>
        <p:spPr>
          <a:xfrm>
            <a:off x="3038129" y="412933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2</a:t>
            </a:r>
            <a:endParaRPr b="1" sz="1200"/>
          </a:p>
        </p:txBody>
      </p:sp>
      <p:sp>
        <p:nvSpPr>
          <p:cNvPr id="2192" name="Google Shape;2192;p97"/>
          <p:cNvSpPr/>
          <p:nvPr/>
        </p:nvSpPr>
        <p:spPr>
          <a:xfrm>
            <a:off x="3038129" y="462037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1</a:t>
            </a:r>
            <a:endParaRPr b="1" sz="1200"/>
          </a:p>
        </p:txBody>
      </p:sp>
      <p:cxnSp>
        <p:nvCxnSpPr>
          <p:cNvPr id="2193" name="Google Shape;2193;p97"/>
          <p:cNvCxnSpPr>
            <a:stCxn id="2192" idx="0"/>
            <a:endCxn id="2191" idx="4"/>
          </p:cNvCxnSpPr>
          <p:nvPr/>
        </p:nvCxnSpPr>
        <p:spPr>
          <a:xfrm rot="10800000">
            <a:off x="3199979" y="4471572"/>
            <a:ext cx="0" cy="148800"/>
          </a:xfrm>
          <a:prstGeom prst="straightConnector1">
            <a:avLst/>
          </a:prstGeom>
          <a:noFill/>
          <a:ln cap="flat" cmpd="sng" w="28575">
            <a:solidFill>
              <a:srgbClr val="595959"/>
            </a:solidFill>
            <a:prstDash val="solid"/>
            <a:round/>
            <a:headEnd len="med" w="med" type="none"/>
            <a:tailEnd len="med" w="med" type="none"/>
          </a:ln>
        </p:spPr>
      </p:cxnSp>
      <p:sp>
        <p:nvSpPr>
          <p:cNvPr id="2194" name="Google Shape;2194;p97"/>
          <p:cNvSpPr txBox="1"/>
          <p:nvPr/>
        </p:nvSpPr>
        <p:spPr>
          <a:xfrm>
            <a:off x="3828575" y="4144088"/>
            <a:ext cx="11790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refs/meta/config</a:t>
            </a:r>
            <a:endParaRPr sz="1000"/>
          </a:p>
        </p:txBody>
      </p:sp>
      <p:cxnSp>
        <p:nvCxnSpPr>
          <p:cNvPr id="2195" name="Google Shape;2195;p97"/>
          <p:cNvCxnSpPr>
            <a:stCxn id="2194" idx="1"/>
            <a:endCxn id="2191" idx="6"/>
          </p:cNvCxnSpPr>
          <p:nvPr/>
        </p:nvCxnSpPr>
        <p:spPr>
          <a:xfrm rot="10800000">
            <a:off x="3361775" y="4300538"/>
            <a:ext cx="466800" cy="0"/>
          </a:xfrm>
          <a:prstGeom prst="straightConnector1">
            <a:avLst/>
          </a:prstGeom>
          <a:noFill/>
          <a:ln cap="flat" cmpd="sng" w="28575">
            <a:solidFill>
              <a:srgbClr val="595959"/>
            </a:solidFill>
            <a:prstDash val="solid"/>
            <a:round/>
            <a:headEnd len="med" w="med" type="none"/>
            <a:tailEnd len="med" w="med" type="triangle"/>
          </a:ln>
        </p:spPr>
      </p:cxnSp>
      <p:sp>
        <p:nvSpPr>
          <p:cNvPr id="2196" name="Google Shape;2196;p97"/>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97"/>
          <p:cNvSpPr txBox="1"/>
          <p:nvPr/>
        </p:nvSpPr>
        <p:spPr>
          <a:xfrm>
            <a:off x="6177750" y="640800"/>
            <a:ext cx="2904300" cy="4435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900"/>
              </a:spcBef>
              <a:spcAft>
                <a:spcPts val="0"/>
              </a:spcAft>
              <a:buClr>
                <a:schemeClr val="dk1"/>
              </a:buClr>
              <a:buSzPts val="1000"/>
              <a:buChar char="■"/>
            </a:pPr>
            <a:r>
              <a:rPr lang="en" sz="1000">
                <a:solidFill>
                  <a:schemeClr val="dk1"/>
                </a:solidFill>
              </a:rPr>
              <a:t>Gerrit uses the term </a:t>
            </a:r>
            <a:r>
              <a:rPr b="1" i="1" lang="en" sz="1000">
                <a:solidFill>
                  <a:srgbClr val="3D85C6"/>
                </a:solidFill>
              </a:rPr>
              <a:t>project</a:t>
            </a:r>
            <a:r>
              <a:rPr lang="en" sz="1000">
                <a:solidFill>
                  <a:schemeClr val="dk1"/>
                </a:solidFill>
              </a:rPr>
              <a:t> as synonym for </a:t>
            </a:r>
            <a:r>
              <a:rPr b="1" i="1" lang="en" sz="1000">
                <a:solidFill>
                  <a:schemeClr val="dk1"/>
                </a:solidFill>
              </a:rPr>
              <a:t>repository</a:t>
            </a:r>
            <a:r>
              <a:rPr lang="en"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Every repository has a special </a:t>
            </a:r>
            <a:r>
              <a:rPr i="1" lang="en" sz="1000">
                <a:solidFill>
                  <a:schemeClr val="dk1"/>
                </a:solidFill>
                <a:latin typeface="Courier New"/>
                <a:ea typeface="Courier New"/>
                <a:cs typeface="Courier New"/>
                <a:sym typeface="Courier New"/>
              </a:rPr>
              <a:t>refs/meta/config</a:t>
            </a:r>
            <a:r>
              <a:rPr lang="en" sz="1000">
                <a:solidFill>
                  <a:schemeClr val="dk1"/>
                </a:solidFill>
              </a:rPr>
              <a:t> branch that contains a </a:t>
            </a:r>
            <a:r>
              <a:rPr i="1" lang="en" sz="1000">
                <a:solidFill>
                  <a:schemeClr val="dk1"/>
                </a:solidFill>
                <a:latin typeface="Courier New"/>
                <a:ea typeface="Courier New"/>
                <a:cs typeface="Courier New"/>
                <a:sym typeface="Courier New"/>
              </a:rPr>
              <a:t>project.config</a:t>
            </a:r>
            <a:r>
              <a:rPr lang="en" sz="1000">
                <a:solidFill>
                  <a:schemeClr val="dk1"/>
                </a:solidFill>
              </a:rPr>
              <a:t> file with the Gerrit configuration for the repository.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a:t>
            </a:r>
            <a:r>
              <a:rPr i="1" lang="en" sz="1000">
                <a:solidFill>
                  <a:schemeClr val="dk1"/>
                </a:solidFill>
                <a:latin typeface="Courier New"/>
                <a:ea typeface="Courier New"/>
                <a:cs typeface="Courier New"/>
                <a:sym typeface="Courier New"/>
              </a:rPr>
              <a:t>refs/meta/config</a:t>
            </a:r>
            <a:r>
              <a:rPr lang="en" sz="1000">
                <a:solidFill>
                  <a:schemeClr val="dk1"/>
                </a:solidFill>
              </a:rPr>
              <a:t> branch is completely disconnected from the branches that are used for development (they don’t share any common ancestor commit).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By default only repository owners have access to the </a:t>
            </a:r>
            <a:r>
              <a:rPr i="1" lang="en" sz="1000">
                <a:solidFill>
                  <a:schemeClr val="dk1"/>
                </a:solidFill>
                <a:latin typeface="Courier New"/>
                <a:ea typeface="Courier New"/>
                <a:cs typeface="Courier New"/>
                <a:sym typeface="Courier New"/>
              </a:rPr>
              <a:t>refs/meta/config</a:t>
            </a:r>
            <a:r>
              <a:rPr lang="en" sz="1000">
                <a:solidFill>
                  <a:schemeClr val="dk1"/>
                </a:solidFill>
              </a:rPr>
              <a:t> branch.</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Many settings in the repository configuration are </a:t>
            </a:r>
            <a:r>
              <a:rPr b="1" lang="en" sz="1000">
                <a:solidFill>
                  <a:schemeClr val="dk1"/>
                </a:solidFill>
              </a:rPr>
              <a:t>inheritable</a:t>
            </a:r>
            <a:r>
              <a:rPr lang="en" sz="1000">
                <a:solidFill>
                  <a:schemeClr val="dk1"/>
                </a:solidFill>
              </a:rPr>
              <a:t>. This means settings on a parent repository apply to all child repositories unless they are overwritten in the child repositories. Examples for inheritable settings are: access rights, submit type and review label definitions</a:t>
            </a:r>
            <a:endParaRPr sz="1000">
              <a:solidFill>
                <a:schemeClr val="dk1"/>
              </a:solidFill>
            </a:endParaRPr>
          </a:p>
        </p:txBody>
      </p:sp>
      <p:sp>
        <p:nvSpPr>
          <p:cNvPr id="2198" name="Google Shape;2198;p97"/>
          <p:cNvSpPr txBox="1"/>
          <p:nvPr/>
        </p:nvSpPr>
        <p:spPr>
          <a:xfrm>
            <a:off x="49475" y="668100"/>
            <a:ext cx="5676900" cy="27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Gerrit stores a configuration per repository</a:t>
            </a:r>
            <a:r>
              <a:rPr lang="en"/>
              <a:t>.</a:t>
            </a:r>
            <a:endParaRPr/>
          </a:p>
          <a:p>
            <a:pPr indent="0" lvl="0" marL="0" rtl="0" algn="l">
              <a:lnSpc>
                <a:spcPct val="115000"/>
              </a:lnSpc>
              <a:spcBef>
                <a:spcPts val="1600"/>
              </a:spcBef>
              <a:spcAft>
                <a:spcPts val="0"/>
              </a:spcAft>
              <a:buNone/>
            </a:pPr>
            <a:r>
              <a:rPr lang="en"/>
              <a:t>This configuration contains:</a:t>
            </a:r>
            <a:endParaRPr/>
          </a:p>
          <a:p>
            <a:pPr indent="-317500" lvl="0" marL="457200" rtl="0" algn="l">
              <a:lnSpc>
                <a:spcPct val="115000"/>
              </a:lnSpc>
              <a:spcBef>
                <a:spcPts val="1600"/>
              </a:spcBef>
              <a:spcAft>
                <a:spcPts val="0"/>
              </a:spcAft>
              <a:buSzPts val="1400"/>
              <a:buChar char="■"/>
            </a:pPr>
            <a:r>
              <a:rPr lang="en"/>
              <a:t>a repository description</a:t>
            </a:r>
            <a:endParaRPr/>
          </a:p>
          <a:p>
            <a:pPr indent="-317500" lvl="0" marL="457200" rtl="0" algn="l">
              <a:lnSpc>
                <a:spcPct val="115000"/>
              </a:lnSpc>
              <a:spcBef>
                <a:spcPts val="0"/>
              </a:spcBef>
              <a:spcAft>
                <a:spcPts val="0"/>
              </a:spcAft>
              <a:buSzPts val="1400"/>
              <a:buChar char="■"/>
            </a:pPr>
            <a:r>
              <a:rPr lang="en"/>
              <a:t>the parent repository</a:t>
            </a:r>
            <a:endParaRPr/>
          </a:p>
          <a:p>
            <a:pPr indent="-317500" lvl="0" marL="457200" rtl="0" algn="l">
              <a:lnSpc>
                <a:spcPct val="115000"/>
              </a:lnSpc>
              <a:spcBef>
                <a:spcPts val="0"/>
              </a:spcBef>
              <a:spcAft>
                <a:spcPts val="0"/>
              </a:spcAft>
              <a:buSzPts val="1400"/>
              <a:buChar char="■"/>
            </a:pPr>
            <a:r>
              <a:rPr lang="en"/>
              <a:t>the access rights</a:t>
            </a:r>
            <a:endParaRPr/>
          </a:p>
          <a:p>
            <a:pPr indent="-317500" lvl="0" marL="457200" rtl="0" algn="l">
              <a:lnSpc>
                <a:spcPct val="115000"/>
              </a:lnSpc>
              <a:spcBef>
                <a:spcPts val="0"/>
              </a:spcBef>
              <a:spcAft>
                <a:spcPts val="0"/>
              </a:spcAft>
              <a:buSzPts val="1400"/>
              <a:buChar char="■"/>
            </a:pPr>
            <a:r>
              <a:rPr lang="en"/>
              <a:t>project options (e.g. submit type, the </a:t>
            </a:r>
            <a:r>
              <a:rPr i="1" lang="en">
                <a:solidFill>
                  <a:schemeClr val="dk1"/>
                </a:solidFill>
                <a:latin typeface="Courier New"/>
                <a:ea typeface="Courier New"/>
                <a:cs typeface="Courier New"/>
                <a:sym typeface="Courier New"/>
              </a:rPr>
              <a:t>Allow content merges</a:t>
            </a:r>
            <a:r>
              <a:rPr lang="en">
                <a:solidFill>
                  <a:schemeClr val="dk1"/>
                </a:solidFill>
              </a:rPr>
              <a:t> setting etc.)</a:t>
            </a:r>
            <a:endParaRPr/>
          </a:p>
          <a:p>
            <a:pPr indent="-317500" lvl="0" marL="457200" rtl="0" algn="l">
              <a:lnSpc>
                <a:spcPct val="115000"/>
              </a:lnSpc>
              <a:spcBef>
                <a:spcPts val="0"/>
              </a:spcBef>
              <a:spcAft>
                <a:spcPts val="0"/>
              </a:spcAft>
              <a:buSzPts val="1400"/>
              <a:buChar char="■"/>
            </a:pPr>
            <a:r>
              <a:rPr lang="en"/>
              <a:t>the definition of the </a:t>
            </a:r>
            <a:r>
              <a:rPr b="1" i="1" lang="en"/>
              <a:t>review labels</a:t>
            </a:r>
            <a:r>
              <a:rPr lang="en"/>
              <a:t>, including the possible voting values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2" name="Shape 2202"/>
        <p:cNvGrpSpPr/>
        <p:nvPr/>
      </p:nvGrpSpPr>
      <p:grpSpPr>
        <a:xfrm>
          <a:off x="0" y="0"/>
          <a:ext cx="0" cy="0"/>
          <a:chOff x="0" y="0"/>
          <a:chExt cx="0" cy="0"/>
        </a:xfrm>
      </p:grpSpPr>
      <p:sp>
        <p:nvSpPr>
          <p:cNvPr id="2203" name="Google Shape;2203;p98"/>
          <p:cNvSpPr txBox="1"/>
          <p:nvPr/>
        </p:nvSpPr>
        <p:spPr>
          <a:xfrm>
            <a:off x="2794925" y="21503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2204" name="Google Shape;2204;p9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98"/>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Topics</a:t>
            </a:r>
            <a:endParaRPr b="1" sz="3600">
              <a:solidFill>
                <a:srgbClr val="FFFFFF"/>
              </a:solidFill>
            </a:endParaRPr>
          </a:p>
          <a:p>
            <a:pPr indent="0" lvl="0" marL="0" rtl="0" algn="l">
              <a:spcBef>
                <a:spcPts val="0"/>
              </a:spcBef>
              <a:spcAft>
                <a:spcPts val="0"/>
              </a:spcAft>
              <a:buNone/>
            </a:pPr>
            <a:r>
              <a:t/>
            </a:r>
            <a:endParaRPr sz="3000"/>
          </a:p>
        </p:txBody>
      </p:sp>
      <p:sp>
        <p:nvSpPr>
          <p:cNvPr id="2206" name="Google Shape;2206;p9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98"/>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600"/>
              <a:t>Situation:</a:t>
            </a:r>
            <a:endParaRPr sz="1600"/>
          </a:p>
          <a:p>
            <a:pPr indent="-330200" lvl="0" marL="457200" rtl="0" algn="l">
              <a:lnSpc>
                <a:spcPct val="115000"/>
              </a:lnSpc>
              <a:spcBef>
                <a:spcPts val="900"/>
              </a:spcBef>
              <a:spcAft>
                <a:spcPts val="0"/>
              </a:spcAft>
              <a:buSzPts val="1600"/>
              <a:buChar char="■"/>
            </a:pPr>
            <a:r>
              <a:rPr lang="en" sz="1600"/>
              <a:t>Two commits, commit </a:t>
            </a:r>
            <a:r>
              <a:rPr b="1" i="1" lang="en" sz="1600">
                <a:solidFill>
                  <a:srgbClr val="3D85C6"/>
                </a:solidFill>
              </a:rPr>
              <a:t>C</a:t>
            </a:r>
            <a:r>
              <a:rPr lang="en" sz="1600"/>
              <a:t> and </a:t>
            </a:r>
            <a:r>
              <a:rPr b="1" i="1" lang="en" sz="1600">
                <a:solidFill>
                  <a:srgbClr val="3D85C6"/>
                </a:solidFill>
              </a:rPr>
              <a:t>D</a:t>
            </a:r>
            <a:r>
              <a:rPr lang="en" sz="1600"/>
              <a:t>, have been pushed for code review. This created two changes that depend on each other. The bottom change was approved and is submittable, the top change got a negative review and hence cannot be submitted.</a:t>
            </a:r>
            <a:endParaRPr sz="1600"/>
          </a:p>
        </p:txBody>
      </p:sp>
      <p:sp>
        <p:nvSpPr>
          <p:cNvPr id="2208" name="Google Shape;2208;p98"/>
          <p:cNvSpPr/>
          <p:nvPr/>
        </p:nvSpPr>
        <p:spPr>
          <a:xfrm>
            <a:off x="3340479" y="30615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09" name="Google Shape;2209;p98"/>
          <p:cNvSpPr/>
          <p:nvPr/>
        </p:nvSpPr>
        <p:spPr>
          <a:xfrm>
            <a:off x="3340479" y="35525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10" name="Google Shape;2210;p98"/>
          <p:cNvCxnSpPr>
            <a:stCxn id="2209" idx="0"/>
            <a:endCxn id="2208" idx="4"/>
          </p:cNvCxnSpPr>
          <p:nvPr/>
        </p:nvCxnSpPr>
        <p:spPr>
          <a:xfrm rot="10800000">
            <a:off x="3502329" y="3403734"/>
            <a:ext cx="0" cy="148800"/>
          </a:xfrm>
          <a:prstGeom prst="straightConnector1">
            <a:avLst/>
          </a:prstGeom>
          <a:noFill/>
          <a:ln cap="flat" cmpd="sng" w="28575">
            <a:solidFill>
              <a:schemeClr val="dk2"/>
            </a:solidFill>
            <a:prstDash val="solid"/>
            <a:round/>
            <a:headEnd len="med" w="med" type="none"/>
            <a:tailEnd len="med" w="med" type="none"/>
          </a:ln>
        </p:spPr>
      </p:cxnSp>
      <p:sp>
        <p:nvSpPr>
          <p:cNvPr id="2211" name="Google Shape;2211;p98"/>
          <p:cNvSpPr/>
          <p:nvPr/>
        </p:nvSpPr>
        <p:spPr>
          <a:xfrm>
            <a:off x="3795086"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212" name="Google Shape;2212;p98"/>
          <p:cNvSpPr/>
          <p:nvPr/>
        </p:nvSpPr>
        <p:spPr>
          <a:xfrm>
            <a:off x="3795086" y="18307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13" name="Google Shape;2213;p98"/>
          <p:cNvCxnSpPr>
            <a:stCxn id="2211" idx="0"/>
            <a:endCxn id="2212" idx="4"/>
          </p:cNvCxnSpPr>
          <p:nvPr/>
        </p:nvCxnSpPr>
        <p:spPr>
          <a:xfrm rot="10800000">
            <a:off x="3956936" y="2172911"/>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214" name="Google Shape;2214;p98"/>
          <p:cNvCxnSpPr>
            <a:stCxn id="2208" idx="0"/>
            <a:endCxn id="2211" idx="4"/>
          </p:cNvCxnSpPr>
          <p:nvPr/>
        </p:nvCxnSpPr>
        <p:spPr>
          <a:xfrm flipH="1" rot="10800000">
            <a:off x="3502329" y="2885101"/>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215" name="Google Shape;2215;p98"/>
          <p:cNvSpPr txBox="1"/>
          <p:nvPr/>
        </p:nvSpPr>
        <p:spPr>
          <a:xfrm>
            <a:off x="2469350" y="30762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216" name="Google Shape;2216;p98"/>
          <p:cNvCxnSpPr>
            <a:stCxn id="2215" idx="3"/>
          </p:cNvCxnSpPr>
          <p:nvPr/>
        </p:nvCxnSpPr>
        <p:spPr>
          <a:xfrm flipH="1" rot="10800000">
            <a:off x="3046850" y="32302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217" name="Google Shape;2217;p98"/>
          <p:cNvSpPr txBox="1"/>
          <p:nvPr/>
        </p:nvSpPr>
        <p:spPr>
          <a:xfrm>
            <a:off x="2063475" y="183853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2218" name="Google Shape;2218;p98"/>
          <p:cNvCxnSpPr>
            <a:stCxn id="2217" idx="3"/>
          </p:cNvCxnSpPr>
          <p:nvPr/>
        </p:nvCxnSpPr>
        <p:spPr>
          <a:xfrm flipH="1" rot="10800000">
            <a:off x="3517575" y="1992588"/>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219" name="Google Shape;2219;p98"/>
          <p:cNvSpPr txBox="1"/>
          <p:nvPr/>
        </p:nvSpPr>
        <p:spPr>
          <a:xfrm>
            <a:off x="2063475" y="255356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220" name="Google Shape;2220;p98"/>
          <p:cNvCxnSpPr>
            <a:stCxn id="2219" idx="3"/>
          </p:cNvCxnSpPr>
          <p:nvPr/>
        </p:nvCxnSpPr>
        <p:spPr>
          <a:xfrm flipH="1" rot="10800000">
            <a:off x="3517575" y="27076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221" name="Google Shape;2221;p98"/>
          <p:cNvCxnSpPr>
            <a:stCxn id="2217" idx="2"/>
            <a:endCxn id="2219" idx="0"/>
          </p:cNvCxnSpPr>
          <p:nvPr/>
        </p:nvCxnSpPr>
        <p:spPr>
          <a:xfrm>
            <a:off x="2790525" y="215143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222" name="Google Shape;2222;p98"/>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98"/>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submit of the bottom change (change for commit C)?</a:t>
            </a:r>
            <a:endParaRPr i="1" sz="1800">
              <a:solidFill>
                <a:schemeClr val="dk1"/>
              </a:solidFill>
            </a:endParaRPr>
          </a:p>
        </p:txBody>
      </p:sp>
      <p:grpSp>
        <p:nvGrpSpPr>
          <p:cNvPr id="2224" name="Google Shape;2224;p98"/>
          <p:cNvGrpSpPr/>
          <p:nvPr/>
        </p:nvGrpSpPr>
        <p:grpSpPr>
          <a:xfrm>
            <a:off x="1702054" y="2553237"/>
            <a:ext cx="459300" cy="304200"/>
            <a:chOff x="4412142" y="3934975"/>
            <a:chExt cx="459300" cy="304200"/>
          </a:xfrm>
        </p:grpSpPr>
        <p:sp>
          <p:nvSpPr>
            <p:cNvPr id="2225" name="Google Shape;2225;p98"/>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98"/>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2227" name="Google Shape;2227;p98"/>
          <p:cNvGrpSpPr/>
          <p:nvPr/>
        </p:nvGrpSpPr>
        <p:grpSpPr>
          <a:xfrm>
            <a:off x="1710800" y="1837375"/>
            <a:ext cx="366600" cy="281950"/>
            <a:chOff x="5376138" y="2186500"/>
            <a:chExt cx="366600" cy="281950"/>
          </a:xfrm>
        </p:grpSpPr>
        <p:sp>
          <p:nvSpPr>
            <p:cNvPr id="2228" name="Google Shape;2228;p98"/>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98"/>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99"/>
          <p:cNvSpPr txBox="1"/>
          <p:nvPr/>
        </p:nvSpPr>
        <p:spPr>
          <a:xfrm>
            <a:off x="2794925" y="21503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2235" name="Google Shape;2235;p9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99"/>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Topics</a:t>
            </a:r>
            <a:endParaRPr b="1" sz="3600">
              <a:solidFill>
                <a:srgbClr val="FFFFFF"/>
              </a:solidFill>
            </a:endParaRPr>
          </a:p>
          <a:p>
            <a:pPr indent="0" lvl="0" marL="0" rtl="0" algn="l">
              <a:spcBef>
                <a:spcPts val="0"/>
              </a:spcBef>
              <a:spcAft>
                <a:spcPts val="0"/>
              </a:spcAft>
              <a:buNone/>
            </a:pPr>
            <a:r>
              <a:t/>
            </a:r>
            <a:endParaRPr sz="3000"/>
          </a:p>
        </p:txBody>
      </p:sp>
      <p:sp>
        <p:nvSpPr>
          <p:cNvPr id="2237" name="Google Shape;2237;p9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99"/>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600"/>
              <a:t>The bottom change can be submitted since it was approved and doesn’t depend on any non-submittable change. The top change stays open.</a:t>
            </a:r>
            <a:endParaRPr sz="1600"/>
          </a:p>
        </p:txBody>
      </p:sp>
      <p:sp>
        <p:nvSpPr>
          <p:cNvPr id="2239" name="Google Shape;2239;p99"/>
          <p:cNvSpPr/>
          <p:nvPr/>
        </p:nvSpPr>
        <p:spPr>
          <a:xfrm>
            <a:off x="3340479" y="30615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40" name="Google Shape;2240;p99"/>
          <p:cNvSpPr/>
          <p:nvPr/>
        </p:nvSpPr>
        <p:spPr>
          <a:xfrm>
            <a:off x="3340479" y="35525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41" name="Google Shape;2241;p99"/>
          <p:cNvCxnSpPr>
            <a:stCxn id="2240" idx="0"/>
            <a:endCxn id="2239" idx="4"/>
          </p:cNvCxnSpPr>
          <p:nvPr/>
        </p:nvCxnSpPr>
        <p:spPr>
          <a:xfrm rot="10800000">
            <a:off x="3502329" y="3403734"/>
            <a:ext cx="0" cy="148800"/>
          </a:xfrm>
          <a:prstGeom prst="straightConnector1">
            <a:avLst/>
          </a:prstGeom>
          <a:noFill/>
          <a:ln cap="flat" cmpd="sng" w="28575">
            <a:solidFill>
              <a:schemeClr val="dk2"/>
            </a:solidFill>
            <a:prstDash val="solid"/>
            <a:round/>
            <a:headEnd len="med" w="med" type="none"/>
            <a:tailEnd len="med" w="med" type="none"/>
          </a:ln>
        </p:spPr>
      </p:cxnSp>
      <p:sp>
        <p:nvSpPr>
          <p:cNvPr id="2242" name="Google Shape;2242;p99"/>
          <p:cNvSpPr/>
          <p:nvPr/>
        </p:nvSpPr>
        <p:spPr>
          <a:xfrm>
            <a:off x="3795086"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243" name="Google Shape;2243;p99"/>
          <p:cNvSpPr/>
          <p:nvPr/>
        </p:nvSpPr>
        <p:spPr>
          <a:xfrm>
            <a:off x="3795086" y="18307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44" name="Google Shape;2244;p99"/>
          <p:cNvCxnSpPr>
            <a:stCxn id="2242" idx="0"/>
            <a:endCxn id="2243" idx="4"/>
          </p:cNvCxnSpPr>
          <p:nvPr/>
        </p:nvCxnSpPr>
        <p:spPr>
          <a:xfrm rot="10800000">
            <a:off x="3956936" y="2172911"/>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245" name="Google Shape;2245;p99"/>
          <p:cNvCxnSpPr>
            <a:stCxn id="2239" idx="0"/>
            <a:endCxn id="2242" idx="4"/>
          </p:cNvCxnSpPr>
          <p:nvPr/>
        </p:nvCxnSpPr>
        <p:spPr>
          <a:xfrm flipH="1" rot="10800000">
            <a:off x="3502329" y="2885101"/>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246" name="Google Shape;2246;p99"/>
          <p:cNvSpPr txBox="1"/>
          <p:nvPr/>
        </p:nvSpPr>
        <p:spPr>
          <a:xfrm>
            <a:off x="2469350" y="3076216"/>
            <a:ext cx="5775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2247" name="Google Shape;2247;p99"/>
          <p:cNvCxnSpPr>
            <a:stCxn id="2246" idx="3"/>
          </p:cNvCxnSpPr>
          <p:nvPr/>
        </p:nvCxnSpPr>
        <p:spPr>
          <a:xfrm flipH="1" rot="10800000">
            <a:off x="3046850" y="3230266"/>
            <a:ext cx="277500" cy="2400"/>
          </a:xfrm>
          <a:prstGeom prst="straightConnector1">
            <a:avLst/>
          </a:prstGeom>
          <a:noFill/>
          <a:ln cap="flat" cmpd="sng" w="28575">
            <a:solidFill>
              <a:srgbClr val="B7B7B7"/>
            </a:solidFill>
            <a:prstDash val="dash"/>
            <a:round/>
            <a:headEnd len="med" w="med" type="none"/>
            <a:tailEnd len="med" w="med" type="triangle"/>
          </a:ln>
        </p:spPr>
      </p:cxnSp>
      <p:sp>
        <p:nvSpPr>
          <p:cNvPr id="2248" name="Google Shape;2248;p99"/>
          <p:cNvSpPr txBox="1"/>
          <p:nvPr/>
        </p:nvSpPr>
        <p:spPr>
          <a:xfrm>
            <a:off x="2063475" y="183853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2249" name="Google Shape;2249;p99"/>
          <p:cNvCxnSpPr>
            <a:stCxn id="2248" idx="3"/>
          </p:cNvCxnSpPr>
          <p:nvPr/>
        </p:nvCxnSpPr>
        <p:spPr>
          <a:xfrm flipH="1" rot="10800000">
            <a:off x="3517575" y="1992588"/>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250" name="Google Shape;2250;p99"/>
          <p:cNvSpPr txBox="1"/>
          <p:nvPr/>
        </p:nvSpPr>
        <p:spPr>
          <a:xfrm>
            <a:off x="2063475" y="255356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251" name="Google Shape;2251;p99"/>
          <p:cNvCxnSpPr>
            <a:stCxn id="2250" idx="3"/>
          </p:cNvCxnSpPr>
          <p:nvPr/>
        </p:nvCxnSpPr>
        <p:spPr>
          <a:xfrm flipH="1" rot="10800000">
            <a:off x="3517575" y="27076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252" name="Google Shape;2252;p99"/>
          <p:cNvCxnSpPr>
            <a:stCxn id="2248" idx="2"/>
            <a:endCxn id="2250" idx="0"/>
          </p:cNvCxnSpPr>
          <p:nvPr/>
        </p:nvCxnSpPr>
        <p:spPr>
          <a:xfrm>
            <a:off x="2790525" y="215143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253" name="Google Shape;2253;p9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9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Can it be enforced that both changes are only submittable together? If yes, how?</a:t>
            </a:r>
            <a:endParaRPr i="1" sz="1800">
              <a:solidFill>
                <a:schemeClr val="dk1"/>
              </a:solidFill>
            </a:endParaRPr>
          </a:p>
        </p:txBody>
      </p:sp>
      <p:sp>
        <p:nvSpPr>
          <p:cNvPr id="2255" name="Google Shape;2255;p99"/>
          <p:cNvSpPr txBox="1"/>
          <p:nvPr/>
        </p:nvSpPr>
        <p:spPr>
          <a:xfrm>
            <a:off x="4413850" y="2569116"/>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256" name="Google Shape;2256;p99"/>
          <p:cNvCxnSpPr>
            <a:stCxn id="2255" idx="1"/>
            <a:endCxn id="2242" idx="6"/>
          </p:cNvCxnSpPr>
          <p:nvPr/>
        </p:nvCxnSpPr>
        <p:spPr>
          <a:xfrm rot="10800000">
            <a:off x="4118650" y="2713866"/>
            <a:ext cx="295200" cy="11700"/>
          </a:xfrm>
          <a:prstGeom prst="straightConnector1">
            <a:avLst/>
          </a:prstGeom>
          <a:noFill/>
          <a:ln cap="flat" cmpd="sng" w="28575">
            <a:solidFill>
              <a:srgbClr val="A61C00"/>
            </a:solidFill>
            <a:prstDash val="solid"/>
            <a:round/>
            <a:headEnd len="med" w="med" type="none"/>
            <a:tailEnd len="med" w="med" type="triangle"/>
          </a:ln>
        </p:spPr>
      </p:cxnSp>
      <p:grpSp>
        <p:nvGrpSpPr>
          <p:cNvPr id="2257" name="Google Shape;2257;p99"/>
          <p:cNvGrpSpPr/>
          <p:nvPr/>
        </p:nvGrpSpPr>
        <p:grpSpPr>
          <a:xfrm>
            <a:off x="1702054" y="2553237"/>
            <a:ext cx="459300" cy="304200"/>
            <a:chOff x="4412142" y="3934975"/>
            <a:chExt cx="459300" cy="304200"/>
          </a:xfrm>
        </p:grpSpPr>
        <p:sp>
          <p:nvSpPr>
            <p:cNvPr id="2258" name="Google Shape;2258;p99"/>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99"/>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2260" name="Google Shape;2260;p99"/>
          <p:cNvGrpSpPr/>
          <p:nvPr/>
        </p:nvGrpSpPr>
        <p:grpSpPr>
          <a:xfrm>
            <a:off x="1710800" y="1837375"/>
            <a:ext cx="366600" cy="281950"/>
            <a:chOff x="5376138" y="2186500"/>
            <a:chExt cx="366600" cy="281950"/>
          </a:xfrm>
        </p:grpSpPr>
        <p:sp>
          <p:nvSpPr>
            <p:cNvPr id="2261" name="Google Shape;2261;p99"/>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99"/>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p100"/>
          <p:cNvSpPr/>
          <p:nvPr/>
        </p:nvSpPr>
        <p:spPr>
          <a:xfrm>
            <a:off x="279275" y="1722250"/>
            <a:ext cx="3270000" cy="1245000"/>
          </a:xfrm>
          <a:prstGeom prst="rect">
            <a:avLst/>
          </a:prstGeom>
          <a:solidFill>
            <a:srgbClr val="D9D2E9"/>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0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00"/>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Topics</a:t>
            </a:r>
            <a:endParaRPr b="1" sz="3600">
              <a:solidFill>
                <a:srgbClr val="FFFFFF"/>
              </a:solidFill>
            </a:endParaRPr>
          </a:p>
          <a:p>
            <a:pPr indent="0" lvl="0" marL="0" rtl="0" algn="l">
              <a:spcBef>
                <a:spcPts val="0"/>
              </a:spcBef>
              <a:spcAft>
                <a:spcPts val="0"/>
              </a:spcAft>
              <a:buNone/>
            </a:pPr>
            <a:r>
              <a:t/>
            </a:r>
            <a:endParaRPr sz="3000"/>
          </a:p>
        </p:txBody>
      </p:sp>
      <p:sp>
        <p:nvSpPr>
          <p:cNvPr id="2270" name="Google Shape;2270;p100"/>
          <p:cNvSpPr/>
          <p:nvPr/>
        </p:nvSpPr>
        <p:spPr>
          <a:xfrm>
            <a:off x="5170925" y="582200"/>
            <a:ext cx="39744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00"/>
          <p:cNvSpPr txBox="1"/>
          <p:nvPr/>
        </p:nvSpPr>
        <p:spPr>
          <a:xfrm>
            <a:off x="5276650" y="440125"/>
            <a:ext cx="3783300" cy="46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00"/>
              <a:t>Changes can be grouped by </a:t>
            </a:r>
            <a:r>
              <a:rPr b="1" i="1" lang="en" sz="1000">
                <a:solidFill>
                  <a:srgbClr val="3D85C6"/>
                </a:solidFill>
              </a:rPr>
              <a:t>topics</a:t>
            </a:r>
            <a:r>
              <a:rPr lang="en" sz="1000"/>
              <a:t> to enforce that they can only be </a:t>
            </a:r>
            <a:r>
              <a:rPr b="1" lang="en" sz="1000"/>
              <a:t>submitted together</a:t>
            </a:r>
            <a:r>
              <a:rPr lang="en" sz="1000"/>
              <a:t>. If both changes share the same topic, the topic can only be submitted when both changes are approved and submittable.</a:t>
            </a:r>
            <a:endParaRPr sz="1000"/>
          </a:p>
          <a:p>
            <a:pPr indent="-292100" lvl="0" marL="457200" rtl="0" algn="l">
              <a:lnSpc>
                <a:spcPct val="115000"/>
              </a:lnSpc>
              <a:spcBef>
                <a:spcPts val="900"/>
              </a:spcBef>
              <a:spcAft>
                <a:spcPts val="0"/>
              </a:spcAft>
              <a:buClr>
                <a:schemeClr val="dk1"/>
              </a:buClr>
              <a:buSzPts val="1000"/>
              <a:buChar char="■"/>
            </a:pPr>
            <a:r>
              <a:rPr lang="en" sz="1000"/>
              <a:t>A change can have at most one topic.</a:t>
            </a:r>
            <a:endParaRPr sz="1000"/>
          </a:p>
          <a:p>
            <a:pPr indent="-292100" lvl="0" marL="457200" rtl="0" algn="l">
              <a:lnSpc>
                <a:spcPct val="115000"/>
              </a:lnSpc>
              <a:spcBef>
                <a:spcPts val="0"/>
              </a:spcBef>
              <a:spcAft>
                <a:spcPts val="0"/>
              </a:spcAft>
              <a:buClr>
                <a:schemeClr val="dk1"/>
              </a:buClr>
              <a:buSzPts val="1000"/>
              <a:buChar char="■"/>
            </a:pPr>
            <a:r>
              <a:rPr lang="en" sz="1000"/>
              <a:t>Also changes that don’t depend on each other can have the same topic and be submitted together.</a:t>
            </a:r>
            <a:endParaRPr sz="1000"/>
          </a:p>
          <a:p>
            <a:pPr indent="-292100" lvl="0" marL="457200" rtl="0" algn="l">
              <a:lnSpc>
                <a:spcPct val="115000"/>
              </a:lnSpc>
              <a:spcBef>
                <a:spcPts val="0"/>
              </a:spcBef>
              <a:spcAft>
                <a:spcPts val="0"/>
              </a:spcAft>
              <a:buClr>
                <a:schemeClr val="dk1"/>
              </a:buClr>
              <a:buSzPts val="1000"/>
              <a:buChar char="■"/>
            </a:pPr>
            <a:r>
              <a:rPr lang="en" sz="1000"/>
              <a:t>Topics can also be used across repositories. This is useful if there is a dependency between two repositories, e.g. one repository defines an API that is used in another repository. If now the API is changed you can assign the same topic to the API change and the change that adapts the other repository to the new API to enforce that both changes are submitted together. </a:t>
            </a:r>
            <a:endParaRPr sz="1000"/>
          </a:p>
          <a:p>
            <a:pPr indent="-292100" lvl="0" marL="457200" rtl="0" algn="l">
              <a:lnSpc>
                <a:spcPct val="115000"/>
              </a:lnSpc>
              <a:spcBef>
                <a:spcPts val="0"/>
              </a:spcBef>
              <a:spcAft>
                <a:spcPts val="0"/>
              </a:spcAft>
              <a:buSzPts val="1000"/>
              <a:buChar char="■"/>
            </a:pPr>
            <a:r>
              <a:rPr lang="en" sz="1000"/>
              <a:t>Changes of topics that are limited to one repository are guaranteed to be submitted atomically.</a:t>
            </a:r>
            <a:endParaRPr sz="1000"/>
          </a:p>
          <a:p>
            <a:pPr indent="-292100" lvl="0" marL="457200" rtl="0" algn="l">
              <a:lnSpc>
                <a:spcPct val="115000"/>
              </a:lnSpc>
              <a:spcBef>
                <a:spcPts val="0"/>
              </a:spcBef>
              <a:spcAft>
                <a:spcPts val="0"/>
              </a:spcAft>
              <a:buSzPts val="1000"/>
              <a:buChar char="■"/>
            </a:pPr>
            <a:r>
              <a:rPr lang="en" sz="1000"/>
              <a:t>Topics that span repositories are not submitted atomically (it’s rather like clicking submit on the tip change of all </a:t>
            </a:r>
            <a:r>
              <a:rPr lang="en" sz="1000"/>
              <a:t>branch</a:t>
            </a:r>
            <a:r>
              <a:rPr lang="en" sz="1000"/>
              <a:t>es in a fast sequence)</a:t>
            </a:r>
            <a:endParaRPr sz="1000"/>
          </a:p>
          <a:p>
            <a:pPr indent="-292100" lvl="0" marL="457200" rtl="0" algn="l">
              <a:lnSpc>
                <a:spcPct val="115000"/>
              </a:lnSpc>
              <a:spcBef>
                <a:spcPts val="0"/>
              </a:spcBef>
              <a:spcAft>
                <a:spcPts val="0"/>
              </a:spcAft>
              <a:buSzPts val="1000"/>
              <a:buChar char="■"/>
            </a:pPr>
            <a:r>
              <a:rPr lang="en" sz="1000"/>
              <a:t>Whether topics enforce that the changes are submitted together is configurable on server level.</a:t>
            </a:r>
            <a:endParaRPr sz="1000"/>
          </a:p>
          <a:p>
            <a:pPr indent="-292100" lvl="0" marL="457200" rtl="0" algn="l">
              <a:lnSpc>
                <a:spcPct val="115000"/>
              </a:lnSpc>
              <a:spcBef>
                <a:spcPts val="0"/>
              </a:spcBef>
              <a:spcAft>
                <a:spcPts val="0"/>
              </a:spcAft>
              <a:buSzPts val="1000"/>
              <a:buChar char="■"/>
            </a:pPr>
            <a:r>
              <a:rPr lang="en" sz="1000"/>
              <a:t>Topics can be set on push:</a:t>
            </a:r>
            <a:br>
              <a:rPr lang="en" sz="1000"/>
            </a:br>
            <a:r>
              <a:rPr i="1" lang="en" sz="1000">
                <a:latin typeface="Courier New"/>
                <a:ea typeface="Courier New"/>
                <a:cs typeface="Courier New"/>
                <a:sym typeface="Courier New"/>
              </a:rPr>
              <a:t>git push origin HEAD:refs/for/master -o topic=MyTopic</a:t>
            </a:r>
            <a:endParaRPr i="1" sz="1000">
              <a:latin typeface="Courier New"/>
              <a:ea typeface="Courier New"/>
              <a:cs typeface="Courier New"/>
              <a:sym typeface="Courier New"/>
            </a:endParaRPr>
          </a:p>
        </p:txBody>
      </p:sp>
      <p:sp>
        <p:nvSpPr>
          <p:cNvPr id="2272" name="Google Shape;2272;p100"/>
          <p:cNvSpPr txBox="1"/>
          <p:nvPr/>
        </p:nvSpPr>
        <p:spPr>
          <a:xfrm>
            <a:off x="2794925" y="21503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2273" name="Google Shape;2273;p100"/>
          <p:cNvSpPr/>
          <p:nvPr/>
        </p:nvSpPr>
        <p:spPr>
          <a:xfrm>
            <a:off x="3340479" y="30615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74" name="Google Shape;2274;p100"/>
          <p:cNvSpPr/>
          <p:nvPr/>
        </p:nvSpPr>
        <p:spPr>
          <a:xfrm>
            <a:off x="3340479" y="35525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75" name="Google Shape;2275;p100"/>
          <p:cNvCxnSpPr>
            <a:stCxn id="2274" idx="0"/>
            <a:endCxn id="2273" idx="4"/>
          </p:cNvCxnSpPr>
          <p:nvPr/>
        </p:nvCxnSpPr>
        <p:spPr>
          <a:xfrm rot="10800000">
            <a:off x="3502329" y="3403734"/>
            <a:ext cx="0" cy="148800"/>
          </a:xfrm>
          <a:prstGeom prst="straightConnector1">
            <a:avLst/>
          </a:prstGeom>
          <a:noFill/>
          <a:ln cap="flat" cmpd="sng" w="28575">
            <a:solidFill>
              <a:schemeClr val="dk2"/>
            </a:solidFill>
            <a:prstDash val="solid"/>
            <a:round/>
            <a:headEnd len="med" w="med" type="none"/>
            <a:tailEnd len="med" w="med" type="none"/>
          </a:ln>
        </p:spPr>
      </p:cxnSp>
      <p:sp>
        <p:nvSpPr>
          <p:cNvPr id="2276" name="Google Shape;2276;p100"/>
          <p:cNvSpPr/>
          <p:nvPr/>
        </p:nvSpPr>
        <p:spPr>
          <a:xfrm>
            <a:off x="3795086"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277" name="Google Shape;2277;p100"/>
          <p:cNvSpPr/>
          <p:nvPr/>
        </p:nvSpPr>
        <p:spPr>
          <a:xfrm>
            <a:off x="3795086" y="18307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78" name="Google Shape;2278;p100"/>
          <p:cNvCxnSpPr>
            <a:stCxn id="2276" idx="0"/>
            <a:endCxn id="2277" idx="4"/>
          </p:cNvCxnSpPr>
          <p:nvPr/>
        </p:nvCxnSpPr>
        <p:spPr>
          <a:xfrm rot="10800000">
            <a:off x="3956936" y="2172911"/>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279" name="Google Shape;2279;p100"/>
          <p:cNvCxnSpPr>
            <a:stCxn id="2273" idx="0"/>
            <a:endCxn id="2276" idx="4"/>
          </p:cNvCxnSpPr>
          <p:nvPr/>
        </p:nvCxnSpPr>
        <p:spPr>
          <a:xfrm flipH="1" rot="10800000">
            <a:off x="3502329" y="2885101"/>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280" name="Google Shape;2280;p100"/>
          <p:cNvSpPr txBox="1"/>
          <p:nvPr/>
        </p:nvSpPr>
        <p:spPr>
          <a:xfrm>
            <a:off x="2469350" y="30762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281" name="Google Shape;2281;p100"/>
          <p:cNvCxnSpPr>
            <a:stCxn id="2280" idx="3"/>
          </p:cNvCxnSpPr>
          <p:nvPr/>
        </p:nvCxnSpPr>
        <p:spPr>
          <a:xfrm flipH="1" rot="10800000">
            <a:off x="3046850" y="32302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282" name="Google Shape;2282;p100"/>
          <p:cNvSpPr txBox="1"/>
          <p:nvPr/>
        </p:nvSpPr>
        <p:spPr>
          <a:xfrm>
            <a:off x="2063475" y="183853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2283" name="Google Shape;2283;p100"/>
          <p:cNvCxnSpPr>
            <a:stCxn id="2282" idx="3"/>
          </p:cNvCxnSpPr>
          <p:nvPr/>
        </p:nvCxnSpPr>
        <p:spPr>
          <a:xfrm flipH="1" rot="10800000">
            <a:off x="3517575" y="1992588"/>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284" name="Google Shape;2284;p100"/>
          <p:cNvSpPr txBox="1"/>
          <p:nvPr/>
        </p:nvSpPr>
        <p:spPr>
          <a:xfrm>
            <a:off x="2063475" y="255356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285" name="Google Shape;2285;p100"/>
          <p:cNvCxnSpPr>
            <a:stCxn id="2284" idx="3"/>
          </p:cNvCxnSpPr>
          <p:nvPr/>
        </p:nvCxnSpPr>
        <p:spPr>
          <a:xfrm flipH="1" rot="10800000">
            <a:off x="3517575" y="27076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286" name="Google Shape;2286;p100"/>
          <p:cNvCxnSpPr>
            <a:stCxn id="2282" idx="2"/>
            <a:endCxn id="2284" idx="0"/>
          </p:cNvCxnSpPr>
          <p:nvPr/>
        </p:nvCxnSpPr>
        <p:spPr>
          <a:xfrm>
            <a:off x="2790525" y="215143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287" name="Google Shape;2287;p100"/>
          <p:cNvSpPr txBox="1"/>
          <p:nvPr/>
        </p:nvSpPr>
        <p:spPr>
          <a:xfrm>
            <a:off x="418925" y="2093925"/>
            <a:ext cx="11511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MyTopic</a:t>
            </a:r>
            <a:endParaRPr sz="1800"/>
          </a:p>
        </p:txBody>
      </p:sp>
      <p:grpSp>
        <p:nvGrpSpPr>
          <p:cNvPr id="2288" name="Google Shape;2288;p100"/>
          <p:cNvGrpSpPr/>
          <p:nvPr/>
        </p:nvGrpSpPr>
        <p:grpSpPr>
          <a:xfrm>
            <a:off x="1702054" y="2553237"/>
            <a:ext cx="459300" cy="304200"/>
            <a:chOff x="4412142" y="3934975"/>
            <a:chExt cx="459300" cy="304200"/>
          </a:xfrm>
        </p:grpSpPr>
        <p:sp>
          <p:nvSpPr>
            <p:cNvPr id="2289" name="Google Shape;2289;p100"/>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00"/>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2291" name="Google Shape;2291;p100"/>
          <p:cNvGrpSpPr/>
          <p:nvPr/>
        </p:nvGrpSpPr>
        <p:grpSpPr>
          <a:xfrm>
            <a:off x="1710800" y="1837375"/>
            <a:ext cx="366600" cy="281950"/>
            <a:chOff x="5376138" y="2186500"/>
            <a:chExt cx="366600" cy="281950"/>
          </a:xfrm>
        </p:grpSpPr>
        <p:sp>
          <p:nvSpPr>
            <p:cNvPr id="2292" name="Google Shape;2292;p100"/>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00"/>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7" name="Shape 2297"/>
        <p:cNvGrpSpPr/>
        <p:nvPr/>
      </p:nvGrpSpPr>
      <p:grpSpPr>
        <a:xfrm>
          <a:off x="0" y="0"/>
          <a:ext cx="0" cy="0"/>
          <a:chOff x="0" y="0"/>
          <a:chExt cx="0" cy="0"/>
        </a:xfrm>
      </p:grpSpPr>
      <p:sp>
        <p:nvSpPr>
          <p:cNvPr id="2298" name="Google Shape;2298;p10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01"/>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Hashtags</a:t>
            </a:r>
            <a:endParaRPr b="1" sz="3600">
              <a:solidFill>
                <a:srgbClr val="FFFFFF"/>
              </a:solidFill>
            </a:endParaRPr>
          </a:p>
          <a:p>
            <a:pPr indent="0" lvl="0" marL="0" rtl="0" algn="l">
              <a:spcBef>
                <a:spcPts val="0"/>
              </a:spcBef>
              <a:spcAft>
                <a:spcPts val="0"/>
              </a:spcAft>
              <a:buNone/>
            </a:pPr>
            <a:r>
              <a:t/>
            </a:r>
            <a:endParaRPr sz="3000"/>
          </a:p>
        </p:txBody>
      </p:sp>
      <p:sp>
        <p:nvSpPr>
          <p:cNvPr id="2300" name="Google Shape;2300;p10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01"/>
          <p:cNvSpPr txBox="1"/>
          <p:nvPr/>
        </p:nvSpPr>
        <p:spPr>
          <a:xfrm>
            <a:off x="6128725" y="668100"/>
            <a:ext cx="2966100" cy="44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a:solidFill>
                  <a:srgbClr val="3D85C6"/>
                </a:solidFill>
              </a:rPr>
              <a:t>Hashtags</a:t>
            </a:r>
            <a:r>
              <a:rPr lang="en"/>
              <a:t> allow to group arbitrary changes by common tags:</a:t>
            </a:r>
            <a:endParaRPr/>
          </a:p>
          <a:p>
            <a:pPr indent="-317500" lvl="0" marL="457200" rtl="0" algn="l">
              <a:lnSpc>
                <a:spcPct val="115000"/>
              </a:lnSpc>
              <a:spcBef>
                <a:spcPts val="900"/>
              </a:spcBef>
              <a:spcAft>
                <a:spcPts val="0"/>
              </a:spcAft>
              <a:buClr>
                <a:schemeClr val="dk1"/>
              </a:buClr>
              <a:buSzPts val="1400"/>
              <a:buChar char="■"/>
            </a:pPr>
            <a:r>
              <a:rPr lang="en"/>
              <a:t>Changes can have many hashtags.</a:t>
            </a:r>
            <a:endParaRPr/>
          </a:p>
          <a:p>
            <a:pPr indent="-317500" lvl="0" marL="457200" rtl="0" algn="l">
              <a:lnSpc>
                <a:spcPct val="115000"/>
              </a:lnSpc>
              <a:spcBef>
                <a:spcPts val="0"/>
              </a:spcBef>
              <a:spcAft>
                <a:spcPts val="0"/>
              </a:spcAft>
              <a:buSzPts val="1400"/>
              <a:buChar char="■"/>
            </a:pPr>
            <a:r>
              <a:rPr lang="en"/>
              <a:t>You can query for changes that have a certain hashtag and link to them.</a:t>
            </a:r>
            <a:endParaRPr/>
          </a:p>
          <a:p>
            <a:pPr indent="-317500" lvl="0" marL="457200" rtl="0" algn="l">
              <a:lnSpc>
                <a:spcPct val="115000"/>
              </a:lnSpc>
              <a:spcBef>
                <a:spcPts val="0"/>
              </a:spcBef>
              <a:spcAft>
                <a:spcPts val="0"/>
              </a:spcAft>
              <a:buSzPts val="1400"/>
              <a:buChar char="■"/>
            </a:pPr>
            <a:r>
              <a:rPr lang="en"/>
              <a:t>In contrast to </a:t>
            </a:r>
            <a:r>
              <a:rPr b="1" i="1" lang="en"/>
              <a:t>topics</a:t>
            </a:r>
            <a:r>
              <a:rPr lang="en"/>
              <a:t>, changes with the same hashtag can be submitted independently.</a:t>
            </a:r>
            <a:endParaRPr/>
          </a:p>
        </p:txBody>
      </p:sp>
      <p:sp>
        <p:nvSpPr>
          <p:cNvPr id="2302" name="Google Shape;2302;p101"/>
          <p:cNvSpPr txBox="1"/>
          <p:nvPr/>
        </p:nvSpPr>
        <p:spPr>
          <a:xfrm>
            <a:off x="1688400" y="21503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2303" name="Google Shape;2303;p101"/>
          <p:cNvSpPr/>
          <p:nvPr/>
        </p:nvSpPr>
        <p:spPr>
          <a:xfrm>
            <a:off x="2233954" y="30615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304" name="Google Shape;2304;p101"/>
          <p:cNvSpPr/>
          <p:nvPr/>
        </p:nvSpPr>
        <p:spPr>
          <a:xfrm>
            <a:off x="2233954" y="35525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305" name="Google Shape;2305;p101"/>
          <p:cNvCxnSpPr>
            <a:stCxn id="2304" idx="0"/>
            <a:endCxn id="2303" idx="4"/>
          </p:cNvCxnSpPr>
          <p:nvPr/>
        </p:nvCxnSpPr>
        <p:spPr>
          <a:xfrm rot="10800000">
            <a:off x="2395804" y="3403734"/>
            <a:ext cx="0" cy="148800"/>
          </a:xfrm>
          <a:prstGeom prst="straightConnector1">
            <a:avLst/>
          </a:prstGeom>
          <a:noFill/>
          <a:ln cap="flat" cmpd="sng" w="28575">
            <a:solidFill>
              <a:schemeClr val="dk2"/>
            </a:solidFill>
            <a:prstDash val="solid"/>
            <a:round/>
            <a:headEnd len="med" w="med" type="none"/>
            <a:tailEnd len="med" w="med" type="none"/>
          </a:ln>
        </p:spPr>
      </p:cxnSp>
      <p:sp>
        <p:nvSpPr>
          <p:cNvPr id="2306" name="Google Shape;2306;p101"/>
          <p:cNvSpPr/>
          <p:nvPr/>
        </p:nvSpPr>
        <p:spPr>
          <a:xfrm>
            <a:off x="2688561"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307" name="Google Shape;2307;p101"/>
          <p:cNvSpPr/>
          <p:nvPr/>
        </p:nvSpPr>
        <p:spPr>
          <a:xfrm>
            <a:off x="2688561" y="18307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308" name="Google Shape;2308;p101"/>
          <p:cNvCxnSpPr>
            <a:stCxn id="2306" idx="0"/>
            <a:endCxn id="2307" idx="4"/>
          </p:cNvCxnSpPr>
          <p:nvPr/>
        </p:nvCxnSpPr>
        <p:spPr>
          <a:xfrm rot="10800000">
            <a:off x="2850411" y="2172911"/>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309" name="Google Shape;2309;p101"/>
          <p:cNvCxnSpPr>
            <a:stCxn id="2303" idx="0"/>
            <a:endCxn id="2306" idx="4"/>
          </p:cNvCxnSpPr>
          <p:nvPr/>
        </p:nvCxnSpPr>
        <p:spPr>
          <a:xfrm flipH="1" rot="10800000">
            <a:off x="2395804" y="2885101"/>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310" name="Google Shape;2310;p101"/>
          <p:cNvSpPr txBox="1"/>
          <p:nvPr/>
        </p:nvSpPr>
        <p:spPr>
          <a:xfrm>
            <a:off x="1362825" y="30762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311" name="Google Shape;2311;p101"/>
          <p:cNvCxnSpPr>
            <a:stCxn id="2310" idx="3"/>
          </p:cNvCxnSpPr>
          <p:nvPr/>
        </p:nvCxnSpPr>
        <p:spPr>
          <a:xfrm flipH="1" rot="10800000">
            <a:off x="1940325" y="32302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312" name="Google Shape;2312;p101"/>
          <p:cNvSpPr txBox="1"/>
          <p:nvPr/>
        </p:nvSpPr>
        <p:spPr>
          <a:xfrm>
            <a:off x="956950" y="183853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2313" name="Google Shape;2313;p101"/>
          <p:cNvCxnSpPr>
            <a:stCxn id="2312" idx="3"/>
          </p:cNvCxnSpPr>
          <p:nvPr/>
        </p:nvCxnSpPr>
        <p:spPr>
          <a:xfrm flipH="1" rot="10800000">
            <a:off x="2411050" y="1992588"/>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314" name="Google Shape;2314;p101"/>
          <p:cNvSpPr txBox="1"/>
          <p:nvPr/>
        </p:nvSpPr>
        <p:spPr>
          <a:xfrm>
            <a:off x="956950" y="255356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315" name="Google Shape;2315;p101"/>
          <p:cNvCxnSpPr>
            <a:stCxn id="2314" idx="3"/>
          </p:cNvCxnSpPr>
          <p:nvPr/>
        </p:nvCxnSpPr>
        <p:spPr>
          <a:xfrm flipH="1" rot="10800000">
            <a:off x="2411050" y="27076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316" name="Google Shape;2316;p101"/>
          <p:cNvCxnSpPr>
            <a:stCxn id="2312" idx="2"/>
            <a:endCxn id="2314" idx="0"/>
          </p:cNvCxnSpPr>
          <p:nvPr/>
        </p:nvCxnSpPr>
        <p:spPr>
          <a:xfrm>
            <a:off x="1684000" y="215143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317" name="Google Shape;2317;p101"/>
          <p:cNvSpPr/>
          <p:nvPr/>
        </p:nvSpPr>
        <p:spPr>
          <a:xfrm>
            <a:off x="3148111"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318" name="Google Shape;2318;p101"/>
          <p:cNvCxnSpPr>
            <a:stCxn id="2303" idx="0"/>
            <a:endCxn id="2317" idx="4"/>
          </p:cNvCxnSpPr>
          <p:nvPr/>
        </p:nvCxnSpPr>
        <p:spPr>
          <a:xfrm flipH="1" rot="10800000">
            <a:off x="2395804" y="2885101"/>
            <a:ext cx="914100" cy="176400"/>
          </a:xfrm>
          <a:prstGeom prst="straightConnector1">
            <a:avLst/>
          </a:prstGeom>
          <a:noFill/>
          <a:ln cap="flat" cmpd="sng" w="28575">
            <a:solidFill>
              <a:schemeClr val="dk2"/>
            </a:solidFill>
            <a:prstDash val="solid"/>
            <a:round/>
            <a:headEnd len="med" w="med" type="none"/>
            <a:tailEnd len="med" w="med" type="none"/>
          </a:ln>
        </p:spPr>
      </p:cxnSp>
      <p:sp>
        <p:nvSpPr>
          <p:cNvPr id="2319" name="Google Shape;2319;p101"/>
          <p:cNvSpPr txBox="1"/>
          <p:nvPr/>
        </p:nvSpPr>
        <p:spPr>
          <a:xfrm>
            <a:off x="3807250" y="255751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refs/changes/37/137/1</a:t>
            </a:r>
            <a:endParaRPr sz="1000"/>
          </a:p>
        </p:txBody>
      </p:sp>
      <p:cxnSp>
        <p:nvCxnSpPr>
          <p:cNvPr id="2320" name="Google Shape;2320;p101"/>
          <p:cNvCxnSpPr>
            <a:stCxn id="2319" idx="1"/>
            <a:endCxn id="2317" idx="6"/>
          </p:cNvCxnSpPr>
          <p:nvPr/>
        </p:nvCxnSpPr>
        <p:spPr>
          <a:xfrm rot="10800000">
            <a:off x="3471850" y="2713963"/>
            <a:ext cx="335400" cy="0"/>
          </a:xfrm>
          <a:prstGeom prst="straightConnector1">
            <a:avLst/>
          </a:prstGeom>
          <a:noFill/>
          <a:ln cap="flat" cmpd="sng" w="28575">
            <a:solidFill>
              <a:srgbClr val="6AA84F"/>
            </a:solidFill>
            <a:prstDash val="solid"/>
            <a:round/>
            <a:headEnd len="med" w="med" type="none"/>
            <a:tailEnd len="med" w="med" type="triangle"/>
          </a:ln>
        </p:spPr>
      </p:cxnSp>
      <p:sp>
        <p:nvSpPr>
          <p:cNvPr id="2321" name="Google Shape;2321;p101"/>
          <p:cNvSpPr txBox="1"/>
          <p:nvPr/>
        </p:nvSpPr>
        <p:spPr>
          <a:xfrm>
            <a:off x="5261350" y="2557513"/>
            <a:ext cx="758400" cy="312900"/>
          </a:xfrm>
          <a:prstGeom prst="rect">
            <a:avLst/>
          </a:prstGeom>
          <a:solidFill>
            <a:srgbClr val="EAD1DC"/>
          </a:solidFill>
          <a:ln cap="flat" cmpd="sng" w="2857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refactorX</a:t>
            </a:r>
            <a:endParaRPr sz="1000"/>
          </a:p>
        </p:txBody>
      </p:sp>
      <p:sp>
        <p:nvSpPr>
          <p:cNvPr id="2322" name="Google Shape;2322;p101"/>
          <p:cNvSpPr txBox="1"/>
          <p:nvPr/>
        </p:nvSpPr>
        <p:spPr>
          <a:xfrm>
            <a:off x="177800" y="1833813"/>
            <a:ext cx="758400" cy="312900"/>
          </a:xfrm>
          <a:prstGeom prst="rect">
            <a:avLst/>
          </a:prstGeom>
          <a:solidFill>
            <a:srgbClr val="EAD1DC"/>
          </a:solidFill>
          <a:ln cap="flat" cmpd="sng" w="2857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refactorX</a:t>
            </a:r>
            <a:endParaRPr sz="1000"/>
          </a:p>
        </p:txBody>
      </p:sp>
      <p:sp>
        <p:nvSpPr>
          <p:cNvPr id="2323" name="Google Shape;2323;p101"/>
          <p:cNvSpPr txBox="1"/>
          <p:nvPr/>
        </p:nvSpPr>
        <p:spPr>
          <a:xfrm>
            <a:off x="189450" y="2552363"/>
            <a:ext cx="758400" cy="312900"/>
          </a:xfrm>
          <a:prstGeom prst="rect">
            <a:avLst/>
          </a:prstGeom>
          <a:solidFill>
            <a:srgbClr val="EAD1DC"/>
          </a:solidFill>
          <a:ln cap="flat" cmpd="sng" w="2857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refactorX</a:t>
            </a:r>
            <a:endParaRPr sz="10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7" name="Shape 2327"/>
        <p:cNvGrpSpPr/>
        <p:nvPr/>
      </p:nvGrpSpPr>
      <p:grpSpPr>
        <a:xfrm>
          <a:off x="0" y="0"/>
          <a:ext cx="0" cy="0"/>
          <a:chOff x="0" y="0"/>
          <a:chExt cx="0" cy="0"/>
        </a:xfrm>
      </p:grpSpPr>
      <p:sp>
        <p:nvSpPr>
          <p:cNvPr id="2328" name="Google Shape;2328;p10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02"/>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330" name="Google Shape;2330;p10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02"/>
          <p:cNvSpPr txBox="1"/>
          <p:nvPr/>
        </p:nvSpPr>
        <p:spPr>
          <a:xfrm>
            <a:off x="6178500" y="55515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sz="900">
                <a:solidFill>
                  <a:schemeClr val="dk1"/>
                </a:solidFill>
              </a:rPr>
              <a:t>If </a:t>
            </a:r>
            <a:r>
              <a:rPr b="1" lang="en" sz="900">
                <a:solidFill>
                  <a:schemeClr val="dk1"/>
                </a:solidFill>
              </a:rPr>
              <a:t>several versions of a project</a:t>
            </a:r>
            <a:r>
              <a:rPr lang="en" sz="900">
                <a:solidFill>
                  <a:schemeClr val="dk1"/>
                </a:solidFill>
              </a:rPr>
              <a:t> need to be maintained it’s a common practise to have one (central) branch for each major project version:</a:t>
            </a:r>
            <a:endParaRPr sz="900">
              <a:solidFill>
                <a:schemeClr val="dk1"/>
              </a:solidFill>
            </a:endParaRPr>
          </a:p>
          <a:p>
            <a:pPr indent="-285750" lvl="0" marL="457200" rtl="0" algn="l">
              <a:lnSpc>
                <a:spcPct val="115000"/>
              </a:lnSpc>
              <a:spcBef>
                <a:spcPts val="900"/>
              </a:spcBef>
              <a:spcAft>
                <a:spcPts val="0"/>
              </a:spcAft>
              <a:buClr>
                <a:schemeClr val="dk1"/>
              </a:buClr>
              <a:buSzPts val="900"/>
              <a:buChar char="■"/>
            </a:pPr>
            <a:r>
              <a:rPr lang="en" sz="900">
                <a:solidFill>
                  <a:schemeClr val="dk1"/>
                </a:solidFill>
              </a:rPr>
              <a:t>The </a:t>
            </a:r>
            <a:r>
              <a:rPr i="1" lang="en" sz="900">
                <a:solidFill>
                  <a:schemeClr val="dk1"/>
                </a:solidFill>
                <a:latin typeface="Courier New"/>
                <a:ea typeface="Courier New"/>
                <a:cs typeface="Courier New"/>
                <a:sym typeface="Courier New"/>
              </a:rPr>
              <a:t>master</a:t>
            </a:r>
            <a:r>
              <a:rPr lang="en" sz="900">
                <a:solidFill>
                  <a:schemeClr val="dk1"/>
                </a:solidFill>
              </a:rPr>
              <a:t> branch is used to prepare the next major release. This means all new feature development should happen in this branch.</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i="1" lang="en" sz="900">
                <a:solidFill>
                  <a:schemeClr val="dk1"/>
                </a:solidFill>
                <a:latin typeface="Courier New"/>
                <a:ea typeface="Courier New"/>
                <a:cs typeface="Courier New"/>
                <a:sym typeface="Courier New"/>
              </a:rPr>
              <a:t>stable-&lt;version&gt;</a:t>
            </a:r>
            <a:r>
              <a:rPr lang="en" sz="900">
                <a:solidFill>
                  <a:schemeClr val="dk1"/>
                </a:solidFill>
              </a:rPr>
              <a:t> branches are used to prepare bug-fix releases. Normally you only do bug-fixes in these branches, and no feature development. Stable branches can be created pro-actively when a new major version is released, or on need when the first bug-fix for a released version is needed (in this case you create the stable branch from the release tag).</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Often a stable branch is already created at the moment when the next major release should be done. Because then you can use it for stabilization and creation of </a:t>
            </a:r>
            <a:r>
              <a:rPr b="1" i="1" lang="en" sz="900">
                <a:solidFill>
                  <a:schemeClr val="dk1"/>
                </a:solidFill>
              </a:rPr>
              <a:t>release candidates</a:t>
            </a:r>
            <a:r>
              <a:rPr lang="en" sz="900">
                <a:solidFill>
                  <a:schemeClr val="dk1"/>
                </a:solidFill>
              </a:rPr>
              <a:t> while the feature development in </a:t>
            </a:r>
            <a:r>
              <a:rPr i="1" lang="en" sz="900">
                <a:solidFill>
                  <a:schemeClr val="dk1"/>
                </a:solidFill>
                <a:latin typeface="Courier New"/>
                <a:ea typeface="Courier New"/>
                <a:cs typeface="Courier New"/>
                <a:sym typeface="Courier New"/>
              </a:rPr>
              <a:t>master</a:t>
            </a:r>
            <a:r>
              <a:rPr lang="en" sz="900">
                <a:solidFill>
                  <a:schemeClr val="dk1"/>
                </a:solidFill>
              </a:rPr>
              <a:t> is ongoing.</a:t>
            </a:r>
            <a:endParaRPr sz="900">
              <a:solidFill>
                <a:schemeClr val="dk1"/>
              </a:solidFill>
            </a:endParaRPr>
          </a:p>
        </p:txBody>
      </p:sp>
      <p:sp>
        <p:nvSpPr>
          <p:cNvPr id="2332" name="Google Shape;2332;p102"/>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333" name="Google Shape;2333;p102"/>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334" name="Google Shape;2334;p102"/>
          <p:cNvCxnSpPr>
            <a:stCxn id="2333" idx="0"/>
            <a:endCxn id="2332"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335" name="Google Shape;2335;p102"/>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336" name="Google Shape;2336;p102"/>
          <p:cNvCxnSpPr>
            <a:stCxn id="2335" idx="4"/>
            <a:endCxn id="2332"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337" name="Google Shape;2337;p102"/>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338" name="Google Shape;2338;p102"/>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339" name="Google Shape;2339;p102"/>
          <p:cNvCxnSpPr>
            <a:stCxn id="2338" idx="0"/>
            <a:endCxn id="2337"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340" name="Google Shape;2340;p102"/>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341" name="Google Shape;2341;p102"/>
          <p:cNvCxnSpPr>
            <a:stCxn id="2340" idx="4"/>
            <a:endCxn id="2337"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342" name="Google Shape;2342;p102"/>
          <p:cNvSpPr/>
          <p:nvPr/>
        </p:nvSpPr>
        <p:spPr>
          <a:xfrm>
            <a:off x="2787001" y="30689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343" name="Google Shape;2343;p102"/>
          <p:cNvCxnSpPr>
            <a:stCxn id="2342" idx="4"/>
            <a:endCxn id="2340" idx="0"/>
          </p:cNvCxnSpPr>
          <p:nvPr/>
        </p:nvCxnSpPr>
        <p:spPr>
          <a:xfrm>
            <a:off x="2921101" y="33527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344" name="Google Shape;2344;p102"/>
          <p:cNvSpPr/>
          <p:nvPr/>
        </p:nvSpPr>
        <p:spPr>
          <a:xfrm>
            <a:off x="2787001" y="26185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345" name="Google Shape;2345;p102"/>
          <p:cNvCxnSpPr>
            <a:stCxn id="2344" idx="4"/>
            <a:endCxn id="2342" idx="0"/>
          </p:cNvCxnSpPr>
          <p:nvPr/>
        </p:nvCxnSpPr>
        <p:spPr>
          <a:xfrm>
            <a:off x="2921101" y="2902321"/>
            <a:ext cx="0" cy="166500"/>
          </a:xfrm>
          <a:prstGeom prst="straightConnector1">
            <a:avLst/>
          </a:prstGeom>
          <a:noFill/>
          <a:ln cap="flat" cmpd="sng" w="28575">
            <a:solidFill>
              <a:schemeClr val="dk2"/>
            </a:solidFill>
            <a:prstDash val="solid"/>
            <a:round/>
            <a:headEnd len="med" w="med" type="none"/>
            <a:tailEnd len="med" w="med" type="none"/>
          </a:ln>
        </p:spPr>
      </p:cxnSp>
      <p:sp>
        <p:nvSpPr>
          <p:cNvPr id="2346" name="Google Shape;2346;p102"/>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347" name="Google Shape;2347;p102"/>
          <p:cNvSpPr txBox="1"/>
          <p:nvPr/>
        </p:nvSpPr>
        <p:spPr>
          <a:xfrm>
            <a:off x="2234882" y="34478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348" name="Google Shape;2348;p102"/>
          <p:cNvCxnSpPr>
            <a:stCxn id="2347" idx="3"/>
            <a:endCxn id="2340" idx="2"/>
          </p:cNvCxnSpPr>
          <p:nvPr/>
        </p:nvCxnSpPr>
        <p:spPr>
          <a:xfrm>
            <a:off x="2980982" y="36043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349" name="Google Shape;2349;p102"/>
          <p:cNvSpPr/>
          <p:nvPr/>
        </p:nvSpPr>
        <p:spPr>
          <a:xfrm>
            <a:off x="2410201" y="2230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350" name="Google Shape;2350;p102"/>
          <p:cNvCxnSpPr>
            <a:stCxn id="2349" idx="4"/>
            <a:endCxn id="2344" idx="0"/>
          </p:cNvCxnSpPr>
          <p:nvPr/>
        </p:nvCxnSpPr>
        <p:spPr>
          <a:xfrm>
            <a:off x="2544301" y="25145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351" name="Google Shape;2351;p102"/>
          <p:cNvSpPr/>
          <p:nvPr/>
        </p:nvSpPr>
        <p:spPr>
          <a:xfrm>
            <a:off x="2410201" y="17803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352" name="Google Shape;2352;p102"/>
          <p:cNvCxnSpPr>
            <a:stCxn id="2351" idx="4"/>
            <a:endCxn id="2349" idx="0"/>
          </p:cNvCxnSpPr>
          <p:nvPr/>
        </p:nvCxnSpPr>
        <p:spPr>
          <a:xfrm>
            <a:off x="2544301" y="2064108"/>
            <a:ext cx="0" cy="166500"/>
          </a:xfrm>
          <a:prstGeom prst="straightConnector1">
            <a:avLst/>
          </a:prstGeom>
          <a:noFill/>
          <a:ln cap="flat" cmpd="sng" w="28575">
            <a:solidFill>
              <a:schemeClr val="dk2"/>
            </a:solidFill>
            <a:prstDash val="solid"/>
            <a:round/>
            <a:headEnd len="med" w="med" type="none"/>
            <a:tailEnd len="med" w="med" type="none"/>
          </a:ln>
        </p:spPr>
      </p:cxnSp>
      <p:sp>
        <p:nvSpPr>
          <p:cNvPr id="2353" name="Google Shape;2353;p102"/>
          <p:cNvSpPr/>
          <p:nvPr/>
        </p:nvSpPr>
        <p:spPr>
          <a:xfrm>
            <a:off x="2410201" y="13300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354" name="Google Shape;2354;p102"/>
          <p:cNvCxnSpPr>
            <a:stCxn id="2353" idx="4"/>
          </p:cNvCxnSpPr>
          <p:nvPr/>
        </p:nvCxnSpPr>
        <p:spPr>
          <a:xfrm>
            <a:off x="2544301" y="1613808"/>
            <a:ext cx="0" cy="166500"/>
          </a:xfrm>
          <a:prstGeom prst="straightConnector1">
            <a:avLst/>
          </a:prstGeom>
          <a:noFill/>
          <a:ln cap="flat" cmpd="sng" w="28575">
            <a:solidFill>
              <a:schemeClr val="dk2"/>
            </a:solidFill>
            <a:prstDash val="solid"/>
            <a:round/>
            <a:headEnd len="med" w="med" type="none"/>
            <a:tailEnd len="med" w="med" type="none"/>
          </a:ln>
        </p:spPr>
      </p:cxnSp>
      <p:sp>
        <p:nvSpPr>
          <p:cNvPr id="2355" name="Google Shape;2355;p102"/>
          <p:cNvSpPr txBox="1"/>
          <p:nvPr/>
        </p:nvSpPr>
        <p:spPr>
          <a:xfrm>
            <a:off x="1751657" y="26054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356" name="Google Shape;2356;p102"/>
          <p:cNvCxnSpPr>
            <a:stCxn id="2355" idx="3"/>
            <a:endCxn id="2344" idx="2"/>
          </p:cNvCxnSpPr>
          <p:nvPr/>
        </p:nvCxnSpPr>
        <p:spPr>
          <a:xfrm flipH="1" rot="10800000">
            <a:off x="2497757" y="27603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357" name="Google Shape;2357;p102"/>
          <p:cNvSpPr txBox="1"/>
          <p:nvPr/>
        </p:nvSpPr>
        <p:spPr>
          <a:xfrm>
            <a:off x="1477875" y="1315454"/>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358" name="Google Shape;2358;p102"/>
          <p:cNvCxnSpPr>
            <a:stCxn id="2357" idx="3"/>
          </p:cNvCxnSpPr>
          <p:nvPr/>
        </p:nvCxnSpPr>
        <p:spPr>
          <a:xfrm>
            <a:off x="2118075" y="1471904"/>
            <a:ext cx="319500" cy="0"/>
          </a:xfrm>
          <a:prstGeom prst="straightConnector1">
            <a:avLst/>
          </a:prstGeom>
          <a:noFill/>
          <a:ln cap="flat" cmpd="sng" w="28575">
            <a:solidFill>
              <a:schemeClr val="dk2"/>
            </a:solidFill>
            <a:prstDash val="solid"/>
            <a:round/>
            <a:headEnd len="med" w="med" type="none"/>
            <a:tailEnd len="med" w="med" type="triangle"/>
          </a:ln>
        </p:spPr>
      </p:cxnSp>
      <p:sp>
        <p:nvSpPr>
          <p:cNvPr id="2359" name="Google Shape;2359;p102"/>
          <p:cNvSpPr txBox="1"/>
          <p:nvPr/>
        </p:nvSpPr>
        <p:spPr>
          <a:xfrm>
            <a:off x="3883775" y="344787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360" name="Google Shape;2360;p102"/>
          <p:cNvCxnSpPr>
            <a:stCxn id="2359" idx="1"/>
            <a:endCxn id="2340" idx="6"/>
          </p:cNvCxnSpPr>
          <p:nvPr/>
        </p:nvCxnSpPr>
        <p:spPr>
          <a:xfrm flipH="1">
            <a:off x="3566375" y="360432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361" name="Google Shape;2361;p102"/>
          <p:cNvSpPr txBox="1"/>
          <p:nvPr/>
        </p:nvSpPr>
        <p:spPr>
          <a:xfrm>
            <a:off x="3372650" y="26054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362" name="Google Shape;2362;p102"/>
          <p:cNvCxnSpPr>
            <a:stCxn id="2361" idx="1"/>
          </p:cNvCxnSpPr>
          <p:nvPr/>
        </p:nvCxnSpPr>
        <p:spPr>
          <a:xfrm flipH="1">
            <a:off x="3055250" y="276187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363" name="Google Shape;2363;p10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02"/>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If a bug is discovered where should it be fixed?</a:t>
            </a:r>
            <a:endParaRPr i="1" sz="1800">
              <a:solidFill>
                <a:schemeClr val="dk1"/>
              </a:solidFill>
            </a:endParaRPr>
          </a:p>
        </p:txBody>
      </p:sp>
      <p:cxnSp>
        <p:nvCxnSpPr>
          <p:cNvPr id="2365" name="Google Shape;2365;p102"/>
          <p:cNvCxnSpPr>
            <a:stCxn id="2355" idx="1"/>
          </p:cNvCxnSpPr>
          <p:nvPr/>
        </p:nvCxnSpPr>
        <p:spPr>
          <a:xfrm flipH="1">
            <a:off x="1140557" y="2761867"/>
            <a:ext cx="611100" cy="735900"/>
          </a:xfrm>
          <a:prstGeom prst="straightConnector1">
            <a:avLst/>
          </a:prstGeom>
          <a:noFill/>
          <a:ln cap="flat" cmpd="sng" w="9525">
            <a:solidFill>
              <a:srgbClr val="F1C232"/>
            </a:solidFill>
            <a:prstDash val="dash"/>
            <a:round/>
            <a:headEnd len="med" w="med" type="none"/>
            <a:tailEnd len="med" w="med" type="none"/>
          </a:ln>
        </p:spPr>
      </p:cxnSp>
      <p:cxnSp>
        <p:nvCxnSpPr>
          <p:cNvPr id="2366" name="Google Shape;2366;p102"/>
          <p:cNvCxnSpPr>
            <a:stCxn id="2347" idx="1"/>
          </p:cNvCxnSpPr>
          <p:nvPr/>
        </p:nvCxnSpPr>
        <p:spPr>
          <a:xfrm rot="10800000">
            <a:off x="1152182" y="3497817"/>
            <a:ext cx="1082700" cy="106500"/>
          </a:xfrm>
          <a:prstGeom prst="straightConnector1">
            <a:avLst/>
          </a:prstGeom>
          <a:noFill/>
          <a:ln cap="flat" cmpd="sng" w="9525">
            <a:solidFill>
              <a:srgbClr val="F1C232"/>
            </a:solidFill>
            <a:prstDash val="dash"/>
            <a:round/>
            <a:headEnd len="med" w="med" type="none"/>
            <a:tailEnd len="med" w="med" type="none"/>
          </a:ln>
        </p:spPr>
      </p:cxnSp>
      <p:sp>
        <p:nvSpPr>
          <p:cNvPr id="2367" name="Google Shape;2367;p102"/>
          <p:cNvSpPr txBox="1"/>
          <p:nvPr/>
        </p:nvSpPr>
        <p:spPr>
          <a:xfrm>
            <a:off x="201875" y="3428000"/>
            <a:ext cx="11520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69138"/>
                </a:solidFill>
              </a:rPr>
              <a:t>release tags</a:t>
            </a:r>
            <a:endParaRPr>
              <a:solidFill>
                <a:srgbClr val="E69138"/>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1" name="Shape 2371"/>
        <p:cNvGrpSpPr/>
        <p:nvPr/>
      </p:nvGrpSpPr>
      <p:grpSpPr>
        <a:xfrm>
          <a:off x="0" y="0"/>
          <a:ext cx="0" cy="0"/>
          <a:chOff x="0" y="0"/>
          <a:chExt cx="0" cy="0"/>
        </a:xfrm>
      </p:grpSpPr>
      <p:sp>
        <p:nvSpPr>
          <p:cNvPr id="2372" name="Google Shape;2372;p10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03"/>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374" name="Google Shape;2374;p10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03"/>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rgbClr val="3D85C6"/>
              </a:buClr>
              <a:buSzPts val="1400"/>
              <a:buAutoNum type="arabicPeriod"/>
            </a:pPr>
            <a:r>
              <a:rPr lang="en">
                <a:solidFill>
                  <a:srgbClr val="3D85C6"/>
                </a:solidFill>
              </a:rPr>
              <a:t>Do the bug-fix in the oldest stable branch that is affected and then merge the stable branches forward until the bug-fix reaches the </a:t>
            </a:r>
            <a:r>
              <a:rPr i="1" lang="en">
                <a:solidFill>
                  <a:srgbClr val="3D85C6"/>
                </a:solidFill>
                <a:latin typeface="Courier New"/>
                <a:ea typeface="Courier New"/>
                <a:cs typeface="Courier New"/>
                <a:sym typeface="Courier New"/>
              </a:rPr>
              <a:t>master</a:t>
            </a:r>
            <a:r>
              <a:rPr lang="en">
                <a:solidFill>
                  <a:srgbClr val="3D85C6"/>
                </a:solidFill>
              </a:rPr>
              <a:t> branch (preferred option).</a:t>
            </a:r>
            <a:endParaRPr>
              <a:solidFill>
                <a:srgbClr val="3D85C6"/>
              </a:solidFill>
            </a:endParaRPr>
          </a:p>
        </p:txBody>
      </p:sp>
      <p:sp>
        <p:nvSpPr>
          <p:cNvPr id="2376" name="Google Shape;2376;p103"/>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377" name="Google Shape;2377;p103"/>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378" name="Google Shape;2378;p103"/>
          <p:cNvCxnSpPr>
            <a:stCxn id="2377" idx="0"/>
            <a:endCxn id="2376"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379" name="Google Shape;2379;p103"/>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380" name="Google Shape;2380;p103"/>
          <p:cNvCxnSpPr>
            <a:stCxn id="2379" idx="4"/>
            <a:endCxn id="2376"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381" name="Google Shape;2381;p103"/>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382" name="Google Shape;2382;p103"/>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383" name="Google Shape;2383;p103"/>
          <p:cNvCxnSpPr>
            <a:stCxn id="2382" idx="0"/>
            <a:endCxn id="2381"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384" name="Google Shape;2384;p103"/>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385" name="Google Shape;2385;p103"/>
          <p:cNvCxnSpPr>
            <a:stCxn id="2384" idx="4"/>
            <a:endCxn id="2381"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386" name="Google Shape;2386;p103"/>
          <p:cNvSpPr/>
          <p:nvPr/>
        </p:nvSpPr>
        <p:spPr>
          <a:xfrm>
            <a:off x="2787001" y="30689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387" name="Google Shape;2387;p103"/>
          <p:cNvCxnSpPr>
            <a:stCxn id="2386" idx="4"/>
            <a:endCxn id="2384" idx="0"/>
          </p:cNvCxnSpPr>
          <p:nvPr/>
        </p:nvCxnSpPr>
        <p:spPr>
          <a:xfrm>
            <a:off x="2921101" y="33527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388" name="Google Shape;2388;p103"/>
          <p:cNvSpPr/>
          <p:nvPr/>
        </p:nvSpPr>
        <p:spPr>
          <a:xfrm>
            <a:off x="2787001" y="26185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389" name="Google Shape;2389;p103"/>
          <p:cNvCxnSpPr>
            <a:stCxn id="2388" idx="4"/>
            <a:endCxn id="2386" idx="0"/>
          </p:cNvCxnSpPr>
          <p:nvPr/>
        </p:nvCxnSpPr>
        <p:spPr>
          <a:xfrm>
            <a:off x="2921101" y="2902321"/>
            <a:ext cx="0" cy="166500"/>
          </a:xfrm>
          <a:prstGeom prst="straightConnector1">
            <a:avLst/>
          </a:prstGeom>
          <a:noFill/>
          <a:ln cap="flat" cmpd="sng" w="28575">
            <a:solidFill>
              <a:schemeClr val="dk2"/>
            </a:solidFill>
            <a:prstDash val="solid"/>
            <a:round/>
            <a:headEnd len="med" w="med" type="none"/>
            <a:tailEnd len="med" w="med" type="none"/>
          </a:ln>
        </p:spPr>
      </p:cxnSp>
      <p:sp>
        <p:nvSpPr>
          <p:cNvPr id="2390" name="Google Shape;2390;p103"/>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391" name="Google Shape;2391;p103"/>
          <p:cNvSpPr txBox="1"/>
          <p:nvPr/>
        </p:nvSpPr>
        <p:spPr>
          <a:xfrm>
            <a:off x="2234882" y="34478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392" name="Google Shape;2392;p103"/>
          <p:cNvCxnSpPr>
            <a:stCxn id="2391" idx="3"/>
            <a:endCxn id="2384" idx="2"/>
          </p:cNvCxnSpPr>
          <p:nvPr/>
        </p:nvCxnSpPr>
        <p:spPr>
          <a:xfrm>
            <a:off x="2980982" y="36043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393" name="Google Shape;2393;p103"/>
          <p:cNvSpPr/>
          <p:nvPr/>
        </p:nvSpPr>
        <p:spPr>
          <a:xfrm>
            <a:off x="2410201" y="2230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394" name="Google Shape;2394;p103"/>
          <p:cNvCxnSpPr>
            <a:stCxn id="2393" idx="4"/>
            <a:endCxn id="2388" idx="0"/>
          </p:cNvCxnSpPr>
          <p:nvPr/>
        </p:nvCxnSpPr>
        <p:spPr>
          <a:xfrm>
            <a:off x="2544301" y="25145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395" name="Google Shape;2395;p103"/>
          <p:cNvSpPr/>
          <p:nvPr/>
        </p:nvSpPr>
        <p:spPr>
          <a:xfrm>
            <a:off x="2410201" y="17803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396" name="Google Shape;2396;p103"/>
          <p:cNvCxnSpPr>
            <a:stCxn id="2395" idx="4"/>
            <a:endCxn id="2393" idx="0"/>
          </p:cNvCxnSpPr>
          <p:nvPr/>
        </p:nvCxnSpPr>
        <p:spPr>
          <a:xfrm>
            <a:off x="2544301" y="2064108"/>
            <a:ext cx="0" cy="166500"/>
          </a:xfrm>
          <a:prstGeom prst="straightConnector1">
            <a:avLst/>
          </a:prstGeom>
          <a:noFill/>
          <a:ln cap="flat" cmpd="sng" w="28575">
            <a:solidFill>
              <a:schemeClr val="dk2"/>
            </a:solidFill>
            <a:prstDash val="solid"/>
            <a:round/>
            <a:headEnd len="med" w="med" type="none"/>
            <a:tailEnd len="med" w="med" type="none"/>
          </a:ln>
        </p:spPr>
      </p:cxnSp>
      <p:sp>
        <p:nvSpPr>
          <p:cNvPr id="2397" name="Google Shape;2397;p103"/>
          <p:cNvSpPr/>
          <p:nvPr/>
        </p:nvSpPr>
        <p:spPr>
          <a:xfrm>
            <a:off x="2410201" y="13300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398" name="Google Shape;2398;p103"/>
          <p:cNvCxnSpPr>
            <a:stCxn id="2397" idx="4"/>
          </p:cNvCxnSpPr>
          <p:nvPr/>
        </p:nvCxnSpPr>
        <p:spPr>
          <a:xfrm>
            <a:off x="2544301" y="1613808"/>
            <a:ext cx="0" cy="166500"/>
          </a:xfrm>
          <a:prstGeom prst="straightConnector1">
            <a:avLst/>
          </a:prstGeom>
          <a:noFill/>
          <a:ln cap="flat" cmpd="sng" w="28575">
            <a:solidFill>
              <a:schemeClr val="dk2"/>
            </a:solidFill>
            <a:prstDash val="solid"/>
            <a:round/>
            <a:headEnd len="med" w="med" type="none"/>
            <a:tailEnd len="med" w="med" type="none"/>
          </a:ln>
        </p:spPr>
      </p:cxnSp>
      <p:sp>
        <p:nvSpPr>
          <p:cNvPr id="2399" name="Google Shape;2399;p103"/>
          <p:cNvSpPr txBox="1"/>
          <p:nvPr/>
        </p:nvSpPr>
        <p:spPr>
          <a:xfrm>
            <a:off x="1751657" y="26054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400" name="Google Shape;2400;p103"/>
          <p:cNvCxnSpPr>
            <a:stCxn id="2399" idx="3"/>
            <a:endCxn id="2388" idx="2"/>
          </p:cNvCxnSpPr>
          <p:nvPr/>
        </p:nvCxnSpPr>
        <p:spPr>
          <a:xfrm flipH="1" rot="10800000">
            <a:off x="2497757" y="27603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401" name="Google Shape;2401;p103"/>
          <p:cNvSpPr txBox="1"/>
          <p:nvPr/>
        </p:nvSpPr>
        <p:spPr>
          <a:xfrm>
            <a:off x="1477875" y="1315454"/>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402" name="Google Shape;2402;p103"/>
          <p:cNvCxnSpPr>
            <a:stCxn id="2401" idx="3"/>
          </p:cNvCxnSpPr>
          <p:nvPr/>
        </p:nvCxnSpPr>
        <p:spPr>
          <a:xfrm>
            <a:off x="2118075" y="1471904"/>
            <a:ext cx="319500" cy="0"/>
          </a:xfrm>
          <a:prstGeom prst="straightConnector1">
            <a:avLst/>
          </a:prstGeom>
          <a:noFill/>
          <a:ln cap="flat" cmpd="sng" w="28575">
            <a:solidFill>
              <a:schemeClr val="dk2"/>
            </a:solidFill>
            <a:prstDash val="solid"/>
            <a:round/>
            <a:headEnd len="med" w="med" type="none"/>
            <a:tailEnd len="med" w="med" type="triangle"/>
          </a:ln>
        </p:spPr>
      </p:cxnSp>
      <p:sp>
        <p:nvSpPr>
          <p:cNvPr id="2403" name="Google Shape;2403;p103"/>
          <p:cNvSpPr txBox="1"/>
          <p:nvPr/>
        </p:nvSpPr>
        <p:spPr>
          <a:xfrm>
            <a:off x="3883775" y="344787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404" name="Google Shape;2404;p103"/>
          <p:cNvCxnSpPr>
            <a:stCxn id="2403" idx="1"/>
            <a:endCxn id="2384" idx="6"/>
          </p:cNvCxnSpPr>
          <p:nvPr/>
        </p:nvCxnSpPr>
        <p:spPr>
          <a:xfrm flipH="1">
            <a:off x="3566375" y="360432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405" name="Google Shape;2405;p103"/>
          <p:cNvSpPr txBox="1"/>
          <p:nvPr/>
        </p:nvSpPr>
        <p:spPr>
          <a:xfrm>
            <a:off x="3372650" y="26054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406" name="Google Shape;2406;p103"/>
          <p:cNvCxnSpPr>
            <a:stCxn id="2405" idx="1"/>
          </p:cNvCxnSpPr>
          <p:nvPr/>
        </p:nvCxnSpPr>
        <p:spPr>
          <a:xfrm flipH="1">
            <a:off x="3055250" y="2761875"/>
            <a:ext cx="317400" cy="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0" name="Shape 2410"/>
        <p:cNvGrpSpPr/>
        <p:nvPr/>
      </p:nvGrpSpPr>
      <p:grpSpPr>
        <a:xfrm>
          <a:off x="0" y="0"/>
          <a:ext cx="0" cy="0"/>
          <a:chOff x="0" y="0"/>
          <a:chExt cx="0" cy="0"/>
        </a:xfrm>
      </p:grpSpPr>
      <p:sp>
        <p:nvSpPr>
          <p:cNvPr id="2411" name="Google Shape;2411;p10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04"/>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1</a:t>
            </a:r>
            <a:endParaRPr b="1" sz="3600">
              <a:solidFill>
                <a:srgbClr val="FFFFFF"/>
              </a:solidFill>
            </a:endParaRPr>
          </a:p>
          <a:p>
            <a:pPr indent="0" lvl="0" marL="0" rtl="0" algn="l">
              <a:spcBef>
                <a:spcPts val="0"/>
              </a:spcBef>
              <a:spcAft>
                <a:spcPts val="0"/>
              </a:spcAft>
              <a:buNone/>
            </a:pPr>
            <a:r>
              <a:t/>
            </a:r>
            <a:endParaRPr sz="3000"/>
          </a:p>
        </p:txBody>
      </p:sp>
      <p:sp>
        <p:nvSpPr>
          <p:cNvPr id="2413" name="Google Shape;2413;p10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04"/>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rgbClr val="3D85C6"/>
              </a:buClr>
              <a:buSzPts val="1400"/>
              <a:buAutoNum type="arabicPeriod"/>
            </a:pPr>
            <a:r>
              <a:rPr lang="en">
                <a:solidFill>
                  <a:srgbClr val="3D85C6"/>
                </a:solidFill>
              </a:rPr>
              <a:t>Do the bug-fix in the oldest stable branch that is affected and then merge the stable branches forward until the bug-fix reaches the </a:t>
            </a:r>
            <a:r>
              <a:rPr i="1" lang="en">
                <a:solidFill>
                  <a:srgbClr val="3D85C6"/>
                </a:solidFill>
                <a:latin typeface="Courier New"/>
                <a:ea typeface="Courier New"/>
                <a:cs typeface="Courier New"/>
                <a:sym typeface="Courier New"/>
              </a:rPr>
              <a:t>master</a:t>
            </a:r>
            <a:r>
              <a:rPr lang="en">
                <a:solidFill>
                  <a:srgbClr val="3D85C6"/>
                </a:solidFill>
              </a:rPr>
              <a:t> branch (preferred option).</a:t>
            </a:r>
            <a:endParaRPr>
              <a:solidFill>
                <a:srgbClr val="3D85C6"/>
              </a:solidFill>
            </a:endParaRPr>
          </a:p>
        </p:txBody>
      </p:sp>
      <p:sp>
        <p:nvSpPr>
          <p:cNvPr id="2415" name="Google Shape;2415;p104"/>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416" name="Google Shape;2416;p104"/>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417" name="Google Shape;2417;p104"/>
          <p:cNvCxnSpPr>
            <a:stCxn id="2416" idx="0"/>
            <a:endCxn id="2415"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418" name="Google Shape;2418;p104"/>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419" name="Google Shape;2419;p104"/>
          <p:cNvCxnSpPr>
            <a:stCxn id="2418" idx="4"/>
            <a:endCxn id="2415"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420" name="Google Shape;2420;p104"/>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421" name="Google Shape;2421;p104"/>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422" name="Google Shape;2422;p104"/>
          <p:cNvCxnSpPr>
            <a:stCxn id="2421" idx="0"/>
            <a:endCxn id="2420"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423" name="Google Shape;2423;p104"/>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424" name="Google Shape;2424;p104"/>
          <p:cNvCxnSpPr>
            <a:stCxn id="2423" idx="4"/>
            <a:endCxn id="2420"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425" name="Google Shape;2425;p104"/>
          <p:cNvSpPr/>
          <p:nvPr/>
        </p:nvSpPr>
        <p:spPr>
          <a:xfrm>
            <a:off x="2787001" y="30689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426" name="Google Shape;2426;p104"/>
          <p:cNvCxnSpPr>
            <a:stCxn id="2425" idx="4"/>
            <a:endCxn id="2423" idx="0"/>
          </p:cNvCxnSpPr>
          <p:nvPr/>
        </p:nvCxnSpPr>
        <p:spPr>
          <a:xfrm>
            <a:off x="2921101" y="33527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427" name="Google Shape;2427;p104"/>
          <p:cNvSpPr/>
          <p:nvPr/>
        </p:nvSpPr>
        <p:spPr>
          <a:xfrm>
            <a:off x="2787001" y="26185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428" name="Google Shape;2428;p104"/>
          <p:cNvCxnSpPr>
            <a:stCxn id="2427" idx="4"/>
            <a:endCxn id="2425" idx="0"/>
          </p:cNvCxnSpPr>
          <p:nvPr/>
        </p:nvCxnSpPr>
        <p:spPr>
          <a:xfrm>
            <a:off x="2921101" y="2902321"/>
            <a:ext cx="0" cy="166500"/>
          </a:xfrm>
          <a:prstGeom prst="straightConnector1">
            <a:avLst/>
          </a:prstGeom>
          <a:noFill/>
          <a:ln cap="flat" cmpd="sng" w="28575">
            <a:solidFill>
              <a:schemeClr val="dk2"/>
            </a:solidFill>
            <a:prstDash val="solid"/>
            <a:round/>
            <a:headEnd len="med" w="med" type="none"/>
            <a:tailEnd len="med" w="med" type="none"/>
          </a:ln>
        </p:spPr>
      </p:cxnSp>
      <p:sp>
        <p:nvSpPr>
          <p:cNvPr id="2429" name="Google Shape;2429;p104"/>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430" name="Google Shape;2430;p104"/>
          <p:cNvSpPr txBox="1"/>
          <p:nvPr/>
        </p:nvSpPr>
        <p:spPr>
          <a:xfrm>
            <a:off x="2234882" y="34478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431" name="Google Shape;2431;p104"/>
          <p:cNvCxnSpPr>
            <a:stCxn id="2430" idx="3"/>
            <a:endCxn id="2423" idx="2"/>
          </p:cNvCxnSpPr>
          <p:nvPr/>
        </p:nvCxnSpPr>
        <p:spPr>
          <a:xfrm>
            <a:off x="2980982" y="36043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432" name="Google Shape;2432;p104"/>
          <p:cNvSpPr/>
          <p:nvPr/>
        </p:nvSpPr>
        <p:spPr>
          <a:xfrm>
            <a:off x="2410201" y="2230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433" name="Google Shape;2433;p104"/>
          <p:cNvCxnSpPr>
            <a:stCxn id="2432" idx="4"/>
            <a:endCxn id="2427" idx="0"/>
          </p:cNvCxnSpPr>
          <p:nvPr/>
        </p:nvCxnSpPr>
        <p:spPr>
          <a:xfrm>
            <a:off x="2544301" y="25145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434" name="Google Shape;2434;p104"/>
          <p:cNvSpPr/>
          <p:nvPr/>
        </p:nvSpPr>
        <p:spPr>
          <a:xfrm>
            <a:off x="2410201" y="17803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435" name="Google Shape;2435;p104"/>
          <p:cNvCxnSpPr>
            <a:stCxn id="2434" idx="4"/>
            <a:endCxn id="2432" idx="0"/>
          </p:cNvCxnSpPr>
          <p:nvPr/>
        </p:nvCxnSpPr>
        <p:spPr>
          <a:xfrm>
            <a:off x="2544301" y="2064108"/>
            <a:ext cx="0" cy="166500"/>
          </a:xfrm>
          <a:prstGeom prst="straightConnector1">
            <a:avLst/>
          </a:prstGeom>
          <a:noFill/>
          <a:ln cap="flat" cmpd="sng" w="28575">
            <a:solidFill>
              <a:schemeClr val="dk2"/>
            </a:solidFill>
            <a:prstDash val="solid"/>
            <a:round/>
            <a:headEnd len="med" w="med" type="none"/>
            <a:tailEnd len="med" w="med" type="none"/>
          </a:ln>
        </p:spPr>
      </p:cxnSp>
      <p:sp>
        <p:nvSpPr>
          <p:cNvPr id="2436" name="Google Shape;2436;p104"/>
          <p:cNvSpPr/>
          <p:nvPr/>
        </p:nvSpPr>
        <p:spPr>
          <a:xfrm>
            <a:off x="2410201" y="13300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437" name="Google Shape;2437;p104"/>
          <p:cNvCxnSpPr>
            <a:stCxn id="2436" idx="4"/>
          </p:cNvCxnSpPr>
          <p:nvPr/>
        </p:nvCxnSpPr>
        <p:spPr>
          <a:xfrm>
            <a:off x="2544301" y="1613808"/>
            <a:ext cx="0" cy="166500"/>
          </a:xfrm>
          <a:prstGeom prst="straightConnector1">
            <a:avLst/>
          </a:prstGeom>
          <a:noFill/>
          <a:ln cap="flat" cmpd="sng" w="28575">
            <a:solidFill>
              <a:schemeClr val="dk2"/>
            </a:solidFill>
            <a:prstDash val="solid"/>
            <a:round/>
            <a:headEnd len="med" w="med" type="none"/>
            <a:tailEnd len="med" w="med" type="none"/>
          </a:ln>
        </p:spPr>
      </p:cxnSp>
      <p:sp>
        <p:nvSpPr>
          <p:cNvPr id="2438" name="Google Shape;2438;p104"/>
          <p:cNvSpPr txBox="1"/>
          <p:nvPr/>
        </p:nvSpPr>
        <p:spPr>
          <a:xfrm>
            <a:off x="1751657" y="26054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439" name="Google Shape;2439;p104"/>
          <p:cNvCxnSpPr>
            <a:stCxn id="2438" idx="3"/>
            <a:endCxn id="2427" idx="2"/>
          </p:cNvCxnSpPr>
          <p:nvPr/>
        </p:nvCxnSpPr>
        <p:spPr>
          <a:xfrm flipH="1" rot="10800000">
            <a:off x="2497757" y="27603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440" name="Google Shape;2440;p104"/>
          <p:cNvSpPr txBox="1"/>
          <p:nvPr/>
        </p:nvSpPr>
        <p:spPr>
          <a:xfrm>
            <a:off x="1477875" y="1315454"/>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441" name="Google Shape;2441;p104"/>
          <p:cNvCxnSpPr>
            <a:stCxn id="2440" idx="3"/>
          </p:cNvCxnSpPr>
          <p:nvPr/>
        </p:nvCxnSpPr>
        <p:spPr>
          <a:xfrm>
            <a:off x="2118075" y="1471904"/>
            <a:ext cx="319500" cy="0"/>
          </a:xfrm>
          <a:prstGeom prst="straightConnector1">
            <a:avLst/>
          </a:prstGeom>
          <a:noFill/>
          <a:ln cap="flat" cmpd="sng" w="28575">
            <a:solidFill>
              <a:schemeClr val="dk2"/>
            </a:solidFill>
            <a:prstDash val="solid"/>
            <a:round/>
            <a:headEnd len="med" w="med" type="none"/>
            <a:tailEnd len="med" w="med" type="triangle"/>
          </a:ln>
        </p:spPr>
      </p:cxnSp>
      <p:sp>
        <p:nvSpPr>
          <p:cNvPr id="2442" name="Google Shape;2442;p104"/>
          <p:cNvSpPr txBox="1"/>
          <p:nvPr/>
        </p:nvSpPr>
        <p:spPr>
          <a:xfrm>
            <a:off x="3883775" y="3447875"/>
            <a:ext cx="8124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stable-1.0</a:t>
            </a:r>
            <a:endParaRPr sz="1000">
              <a:solidFill>
                <a:srgbClr val="B7B7B7"/>
              </a:solidFill>
            </a:endParaRPr>
          </a:p>
        </p:txBody>
      </p:sp>
      <p:cxnSp>
        <p:nvCxnSpPr>
          <p:cNvPr id="2443" name="Google Shape;2443;p104"/>
          <p:cNvCxnSpPr>
            <a:stCxn id="2442" idx="1"/>
            <a:endCxn id="2423" idx="6"/>
          </p:cNvCxnSpPr>
          <p:nvPr/>
        </p:nvCxnSpPr>
        <p:spPr>
          <a:xfrm flipH="1">
            <a:off x="3566375" y="3604325"/>
            <a:ext cx="317400" cy="5100"/>
          </a:xfrm>
          <a:prstGeom prst="straightConnector1">
            <a:avLst/>
          </a:prstGeom>
          <a:noFill/>
          <a:ln cap="flat" cmpd="sng" w="28575">
            <a:solidFill>
              <a:srgbClr val="CCCCCC"/>
            </a:solidFill>
            <a:prstDash val="dash"/>
            <a:round/>
            <a:headEnd len="med" w="med" type="none"/>
            <a:tailEnd len="med" w="med" type="triangle"/>
          </a:ln>
        </p:spPr>
      </p:cxnSp>
      <p:sp>
        <p:nvSpPr>
          <p:cNvPr id="2444" name="Google Shape;2444;p104"/>
          <p:cNvSpPr txBox="1"/>
          <p:nvPr/>
        </p:nvSpPr>
        <p:spPr>
          <a:xfrm>
            <a:off x="3372650" y="26054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445" name="Google Shape;2445;p104"/>
          <p:cNvCxnSpPr>
            <a:stCxn id="2444" idx="1"/>
          </p:cNvCxnSpPr>
          <p:nvPr/>
        </p:nvCxnSpPr>
        <p:spPr>
          <a:xfrm flipH="1">
            <a:off x="3055250" y="276187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446" name="Google Shape;2446;p104"/>
          <p:cNvSpPr/>
          <p:nvPr/>
        </p:nvSpPr>
        <p:spPr>
          <a:xfrm>
            <a:off x="3298276" y="3050971"/>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I</a:t>
            </a:r>
            <a:endParaRPr b="1" sz="1000">
              <a:solidFill>
                <a:srgbClr val="A61C00"/>
              </a:solidFill>
            </a:endParaRPr>
          </a:p>
        </p:txBody>
      </p:sp>
      <p:cxnSp>
        <p:nvCxnSpPr>
          <p:cNvPr id="2447" name="Google Shape;2447;p104"/>
          <p:cNvCxnSpPr>
            <a:stCxn id="2446" idx="4"/>
            <a:endCxn id="2423" idx="0"/>
          </p:cNvCxnSpPr>
          <p:nvPr/>
        </p:nvCxnSpPr>
        <p:spPr>
          <a:xfrm>
            <a:off x="3432376" y="3334771"/>
            <a:ext cx="0" cy="132600"/>
          </a:xfrm>
          <a:prstGeom prst="straightConnector1">
            <a:avLst/>
          </a:prstGeom>
          <a:noFill/>
          <a:ln cap="flat" cmpd="sng" w="28575">
            <a:solidFill>
              <a:srgbClr val="A61C00"/>
            </a:solidFill>
            <a:prstDash val="solid"/>
            <a:round/>
            <a:headEnd len="med" w="med" type="none"/>
            <a:tailEnd len="med" w="med" type="none"/>
          </a:ln>
        </p:spPr>
      </p:cxnSp>
      <p:sp>
        <p:nvSpPr>
          <p:cNvPr id="2448" name="Google Shape;2448;p104"/>
          <p:cNvSpPr txBox="1"/>
          <p:nvPr/>
        </p:nvSpPr>
        <p:spPr>
          <a:xfrm>
            <a:off x="3883875" y="3026650"/>
            <a:ext cx="8124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449" name="Google Shape;2449;p104"/>
          <p:cNvCxnSpPr>
            <a:stCxn id="2448" idx="1"/>
          </p:cNvCxnSpPr>
          <p:nvPr/>
        </p:nvCxnSpPr>
        <p:spPr>
          <a:xfrm flipH="1">
            <a:off x="3566475" y="3183100"/>
            <a:ext cx="317400" cy="5100"/>
          </a:xfrm>
          <a:prstGeom prst="straightConnector1">
            <a:avLst/>
          </a:prstGeom>
          <a:noFill/>
          <a:ln cap="flat" cmpd="sng" w="28575">
            <a:solidFill>
              <a:srgbClr val="A61C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Gerrit</a:t>
            </a:r>
            <a:endParaRPr b="1" sz="3600">
              <a:solidFill>
                <a:srgbClr val="FFFFFF"/>
              </a:solidFill>
            </a:endParaRPr>
          </a:p>
          <a:p>
            <a:pPr indent="0" lvl="0" marL="0" rtl="0" algn="l">
              <a:spcBef>
                <a:spcPts val="0"/>
              </a:spcBef>
              <a:spcAft>
                <a:spcPts val="0"/>
              </a:spcAft>
              <a:buNone/>
            </a:pPr>
            <a:r>
              <a:t/>
            </a:r>
            <a:endParaRPr sz="3000"/>
          </a:p>
        </p:txBody>
      </p:sp>
      <p:sp>
        <p:nvSpPr>
          <p:cNvPr id="187" name="Google Shape;187;p33"/>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3"/>
          <p:cNvSpPr txBox="1"/>
          <p:nvPr/>
        </p:nvSpPr>
        <p:spPr>
          <a:xfrm>
            <a:off x="6012950" y="668100"/>
            <a:ext cx="3069300" cy="44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In the Gerrit installation folder on the server (</a:t>
            </a:r>
            <a:r>
              <a:rPr i="1" lang="en">
                <a:solidFill>
                  <a:schemeClr val="dk1"/>
                </a:solidFill>
                <a:latin typeface="Courier New"/>
                <a:ea typeface="Courier New"/>
                <a:cs typeface="Courier New"/>
                <a:sym typeface="Courier New"/>
              </a:rPr>
              <a:t>review_site</a:t>
            </a:r>
            <a:r>
              <a:rPr lang="en">
                <a:solidFill>
                  <a:schemeClr val="dk1"/>
                </a:solidFill>
              </a:rPr>
              <a:t>) you can find a </a:t>
            </a:r>
            <a:r>
              <a:rPr i="1" lang="en">
                <a:solidFill>
                  <a:schemeClr val="dk1"/>
                </a:solidFill>
                <a:latin typeface="Courier New"/>
                <a:ea typeface="Courier New"/>
                <a:cs typeface="Courier New"/>
                <a:sym typeface="Courier New"/>
              </a:rPr>
              <a:t>git</a:t>
            </a:r>
            <a:r>
              <a:rPr lang="en">
                <a:solidFill>
                  <a:schemeClr val="dk1"/>
                </a:solidFill>
              </a:rPr>
              <a:t> folder that contains all Git repositories that are managed by Gerrit:</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these are </a:t>
            </a:r>
            <a:r>
              <a:rPr b="1" i="1" lang="en">
                <a:solidFill>
                  <a:schemeClr val="dk1"/>
                </a:solidFill>
              </a:rPr>
              <a:t>bare repositories</a:t>
            </a:r>
            <a:r>
              <a:rPr lang="en">
                <a:solidFill>
                  <a:schemeClr val="dk1"/>
                </a:solidFill>
              </a:rPr>
              <a:t> (this means they don’t have a working dir)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repositories may be hierarchically structured in subfolders</a:t>
            </a:r>
            <a:endParaRPr>
              <a:solidFill>
                <a:schemeClr val="dk1"/>
              </a:solidFill>
            </a:endParaRPr>
          </a:p>
          <a:p>
            <a:pPr indent="0" lvl="0" marL="0" rtl="0" algn="l">
              <a:lnSpc>
                <a:spcPct val="115000"/>
              </a:lnSpc>
              <a:spcBef>
                <a:spcPts val="900"/>
              </a:spcBef>
              <a:spcAft>
                <a:spcPts val="900"/>
              </a:spcAft>
              <a:buNone/>
            </a:pPr>
            <a:r>
              <a:rPr lang="en">
                <a:solidFill>
                  <a:schemeClr val="dk1"/>
                </a:solidFill>
              </a:rPr>
              <a:t>At Google the repositories are not stored in the file system, but in a database.</a:t>
            </a:r>
            <a:endParaRPr>
              <a:solidFill>
                <a:schemeClr val="dk1"/>
              </a:solidFill>
            </a:endParaRPr>
          </a:p>
        </p:txBody>
      </p:sp>
      <p:sp>
        <p:nvSpPr>
          <p:cNvPr id="189" name="Google Shape;189;p33"/>
          <p:cNvSpPr txBox="1"/>
          <p:nvPr/>
        </p:nvSpPr>
        <p:spPr>
          <a:xfrm>
            <a:off x="584550" y="1979850"/>
            <a:ext cx="8679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Gerrit</a:t>
            </a:r>
            <a:endParaRPr b="1" sz="1200"/>
          </a:p>
        </p:txBody>
      </p:sp>
      <p:sp>
        <p:nvSpPr>
          <p:cNvPr id="190" name="Google Shape;190;p33"/>
          <p:cNvSpPr txBox="1"/>
          <p:nvPr/>
        </p:nvSpPr>
        <p:spPr>
          <a:xfrm>
            <a:off x="58775" y="773250"/>
            <a:ext cx="5676000" cy="12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Gerrit is built on top of Git</a:t>
            </a:r>
            <a:endParaRPr b="1" sz="1800"/>
          </a:p>
          <a:p>
            <a:pPr indent="-342900" lvl="0" marL="457200" rtl="0" algn="l">
              <a:spcBef>
                <a:spcPts val="0"/>
              </a:spcBef>
              <a:spcAft>
                <a:spcPts val="0"/>
              </a:spcAft>
              <a:buSzPts val="1800"/>
              <a:buChar char="■"/>
            </a:pPr>
            <a:r>
              <a:rPr lang="en" sz="1800"/>
              <a:t>it manages standard Git repositories and</a:t>
            </a:r>
            <a:endParaRPr sz="1800"/>
          </a:p>
          <a:p>
            <a:pPr indent="-342900" lvl="0" marL="457200" rtl="0" algn="l">
              <a:spcBef>
                <a:spcPts val="0"/>
              </a:spcBef>
              <a:spcAft>
                <a:spcPts val="0"/>
              </a:spcAft>
              <a:buSzPts val="1800"/>
              <a:buChar char="■"/>
            </a:pPr>
            <a:r>
              <a:rPr lang="en" sz="1800"/>
              <a:t>controls access and updates to them</a:t>
            </a:r>
            <a:endParaRPr sz="1800"/>
          </a:p>
        </p:txBody>
      </p:sp>
      <p:pic>
        <p:nvPicPr>
          <p:cNvPr id="191" name="Google Shape;191;p33"/>
          <p:cNvPicPr preferRelativeResize="0"/>
          <p:nvPr/>
        </p:nvPicPr>
        <p:blipFill rotWithShape="1">
          <a:blip r:embed="rId3">
            <a:alphaModFix/>
          </a:blip>
          <a:srcRect b="0" l="0" r="0" t="0"/>
          <a:stretch/>
        </p:blipFill>
        <p:spPr>
          <a:xfrm>
            <a:off x="655200" y="2252880"/>
            <a:ext cx="2840400" cy="265392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3" name="Shape 2453"/>
        <p:cNvGrpSpPr/>
        <p:nvPr/>
      </p:nvGrpSpPr>
      <p:grpSpPr>
        <a:xfrm>
          <a:off x="0" y="0"/>
          <a:ext cx="0" cy="0"/>
          <a:chOff x="0" y="0"/>
          <a:chExt cx="0" cy="0"/>
        </a:xfrm>
      </p:grpSpPr>
      <p:sp>
        <p:nvSpPr>
          <p:cNvPr id="2454" name="Google Shape;2454;p10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0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05"/>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rgbClr val="3D85C6"/>
              </a:buClr>
              <a:buSzPts val="1400"/>
              <a:buAutoNum type="arabicPeriod"/>
            </a:pPr>
            <a:r>
              <a:rPr lang="en">
                <a:solidFill>
                  <a:srgbClr val="3D85C6"/>
                </a:solidFill>
              </a:rPr>
              <a:t>Do the bug-fix in the oldest stable branch that is affected and then merge the stable branches forward until the bug-fix reaches the </a:t>
            </a:r>
            <a:r>
              <a:rPr i="1" lang="en">
                <a:solidFill>
                  <a:srgbClr val="3D85C6"/>
                </a:solidFill>
                <a:latin typeface="Courier New"/>
                <a:ea typeface="Courier New"/>
                <a:cs typeface="Courier New"/>
                <a:sym typeface="Courier New"/>
              </a:rPr>
              <a:t>master</a:t>
            </a:r>
            <a:r>
              <a:rPr lang="en">
                <a:solidFill>
                  <a:srgbClr val="3D85C6"/>
                </a:solidFill>
              </a:rPr>
              <a:t> branch (preferred option).</a:t>
            </a:r>
            <a:endParaRPr>
              <a:solidFill>
                <a:srgbClr val="3D85C6"/>
              </a:solidFill>
            </a:endParaRPr>
          </a:p>
        </p:txBody>
      </p:sp>
      <p:sp>
        <p:nvSpPr>
          <p:cNvPr id="2457" name="Google Shape;2457;p105"/>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458" name="Google Shape;2458;p105"/>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459" name="Google Shape;2459;p105"/>
          <p:cNvCxnSpPr>
            <a:stCxn id="2458" idx="0"/>
            <a:endCxn id="2457"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460" name="Google Shape;2460;p105"/>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461" name="Google Shape;2461;p105"/>
          <p:cNvCxnSpPr>
            <a:stCxn id="2460" idx="4"/>
            <a:endCxn id="2457"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462" name="Google Shape;2462;p105"/>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463" name="Google Shape;2463;p105"/>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464" name="Google Shape;2464;p105"/>
          <p:cNvCxnSpPr>
            <a:stCxn id="2463" idx="0"/>
            <a:endCxn id="2462"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465" name="Google Shape;2465;p105"/>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466" name="Google Shape;2466;p105"/>
          <p:cNvCxnSpPr>
            <a:stCxn id="2465" idx="4"/>
            <a:endCxn id="2462"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467" name="Google Shape;2467;p105"/>
          <p:cNvSpPr/>
          <p:nvPr/>
        </p:nvSpPr>
        <p:spPr>
          <a:xfrm>
            <a:off x="2787001" y="30689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468" name="Google Shape;2468;p105"/>
          <p:cNvCxnSpPr>
            <a:stCxn id="2467" idx="4"/>
            <a:endCxn id="2465" idx="0"/>
          </p:cNvCxnSpPr>
          <p:nvPr/>
        </p:nvCxnSpPr>
        <p:spPr>
          <a:xfrm>
            <a:off x="2921101" y="33527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469" name="Google Shape;2469;p105"/>
          <p:cNvSpPr/>
          <p:nvPr/>
        </p:nvSpPr>
        <p:spPr>
          <a:xfrm>
            <a:off x="2787001" y="26185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470" name="Google Shape;2470;p105"/>
          <p:cNvCxnSpPr>
            <a:stCxn id="2469" idx="4"/>
            <a:endCxn id="2467" idx="0"/>
          </p:cNvCxnSpPr>
          <p:nvPr/>
        </p:nvCxnSpPr>
        <p:spPr>
          <a:xfrm>
            <a:off x="2921101" y="2902321"/>
            <a:ext cx="0" cy="16650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05"/>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472" name="Google Shape;2472;p105"/>
          <p:cNvSpPr txBox="1"/>
          <p:nvPr/>
        </p:nvSpPr>
        <p:spPr>
          <a:xfrm>
            <a:off x="2234882" y="34478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473" name="Google Shape;2473;p105"/>
          <p:cNvCxnSpPr>
            <a:stCxn id="2472" idx="3"/>
            <a:endCxn id="2465" idx="2"/>
          </p:cNvCxnSpPr>
          <p:nvPr/>
        </p:nvCxnSpPr>
        <p:spPr>
          <a:xfrm>
            <a:off x="2980982" y="36043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474" name="Google Shape;2474;p105"/>
          <p:cNvSpPr/>
          <p:nvPr/>
        </p:nvSpPr>
        <p:spPr>
          <a:xfrm>
            <a:off x="2410201" y="2230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475" name="Google Shape;2475;p105"/>
          <p:cNvCxnSpPr>
            <a:stCxn id="2474" idx="4"/>
            <a:endCxn id="2469" idx="0"/>
          </p:cNvCxnSpPr>
          <p:nvPr/>
        </p:nvCxnSpPr>
        <p:spPr>
          <a:xfrm>
            <a:off x="2544301" y="25145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476" name="Google Shape;2476;p105"/>
          <p:cNvSpPr/>
          <p:nvPr/>
        </p:nvSpPr>
        <p:spPr>
          <a:xfrm>
            <a:off x="2410201" y="17803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477" name="Google Shape;2477;p105"/>
          <p:cNvCxnSpPr>
            <a:stCxn id="2476" idx="4"/>
            <a:endCxn id="2474" idx="0"/>
          </p:cNvCxnSpPr>
          <p:nvPr/>
        </p:nvCxnSpPr>
        <p:spPr>
          <a:xfrm>
            <a:off x="2544301" y="2064108"/>
            <a:ext cx="0" cy="166500"/>
          </a:xfrm>
          <a:prstGeom prst="straightConnector1">
            <a:avLst/>
          </a:prstGeom>
          <a:noFill/>
          <a:ln cap="flat" cmpd="sng" w="28575">
            <a:solidFill>
              <a:schemeClr val="dk2"/>
            </a:solidFill>
            <a:prstDash val="solid"/>
            <a:round/>
            <a:headEnd len="med" w="med" type="none"/>
            <a:tailEnd len="med" w="med" type="none"/>
          </a:ln>
        </p:spPr>
      </p:cxnSp>
      <p:sp>
        <p:nvSpPr>
          <p:cNvPr id="2478" name="Google Shape;2478;p105"/>
          <p:cNvSpPr/>
          <p:nvPr/>
        </p:nvSpPr>
        <p:spPr>
          <a:xfrm>
            <a:off x="2410201" y="13300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479" name="Google Shape;2479;p105"/>
          <p:cNvCxnSpPr>
            <a:stCxn id="2478" idx="4"/>
          </p:cNvCxnSpPr>
          <p:nvPr/>
        </p:nvCxnSpPr>
        <p:spPr>
          <a:xfrm>
            <a:off x="2544301" y="1613808"/>
            <a:ext cx="0" cy="166500"/>
          </a:xfrm>
          <a:prstGeom prst="straightConnector1">
            <a:avLst/>
          </a:prstGeom>
          <a:noFill/>
          <a:ln cap="flat" cmpd="sng" w="28575">
            <a:solidFill>
              <a:schemeClr val="dk2"/>
            </a:solidFill>
            <a:prstDash val="solid"/>
            <a:round/>
            <a:headEnd len="med" w="med" type="none"/>
            <a:tailEnd len="med" w="med" type="none"/>
          </a:ln>
        </p:spPr>
      </p:cxnSp>
      <p:sp>
        <p:nvSpPr>
          <p:cNvPr id="2480" name="Google Shape;2480;p105"/>
          <p:cNvSpPr txBox="1"/>
          <p:nvPr/>
        </p:nvSpPr>
        <p:spPr>
          <a:xfrm>
            <a:off x="1751657" y="26054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481" name="Google Shape;2481;p105"/>
          <p:cNvCxnSpPr>
            <a:stCxn id="2480" idx="3"/>
            <a:endCxn id="2469" idx="2"/>
          </p:cNvCxnSpPr>
          <p:nvPr/>
        </p:nvCxnSpPr>
        <p:spPr>
          <a:xfrm flipH="1" rot="10800000">
            <a:off x="2497757" y="27603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482" name="Google Shape;2482;p105"/>
          <p:cNvSpPr txBox="1"/>
          <p:nvPr/>
        </p:nvSpPr>
        <p:spPr>
          <a:xfrm>
            <a:off x="1477875" y="1315454"/>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483" name="Google Shape;2483;p105"/>
          <p:cNvCxnSpPr>
            <a:stCxn id="2482" idx="3"/>
          </p:cNvCxnSpPr>
          <p:nvPr/>
        </p:nvCxnSpPr>
        <p:spPr>
          <a:xfrm>
            <a:off x="2118075" y="1471904"/>
            <a:ext cx="319500" cy="0"/>
          </a:xfrm>
          <a:prstGeom prst="straightConnector1">
            <a:avLst/>
          </a:prstGeom>
          <a:noFill/>
          <a:ln cap="flat" cmpd="sng" w="28575">
            <a:solidFill>
              <a:schemeClr val="dk2"/>
            </a:solidFill>
            <a:prstDash val="solid"/>
            <a:round/>
            <a:headEnd len="med" w="med" type="none"/>
            <a:tailEnd len="med" w="med" type="triangle"/>
          </a:ln>
        </p:spPr>
      </p:cxnSp>
      <p:sp>
        <p:nvSpPr>
          <p:cNvPr id="2484" name="Google Shape;2484;p105"/>
          <p:cNvSpPr txBox="1"/>
          <p:nvPr/>
        </p:nvSpPr>
        <p:spPr>
          <a:xfrm>
            <a:off x="3767413" y="2603975"/>
            <a:ext cx="8124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stable-2.0</a:t>
            </a:r>
            <a:endParaRPr sz="1000">
              <a:solidFill>
                <a:srgbClr val="B7B7B7"/>
              </a:solidFill>
            </a:endParaRPr>
          </a:p>
        </p:txBody>
      </p:sp>
      <p:cxnSp>
        <p:nvCxnSpPr>
          <p:cNvPr id="2485" name="Google Shape;2485;p105"/>
          <p:cNvCxnSpPr>
            <a:stCxn id="2484" idx="1"/>
            <a:endCxn id="2469" idx="6"/>
          </p:cNvCxnSpPr>
          <p:nvPr/>
        </p:nvCxnSpPr>
        <p:spPr>
          <a:xfrm rot="10800000">
            <a:off x="3055213" y="2760425"/>
            <a:ext cx="712200" cy="0"/>
          </a:xfrm>
          <a:prstGeom prst="straightConnector1">
            <a:avLst/>
          </a:prstGeom>
          <a:noFill/>
          <a:ln cap="flat" cmpd="sng" w="28575">
            <a:solidFill>
              <a:srgbClr val="CCCCCC"/>
            </a:solidFill>
            <a:prstDash val="dash"/>
            <a:round/>
            <a:headEnd len="med" w="med" type="none"/>
            <a:tailEnd len="med" w="med" type="triangle"/>
          </a:ln>
        </p:spPr>
      </p:cxnSp>
      <p:sp>
        <p:nvSpPr>
          <p:cNvPr id="2486" name="Google Shape;2486;p105"/>
          <p:cNvSpPr/>
          <p:nvPr/>
        </p:nvSpPr>
        <p:spPr>
          <a:xfrm>
            <a:off x="3298276" y="30509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487" name="Google Shape;2487;p105"/>
          <p:cNvCxnSpPr>
            <a:stCxn id="2486" idx="4"/>
            <a:endCxn id="2465" idx="0"/>
          </p:cNvCxnSpPr>
          <p:nvPr/>
        </p:nvCxnSpPr>
        <p:spPr>
          <a:xfrm>
            <a:off x="3432376" y="3334771"/>
            <a:ext cx="0" cy="132600"/>
          </a:xfrm>
          <a:prstGeom prst="straightConnector1">
            <a:avLst/>
          </a:prstGeom>
          <a:noFill/>
          <a:ln cap="flat" cmpd="sng" w="28575">
            <a:solidFill>
              <a:schemeClr val="dk2"/>
            </a:solidFill>
            <a:prstDash val="solid"/>
            <a:round/>
            <a:headEnd len="med" w="med" type="none"/>
            <a:tailEnd len="med" w="med" type="none"/>
          </a:ln>
        </p:spPr>
      </p:cxnSp>
      <p:sp>
        <p:nvSpPr>
          <p:cNvPr id="2488" name="Google Shape;2488;p105"/>
          <p:cNvSpPr txBox="1"/>
          <p:nvPr/>
        </p:nvSpPr>
        <p:spPr>
          <a:xfrm>
            <a:off x="3755875" y="2223700"/>
            <a:ext cx="8124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489" name="Google Shape;2489;p105"/>
          <p:cNvCxnSpPr>
            <a:stCxn id="2488" idx="1"/>
          </p:cNvCxnSpPr>
          <p:nvPr/>
        </p:nvCxnSpPr>
        <p:spPr>
          <a:xfrm flipH="1">
            <a:off x="3438475" y="2380150"/>
            <a:ext cx="317400" cy="5100"/>
          </a:xfrm>
          <a:prstGeom prst="straightConnector1">
            <a:avLst/>
          </a:prstGeom>
          <a:noFill/>
          <a:ln cap="flat" cmpd="sng" w="28575">
            <a:solidFill>
              <a:srgbClr val="A61C00"/>
            </a:solidFill>
            <a:prstDash val="solid"/>
            <a:round/>
            <a:headEnd len="med" w="med" type="none"/>
            <a:tailEnd len="med" w="med" type="triangle"/>
          </a:ln>
        </p:spPr>
      </p:cxnSp>
      <p:sp>
        <p:nvSpPr>
          <p:cNvPr id="2490" name="Google Shape;2490;p105"/>
          <p:cNvSpPr txBox="1"/>
          <p:nvPr/>
        </p:nvSpPr>
        <p:spPr>
          <a:xfrm>
            <a:off x="3893950" y="3049350"/>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491" name="Google Shape;2491;p105"/>
          <p:cNvCxnSpPr>
            <a:stCxn id="2490" idx="1"/>
          </p:cNvCxnSpPr>
          <p:nvPr/>
        </p:nvCxnSpPr>
        <p:spPr>
          <a:xfrm flipH="1">
            <a:off x="3576550" y="3205800"/>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492" name="Google Shape;2492;p105"/>
          <p:cNvSpPr/>
          <p:nvPr/>
        </p:nvSpPr>
        <p:spPr>
          <a:xfrm>
            <a:off x="3164101" y="2230721"/>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J</a:t>
            </a:r>
            <a:endParaRPr b="1" sz="1000">
              <a:solidFill>
                <a:srgbClr val="A61C00"/>
              </a:solidFill>
            </a:endParaRPr>
          </a:p>
        </p:txBody>
      </p:sp>
      <p:cxnSp>
        <p:nvCxnSpPr>
          <p:cNvPr id="2493" name="Google Shape;2493;p105"/>
          <p:cNvCxnSpPr>
            <a:stCxn id="2492" idx="4"/>
            <a:endCxn id="2469" idx="7"/>
          </p:cNvCxnSpPr>
          <p:nvPr/>
        </p:nvCxnSpPr>
        <p:spPr>
          <a:xfrm flipH="1">
            <a:off x="3015901" y="2514521"/>
            <a:ext cx="282300" cy="145500"/>
          </a:xfrm>
          <a:prstGeom prst="straightConnector1">
            <a:avLst/>
          </a:prstGeom>
          <a:noFill/>
          <a:ln cap="flat" cmpd="sng" w="28575">
            <a:solidFill>
              <a:srgbClr val="A61C00"/>
            </a:solidFill>
            <a:prstDash val="solid"/>
            <a:round/>
            <a:headEnd len="med" w="med" type="none"/>
            <a:tailEnd len="med" w="med" type="none"/>
          </a:ln>
        </p:spPr>
      </p:cxnSp>
      <p:cxnSp>
        <p:nvCxnSpPr>
          <p:cNvPr id="2494" name="Google Shape;2494;p105"/>
          <p:cNvCxnSpPr>
            <a:stCxn id="2492" idx="4"/>
            <a:endCxn id="2486" idx="0"/>
          </p:cNvCxnSpPr>
          <p:nvPr/>
        </p:nvCxnSpPr>
        <p:spPr>
          <a:xfrm>
            <a:off x="3298201" y="2514521"/>
            <a:ext cx="134100" cy="536400"/>
          </a:xfrm>
          <a:prstGeom prst="straightConnector1">
            <a:avLst/>
          </a:prstGeom>
          <a:noFill/>
          <a:ln cap="flat" cmpd="sng" w="28575">
            <a:solidFill>
              <a:srgbClr val="A61C00"/>
            </a:solidFill>
            <a:prstDash val="solid"/>
            <a:round/>
            <a:headEnd len="med" w="med" type="none"/>
            <a:tailEnd len="med" w="med" type="none"/>
          </a:ln>
        </p:spPr>
      </p:cxnSp>
      <p:sp>
        <p:nvSpPr>
          <p:cNvPr id="2495" name="Google Shape;2495;p105"/>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1</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9" name="Shape 2499"/>
        <p:cNvGrpSpPr/>
        <p:nvPr/>
      </p:nvGrpSpPr>
      <p:grpSpPr>
        <a:xfrm>
          <a:off x="0" y="0"/>
          <a:ext cx="0" cy="0"/>
          <a:chOff x="0" y="0"/>
          <a:chExt cx="0" cy="0"/>
        </a:xfrm>
      </p:grpSpPr>
      <p:sp>
        <p:nvSpPr>
          <p:cNvPr id="2500" name="Google Shape;2500;p10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0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06"/>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rgbClr val="3D85C6"/>
              </a:buClr>
              <a:buSzPts val="1400"/>
              <a:buAutoNum type="arabicPeriod"/>
            </a:pPr>
            <a:r>
              <a:rPr lang="en">
                <a:solidFill>
                  <a:srgbClr val="3D85C6"/>
                </a:solidFill>
              </a:rPr>
              <a:t>Do the bug-fix in the oldest stable branch that is affected and then merge the stable branches forward until the bug-fix reaches the </a:t>
            </a:r>
            <a:r>
              <a:rPr i="1" lang="en">
                <a:solidFill>
                  <a:srgbClr val="3D85C6"/>
                </a:solidFill>
                <a:latin typeface="Courier New"/>
                <a:ea typeface="Courier New"/>
                <a:cs typeface="Courier New"/>
                <a:sym typeface="Courier New"/>
              </a:rPr>
              <a:t>master</a:t>
            </a:r>
            <a:r>
              <a:rPr lang="en">
                <a:solidFill>
                  <a:srgbClr val="3D85C6"/>
                </a:solidFill>
              </a:rPr>
              <a:t> branch (preferred option).</a:t>
            </a:r>
            <a:endParaRPr>
              <a:solidFill>
                <a:srgbClr val="3D85C6"/>
              </a:solidFill>
            </a:endParaRPr>
          </a:p>
        </p:txBody>
      </p:sp>
      <p:sp>
        <p:nvSpPr>
          <p:cNvPr id="2503" name="Google Shape;2503;p106"/>
          <p:cNvSpPr/>
          <p:nvPr/>
        </p:nvSpPr>
        <p:spPr>
          <a:xfrm>
            <a:off x="3309926" y="41025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04" name="Google Shape;2504;p106"/>
          <p:cNvSpPr/>
          <p:nvPr/>
        </p:nvSpPr>
        <p:spPr>
          <a:xfrm>
            <a:off x="3309926" y="45094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05" name="Google Shape;2505;p106"/>
          <p:cNvCxnSpPr>
            <a:stCxn id="2504" idx="0"/>
            <a:endCxn id="2503" idx="4"/>
          </p:cNvCxnSpPr>
          <p:nvPr/>
        </p:nvCxnSpPr>
        <p:spPr>
          <a:xfrm rot="10800000">
            <a:off x="3444026" y="4386472"/>
            <a:ext cx="0" cy="123000"/>
          </a:xfrm>
          <a:prstGeom prst="straightConnector1">
            <a:avLst/>
          </a:prstGeom>
          <a:noFill/>
          <a:ln cap="flat" cmpd="sng" w="28575">
            <a:solidFill>
              <a:schemeClr val="dk2"/>
            </a:solidFill>
            <a:prstDash val="solid"/>
            <a:round/>
            <a:headEnd len="med" w="med" type="none"/>
            <a:tailEnd len="med" w="med" type="none"/>
          </a:ln>
        </p:spPr>
      </p:cxnSp>
      <p:sp>
        <p:nvSpPr>
          <p:cNvPr id="2506" name="Google Shape;2506;p106"/>
          <p:cNvSpPr/>
          <p:nvPr/>
        </p:nvSpPr>
        <p:spPr>
          <a:xfrm>
            <a:off x="3309926" y="3617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07" name="Google Shape;2507;p106"/>
          <p:cNvCxnSpPr>
            <a:stCxn id="2506" idx="4"/>
            <a:endCxn id="2503" idx="0"/>
          </p:cNvCxnSpPr>
          <p:nvPr/>
        </p:nvCxnSpPr>
        <p:spPr>
          <a:xfrm>
            <a:off x="3444026" y="3901383"/>
            <a:ext cx="0" cy="201300"/>
          </a:xfrm>
          <a:prstGeom prst="straightConnector1">
            <a:avLst/>
          </a:prstGeom>
          <a:noFill/>
          <a:ln cap="flat" cmpd="sng" w="28575">
            <a:solidFill>
              <a:schemeClr val="dk2"/>
            </a:solidFill>
            <a:prstDash val="solid"/>
            <a:round/>
            <a:headEnd len="med" w="med" type="none"/>
            <a:tailEnd len="med" w="med" type="none"/>
          </a:ln>
        </p:spPr>
      </p:cxnSp>
      <p:sp>
        <p:nvSpPr>
          <p:cNvPr id="2508" name="Google Shape;2508;p106"/>
          <p:cNvSpPr/>
          <p:nvPr/>
        </p:nvSpPr>
        <p:spPr>
          <a:xfrm>
            <a:off x="3309926" y="41025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09" name="Google Shape;2509;p106"/>
          <p:cNvSpPr/>
          <p:nvPr/>
        </p:nvSpPr>
        <p:spPr>
          <a:xfrm>
            <a:off x="3309926" y="45094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10" name="Google Shape;2510;p106"/>
          <p:cNvCxnSpPr>
            <a:stCxn id="2509" idx="0"/>
            <a:endCxn id="2508" idx="4"/>
          </p:cNvCxnSpPr>
          <p:nvPr/>
        </p:nvCxnSpPr>
        <p:spPr>
          <a:xfrm rot="10800000">
            <a:off x="3444026" y="4386472"/>
            <a:ext cx="0" cy="123000"/>
          </a:xfrm>
          <a:prstGeom prst="straightConnector1">
            <a:avLst/>
          </a:prstGeom>
          <a:noFill/>
          <a:ln cap="flat" cmpd="sng" w="28575">
            <a:solidFill>
              <a:schemeClr val="dk2"/>
            </a:solidFill>
            <a:prstDash val="solid"/>
            <a:round/>
            <a:headEnd len="med" w="med" type="none"/>
            <a:tailEnd len="med" w="med" type="none"/>
          </a:ln>
        </p:spPr>
      </p:cxnSp>
      <p:sp>
        <p:nvSpPr>
          <p:cNvPr id="2511" name="Google Shape;2511;p106"/>
          <p:cNvSpPr/>
          <p:nvPr/>
        </p:nvSpPr>
        <p:spPr>
          <a:xfrm>
            <a:off x="3309926" y="3617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12" name="Google Shape;2512;p106"/>
          <p:cNvCxnSpPr>
            <a:stCxn id="2511" idx="4"/>
            <a:endCxn id="2508" idx="0"/>
          </p:cNvCxnSpPr>
          <p:nvPr/>
        </p:nvCxnSpPr>
        <p:spPr>
          <a:xfrm>
            <a:off x="3444026" y="3901383"/>
            <a:ext cx="0" cy="201300"/>
          </a:xfrm>
          <a:prstGeom prst="straightConnector1">
            <a:avLst/>
          </a:prstGeom>
          <a:noFill/>
          <a:ln cap="flat" cmpd="sng" w="28575">
            <a:solidFill>
              <a:schemeClr val="dk2"/>
            </a:solidFill>
            <a:prstDash val="solid"/>
            <a:round/>
            <a:headEnd len="med" w="med" type="none"/>
            <a:tailEnd len="med" w="med" type="none"/>
          </a:ln>
        </p:spPr>
      </p:cxnSp>
      <p:sp>
        <p:nvSpPr>
          <p:cNvPr id="2513" name="Google Shape;2513;p106"/>
          <p:cNvSpPr/>
          <p:nvPr/>
        </p:nvSpPr>
        <p:spPr>
          <a:xfrm>
            <a:off x="2798651" y="3219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514" name="Google Shape;2514;p106"/>
          <p:cNvCxnSpPr>
            <a:stCxn id="2513" idx="4"/>
            <a:endCxn id="2511" idx="0"/>
          </p:cNvCxnSpPr>
          <p:nvPr/>
        </p:nvCxnSpPr>
        <p:spPr>
          <a:xfrm>
            <a:off x="2932751" y="3502908"/>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515" name="Google Shape;2515;p106"/>
          <p:cNvSpPr/>
          <p:nvPr/>
        </p:nvSpPr>
        <p:spPr>
          <a:xfrm>
            <a:off x="2798651" y="27686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516" name="Google Shape;2516;p106"/>
          <p:cNvCxnSpPr>
            <a:stCxn id="2515" idx="4"/>
            <a:endCxn id="2513" idx="0"/>
          </p:cNvCxnSpPr>
          <p:nvPr/>
        </p:nvCxnSpPr>
        <p:spPr>
          <a:xfrm>
            <a:off x="2932751" y="3052496"/>
            <a:ext cx="0" cy="166500"/>
          </a:xfrm>
          <a:prstGeom prst="straightConnector1">
            <a:avLst/>
          </a:prstGeom>
          <a:noFill/>
          <a:ln cap="flat" cmpd="sng" w="28575">
            <a:solidFill>
              <a:schemeClr val="dk2"/>
            </a:solidFill>
            <a:prstDash val="solid"/>
            <a:round/>
            <a:headEnd len="med" w="med" type="none"/>
            <a:tailEnd len="med" w="med" type="none"/>
          </a:ln>
        </p:spPr>
      </p:cxnSp>
      <p:sp>
        <p:nvSpPr>
          <p:cNvPr id="2517" name="Google Shape;2517;p106"/>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518" name="Google Shape;2518;p106"/>
          <p:cNvSpPr txBox="1"/>
          <p:nvPr/>
        </p:nvSpPr>
        <p:spPr>
          <a:xfrm>
            <a:off x="2246532" y="3598042"/>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519" name="Google Shape;2519;p106"/>
          <p:cNvCxnSpPr>
            <a:stCxn id="2518" idx="3"/>
            <a:endCxn id="2511" idx="2"/>
          </p:cNvCxnSpPr>
          <p:nvPr/>
        </p:nvCxnSpPr>
        <p:spPr>
          <a:xfrm>
            <a:off x="2992632" y="3754492"/>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520" name="Google Shape;2520;p106"/>
          <p:cNvSpPr/>
          <p:nvPr/>
        </p:nvSpPr>
        <p:spPr>
          <a:xfrm>
            <a:off x="2421851" y="23808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521" name="Google Shape;2521;p106"/>
          <p:cNvCxnSpPr>
            <a:stCxn id="2520" idx="4"/>
            <a:endCxn id="2515" idx="0"/>
          </p:cNvCxnSpPr>
          <p:nvPr/>
        </p:nvCxnSpPr>
        <p:spPr>
          <a:xfrm>
            <a:off x="2555951" y="2664696"/>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522" name="Google Shape;2522;p106"/>
          <p:cNvSpPr/>
          <p:nvPr/>
        </p:nvSpPr>
        <p:spPr>
          <a:xfrm>
            <a:off x="2421851" y="19304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523" name="Google Shape;2523;p106"/>
          <p:cNvCxnSpPr>
            <a:stCxn id="2522" idx="4"/>
            <a:endCxn id="2520" idx="0"/>
          </p:cNvCxnSpPr>
          <p:nvPr/>
        </p:nvCxnSpPr>
        <p:spPr>
          <a:xfrm>
            <a:off x="2555951" y="2214283"/>
            <a:ext cx="0" cy="166500"/>
          </a:xfrm>
          <a:prstGeom prst="straightConnector1">
            <a:avLst/>
          </a:prstGeom>
          <a:noFill/>
          <a:ln cap="flat" cmpd="sng" w="28575">
            <a:solidFill>
              <a:schemeClr val="dk2"/>
            </a:solidFill>
            <a:prstDash val="solid"/>
            <a:round/>
            <a:headEnd len="med" w="med" type="none"/>
            <a:tailEnd len="med" w="med" type="none"/>
          </a:ln>
        </p:spPr>
      </p:cxnSp>
      <p:sp>
        <p:nvSpPr>
          <p:cNvPr id="2524" name="Google Shape;2524;p106"/>
          <p:cNvSpPr/>
          <p:nvPr/>
        </p:nvSpPr>
        <p:spPr>
          <a:xfrm>
            <a:off x="2421851" y="14801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525" name="Google Shape;2525;p106"/>
          <p:cNvCxnSpPr>
            <a:stCxn id="2524" idx="4"/>
          </p:cNvCxnSpPr>
          <p:nvPr/>
        </p:nvCxnSpPr>
        <p:spPr>
          <a:xfrm>
            <a:off x="2555951" y="1763983"/>
            <a:ext cx="0" cy="166500"/>
          </a:xfrm>
          <a:prstGeom prst="straightConnector1">
            <a:avLst/>
          </a:prstGeom>
          <a:noFill/>
          <a:ln cap="flat" cmpd="sng" w="28575">
            <a:solidFill>
              <a:schemeClr val="dk2"/>
            </a:solidFill>
            <a:prstDash val="solid"/>
            <a:round/>
            <a:headEnd len="med" w="med" type="none"/>
            <a:tailEnd len="med" w="med" type="none"/>
          </a:ln>
        </p:spPr>
      </p:cxnSp>
      <p:sp>
        <p:nvSpPr>
          <p:cNvPr id="2526" name="Google Shape;2526;p106"/>
          <p:cNvSpPr txBox="1"/>
          <p:nvPr/>
        </p:nvSpPr>
        <p:spPr>
          <a:xfrm>
            <a:off x="1763307" y="2755592"/>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527" name="Google Shape;2527;p106"/>
          <p:cNvCxnSpPr>
            <a:stCxn id="2526" idx="3"/>
            <a:endCxn id="2515" idx="2"/>
          </p:cNvCxnSpPr>
          <p:nvPr/>
        </p:nvCxnSpPr>
        <p:spPr>
          <a:xfrm flipH="1" rot="10800000">
            <a:off x="2509407" y="2910542"/>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528" name="Google Shape;2528;p106"/>
          <p:cNvSpPr txBox="1"/>
          <p:nvPr/>
        </p:nvSpPr>
        <p:spPr>
          <a:xfrm>
            <a:off x="1489525" y="1465629"/>
            <a:ext cx="6402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2529" name="Google Shape;2529;p106"/>
          <p:cNvCxnSpPr>
            <a:stCxn id="2528" idx="3"/>
          </p:cNvCxnSpPr>
          <p:nvPr/>
        </p:nvCxnSpPr>
        <p:spPr>
          <a:xfrm>
            <a:off x="2129725" y="1622079"/>
            <a:ext cx="319500" cy="0"/>
          </a:xfrm>
          <a:prstGeom prst="straightConnector1">
            <a:avLst/>
          </a:prstGeom>
          <a:noFill/>
          <a:ln cap="flat" cmpd="sng" w="28575">
            <a:solidFill>
              <a:srgbClr val="B7B7B7"/>
            </a:solidFill>
            <a:prstDash val="dash"/>
            <a:round/>
            <a:headEnd len="med" w="med" type="none"/>
            <a:tailEnd len="med" w="med" type="triangle"/>
          </a:ln>
        </p:spPr>
      </p:cxnSp>
      <p:sp>
        <p:nvSpPr>
          <p:cNvPr id="2530" name="Google Shape;2530;p106"/>
          <p:cNvSpPr/>
          <p:nvPr/>
        </p:nvSpPr>
        <p:spPr>
          <a:xfrm>
            <a:off x="3309926" y="32011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531" name="Google Shape;2531;p106"/>
          <p:cNvCxnSpPr>
            <a:stCxn id="2530" idx="4"/>
            <a:endCxn id="2511" idx="0"/>
          </p:cNvCxnSpPr>
          <p:nvPr/>
        </p:nvCxnSpPr>
        <p:spPr>
          <a:xfrm>
            <a:off x="3444026" y="3484946"/>
            <a:ext cx="0" cy="132600"/>
          </a:xfrm>
          <a:prstGeom prst="straightConnector1">
            <a:avLst/>
          </a:prstGeom>
          <a:noFill/>
          <a:ln cap="flat" cmpd="sng" w="28575">
            <a:solidFill>
              <a:schemeClr val="dk2"/>
            </a:solidFill>
            <a:prstDash val="solid"/>
            <a:round/>
            <a:headEnd len="med" w="med" type="none"/>
            <a:tailEnd len="med" w="med" type="none"/>
          </a:ln>
        </p:spPr>
      </p:cxnSp>
      <p:sp>
        <p:nvSpPr>
          <p:cNvPr id="2532" name="Google Shape;2532;p106"/>
          <p:cNvSpPr txBox="1"/>
          <p:nvPr/>
        </p:nvSpPr>
        <p:spPr>
          <a:xfrm>
            <a:off x="3767525" y="237387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533" name="Google Shape;2533;p106"/>
          <p:cNvCxnSpPr>
            <a:stCxn id="2532" idx="1"/>
          </p:cNvCxnSpPr>
          <p:nvPr/>
        </p:nvCxnSpPr>
        <p:spPr>
          <a:xfrm flipH="1">
            <a:off x="3450125" y="253032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534" name="Google Shape;2534;p106"/>
          <p:cNvSpPr txBox="1"/>
          <p:nvPr/>
        </p:nvSpPr>
        <p:spPr>
          <a:xfrm>
            <a:off x="3905600" y="31995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535" name="Google Shape;2535;p106"/>
          <p:cNvCxnSpPr>
            <a:stCxn id="2534" idx="1"/>
          </p:cNvCxnSpPr>
          <p:nvPr/>
        </p:nvCxnSpPr>
        <p:spPr>
          <a:xfrm flipH="1">
            <a:off x="3588200" y="335597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536" name="Google Shape;2536;p106"/>
          <p:cNvSpPr/>
          <p:nvPr/>
        </p:nvSpPr>
        <p:spPr>
          <a:xfrm>
            <a:off x="3175751" y="23808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537" name="Google Shape;2537;p106"/>
          <p:cNvCxnSpPr>
            <a:stCxn id="2536" idx="4"/>
            <a:endCxn id="2515" idx="7"/>
          </p:cNvCxnSpPr>
          <p:nvPr/>
        </p:nvCxnSpPr>
        <p:spPr>
          <a:xfrm flipH="1">
            <a:off x="3027551" y="2664696"/>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538" name="Google Shape;2538;p106"/>
          <p:cNvCxnSpPr>
            <a:stCxn id="2536" idx="4"/>
            <a:endCxn id="2530" idx="0"/>
          </p:cNvCxnSpPr>
          <p:nvPr/>
        </p:nvCxnSpPr>
        <p:spPr>
          <a:xfrm>
            <a:off x="3309851" y="2664696"/>
            <a:ext cx="134100" cy="536400"/>
          </a:xfrm>
          <a:prstGeom prst="straightConnector1">
            <a:avLst/>
          </a:prstGeom>
          <a:noFill/>
          <a:ln cap="flat" cmpd="sng" w="28575">
            <a:solidFill>
              <a:schemeClr val="dk2"/>
            </a:solidFill>
            <a:prstDash val="solid"/>
            <a:round/>
            <a:headEnd len="med" w="med" type="none"/>
            <a:tailEnd len="med" w="med" type="none"/>
          </a:ln>
        </p:spPr>
      </p:cxnSp>
      <p:sp>
        <p:nvSpPr>
          <p:cNvPr id="2539" name="Google Shape;2539;p106"/>
          <p:cNvSpPr/>
          <p:nvPr/>
        </p:nvSpPr>
        <p:spPr>
          <a:xfrm>
            <a:off x="2690051" y="1044396"/>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K</a:t>
            </a:r>
            <a:endParaRPr b="1" sz="1000">
              <a:solidFill>
                <a:srgbClr val="A61C00"/>
              </a:solidFill>
            </a:endParaRPr>
          </a:p>
        </p:txBody>
      </p:sp>
      <p:cxnSp>
        <p:nvCxnSpPr>
          <p:cNvPr id="2540" name="Google Shape;2540;p106"/>
          <p:cNvCxnSpPr>
            <a:stCxn id="2539" idx="4"/>
          </p:cNvCxnSpPr>
          <p:nvPr/>
        </p:nvCxnSpPr>
        <p:spPr>
          <a:xfrm flipH="1">
            <a:off x="2541851" y="1328196"/>
            <a:ext cx="282300" cy="145500"/>
          </a:xfrm>
          <a:prstGeom prst="straightConnector1">
            <a:avLst/>
          </a:prstGeom>
          <a:noFill/>
          <a:ln cap="flat" cmpd="sng" w="28575">
            <a:solidFill>
              <a:srgbClr val="A61C00"/>
            </a:solidFill>
            <a:prstDash val="solid"/>
            <a:round/>
            <a:headEnd len="med" w="med" type="none"/>
            <a:tailEnd len="med" w="med" type="none"/>
          </a:ln>
        </p:spPr>
      </p:cxnSp>
      <p:cxnSp>
        <p:nvCxnSpPr>
          <p:cNvPr id="2541" name="Google Shape;2541;p106"/>
          <p:cNvCxnSpPr>
            <a:stCxn id="2539" idx="4"/>
            <a:endCxn id="2536" idx="0"/>
          </p:cNvCxnSpPr>
          <p:nvPr/>
        </p:nvCxnSpPr>
        <p:spPr>
          <a:xfrm>
            <a:off x="2824151" y="1328196"/>
            <a:ext cx="485700" cy="1052700"/>
          </a:xfrm>
          <a:prstGeom prst="straightConnector1">
            <a:avLst/>
          </a:prstGeom>
          <a:noFill/>
          <a:ln cap="flat" cmpd="sng" w="28575">
            <a:solidFill>
              <a:srgbClr val="A61C00"/>
            </a:solidFill>
            <a:prstDash val="solid"/>
            <a:round/>
            <a:headEnd len="med" w="med" type="none"/>
            <a:tailEnd len="med" w="med" type="none"/>
          </a:ln>
        </p:spPr>
      </p:cxnSp>
      <p:sp>
        <p:nvSpPr>
          <p:cNvPr id="2542" name="Google Shape;2542;p106"/>
          <p:cNvSpPr txBox="1"/>
          <p:nvPr/>
        </p:nvSpPr>
        <p:spPr>
          <a:xfrm>
            <a:off x="1711725" y="1047829"/>
            <a:ext cx="6402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543" name="Google Shape;2543;p106"/>
          <p:cNvCxnSpPr>
            <a:stCxn id="2542" idx="3"/>
          </p:cNvCxnSpPr>
          <p:nvPr/>
        </p:nvCxnSpPr>
        <p:spPr>
          <a:xfrm>
            <a:off x="2351925" y="1204279"/>
            <a:ext cx="319500" cy="0"/>
          </a:xfrm>
          <a:prstGeom prst="straightConnector1">
            <a:avLst/>
          </a:prstGeom>
          <a:noFill/>
          <a:ln cap="flat" cmpd="sng" w="28575">
            <a:solidFill>
              <a:srgbClr val="A61C00"/>
            </a:solidFill>
            <a:prstDash val="solid"/>
            <a:round/>
            <a:headEnd len="med" w="med" type="none"/>
            <a:tailEnd len="med" w="med" type="triangle"/>
          </a:ln>
        </p:spPr>
      </p:cxnSp>
      <p:sp>
        <p:nvSpPr>
          <p:cNvPr id="2544" name="Google Shape;2544;p106"/>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1</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8" name="Shape 2548"/>
        <p:cNvGrpSpPr/>
        <p:nvPr/>
      </p:nvGrpSpPr>
      <p:grpSpPr>
        <a:xfrm>
          <a:off x="0" y="0"/>
          <a:ext cx="0" cy="0"/>
          <a:chOff x="0" y="0"/>
          <a:chExt cx="0" cy="0"/>
        </a:xfrm>
      </p:grpSpPr>
      <p:sp>
        <p:nvSpPr>
          <p:cNvPr id="2549" name="Google Shape;2549;p10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0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07"/>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SzPts val="1400"/>
              <a:buAutoNum type="arabicPeriod"/>
            </a:pPr>
            <a:r>
              <a:rPr lang="en"/>
              <a:t>Do the bug-fix in the oldest stable branch that is affected and then merge the stable branches forward until the bug-fix reaches the </a:t>
            </a:r>
            <a:r>
              <a:rPr i="1" lang="en">
                <a:latin typeface="Courier New"/>
                <a:ea typeface="Courier New"/>
                <a:cs typeface="Courier New"/>
                <a:sym typeface="Courier New"/>
              </a:rPr>
              <a:t>master</a:t>
            </a:r>
            <a:r>
              <a:rPr lang="en"/>
              <a:t> branch (preferred option).</a:t>
            </a:r>
            <a:endParaRPr/>
          </a:p>
          <a:p>
            <a:pPr indent="-317500" lvl="0" marL="457200" rtl="0" algn="l">
              <a:lnSpc>
                <a:spcPct val="115000"/>
              </a:lnSpc>
              <a:spcBef>
                <a:spcPts val="0"/>
              </a:spcBef>
              <a:spcAft>
                <a:spcPts val="0"/>
              </a:spcAft>
              <a:buClr>
                <a:srgbClr val="3D85C6"/>
              </a:buClr>
              <a:buSzPts val="1400"/>
              <a:buAutoNum type="arabicPeriod"/>
            </a:pPr>
            <a:r>
              <a:rPr lang="en">
                <a:solidFill>
                  <a:srgbClr val="3D85C6"/>
                </a:solidFill>
              </a:rPr>
              <a:t>Do the bug-fix in the </a:t>
            </a:r>
            <a:r>
              <a:rPr i="1" lang="en">
                <a:solidFill>
                  <a:srgbClr val="3D85C6"/>
                </a:solidFill>
                <a:latin typeface="Courier New"/>
                <a:ea typeface="Courier New"/>
                <a:cs typeface="Courier New"/>
                <a:sym typeface="Courier New"/>
              </a:rPr>
              <a:t>master</a:t>
            </a:r>
            <a:r>
              <a:rPr lang="en">
                <a:solidFill>
                  <a:srgbClr val="3D85C6"/>
                </a:solidFill>
              </a:rPr>
              <a:t> branch and then cherry-pick it to the stable branches.</a:t>
            </a:r>
            <a:endParaRPr>
              <a:solidFill>
                <a:srgbClr val="3D85C6"/>
              </a:solidFill>
            </a:endParaRPr>
          </a:p>
        </p:txBody>
      </p:sp>
      <p:sp>
        <p:nvSpPr>
          <p:cNvPr id="2552" name="Google Shape;2552;p107"/>
          <p:cNvSpPr/>
          <p:nvPr/>
        </p:nvSpPr>
        <p:spPr>
          <a:xfrm>
            <a:off x="3298276" y="41385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53" name="Google Shape;2553;p107"/>
          <p:cNvSpPr/>
          <p:nvPr/>
        </p:nvSpPr>
        <p:spPr>
          <a:xfrm>
            <a:off x="3298276" y="45454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54" name="Google Shape;2554;p107"/>
          <p:cNvCxnSpPr>
            <a:stCxn id="2553" idx="0"/>
            <a:endCxn id="2552" idx="4"/>
          </p:cNvCxnSpPr>
          <p:nvPr/>
        </p:nvCxnSpPr>
        <p:spPr>
          <a:xfrm rot="10800000">
            <a:off x="3432376" y="4422497"/>
            <a:ext cx="0" cy="123000"/>
          </a:xfrm>
          <a:prstGeom prst="straightConnector1">
            <a:avLst/>
          </a:prstGeom>
          <a:noFill/>
          <a:ln cap="flat" cmpd="sng" w="28575">
            <a:solidFill>
              <a:schemeClr val="dk2"/>
            </a:solidFill>
            <a:prstDash val="solid"/>
            <a:round/>
            <a:headEnd len="med" w="med" type="none"/>
            <a:tailEnd len="med" w="med" type="none"/>
          </a:ln>
        </p:spPr>
      </p:cxnSp>
      <p:sp>
        <p:nvSpPr>
          <p:cNvPr id="2555" name="Google Shape;2555;p107"/>
          <p:cNvSpPr/>
          <p:nvPr/>
        </p:nvSpPr>
        <p:spPr>
          <a:xfrm>
            <a:off x="3298276" y="365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56" name="Google Shape;2556;p107"/>
          <p:cNvCxnSpPr>
            <a:stCxn id="2555" idx="4"/>
            <a:endCxn id="2552" idx="0"/>
          </p:cNvCxnSpPr>
          <p:nvPr/>
        </p:nvCxnSpPr>
        <p:spPr>
          <a:xfrm>
            <a:off x="3432376" y="3937408"/>
            <a:ext cx="0" cy="201300"/>
          </a:xfrm>
          <a:prstGeom prst="straightConnector1">
            <a:avLst/>
          </a:prstGeom>
          <a:noFill/>
          <a:ln cap="flat" cmpd="sng" w="28575">
            <a:solidFill>
              <a:schemeClr val="dk2"/>
            </a:solidFill>
            <a:prstDash val="solid"/>
            <a:round/>
            <a:headEnd len="med" w="med" type="none"/>
            <a:tailEnd len="med" w="med" type="none"/>
          </a:ln>
        </p:spPr>
      </p:cxnSp>
      <p:sp>
        <p:nvSpPr>
          <p:cNvPr id="2557" name="Google Shape;2557;p107"/>
          <p:cNvSpPr/>
          <p:nvPr/>
        </p:nvSpPr>
        <p:spPr>
          <a:xfrm>
            <a:off x="3298276" y="41385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58" name="Google Shape;2558;p107"/>
          <p:cNvSpPr/>
          <p:nvPr/>
        </p:nvSpPr>
        <p:spPr>
          <a:xfrm>
            <a:off x="3298276" y="45454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59" name="Google Shape;2559;p107"/>
          <p:cNvCxnSpPr>
            <a:stCxn id="2558" idx="0"/>
            <a:endCxn id="2557" idx="4"/>
          </p:cNvCxnSpPr>
          <p:nvPr/>
        </p:nvCxnSpPr>
        <p:spPr>
          <a:xfrm rot="10800000">
            <a:off x="3432376" y="4422497"/>
            <a:ext cx="0" cy="123000"/>
          </a:xfrm>
          <a:prstGeom prst="straightConnector1">
            <a:avLst/>
          </a:prstGeom>
          <a:noFill/>
          <a:ln cap="flat" cmpd="sng" w="28575">
            <a:solidFill>
              <a:schemeClr val="dk2"/>
            </a:solidFill>
            <a:prstDash val="solid"/>
            <a:round/>
            <a:headEnd len="med" w="med" type="none"/>
            <a:tailEnd len="med" w="med" type="none"/>
          </a:ln>
        </p:spPr>
      </p:cxnSp>
      <p:sp>
        <p:nvSpPr>
          <p:cNvPr id="2560" name="Google Shape;2560;p107"/>
          <p:cNvSpPr/>
          <p:nvPr/>
        </p:nvSpPr>
        <p:spPr>
          <a:xfrm>
            <a:off x="3298276" y="365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61" name="Google Shape;2561;p107"/>
          <p:cNvCxnSpPr>
            <a:stCxn id="2560" idx="4"/>
            <a:endCxn id="2557" idx="0"/>
          </p:cNvCxnSpPr>
          <p:nvPr/>
        </p:nvCxnSpPr>
        <p:spPr>
          <a:xfrm>
            <a:off x="3432376" y="3937408"/>
            <a:ext cx="0" cy="201300"/>
          </a:xfrm>
          <a:prstGeom prst="straightConnector1">
            <a:avLst/>
          </a:prstGeom>
          <a:noFill/>
          <a:ln cap="flat" cmpd="sng" w="28575">
            <a:solidFill>
              <a:schemeClr val="dk2"/>
            </a:solidFill>
            <a:prstDash val="solid"/>
            <a:round/>
            <a:headEnd len="med" w="med" type="none"/>
            <a:tailEnd len="med" w="med" type="none"/>
          </a:ln>
        </p:spPr>
      </p:cxnSp>
      <p:sp>
        <p:nvSpPr>
          <p:cNvPr id="2562" name="Google Shape;2562;p107"/>
          <p:cNvSpPr/>
          <p:nvPr/>
        </p:nvSpPr>
        <p:spPr>
          <a:xfrm>
            <a:off x="2787001" y="32551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563" name="Google Shape;2563;p107"/>
          <p:cNvCxnSpPr>
            <a:stCxn id="2562" idx="4"/>
            <a:endCxn id="2560" idx="0"/>
          </p:cNvCxnSpPr>
          <p:nvPr/>
        </p:nvCxnSpPr>
        <p:spPr>
          <a:xfrm>
            <a:off x="2921101" y="35389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564" name="Google Shape;2564;p107"/>
          <p:cNvSpPr/>
          <p:nvPr/>
        </p:nvSpPr>
        <p:spPr>
          <a:xfrm>
            <a:off x="2787001" y="2804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565" name="Google Shape;2565;p107"/>
          <p:cNvCxnSpPr>
            <a:stCxn id="2564" idx="4"/>
            <a:endCxn id="2562" idx="0"/>
          </p:cNvCxnSpPr>
          <p:nvPr/>
        </p:nvCxnSpPr>
        <p:spPr>
          <a:xfrm>
            <a:off x="2921101" y="3088521"/>
            <a:ext cx="0" cy="166500"/>
          </a:xfrm>
          <a:prstGeom prst="straightConnector1">
            <a:avLst/>
          </a:prstGeom>
          <a:noFill/>
          <a:ln cap="flat" cmpd="sng" w="28575">
            <a:solidFill>
              <a:schemeClr val="dk2"/>
            </a:solidFill>
            <a:prstDash val="solid"/>
            <a:round/>
            <a:headEnd len="med" w="med" type="none"/>
            <a:tailEnd len="med" w="med" type="none"/>
          </a:ln>
        </p:spPr>
      </p:cxnSp>
      <p:sp>
        <p:nvSpPr>
          <p:cNvPr id="2566" name="Google Shape;2566;p107"/>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567" name="Google Shape;2567;p107"/>
          <p:cNvSpPr txBox="1"/>
          <p:nvPr/>
        </p:nvSpPr>
        <p:spPr>
          <a:xfrm>
            <a:off x="2234882" y="36340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568" name="Google Shape;2568;p107"/>
          <p:cNvCxnSpPr>
            <a:stCxn id="2567" idx="3"/>
            <a:endCxn id="2560" idx="2"/>
          </p:cNvCxnSpPr>
          <p:nvPr/>
        </p:nvCxnSpPr>
        <p:spPr>
          <a:xfrm>
            <a:off x="2980982" y="37905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569" name="Google Shape;2569;p107"/>
          <p:cNvSpPr/>
          <p:nvPr/>
        </p:nvSpPr>
        <p:spPr>
          <a:xfrm>
            <a:off x="2410201" y="24169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570" name="Google Shape;2570;p107"/>
          <p:cNvCxnSpPr>
            <a:stCxn id="2569" idx="4"/>
            <a:endCxn id="2564" idx="0"/>
          </p:cNvCxnSpPr>
          <p:nvPr/>
        </p:nvCxnSpPr>
        <p:spPr>
          <a:xfrm>
            <a:off x="2544301" y="27007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571" name="Google Shape;2571;p107"/>
          <p:cNvSpPr/>
          <p:nvPr/>
        </p:nvSpPr>
        <p:spPr>
          <a:xfrm>
            <a:off x="2410201" y="19665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572" name="Google Shape;2572;p107"/>
          <p:cNvCxnSpPr>
            <a:stCxn id="2571" idx="4"/>
            <a:endCxn id="2569" idx="0"/>
          </p:cNvCxnSpPr>
          <p:nvPr/>
        </p:nvCxnSpPr>
        <p:spPr>
          <a:xfrm>
            <a:off x="2544301" y="2250308"/>
            <a:ext cx="0" cy="166500"/>
          </a:xfrm>
          <a:prstGeom prst="straightConnector1">
            <a:avLst/>
          </a:prstGeom>
          <a:noFill/>
          <a:ln cap="flat" cmpd="sng" w="28575">
            <a:solidFill>
              <a:schemeClr val="dk2"/>
            </a:solidFill>
            <a:prstDash val="solid"/>
            <a:round/>
            <a:headEnd len="med" w="med" type="none"/>
            <a:tailEnd len="med" w="med" type="none"/>
          </a:ln>
        </p:spPr>
      </p:cxnSp>
      <p:sp>
        <p:nvSpPr>
          <p:cNvPr id="2573" name="Google Shape;2573;p107"/>
          <p:cNvSpPr/>
          <p:nvPr/>
        </p:nvSpPr>
        <p:spPr>
          <a:xfrm>
            <a:off x="2410201" y="15162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574" name="Google Shape;2574;p107"/>
          <p:cNvCxnSpPr>
            <a:stCxn id="2573" idx="4"/>
          </p:cNvCxnSpPr>
          <p:nvPr/>
        </p:nvCxnSpPr>
        <p:spPr>
          <a:xfrm>
            <a:off x="2544301" y="1800008"/>
            <a:ext cx="0" cy="166500"/>
          </a:xfrm>
          <a:prstGeom prst="straightConnector1">
            <a:avLst/>
          </a:prstGeom>
          <a:noFill/>
          <a:ln cap="flat" cmpd="sng" w="28575">
            <a:solidFill>
              <a:schemeClr val="dk2"/>
            </a:solidFill>
            <a:prstDash val="solid"/>
            <a:round/>
            <a:headEnd len="med" w="med" type="none"/>
            <a:tailEnd len="med" w="med" type="none"/>
          </a:ln>
        </p:spPr>
      </p:cxnSp>
      <p:sp>
        <p:nvSpPr>
          <p:cNvPr id="2575" name="Google Shape;2575;p107"/>
          <p:cNvSpPr txBox="1"/>
          <p:nvPr/>
        </p:nvSpPr>
        <p:spPr>
          <a:xfrm>
            <a:off x="1751657" y="27916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576" name="Google Shape;2576;p107"/>
          <p:cNvCxnSpPr>
            <a:stCxn id="2575" idx="3"/>
            <a:endCxn id="2564" idx="2"/>
          </p:cNvCxnSpPr>
          <p:nvPr/>
        </p:nvCxnSpPr>
        <p:spPr>
          <a:xfrm flipH="1" rot="10800000">
            <a:off x="2497757" y="29465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577" name="Google Shape;2577;p107"/>
          <p:cNvSpPr txBox="1"/>
          <p:nvPr/>
        </p:nvSpPr>
        <p:spPr>
          <a:xfrm>
            <a:off x="1477875" y="1501654"/>
            <a:ext cx="6402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2578" name="Google Shape;2578;p107"/>
          <p:cNvCxnSpPr>
            <a:stCxn id="2577" idx="3"/>
          </p:cNvCxnSpPr>
          <p:nvPr/>
        </p:nvCxnSpPr>
        <p:spPr>
          <a:xfrm>
            <a:off x="2118075" y="1658104"/>
            <a:ext cx="319500" cy="0"/>
          </a:xfrm>
          <a:prstGeom prst="straightConnector1">
            <a:avLst/>
          </a:prstGeom>
          <a:noFill/>
          <a:ln cap="flat" cmpd="sng" w="28575">
            <a:solidFill>
              <a:srgbClr val="B7B7B7"/>
            </a:solidFill>
            <a:prstDash val="dash"/>
            <a:round/>
            <a:headEnd len="med" w="med" type="none"/>
            <a:tailEnd len="med" w="med" type="triangle"/>
          </a:ln>
        </p:spPr>
      </p:cxnSp>
      <p:sp>
        <p:nvSpPr>
          <p:cNvPr id="2579" name="Google Shape;2579;p107"/>
          <p:cNvSpPr txBox="1"/>
          <p:nvPr/>
        </p:nvSpPr>
        <p:spPr>
          <a:xfrm>
            <a:off x="3883775" y="363407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580" name="Google Shape;2580;p107"/>
          <p:cNvCxnSpPr>
            <a:stCxn id="2579" idx="1"/>
            <a:endCxn id="2560" idx="6"/>
          </p:cNvCxnSpPr>
          <p:nvPr/>
        </p:nvCxnSpPr>
        <p:spPr>
          <a:xfrm flipH="1">
            <a:off x="3566375" y="379052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581" name="Google Shape;2581;p107"/>
          <p:cNvSpPr txBox="1"/>
          <p:nvPr/>
        </p:nvSpPr>
        <p:spPr>
          <a:xfrm>
            <a:off x="3372650" y="27916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582" name="Google Shape;2582;p107"/>
          <p:cNvCxnSpPr>
            <a:stCxn id="2581" idx="1"/>
          </p:cNvCxnSpPr>
          <p:nvPr/>
        </p:nvCxnSpPr>
        <p:spPr>
          <a:xfrm flipH="1">
            <a:off x="3055250" y="294807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583" name="Google Shape;2583;p107"/>
          <p:cNvSpPr/>
          <p:nvPr/>
        </p:nvSpPr>
        <p:spPr>
          <a:xfrm>
            <a:off x="2410201" y="1021197"/>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I</a:t>
            </a:r>
            <a:endParaRPr b="1" sz="1000">
              <a:solidFill>
                <a:srgbClr val="A61C00"/>
              </a:solidFill>
            </a:endParaRPr>
          </a:p>
        </p:txBody>
      </p:sp>
      <p:cxnSp>
        <p:nvCxnSpPr>
          <p:cNvPr id="2584" name="Google Shape;2584;p107"/>
          <p:cNvCxnSpPr>
            <a:stCxn id="2583" idx="4"/>
            <a:endCxn id="2573" idx="0"/>
          </p:cNvCxnSpPr>
          <p:nvPr/>
        </p:nvCxnSpPr>
        <p:spPr>
          <a:xfrm>
            <a:off x="2544301" y="1304997"/>
            <a:ext cx="0" cy="211200"/>
          </a:xfrm>
          <a:prstGeom prst="straightConnector1">
            <a:avLst/>
          </a:prstGeom>
          <a:noFill/>
          <a:ln cap="flat" cmpd="sng" w="28575">
            <a:solidFill>
              <a:srgbClr val="A61C00"/>
            </a:solidFill>
            <a:prstDash val="solid"/>
            <a:round/>
            <a:headEnd len="med" w="med" type="none"/>
            <a:tailEnd len="med" w="med" type="none"/>
          </a:ln>
        </p:spPr>
      </p:cxnSp>
      <p:sp>
        <p:nvSpPr>
          <p:cNvPr id="2585" name="Google Shape;2585;p107"/>
          <p:cNvSpPr txBox="1"/>
          <p:nvPr/>
        </p:nvSpPr>
        <p:spPr>
          <a:xfrm>
            <a:off x="1455725" y="1014029"/>
            <a:ext cx="6402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586" name="Google Shape;2586;p107"/>
          <p:cNvCxnSpPr>
            <a:stCxn id="2585" idx="3"/>
          </p:cNvCxnSpPr>
          <p:nvPr/>
        </p:nvCxnSpPr>
        <p:spPr>
          <a:xfrm>
            <a:off x="2095925" y="1170479"/>
            <a:ext cx="319500" cy="0"/>
          </a:xfrm>
          <a:prstGeom prst="straightConnector1">
            <a:avLst/>
          </a:prstGeom>
          <a:noFill/>
          <a:ln cap="flat" cmpd="sng" w="28575">
            <a:solidFill>
              <a:srgbClr val="A61C00"/>
            </a:solidFill>
            <a:prstDash val="solid"/>
            <a:round/>
            <a:headEnd len="med" w="med" type="none"/>
            <a:tailEnd len="med" w="med" type="triangle"/>
          </a:ln>
        </p:spPr>
      </p:cxnSp>
      <p:sp>
        <p:nvSpPr>
          <p:cNvPr id="2587" name="Google Shape;2587;p107"/>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2</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10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0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08"/>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SzPts val="1400"/>
              <a:buAutoNum type="arabicPeriod"/>
            </a:pPr>
            <a:r>
              <a:rPr lang="en"/>
              <a:t>Do the bug-fix in the oldest stable branch that is affected and then merge the stable branches forward until the bug-fix reaches the </a:t>
            </a:r>
            <a:r>
              <a:rPr i="1" lang="en">
                <a:latin typeface="Courier New"/>
                <a:ea typeface="Courier New"/>
                <a:cs typeface="Courier New"/>
                <a:sym typeface="Courier New"/>
              </a:rPr>
              <a:t>master</a:t>
            </a:r>
            <a:r>
              <a:rPr lang="en"/>
              <a:t> branch (preferred option).</a:t>
            </a:r>
            <a:endParaRPr/>
          </a:p>
          <a:p>
            <a:pPr indent="-317500" lvl="0" marL="457200" rtl="0" algn="l">
              <a:lnSpc>
                <a:spcPct val="115000"/>
              </a:lnSpc>
              <a:spcBef>
                <a:spcPts val="0"/>
              </a:spcBef>
              <a:spcAft>
                <a:spcPts val="0"/>
              </a:spcAft>
              <a:buClr>
                <a:srgbClr val="3D85C6"/>
              </a:buClr>
              <a:buSzPts val="1400"/>
              <a:buAutoNum type="arabicPeriod"/>
            </a:pPr>
            <a:r>
              <a:rPr lang="en">
                <a:solidFill>
                  <a:srgbClr val="3D85C6"/>
                </a:solidFill>
              </a:rPr>
              <a:t>Do the bug-fix in the </a:t>
            </a:r>
            <a:r>
              <a:rPr i="1" lang="en">
                <a:solidFill>
                  <a:srgbClr val="3D85C6"/>
                </a:solidFill>
                <a:latin typeface="Courier New"/>
                <a:ea typeface="Courier New"/>
                <a:cs typeface="Courier New"/>
                <a:sym typeface="Courier New"/>
              </a:rPr>
              <a:t>master</a:t>
            </a:r>
            <a:r>
              <a:rPr lang="en">
                <a:solidFill>
                  <a:srgbClr val="3D85C6"/>
                </a:solidFill>
              </a:rPr>
              <a:t> branch and then cherry-pick it to the stable branches.</a:t>
            </a:r>
            <a:endParaRPr>
              <a:solidFill>
                <a:srgbClr val="3D85C6"/>
              </a:solidFill>
            </a:endParaRPr>
          </a:p>
        </p:txBody>
      </p:sp>
      <p:sp>
        <p:nvSpPr>
          <p:cNvPr id="2595" name="Google Shape;2595;p108"/>
          <p:cNvSpPr/>
          <p:nvPr/>
        </p:nvSpPr>
        <p:spPr>
          <a:xfrm>
            <a:off x="3298276" y="41385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96" name="Google Shape;2596;p108"/>
          <p:cNvSpPr/>
          <p:nvPr/>
        </p:nvSpPr>
        <p:spPr>
          <a:xfrm>
            <a:off x="3298276" y="45454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97" name="Google Shape;2597;p108"/>
          <p:cNvCxnSpPr>
            <a:stCxn id="2596" idx="0"/>
            <a:endCxn id="2595" idx="4"/>
          </p:cNvCxnSpPr>
          <p:nvPr/>
        </p:nvCxnSpPr>
        <p:spPr>
          <a:xfrm rot="10800000">
            <a:off x="3432376" y="4422497"/>
            <a:ext cx="0" cy="123000"/>
          </a:xfrm>
          <a:prstGeom prst="straightConnector1">
            <a:avLst/>
          </a:prstGeom>
          <a:noFill/>
          <a:ln cap="flat" cmpd="sng" w="28575">
            <a:solidFill>
              <a:schemeClr val="dk2"/>
            </a:solidFill>
            <a:prstDash val="solid"/>
            <a:round/>
            <a:headEnd len="med" w="med" type="none"/>
            <a:tailEnd len="med" w="med" type="none"/>
          </a:ln>
        </p:spPr>
      </p:cxnSp>
      <p:sp>
        <p:nvSpPr>
          <p:cNvPr id="2598" name="Google Shape;2598;p108"/>
          <p:cNvSpPr/>
          <p:nvPr/>
        </p:nvSpPr>
        <p:spPr>
          <a:xfrm>
            <a:off x="3298276" y="365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99" name="Google Shape;2599;p108"/>
          <p:cNvCxnSpPr>
            <a:stCxn id="2598" idx="4"/>
            <a:endCxn id="2595" idx="0"/>
          </p:cNvCxnSpPr>
          <p:nvPr/>
        </p:nvCxnSpPr>
        <p:spPr>
          <a:xfrm>
            <a:off x="3432376" y="3937408"/>
            <a:ext cx="0" cy="201300"/>
          </a:xfrm>
          <a:prstGeom prst="straightConnector1">
            <a:avLst/>
          </a:prstGeom>
          <a:noFill/>
          <a:ln cap="flat" cmpd="sng" w="28575">
            <a:solidFill>
              <a:schemeClr val="dk2"/>
            </a:solidFill>
            <a:prstDash val="solid"/>
            <a:round/>
            <a:headEnd len="med" w="med" type="none"/>
            <a:tailEnd len="med" w="med" type="none"/>
          </a:ln>
        </p:spPr>
      </p:cxnSp>
      <p:sp>
        <p:nvSpPr>
          <p:cNvPr id="2600" name="Google Shape;2600;p108"/>
          <p:cNvSpPr/>
          <p:nvPr/>
        </p:nvSpPr>
        <p:spPr>
          <a:xfrm>
            <a:off x="3298276" y="41385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01" name="Google Shape;2601;p108"/>
          <p:cNvSpPr/>
          <p:nvPr/>
        </p:nvSpPr>
        <p:spPr>
          <a:xfrm>
            <a:off x="3298276" y="45454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02" name="Google Shape;2602;p108"/>
          <p:cNvCxnSpPr>
            <a:stCxn id="2601" idx="0"/>
            <a:endCxn id="2600" idx="4"/>
          </p:cNvCxnSpPr>
          <p:nvPr/>
        </p:nvCxnSpPr>
        <p:spPr>
          <a:xfrm rot="10800000">
            <a:off x="3432376" y="4422497"/>
            <a:ext cx="0" cy="123000"/>
          </a:xfrm>
          <a:prstGeom prst="straightConnector1">
            <a:avLst/>
          </a:prstGeom>
          <a:noFill/>
          <a:ln cap="flat" cmpd="sng" w="28575">
            <a:solidFill>
              <a:schemeClr val="dk2"/>
            </a:solidFill>
            <a:prstDash val="solid"/>
            <a:round/>
            <a:headEnd len="med" w="med" type="none"/>
            <a:tailEnd len="med" w="med" type="none"/>
          </a:ln>
        </p:spPr>
      </p:cxnSp>
      <p:sp>
        <p:nvSpPr>
          <p:cNvPr id="2603" name="Google Shape;2603;p108"/>
          <p:cNvSpPr/>
          <p:nvPr/>
        </p:nvSpPr>
        <p:spPr>
          <a:xfrm>
            <a:off x="3298276" y="365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04" name="Google Shape;2604;p108"/>
          <p:cNvCxnSpPr>
            <a:stCxn id="2603" idx="4"/>
            <a:endCxn id="2600" idx="0"/>
          </p:cNvCxnSpPr>
          <p:nvPr/>
        </p:nvCxnSpPr>
        <p:spPr>
          <a:xfrm>
            <a:off x="3432376" y="3937408"/>
            <a:ext cx="0" cy="201300"/>
          </a:xfrm>
          <a:prstGeom prst="straightConnector1">
            <a:avLst/>
          </a:prstGeom>
          <a:noFill/>
          <a:ln cap="flat" cmpd="sng" w="28575">
            <a:solidFill>
              <a:schemeClr val="dk2"/>
            </a:solidFill>
            <a:prstDash val="solid"/>
            <a:round/>
            <a:headEnd len="med" w="med" type="none"/>
            <a:tailEnd len="med" w="med" type="none"/>
          </a:ln>
        </p:spPr>
      </p:cxnSp>
      <p:sp>
        <p:nvSpPr>
          <p:cNvPr id="2605" name="Google Shape;2605;p108"/>
          <p:cNvSpPr/>
          <p:nvPr/>
        </p:nvSpPr>
        <p:spPr>
          <a:xfrm>
            <a:off x="2787001" y="32551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606" name="Google Shape;2606;p108"/>
          <p:cNvCxnSpPr>
            <a:stCxn id="2605" idx="4"/>
            <a:endCxn id="2603" idx="0"/>
          </p:cNvCxnSpPr>
          <p:nvPr/>
        </p:nvCxnSpPr>
        <p:spPr>
          <a:xfrm>
            <a:off x="2921101" y="35389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607" name="Google Shape;2607;p108"/>
          <p:cNvSpPr/>
          <p:nvPr/>
        </p:nvSpPr>
        <p:spPr>
          <a:xfrm>
            <a:off x="2787001" y="2804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608" name="Google Shape;2608;p108"/>
          <p:cNvCxnSpPr>
            <a:stCxn id="2607" idx="4"/>
            <a:endCxn id="2605" idx="0"/>
          </p:cNvCxnSpPr>
          <p:nvPr/>
        </p:nvCxnSpPr>
        <p:spPr>
          <a:xfrm>
            <a:off x="2921101" y="3088521"/>
            <a:ext cx="0" cy="166500"/>
          </a:xfrm>
          <a:prstGeom prst="straightConnector1">
            <a:avLst/>
          </a:prstGeom>
          <a:noFill/>
          <a:ln cap="flat" cmpd="sng" w="28575">
            <a:solidFill>
              <a:schemeClr val="dk2"/>
            </a:solidFill>
            <a:prstDash val="solid"/>
            <a:round/>
            <a:headEnd len="med" w="med" type="none"/>
            <a:tailEnd len="med" w="med" type="none"/>
          </a:ln>
        </p:spPr>
      </p:cxnSp>
      <p:sp>
        <p:nvSpPr>
          <p:cNvPr id="2609" name="Google Shape;2609;p108"/>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610" name="Google Shape;2610;p108"/>
          <p:cNvSpPr txBox="1"/>
          <p:nvPr/>
        </p:nvSpPr>
        <p:spPr>
          <a:xfrm>
            <a:off x="2234882" y="36340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611" name="Google Shape;2611;p108"/>
          <p:cNvCxnSpPr>
            <a:stCxn id="2610" idx="3"/>
            <a:endCxn id="2603" idx="2"/>
          </p:cNvCxnSpPr>
          <p:nvPr/>
        </p:nvCxnSpPr>
        <p:spPr>
          <a:xfrm>
            <a:off x="2980982" y="37905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612" name="Google Shape;2612;p108"/>
          <p:cNvSpPr/>
          <p:nvPr/>
        </p:nvSpPr>
        <p:spPr>
          <a:xfrm>
            <a:off x="2410201" y="24169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613" name="Google Shape;2613;p108"/>
          <p:cNvCxnSpPr>
            <a:stCxn id="2612" idx="4"/>
            <a:endCxn id="2607" idx="0"/>
          </p:cNvCxnSpPr>
          <p:nvPr/>
        </p:nvCxnSpPr>
        <p:spPr>
          <a:xfrm>
            <a:off x="2544301" y="27007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614" name="Google Shape;2614;p108"/>
          <p:cNvSpPr/>
          <p:nvPr/>
        </p:nvSpPr>
        <p:spPr>
          <a:xfrm>
            <a:off x="2410201" y="19665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615" name="Google Shape;2615;p108"/>
          <p:cNvCxnSpPr>
            <a:stCxn id="2614" idx="4"/>
            <a:endCxn id="2612" idx="0"/>
          </p:cNvCxnSpPr>
          <p:nvPr/>
        </p:nvCxnSpPr>
        <p:spPr>
          <a:xfrm>
            <a:off x="2544301" y="2250308"/>
            <a:ext cx="0" cy="166500"/>
          </a:xfrm>
          <a:prstGeom prst="straightConnector1">
            <a:avLst/>
          </a:prstGeom>
          <a:noFill/>
          <a:ln cap="flat" cmpd="sng" w="28575">
            <a:solidFill>
              <a:schemeClr val="dk2"/>
            </a:solidFill>
            <a:prstDash val="solid"/>
            <a:round/>
            <a:headEnd len="med" w="med" type="none"/>
            <a:tailEnd len="med" w="med" type="none"/>
          </a:ln>
        </p:spPr>
      </p:cxnSp>
      <p:sp>
        <p:nvSpPr>
          <p:cNvPr id="2616" name="Google Shape;2616;p108"/>
          <p:cNvSpPr/>
          <p:nvPr/>
        </p:nvSpPr>
        <p:spPr>
          <a:xfrm>
            <a:off x="2410201" y="15162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617" name="Google Shape;2617;p108"/>
          <p:cNvCxnSpPr>
            <a:stCxn id="2616" idx="4"/>
          </p:cNvCxnSpPr>
          <p:nvPr/>
        </p:nvCxnSpPr>
        <p:spPr>
          <a:xfrm>
            <a:off x="2544301" y="1800008"/>
            <a:ext cx="0" cy="166500"/>
          </a:xfrm>
          <a:prstGeom prst="straightConnector1">
            <a:avLst/>
          </a:prstGeom>
          <a:noFill/>
          <a:ln cap="flat" cmpd="sng" w="28575">
            <a:solidFill>
              <a:schemeClr val="dk2"/>
            </a:solidFill>
            <a:prstDash val="solid"/>
            <a:round/>
            <a:headEnd len="med" w="med" type="none"/>
            <a:tailEnd len="med" w="med" type="none"/>
          </a:ln>
        </p:spPr>
      </p:cxnSp>
      <p:sp>
        <p:nvSpPr>
          <p:cNvPr id="2618" name="Google Shape;2618;p108"/>
          <p:cNvSpPr txBox="1"/>
          <p:nvPr/>
        </p:nvSpPr>
        <p:spPr>
          <a:xfrm>
            <a:off x="1751657" y="27916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619" name="Google Shape;2619;p108"/>
          <p:cNvCxnSpPr>
            <a:stCxn id="2618" idx="3"/>
            <a:endCxn id="2607" idx="2"/>
          </p:cNvCxnSpPr>
          <p:nvPr/>
        </p:nvCxnSpPr>
        <p:spPr>
          <a:xfrm flipH="1" rot="10800000">
            <a:off x="2497757" y="29465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620" name="Google Shape;2620;p108"/>
          <p:cNvSpPr txBox="1"/>
          <p:nvPr/>
        </p:nvSpPr>
        <p:spPr>
          <a:xfrm>
            <a:off x="3883775" y="3634075"/>
            <a:ext cx="8124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stable-1.0</a:t>
            </a:r>
            <a:endParaRPr sz="1000">
              <a:solidFill>
                <a:srgbClr val="B7B7B7"/>
              </a:solidFill>
            </a:endParaRPr>
          </a:p>
        </p:txBody>
      </p:sp>
      <p:cxnSp>
        <p:nvCxnSpPr>
          <p:cNvPr id="2621" name="Google Shape;2621;p108"/>
          <p:cNvCxnSpPr>
            <a:stCxn id="2620" idx="1"/>
            <a:endCxn id="2603" idx="6"/>
          </p:cNvCxnSpPr>
          <p:nvPr/>
        </p:nvCxnSpPr>
        <p:spPr>
          <a:xfrm flipH="1">
            <a:off x="3566375" y="3790525"/>
            <a:ext cx="317400" cy="5100"/>
          </a:xfrm>
          <a:prstGeom prst="straightConnector1">
            <a:avLst/>
          </a:prstGeom>
          <a:noFill/>
          <a:ln cap="flat" cmpd="sng" w="28575">
            <a:solidFill>
              <a:srgbClr val="B7B7B7"/>
            </a:solidFill>
            <a:prstDash val="dash"/>
            <a:round/>
            <a:headEnd len="med" w="med" type="none"/>
            <a:tailEnd len="med" w="med" type="triangle"/>
          </a:ln>
        </p:spPr>
      </p:cxnSp>
      <p:sp>
        <p:nvSpPr>
          <p:cNvPr id="2622" name="Google Shape;2622;p108"/>
          <p:cNvSpPr txBox="1"/>
          <p:nvPr/>
        </p:nvSpPr>
        <p:spPr>
          <a:xfrm>
            <a:off x="3372650" y="2791625"/>
            <a:ext cx="8124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stable-2.0</a:t>
            </a:r>
            <a:endParaRPr sz="1000">
              <a:solidFill>
                <a:srgbClr val="B7B7B7"/>
              </a:solidFill>
            </a:endParaRPr>
          </a:p>
        </p:txBody>
      </p:sp>
      <p:cxnSp>
        <p:nvCxnSpPr>
          <p:cNvPr id="2623" name="Google Shape;2623;p108"/>
          <p:cNvCxnSpPr>
            <a:stCxn id="2622" idx="1"/>
          </p:cNvCxnSpPr>
          <p:nvPr/>
        </p:nvCxnSpPr>
        <p:spPr>
          <a:xfrm flipH="1">
            <a:off x="3055250" y="2948075"/>
            <a:ext cx="317400" cy="5100"/>
          </a:xfrm>
          <a:prstGeom prst="straightConnector1">
            <a:avLst/>
          </a:prstGeom>
          <a:noFill/>
          <a:ln cap="flat" cmpd="sng" w="28575">
            <a:solidFill>
              <a:srgbClr val="B7B7B7"/>
            </a:solidFill>
            <a:prstDash val="dash"/>
            <a:round/>
            <a:headEnd len="med" w="med" type="none"/>
            <a:tailEnd len="med" w="med" type="triangle"/>
          </a:ln>
        </p:spPr>
      </p:cxnSp>
      <p:sp>
        <p:nvSpPr>
          <p:cNvPr id="2624" name="Google Shape;2624;p108"/>
          <p:cNvSpPr/>
          <p:nvPr/>
        </p:nvSpPr>
        <p:spPr>
          <a:xfrm>
            <a:off x="2410201" y="10211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625" name="Google Shape;2625;p108"/>
          <p:cNvCxnSpPr>
            <a:stCxn id="2624" idx="4"/>
            <a:endCxn id="2616" idx="0"/>
          </p:cNvCxnSpPr>
          <p:nvPr/>
        </p:nvCxnSpPr>
        <p:spPr>
          <a:xfrm>
            <a:off x="2544301" y="1304997"/>
            <a:ext cx="0" cy="211200"/>
          </a:xfrm>
          <a:prstGeom prst="straightConnector1">
            <a:avLst/>
          </a:prstGeom>
          <a:noFill/>
          <a:ln cap="flat" cmpd="sng" w="28575">
            <a:solidFill>
              <a:schemeClr val="dk2"/>
            </a:solidFill>
            <a:prstDash val="solid"/>
            <a:round/>
            <a:headEnd len="med" w="med" type="none"/>
            <a:tailEnd len="med" w="med" type="none"/>
          </a:ln>
        </p:spPr>
      </p:cxnSp>
      <p:sp>
        <p:nvSpPr>
          <p:cNvPr id="2626" name="Google Shape;2626;p108"/>
          <p:cNvSpPr txBox="1"/>
          <p:nvPr/>
        </p:nvSpPr>
        <p:spPr>
          <a:xfrm>
            <a:off x="1455725" y="1014029"/>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627" name="Google Shape;2627;p108"/>
          <p:cNvCxnSpPr>
            <a:stCxn id="2626" idx="3"/>
          </p:cNvCxnSpPr>
          <p:nvPr/>
        </p:nvCxnSpPr>
        <p:spPr>
          <a:xfrm>
            <a:off x="2095925" y="1170479"/>
            <a:ext cx="319500" cy="0"/>
          </a:xfrm>
          <a:prstGeom prst="straightConnector1">
            <a:avLst/>
          </a:prstGeom>
          <a:noFill/>
          <a:ln cap="flat" cmpd="sng" w="28575">
            <a:solidFill>
              <a:schemeClr val="dk2"/>
            </a:solidFill>
            <a:prstDash val="solid"/>
            <a:round/>
            <a:headEnd len="med" w="med" type="none"/>
            <a:tailEnd len="med" w="med" type="triangle"/>
          </a:ln>
        </p:spPr>
      </p:cxnSp>
      <p:sp>
        <p:nvSpPr>
          <p:cNvPr id="2628" name="Google Shape;2628;p108"/>
          <p:cNvSpPr/>
          <p:nvPr/>
        </p:nvSpPr>
        <p:spPr>
          <a:xfrm>
            <a:off x="3298263" y="3237172"/>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J</a:t>
            </a:r>
            <a:endParaRPr b="1" sz="1000">
              <a:solidFill>
                <a:srgbClr val="A61C00"/>
              </a:solidFill>
            </a:endParaRPr>
          </a:p>
        </p:txBody>
      </p:sp>
      <p:cxnSp>
        <p:nvCxnSpPr>
          <p:cNvPr id="2629" name="Google Shape;2629;p108"/>
          <p:cNvCxnSpPr>
            <a:stCxn id="2628" idx="4"/>
            <a:endCxn id="2603" idx="0"/>
          </p:cNvCxnSpPr>
          <p:nvPr/>
        </p:nvCxnSpPr>
        <p:spPr>
          <a:xfrm>
            <a:off x="3432363" y="3520972"/>
            <a:ext cx="0" cy="132600"/>
          </a:xfrm>
          <a:prstGeom prst="straightConnector1">
            <a:avLst/>
          </a:prstGeom>
          <a:noFill/>
          <a:ln cap="flat" cmpd="sng" w="28575">
            <a:solidFill>
              <a:srgbClr val="A61C00"/>
            </a:solidFill>
            <a:prstDash val="solid"/>
            <a:round/>
            <a:headEnd len="med" w="med" type="none"/>
            <a:tailEnd len="med" w="med" type="none"/>
          </a:ln>
        </p:spPr>
      </p:cxnSp>
      <p:sp>
        <p:nvSpPr>
          <p:cNvPr id="2630" name="Google Shape;2630;p108"/>
          <p:cNvSpPr/>
          <p:nvPr/>
        </p:nvSpPr>
        <p:spPr>
          <a:xfrm>
            <a:off x="2786988" y="2388222"/>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K</a:t>
            </a:r>
            <a:endParaRPr b="1" sz="1000">
              <a:solidFill>
                <a:srgbClr val="A61C00"/>
              </a:solidFill>
            </a:endParaRPr>
          </a:p>
        </p:txBody>
      </p:sp>
      <p:cxnSp>
        <p:nvCxnSpPr>
          <p:cNvPr id="2631" name="Google Shape;2631;p108"/>
          <p:cNvCxnSpPr>
            <a:stCxn id="2630" idx="4"/>
          </p:cNvCxnSpPr>
          <p:nvPr/>
        </p:nvCxnSpPr>
        <p:spPr>
          <a:xfrm>
            <a:off x="2921088" y="2672022"/>
            <a:ext cx="0" cy="132600"/>
          </a:xfrm>
          <a:prstGeom prst="straightConnector1">
            <a:avLst/>
          </a:prstGeom>
          <a:noFill/>
          <a:ln cap="flat" cmpd="sng" w="28575">
            <a:solidFill>
              <a:srgbClr val="A61C00"/>
            </a:solidFill>
            <a:prstDash val="solid"/>
            <a:round/>
            <a:headEnd len="med" w="med" type="none"/>
            <a:tailEnd len="med" w="med" type="none"/>
          </a:ln>
        </p:spPr>
      </p:cxnSp>
      <p:sp>
        <p:nvSpPr>
          <p:cNvPr id="2632" name="Google Shape;2632;p108"/>
          <p:cNvSpPr txBox="1"/>
          <p:nvPr/>
        </p:nvSpPr>
        <p:spPr>
          <a:xfrm>
            <a:off x="2237475" y="12026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633" name="Google Shape;2633;p108"/>
          <p:cNvSpPr txBox="1"/>
          <p:nvPr/>
        </p:nvSpPr>
        <p:spPr>
          <a:xfrm>
            <a:off x="2913525" y="251867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∆I</a:t>
            </a:r>
            <a:endParaRPr>
              <a:solidFill>
                <a:srgbClr val="A61C00"/>
              </a:solidFill>
            </a:endParaRPr>
          </a:p>
        </p:txBody>
      </p:sp>
      <p:sp>
        <p:nvSpPr>
          <p:cNvPr id="2634" name="Google Shape;2634;p108"/>
          <p:cNvSpPr txBox="1"/>
          <p:nvPr/>
        </p:nvSpPr>
        <p:spPr>
          <a:xfrm>
            <a:off x="3391750" y="33693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∆I</a:t>
            </a:r>
            <a:endParaRPr>
              <a:solidFill>
                <a:srgbClr val="A61C00"/>
              </a:solidFill>
            </a:endParaRPr>
          </a:p>
        </p:txBody>
      </p:sp>
      <p:sp>
        <p:nvSpPr>
          <p:cNvPr id="2635" name="Google Shape;2635;p108"/>
          <p:cNvSpPr txBox="1"/>
          <p:nvPr/>
        </p:nvSpPr>
        <p:spPr>
          <a:xfrm>
            <a:off x="3896525" y="3216250"/>
            <a:ext cx="8124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636" name="Google Shape;2636;p108"/>
          <p:cNvCxnSpPr>
            <a:stCxn id="2635" idx="1"/>
          </p:cNvCxnSpPr>
          <p:nvPr/>
        </p:nvCxnSpPr>
        <p:spPr>
          <a:xfrm flipH="1">
            <a:off x="3579125" y="3372700"/>
            <a:ext cx="317400" cy="5100"/>
          </a:xfrm>
          <a:prstGeom prst="straightConnector1">
            <a:avLst/>
          </a:prstGeom>
          <a:noFill/>
          <a:ln cap="flat" cmpd="sng" w="28575">
            <a:solidFill>
              <a:srgbClr val="A61C00"/>
            </a:solidFill>
            <a:prstDash val="solid"/>
            <a:round/>
            <a:headEnd len="med" w="med" type="none"/>
            <a:tailEnd len="med" w="med" type="triangle"/>
          </a:ln>
        </p:spPr>
      </p:cxnSp>
      <p:sp>
        <p:nvSpPr>
          <p:cNvPr id="2637" name="Google Shape;2637;p108"/>
          <p:cNvSpPr txBox="1"/>
          <p:nvPr/>
        </p:nvSpPr>
        <p:spPr>
          <a:xfrm>
            <a:off x="3373775" y="2373825"/>
            <a:ext cx="8124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638" name="Google Shape;2638;p108"/>
          <p:cNvCxnSpPr>
            <a:stCxn id="2637" idx="1"/>
          </p:cNvCxnSpPr>
          <p:nvPr/>
        </p:nvCxnSpPr>
        <p:spPr>
          <a:xfrm flipH="1">
            <a:off x="3056375" y="2530275"/>
            <a:ext cx="317400" cy="5100"/>
          </a:xfrm>
          <a:prstGeom prst="straightConnector1">
            <a:avLst/>
          </a:prstGeom>
          <a:noFill/>
          <a:ln cap="flat" cmpd="sng" w="28575">
            <a:solidFill>
              <a:srgbClr val="A61C00"/>
            </a:solidFill>
            <a:prstDash val="solid"/>
            <a:round/>
            <a:headEnd len="med" w="med" type="none"/>
            <a:tailEnd len="med" w="med" type="triangle"/>
          </a:ln>
        </p:spPr>
      </p:cxnSp>
      <p:sp>
        <p:nvSpPr>
          <p:cNvPr id="2639" name="Google Shape;2639;p108"/>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2</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3" name="Shape 2643"/>
        <p:cNvGrpSpPr/>
        <p:nvPr/>
      </p:nvGrpSpPr>
      <p:grpSpPr>
        <a:xfrm>
          <a:off x="0" y="0"/>
          <a:ext cx="0" cy="0"/>
          <a:chOff x="0" y="0"/>
          <a:chExt cx="0" cy="0"/>
        </a:xfrm>
      </p:grpSpPr>
      <p:cxnSp>
        <p:nvCxnSpPr>
          <p:cNvPr id="2644" name="Google Shape;2644;p109"/>
          <p:cNvCxnSpPr/>
          <p:nvPr/>
        </p:nvCxnSpPr>
        <p:spPr>
          <a:xfrm>
            <a:off x="3208875" y="579050"/>
            <a:ext cx="31500" cy="4567500"/>
          </a:xfrm>
          <a:prstGeom prst="straightConnector1">
            <a:avLst/>
          </a:prstGeom>
          <a:noFill/>
          <a:ln cap="flat" cmpd="sng" w="9525">
            <a:solidFill>
              <a:srgbClr val="595959"/>
            </a:solidFill>
            <a:prstDash val="solid"/>
            <a:round/>
            <a:headEnd len="med" w="med" type="none"/>
            <a:tailEnd len="med" w="med" type="none"/>
          </a:ln>
        </p:spPr>
      </p:cxnSp>
      <p:sp>
        <p:nvSpPr>
          <p:cNvPr id="2645" name="Google Shape;2645;p109"/>
          <p:cNvSpPr txBox="1"/>
          <p:nvPr/>
        </p:nvSpPr>
        <p:spPr>
          <a:xfrm>
            <a:off x="5260400" y="31549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646" name="Google Shape;2646;p109"/>
          <p:cNvSpPr txBox="1"/>
          <p:nvPr/>
        </p:nvSpPr>
        <p:spPr>
          <a:xfrm>
            <a:off x="4782175" y="230433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647" name="Google Shape;2647;p10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09"/>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649" name="Google Shape;2649;p109"/>
          <p:cNvSpPr/>
          <p:nvPr/>
        </p:nvSpPr>
        <p:spPr>
          <a:xfrm>
            <a:off x="6709900" y="582200"/>
            <a:ext cx="24354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09"/>
          <p:cNvSpPr txBox="1"/>
          <p:nvPr/>
        </p:nvSpPr>
        <p:spPr>
          <a:xfrm>
            <a:off x="6651475" y="560050"/>
            <a:ext cx="23850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chemeClr val="dk1"/>
              </a:buClr>
              <a:buSzPts val="1400"/>
              <a:buAutoNum type="arabicPeriod"/>
            </a:pPr>
            <a:r>
              <a:rPr lang="en">
                <a:solidFill>
                  <a:schemeClr val="dk1"/>
                </a:solidFill>
              </a:rPr>
              <a:t>Do the bug-fix in the oldest stable branch that is affected and then merge the stable branches forward until the bug-fix reaches the </a:t>
            </a:r>
            <a:r>
              <a:rPr i="1" lang="en">
                <a:solidFill>
                  <a:schemeClr val="dk1"/>
                </a:solidFill>
                <a:latin typeface="Courier New"/>
                <a:ea typeface="Courier New"/>
                <a:cs typeface="Courier New"/>
                <a:sym typeface="Courier New"/>
              </a:rPr>
              <a:t>master</a:t>
            </a:r>
            <a:r>
              <a:rPr lang="en">
                <a:solidFill>
                  <a:schemeClr val="dk1"/>
                </a:solidFill>
              </a:rPr>
              <a:t> branch (preferred </a:t>
            </a:r>
            <a:r>
              <a:rPr lang="en"/>
              <a:t>option).</a:t>
            </a:r>
            <a:endParaRPr/>
          </a:p>
          <a:p>
            <a:pPr indent="-317500" lvl="0" marL="457200" rtl="0" algn="l">
              <a:lnSpc>
                <a:spcPct val="115000"/>
              </a:lnSpc>
              <a:spcBef>
                <a:spcPts val="0"/>
              </a:spcBef>
              <a:spcAft>
                <a:spcPts val="0"/>
              </a:spcAft>
              <a:buSzPts val="1400"/>
              <a:buAutoNum type="arabicPeriod"/>
            </a:pPr>
            <a:r>
              <a:rPr lang="en"/>
              <a:t>Do the bug-fix in the </a:t>
            </a:r>
            <a:r>
              <a:rPr i="1" lang="en">
                <a:latin typeface="Courier New"/>
                <a:ea typeface="Courier New"/>
                <a:cs typeface="Courier New"/>
                <a:sym typeface="Courier New"/>
              </a:rPr>
              <a:t>master</a:t>
            </a:r>
            <a:r>
              <a:rPr lang="en"/>
              <a:t> branch and then cherry-pick it to the stable branches.</a:t>
            </a:r>
            <a:endParaRPr/>
          </a:p>
        </p:txBody>
      </p:sp>
      <p:sp>
        <p:nvSpPr>
          <p:cNvPr id="2651" name="Google Shape;2651;p109"/>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52" name="Google Shape;2652;p109"/>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53" name="Google Shape;2653;p109"/>
          <p:cNvCxnSpPr>
            <a:stCxn id="2652" idx="0"/>
            <a:endCxn id="2651"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654" name="Google Shape;2654;p109"/>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55" name="Google Shape;2655;p109"/>
          <p:cNvCxnSpPr>
            <a:stCxn id="2654" idx="4"/>
            <a:endCxn id="2651"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656" name="Google Shape;2656;p109"/>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57" name="Google Shape;2657;p109"/>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58" name="Google Shape;2658;p109"/>
          <p:cNvCxnSpPr>
            <a:stCxn id="2657" idx="0"/>
            <a:endCxn id="2656"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659" name="Google Shape;2659;p109"/>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60" name="Google Shape;2660;p109"/>
          <p:cNvCxnSpPr>
            <a:stCxn id="2659" idx="4"/>
            <a:endCxn id="2656"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661" name="Google Shape;2661;p109"/>
          <p:cNvSpPr/>
          <p:nvPr/>
        </p:nvSpPr>
        <p:spPr>
          <a:xfrm>
            <a:off x="4655651" y="3040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662" name="Google Shape;2662;p109"/>
          <p:cNvCxnSpPr>
            <a:stCxn id="2661" idx="4"/>
            <a:endCxn id="2659" idx="0"/>
          </p:cNvCxnSpPr>
          <p:nvPr/>
        </p:nvCxnSpPr>
        <p:spPr>
          <a:xfrm>
            <a:off x="4789751" y="3324596"/>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663" name="Google Shape;2663;p109"/>
          <p:cNvSpPr/>
          <p:nvPr/>
        </p:nvSpPr>
        <p:spPr>
          <a:xfrm>
            <a:off x="4655651" y="25903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664" name="Google Shape;2664;p109"/>
          <p:cNvCxnSpPr>
            <a:stCxn id="2663" idx="4"/>
            <a:endCxn id="2661" idx="0"/>
          </p:cNvCxnSpPr>
          <p:nvPr/>
        </p:nvCxnSpPr>
        <p:spPr>
          <a:xfrm>
            <a:off x="4789751" y="2874183"/>
            <a:ext cx="0" cy="166500"/>
          </a:xfrm>
          <a:prstGeom prst="straightConnector1">
            <a:avLst/>
          </a:prstGeom>
          <a:noFill/>
          <a:ln cap="flat" cmpd="sng" w="28575">
            <a:solidFill>
              <a:schemeClr val="dk2"/>
            </a:solidFill>
            <a:prstDash val="solid"/>
            <a:round/>
            <a:headEnd len="med" w="med" type="none"/>
            <a:tailEnd len="med" w="med" type="none"/>
          </a:ln>
        </p:spPr>
      </p:cxnSp>
      <p:sp>
        <p:nvSpPr>
          <p:cNvPr id="2665" name="Google Shape;2665;p109"/>
          <p:cNvSpPr txBox="1"/>
          <p:nvPr/>
        </p:nvSpPr>
        <p:spPr>
          <a:xfrm>
            <a:off x="3896525" y="5223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2</a:t>
            </a:r>
            <a:endParaRPr b="1"/>
          </a:p>
        </p:txBody>
      </p:sp>
      <p:sp>
        <p:nvSpPr>
          <p:cNvPr id="2666" name="Google Shape;2666;p109"/>
          <p:cNvSpPr txBox="1"/>
          <p:nvPr/>
        </p:nvSpPr>
        <p:spPr>
          <a:xfrm>
            <a:off x="4103532" y="341973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667" name="Google Shape;2667;p109"/>
          <p:cNvCxnSpPr>
            <a:stCxn id="2666" idx="3"/>
            <a:endCxn id="2659" idx="2"/>
          </p:cNvCxnSpPr>
          <p:nvPr/>
        </p:nvCxnSpPr>
        <p:spPr>
          <a:xfrm>
            <a:off x="4849632" y="3576180"/>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668" name="Google Shape;2668;p109"/>
          <p:cNvSpPr/>
          <p:nvPr/>
        </p:nvSpPr>
        <p:spPr>
          <a:xfrm>
            <a:off x="4278851" y="2202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669" name="Google Shape;2669;p109"/>
          <p:cNvCxnSpPr>
            <a:stCxn id="2668" idx="4"/>
            <a:endCxn id="2663" idx="0"/>
          </p:cNvCxnSpPr>
          <p:nvPr/>
        </p:nvCxnSpPr>
        <p:spPr>
          <a:xfrm>
            <a:off x="4412951" y="2486383"/>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670" name="Google Shape;2670;p109"/>
          <p:cNvSpPr/>
          <p:nvPr/>
        </p:nvSpPr>
        <p:spPr>
          <a:xfrm>
            <a:off x="4278851" y="17521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671" name="Google Shape;2671;p109"/>
          <p:cNvCxnSpPr>
            <a:stCxn id="2670" idx="4"/>
            <a:endCxn id="2668" idx="0"/>
          </p:cNvCxnSpPr>
          <p:nvPr/>
        </p:nvCxnSpPr>
        <p:spPr>
          <a:xfrm>
            <a:off x="4412951" y="2035971"/>
            <a:ext cx="0" cy="166500"/>
          </a:xfrm>
          <a:prstGeom prst="straightConnector1">
            <a:avLst/>
          </a:prstGeom>
          <a:noFill/>
          <a:ln cap="flat" cmpd="sng" w="28575">
            <a:solidFill>
              <a:schemeClr val="dk2"/>
            </a:solidFill>
            <a:prstDash val="solid"/>
            <a:round/>
            <a:headEnd len="med" w="med" type="none"/>
            <a:tailEnd len="med" w="med" type="none"/>
          </a:ln>
        </p:spPr>
      </p:cxnSp>
      <p:sp>
        <p:nvSpPr>
          <p:cNvPr id="2672" name="Google Shape;2672;p109"/>
          <p:cNvSpPr/>
          <p:nvPr/>
        </p:nvSpPr>
        <p:spPr>
          <a:xfrm>
            <a:off x="4278851" y="13018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673" name="Google Shape;2673;p109"/>
          <p:cNvCxnSpPr>
            <a:stCxn id="2672" idx="4"/>
          </p:cNvCxnSpPr>
          <p:nvPr/>
        </p:nvCxnSpPr>
        <p:spPr>
          <a:xfrm>
            <a:off x="4412951" y="1585671"/>
            <a:ext cx="0" cy="166500"/>
          </a:xfrm>
          <a:prstGeom prst="straightConnector1">
            <a:avLst/>
          </a:prstGeom>
          <a:noFill/>
          <a:ln cap="flat" cmpd="sng" w="28575">
            <a:solidFill>
              <a:schemeClr val="dk2"/>
            </a:solidFill>
            <a:prstDash val="solid"/>
            <a:round/>
            <a:headEnd len="med" w="med" type="none"/>
            <a:tailEnd len="med" w="med" type="none"/>
          </a:ln>
        </p:spPr>
      </p:cxnSp>
      <p:sp>
        <p:nvSpPr>
          <p:cNvPr id="2674" name="Google Shape;2674;p109"/>
          <p:cNvSpPr txBox="1"/>
          <p:nvPr/>
        </p:nvSpPr>
        <p:spPr>
          <a:xfrm>
            <a:off x="3620307" y="257728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675" name="Google Shape;2675;p109"/>
          <p:cNvCxnSpPr>
            <a:stCxn id="2674" idx="3"/>
            <a:endCxn id="2663" idx="2"/>
          </p:cNvCxnSpPr>
          <p:nvPr/>
        </p:nvCxnSpPr>
        <p:spPr>
          <a:xfrm flipH="1" rot="10800000">
            <a:off x="4366407" y="2732230"/>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676" name="Google Shape;2676;p109"/>
          <p:cNvSpPr/>
          <p:nvPr/>
        </p:nvSpPr>
        <p:spPr>
          <a:xfrm>
            <a:off x="4278851" y="8068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677" name="Google Shape;2677;p109"/>
          <p:cNvCxnSpPr>
            <a:stCxn id="2676" idx="4"/>
            <a:endCxn id="2672" idx="0"/>
          </p:cNvCxnSpPr>
          <p:nvPr/>
        </p:nvCxnSpPr>
        <p:spPr>
          <a:xfrm>
            <a:off x="4412951" y="1090659"/>
            <a:ext cx="0" cy="211200"/>
          </a:xfrm>
          <a:prstGeom prst="straightConnector1">
            <a:avLst/>
          </a:prstGeom>
          <a:noFill/>
          <a:ln cap="flat" cmpd="sng" w="28575">
            <a:solidFill>
              <a:schemeClr val="dk2"/>
            </a:solidFill>
            <a:prstDash val="solid"/>
            <a:round/>
            <a:headEnd len="med" w="med" type="none"/>
            <a:tailEnd len="med" w="med" type="none"/>
          </a:ln>
        </p:spPr>
      </p:cxnSp>
      <p:sp>
        <p:nvSpPr>
          <p:cNvPr id="2678" name="Google Shape;2678;p109"/>
          <p:cNvSpPr txBox="1"/>
          <p:nvPr/>
        </p:nvSpPr>
        <p:spPr>
          <a:xfrm>
            <a:off x="3324375" y="79969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679" name="Google Shape;2679;p109"/>
          <p:cNvCxnSpPr>
            <a:stCxn id="2678" idx="3"/>
          </p:cNvCxnSpPr>
          <p:nvPr/>
        </p:nvCxnSpPr>
        <p:spPr>
          <a:xfrm>
            <a:off x="3964575" y="956142"/>
            <a:ext cx="319500" cy="0"/>
          </a:xfrm>
          <a:prstGeom prst="straightConnector1">
            <a:avLst/>
          </a:prstGeom>
          <a:noFill/>
          <a:ln cap="flat" cmpd="sng" w="28575">
            <a:solidFill>
              <a:schemeClr val="dk2"/>
            </a:solidFill>
            <a:prstDash val="solid"/>
            <a:round/>
            <a:headEnd len="med" w="med" type="none"/>
            <a:tailEnd len="med" w="med" type="triangle"/>
          </a:ln>
        </p:spPr>
      </p:cxnSp>
      <p:sp>
        <p:nvSpPr>
          <p:cNvPr id="2680" name="Google Shape;2680;p109"/>
          <p:cNvSpPr/>
          <p:nvPr/>
        </p:nvSpPr>
        <p:spPr>
          <a:xfrm>
            <a:off x="5166913" y="302283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681" name="Google Shape;2681;p109"/>
          <p:cNvCxnSpPr>
            <a:stCxn id="2680" idx="4"/>
            <a:endCxn id="2659" idx="0"/>
          </p:cNvCxnSpPr>
          <p:nvPr/>
        </p:nvCxnSpPr>
        <p:spPr>
          <a:xfrm>
            <a:off x="5301013" y="3306634"/>
            <a:ext cx="0" cy="132600"/>
          </a:xfrm>
          <a:prstGeom prst="straightConnector1">
            <a:avLst/>
          </a:prstGeom>
          <a:noFill/>
          <a:ln cap="flat" cmpd="sng" w="28575">
            <a:solidFill>
              <a:schemeClr val="dk2"/>
            </a:solidFill>
            <a:prstDash val="solid"/>
            <a:round/>
            <a:headEnd len="med" w="med" type="none"/>
            <a:tailEnd len="med" w="med" type="none"/>
          </a:ln>
        </p:spPr>
      </p:cxnSp>
      <p:sp>
        <p:nvSpPr>
          <p:cNvPr id="2682" name="Google Shape;2682;p109"/>
          <p:cNvSpPr/>
          <p:nvPr/>
        </p:nvSpPr>
        <p:spPr>
          <a:xfrm>
            <a:off x="4655638" y="21738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683" name="Google Shape;2683;p109"/>
          <p:cNvCxnSpPr>
            <a:stCxn id="2682" idx="4"/>
          </p:cNvCxnSpPr>
          <p:nvPr/>
        </p:nvCxnSpPr>
        <p:spPr>
          <a:xfrm>
            <a:off x="4789738" y="2457684"/>
            <a:ext cx="0" cy="132600"/>
          </a:xfrm>
          <a:prstGeom prst="straightConnector1">
            <a:avLst/>
          </a:prstGeom>
          <a:noFill/>
          <a:ln cap="flat" cmpd="sng" w="28575">
            <a:solidFill>
              <a:schemeClr val="dk2"/>
            </a:solidFill>
            <a:prstDash val="solid"/>
            <a:round/>
            <a:headEnd len="med" w="med" type="none"/>
            <a:tailEnd len="med" w="med" type="none"/>
          </a:ln>
        </p:spPr>
      </p:cxnSp>
      <p:sp>
        <p:nvSpPr>
          <p:cNvPr id="2684" name="Google Shape;2684;p109"/>
          <p:cNvSpPr txBox="1"/>
          <p:nvPr/>
        </p:nvSpPr>
        <p:spPr>
          <a:xfrm>
            <a:off x="4106125" y="9882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685" name="Google Shape;2685;p109"/>
          <p:cNvSpPr txBox="1"/>
          <p:nvPr/>
        </p:nvSpPr>
        <p:spPr>
          <a:xfrm>
            <a:off x="5765175" y="3001913"/>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686" name="Google Shape;2686;p109"/>
          <p:cNvCxnSpPr>
            <a:stCxn id="2685" idx="1"/>
          </p:cNvCxnSpPr>
          <p:nvPr/>
        </p:nvCxnSpPr>
        <p:spPr>
          <a:xfrm flipH="1">
            <a:off x="5447775" y="3158363"/>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687" name="Google Shape;2687;p109"/>
          <p:cNvSpPr txBox="1"/>
          <p:nvPr/>
        </p:nvSpPr>
        <p:spPr>
          <a:xfrm>
            <a:off x="5242425" y="21594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688" name="Google Shape;2688;p109"/>
          <p:cNvCxnSpPr>
            <a:stCxn id="2687" idx="1"/>
          </p:cNvCxnSpPr>
          <p:nvPr/>
        </p:nvCxnSpPr>
        <p:spPr>
          <a:xfrm flipH="1">
            <a:off x="4925025" y="23159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689" name="Google Shape;2689;p109"/>
          <p:cNvSpPr txBox="1"/>
          <p:nvPr/>
        </p:nvSpPr>
        <p:spPr>
          <a:xfrm>
            <a:off x="529925" y="5223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1</a:t>
            </a:r>
            <a:endParaRPr b="1"/>
          </a:p>
        </p:txBody>
      </p:sp>
      <p:sp>
        <p:nvSpPr>
          <p:cNvPr id="2690" name="Google Shape;2690;p109"/>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91" name="Google Shape;2691;p109"/>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92" name="Google Shape;2692;p109"/>
          <p:cNvCxnSpPr>
            <a:stCxn id="2691" idx="0"/>
            <a:endCxn id="2690"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693" name="Google Shape;2693;p109"/>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94" name="Google Shape;2694;p109"/>
          <p:cNvCxnSpPr>
            <a:stCxn id="2693" idx="4"/>
            <a:endCxn id="2690"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695" name="Google Shape;2695;p109"/>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96" name="Google Shape;2696;p109"/>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97" name="Google Shape;2697;p109"/>
          <p:cNvCxnSpPr>
            <a:stCxn id="2696" idx="0"/>
            <a:endCxn id="2695"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698" name="Google Shape;2698;p109"/>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99" name="Google Shape;2699;p109"/>
          <p:cNvCxnSpPr>
            <a:stCxn id="2698" idx="4"/>
            <a:endCxn id="2695"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700" name="Google Shape;2700;p109"/>
          <p:cNvSpPr/>
          <p:nvPr/>
        </p:nvSpPr>
        <p:spPr>
          <a:xfrm>
            <a:off x="1205551" y="3058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701" name="Google Shape;2701;p109"/>
          <p:cNvCxnSpPr>
            <a:stCxn id="2700" idx="4"/>
            <a:endCxn id="2698" idx="0"/>
          </p:cNvCxnSpPr>
          <p:nvPr/>
        </p:nvCxnSpPr>
        <p:spPr>
          <a:xfrm>
            <a:off x="1339651" y="3342121"/>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702" name="Google Shape;2702;p109"/>
          <p:cNvSpPr/>
          <p:nvPr/>
        </p:nvSpPr>
        <p:spPr>
          <a:xfrm>
            <a:off x="1205551" y="26079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703" name="Google Shape;2703;p109"/>
          <p:cNvCxnSpPr>
            <a:stCxn id="2702" idx="4"/>
            <a:endCxn id="2700" idx="0"/>
          </p:cNvCxnSpPr>
          <p:nvPr/>
        </p:nvCxnSpPr>
        <p:spPr>
          <a:xfrm>
            <a:off x="1339651" y="2891708"/>
            <a:ext cx="0" cy="166500"/>
          </a:xfrm>
          <a:prstGeom prst="straightConnector1">
            <a:avLst/>
          </a:prstGeom>
          <a:noFill/>
          <a:ln cap="flat" cmpd="sng" w="28575">
            <a:solidFill>
              <a:schemeClr val="dk2"/>
            </a:solidFill>
            <a:prstDash val="solid"/>
            <a:round/>
            <a:headEnd len="med" w="med" type="none"/>
            <a:tailEnd len="med" w="med" type="none"/>
          </a:ln>
        </p:spPr>
      </p:cxnSp>
      <p:sp>
        <p:nvSpPr>
          <p:cNvPr id="2704" name="Google Shape;2704;p109"/>
          <p:cNvSpPr txBox="1"/>
          <p:nvPr/>
        </p:nvSpPr>
        <p:spPr>
          <a:xfrm>
            <a:off x="653432" y="343725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705" name="Google Shape;2705;p109"/>
          <p:cNvCxnSpPr>
            <a:stCxn id="2704" idx="3"/>
            <a:endCxn id="2698" idx="2"/>
          </p:cNvCxnSpPr>
          <p:nvPr/>
        </p:nvCxnSpPr>
        <p:spPr>
          <a:xfrm>
            <a:off x="1399532" y="3593705"/>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706" name="Google Shape;2706;p109"/>
          <p:cNvSpPr/>
          <p:nvPr/>
        </p:nvSpPr>
        <p:spPr>
          <a:xfrm>
            <a:off x="8287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707" name="Google Shape;2707;p109"/>
          <p:cNvCxnSpPr>
            <a:stCxn id="2706" idx="4"/>
            <a:endCxn id="2702" idx="0"/>
          </p:cNvCxnSpPr>
          <p:nvPr/>
        </p:nvCxnSpPr>
        <p:spPr>
          <a:xfrm>
            <a:off x="962851" y="2503908"/>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708" name="Google Shape;2708;p109"/>
          <p:cNvSpPr/>
          <p:nvPr/>
        </p:nvSpPr>
        <p:spPr>
          <a:xfrm>
            <a:off x="828751" y="17696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709" name="Google Shape;2709;p109"/>
          <p:cNvCxnSpPr>
            <a:stCxn id="2708" idx="4"/>
            <a:endCxn id="2706" idx="0"/>
          </p:cNvCxnSpPr>
          <p:nvPr/>
        </p:nvCxnSpPr>
        <p:spPr>
          <a:xfrm>
            <a:off x="962851" y="2053496"/>
            <a:ext cx="0" cy="166500"/>
          </a:xfrm>
          <a:prstGeom prst="straightConnector1">
            <a:avLst/>
          </a:prstGeom>
          <a:noFill/>
          <a:ln cap="flat" cmpd="sng" w="28575">
            <a:solidFill>
              <a:schemeClr val="dk2"/>
            </a:solidFill>
            <a:prstDash val="solid"/>
            <a:round/>
            <a:headEnd len="med" w="med" type="none"/>
            <a:tailEnd len="med" w="med" type="none"/>
          </a:ln>
        </p:spPr>
      </p:cxnSp>
      <p:sp>
        <p:nvSpPr>
          <p:cNvPr id="2710" name="Google Shape;2710;p109"/>
          <p:cNvSpPr/>
          <p:nvPr/>
        </p:nvSpPr>
        <p:spPr>
          <a:xfrm>
            <a:off x="828751" y="1319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711" name="Google Shape;2711;p109"/>
          <p:cNvCxnSpPr>
            <a:stCxn id="2710" idx="4"/>
          </p:cNvCxnSpPr>
          <p:nvPr/>
        </p:nvCxnSpPr>
        <p:spPr>
          <a:xfrm>
            <a:off x="962851" y="1603196"/>
            <a:ext cx="0" cy="166500"/>
          </a:xfrm>
          <a:prstGeom prst="straightConnector1">
            <a:avLst/>
          </a:prstGeom>
          <a:noFill/>
          <a:ln cap="flat" cmpd="sng" w="28575">
            <a:solidFill>
              <a:schemeClr val="dk2"/>
            </a:solidFill>
            <a:prstDash val="solid"/>
            <a:round/>
            <a:headEnd len="med" w="med" type="none"/>
            <a:tailEnd len="med" w="med" type="none"/>
          </a:ln>
        </p:spPr>
      </p:cxnSp>
      <p:sp>
        <p:nvSpPr>
          <p:cNvPr id="2712" name="Google Shape;2712;p109"/>
          <p:cNvSpPr txBox="1"/>
          <p:nvPr/>
        </p:nvSpPr>
        <p:spPr>
          <a:xfrm>
            <a:off x="170207" y="259480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713" name="Google Shape;2713;p109"/>
          <p:cNvCxnSpPr>
            <a:stCxn id="2712" idx="3"/>
            <a:endCxn id="2702" idx="2"/>
          </p:cNvCxnSpPr>
          <p:nvPr/>
        </p:nvCxnSpPr>
        <p:spPr>
          <a:xfrm flipH="1" rot="10800000">
            <a:off x="916307" y="2749755"/>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714" name="Google Shape;2714;p109"/>
          <p:cNvSpPr/>
          <p:nvPr/>
        </p:nvSpPr>
        <p:spPr>
          <a:xfrm>
            <a:off x="1716826" y="3040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715" name="Google Shape;2715;p109"/>
          <p:cNvCxnSpPr>
            <a:stCxn id="2714" idx="4"/>
            <a:endCxn id="2698" idx="0"/>
          </p:cNvCxnSpPr>
          <p:nvPr/>
        </p:nvCxnSpPr>
        <p:spPr>
          <a:xfrm>
            <a:off x="1850926" y="3324158"/>
            <a:ext cx="0" cy="132600"/>
          </a:xfrm>
          <a:prstGeom prst="straightConnector1">
            <a:avLst/>
          </a:prstGeom>
          <a:noFill/>
          <a:ln cap="flat" cmpd="sng" w="28575">
            <a:solidFill>
              <a:schemeClr val="dk2"/>
            </a:solidFill>
            <a:prstDash val="solid"/>
            <a:round/>
            <a:headEnd len="med" w="med" type="none"/>
            <a:tailEnd len="med" w="med" type="none"/>
          </a:ln>
        </p:spPr>
      </p:cxnSp>
      <p:sp>
        <p:nvSpPr>
          <p:cNvPr id="2716" name="Google Shape;2716;p109"/>
          <p:cNvSpPr txBox="1"/>
          <p:nvPr/>
        </p:nvSpPr>
        <p:spPr>
          <a:xfrm>
            <a:off x="2174425" y="22130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717" name="Google Shape;2717;p109"/>
          <p:cNvCxnSpPr>
            <a:stCxn id="2716" idx="1"/>
          </p:cNvCxnSpPr>
          <p:nvPr/>
        </p:nvCxnSpPr>
        <p:spPr>
          <a:xfrm flipH="1">
            <a:off x="1857025" y="23695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718" name="Google Shape;2718;p109"/>
          <p:cNvSpPr txBox="1"/>
          <p:nvPr/>
        </p:nvSpPr>
        <p:spPr>
          <a:xfrm>
            <a:off x="2312500" y="303873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719" name="Google Shape;2719;p109"/>
          <p:cNvCxnSpPr>
            <a:stCxn id="2718" idx="1"/>
          </p:cNvCxnSpPr>
          <p:nvPr/>
        </p:nvCxnSpPr>
        <p:spPr>
          <a:xfrm flipH="1">
            <a:off x="1995100" y="319518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720" name="Google Shape;2720;p109"/>
          <p:cNvSpPr/>
          <p:nvPr/>
        </p:nvSpPr>
        <p:spPr>
          <a:xfrm>
            <a:off x="15826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721" name="Google Shape;2721;p109"/>
          <p:cNvCxnSpPr>
            <a:stCxn id="2720" idx="4"/>
            <a:endCxn id="2702" idx="7"/>
          </p:cNvCxnSpPr>
          <p:nvPr/>
        </p:nvCxnSpPr>
        <p:spPr>
          <a:xfrm flipH="1">
            <a:off x="1434451" y="25039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722" name="Google Shape;2722;p109"/>
          <p:cNvCxnSpPr>
            <a:stCxn id="2720" idx="4"/>
            <a:endCxn id="2714" idx="0"/>
          </p:cNvCxnSpPr>
          <p:nvPr/>
        </p:nvCxnSpPr>
        <p:spPr>
          <a:xfrm>
            <a:off x="1716751" y="2503908"/>
            <a:ext cx="134100" cy="536400"/>
          </a:xfrm>
          <a:prstGeom prst="straightConnector1">
            <a:avLst/>
          </a:prstGeom>
          <a:noFill/>
          <a:ln cap="flat" cmpd="sng" w="28575">
            <a:solidFill>
              <a:schemeClr val="dk2"/>
            </a:solidFill>
            <a:prstDash val="solid"/>
            <a:round/>
            <a:headEnd len="med" w="med" type="none"/>
            <a:tailEnd len="med" w="med" type="none"/>
          </a:ln>
        </p:spPr>
      </p:cxnSp>
      <p:sp>
        <p:nvSpPr>
          <p:cNvPr id="2723" name="Google Shape;2723;p109"/>
          <p:cNvSpPr/>
          <p:nvPr/>
        </p:nvSpPr>
        <p:spPr>
          <a:xfrm>
            <a:off x="1096951" y="88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724" name="Google Shape;2724;p109"/>
          <p:cNvCxnSpPr>
            <a:stCxn id="2723" idx="4"/>
          </p:cNvCxnSpPr>
          <p:nvPr/>
        </p:nvCxnSpPr>
        <p:spPr>
          <a:xfrm flipH="1">
            <a:off x="948751" y="11674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725" name="Google Shape;2725;p109"/>
          <p:cNvCxnSpPr>
            <a:stCxn id="2723" idx="4"/>
            <a:endCxn id="2720" idx="0"/>
          </p:cNvCxnSpPr>
          <p:nvPr/>
        </p:nvCxnSpPr>
        <p:spPr>
          <a:xfrm>
            <a:off x="1231051" y="1167408"/>
            <a:ext cx="485700" cy="1052700"/>
          </a:xfrm>
          <a:prstGeom prst="straightConnector1">
            <a:avLst/>
          </a:prstGeom>
          <a:noFill/>
          <a:ln cap="flat" cmpd="sng" w="28575">
            <a:solidFill>
              <a:schemeClr val="dk2"/>
            </a:solidFill>
            <a:prstDash val="solid"/>
            <a:round/>
            <a:headEnd len="med" w="med" type="none"/>
            <a:tailEnd len="med" w="med" type="none"/>
          </a:ln>
        </p:spPr>
      </p:cxnSp>
      <p:sp>
        <p:nvSpPr>
          <p:cNvPr id="2726" name="Google Shape;2726;p109"/>
          <p:cNvSpPr txBox="1"/>
          <p:nvPr/>
        </p:nvSpPr>
        <p:spPr>
          <a:xfrm>
            <a:off x="118625" y="88704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727" name="Google Shape;2727;p109"/>
          <p:cNvCxnSpPr>
            <a:stCxn id="2726" idx="3"/>
          </p:cNvCxnSpPr>
          <p:nvPr/>
        </p:nvCxnSpPr>
        <p:spPr>
          <a:xfrm>
            <a:off x="758825" y="1043492"/>
            <a:ext cx="319500" cy="0"/>
          </a:xfrm>
          <a:prstGeom prst="straightConnector1">
            <a:avLst/>
          </a:prstGeom>
          <a:noFill/>
          <a:ln cap="flat" cmpd="sng" w="28575">
            <a:solidFill>
              <a:schemeClr val="dk2"/>
            </a:solidFill>
            <a:prstDash val="solid"/>
            <a:round/>
            <a:headEnd len="med" w="med" type="none"/>
            <a:tailEnd len="med" w="med" type="triangle"/>
          </a:ln>
        </p:spPr>
      </p:cxnSp>
      <p:sp>
        <p:nvSpPr>
          <p:cNvPr id="2728" name="Google Shape;2728;p10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0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Why is option 1 generally preferred? When would you use option 2?</a:t>
            </a:r>
            <a:endParaRPr i="1" sz="180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3" name="Shape 2733"/>
        <p:cNvGrpSpPr/>
        <p:nvPr/>
      </p:nvGrpSpPr>
      <p:grpSpPr>
        <a:xfrm>
          <a:off x="0" y="0"/>
          <a:ext cx="0" cy="0"/>
          <a:chOff x="0" y="0"/>
          <a:chExt cx="0" cy="0"/>
        </a:xfrm>
      </p:grpSpPr>
      <p:cxnSp>
        <p:nvCxnSpPr>
          <p:cNvPr id="2734" name="Google Shape;2734;p110"/>
          <p:cNvCxnSpPr/>
          <p:nvPr/>
        </p:nvCxnSpPr>
        <p:spPr>
          <a:xfrm>
            <a:off x="3208875" y="579050"/>
            <a:ext cx="31500" cy="4567500"/>
          </a:xfrm>
          <a:prstGeom prst="straightConnector1">
            <a:avLst/>
          </a:prstGeom>
          <a:noFill/>
          <a:ln cap="flat" cmpd="sng" w="9525">
            <a:solidFill>
              <a:srgbClr val="595959"/>
            </a:solidFill>
            <a:prstDash val="solid"/>
            <a:round/>
            <a:headEnd len="med" w="med" type="none"/>
            <a:tailEnd len="med" w="med" type="none"/>
          </a:ln>
        </p:spPr>
      </p:cxnSp>
      <p:sp>
        <p:nvSpPr>
          <p:cNvPr id="2735" name="Google Shape;2735;p110"/>
          <p:cNvSpPr txBox="1"/>
          <p:nvPr/>
        </p:nvSpPr>
        <p:spPr>
          <a:xfrm>
            <a:off x="5260400" y="31549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736" name="Google Shape;2736;p110"/>
          <p:cNvSpPr txBox="1"/>
          <p:nvPr/>
        </p:nvSpPr>
        <p:spPr>
          <a:xfrm>
            <a:off x="4782175" y="230433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737" name="Google Shape;2737;p11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10"/>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739" name="Google Shape;2739;p110"/>
          <p:cNvSpPr/>
          <p:nvPr/>
        </p:nvSpPr>
        <p:spPr>
          <a:xfrm>
            <a:off x="6709900" y="582200"/>
            <a:ext cx="24354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10"/>
          <p:cNvSpPr txBox="1"/>
          <p:nvPr/>
        </p:nvSpPr>
        <p:spPr>
          <a:xfrm>
            <a:off x="6750200" y="517750"/>
            <a:ext cx="2336700" cy="46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200">
                <a:solidFill>
                  <a:schemeClr val="dk1"/>
                </a:solidFill>
              </a:rPr>
              <a:t>Option 1</a:t>
            </a:r>
            <a:r>
              <a:rPr lang="en" sz="1200">
                <a:solidFill>
                  <a:schemeClr val="dk1"/>
                </a:solidFill>
              </a:rPr>
              <a:t> is generally preferred because there is exactly one commit that implements the bug-fix (commit </a:t>
            </a:r>
            <a:r>
              <a:rPr b="1" i="1" lang="en" sz="1200">
                <a:solidFill>
                  <a:srgbClr val="3D85C6"/>
                </a:solidFill>
              </a:rPr>
              <a:t>I</a:t>
            </a:r>
            <a:r>
              <a:rPr lang="en" sz="1200">
                <a:solidFill>
                  <a:schemeClr val="dk1"/>
                </a:solidFill>
              </a:rPr>
              <a:t>). This means you can easily ask Git for all branches that contain the bug-fix:</a:t>
            </a:r>
            <a:br>
              <a:rPr lang="en" sz="1200">
                <a:solidFill>
                  <a:schemeClr val="dk1"/>
                </a:solidFill>
              </a:rPr>
            </a:br>
            <a:r>
              <a:rPr i="1" lang="en" sz="1200">
                <a:solidFill>
                  <a:schemeClr val="dk1"/>
                </a:solidFill>
                <a:latin typeface="Courier New"/>
                <a:ea typeface="Courier New"/>
                <a:cs typeface="Courier New"/>
                <a:sym typeface="Courier New"/>
              </a:rPr>
              <a:t>git branch -r --contains I</a:t>
            </a:r>
            <a:endParaRPr i="1" sz="1200">
              <a:solidFill>
                <a:schemeClr val="dk1"/>
              </a:solidFill>
              <a:latin typeface="Courier New"/>
              <a:ea typeface="Courier New"/>
              <a:cs typeface="Courier New"/>
              <a:sym typeface="Courier New"/>
            </a:endParaRPr>
          </a:p>
          <a:p>
            <a:pPr indent="0" lvl="0" marL="0" rtl="0" algn="l">
              <a:lnSpc>
                <a:spcPct val="115000"/>
              </a:lnSpc>
              <a:spcBef>
                <a:spcPts val="900"/>
              </a:spcBef>
              <a:spcAft>
                <a:spcPts val="900"/>
              </a:spcAft>
              <a:buNone/>
            </a:pPr>
            <a:r>
              <a:rPr b="1" lang="en" sz="1200">
                <a:solidFill>
                  <a:schemeClr val="dk1"/>
                </a:solidFill>
              </a:rPr>
              <a:t>Option 1</a:t>
            </a:r>
            <a:r>
              <a:rPr lang="en" sz="1200">
                <a:solidFill>
                  <a:schemeClr val="dk1"/>
                </a:solidFill>
              </a:rPr>
              <a:t> assumes that everything that is done in a stable branches should also be applied to </a:t>
            </a:r>
            <a:r>
              <a:rPr i="1" lang="en" sz="1200">
                <a:solidFill>
                  <a:schemeClr val="dk1"/>
                </a:solidFill>
                <a:latin typeface="Courier New"/>
                <a:ea typeface="Courier New"/>
                <a:cs typeface="Courier New"/>
                <a:sym typeface="Courier New"/>
              </a:rPr>
              <a:t>master</a:t>
            </a:r>
            <a:r>
              <a:rPr lang="en" sz="1200">
                <a:solidFill>
                  <a:schemeClr val="dk1"/>
                </a:solidFill>
              </a:rPr>
              <a:t> and newer stable branches. Note that merging into the other direction, e.g. </a:t>
            </a:r>
            <a:r>
              <a:rPr i="1" lang="en" sz="1200">
                <a:solidFill>
                  <a:schemeClr val="dk1"/>
                </a:solidFill>
                <a:latin typeface="Courier New"/>
                <a:ea typeface="Courier New"/>
                <a:cs typeface="Courier New"/>
                <a:sym typeface="Courier New"/>
              </a:rPr>
              <a:t>master</a:t>
            </a:r>
            <a:r>
              <a:rPr lang="en" sz="1200">
                <a:solidFill>
                  <a:schemeClr val="dk1"/>
                </a:solidFill>
              </a:rPr>
              <a:t> into </a:t>
            </a:r>
            <a:r>
              <a:rPr i="1" lang="en" sz="1200">
                <a:solidFill>
                  <a:schemeClr val="dk1"/>
                </a:solidFill>
                <a:latin typeface="Courier New"/>
                <a:ea typeface="Courier New"/>
                <a:cs typeface="Courier New"/>
                <a:sym typeface="Courier New"/>
              </a:rPr>
              <a:t>stable-2.0</a:t>
            </a:r>
            <a:r>
              <a:rPr lang="en" sz="1200">
                <a:solidFill>
                  <a:schemeClr val="dk1"/>
                </a:solidFill>
              </a:rPr>
              <a:t>, is bad since it would bring the features that have been implemented in </a:t>
            </a:r>
            <a:r>
              <a:rPr i="1" lang="en" sz="1200">
                <a:solidFill>
                  <a:schemeClr val="dk1"/>
                </a:solidFill>
                <a:latin typeface="Courier New"/>
                <a:ea typeface="Courier New"/>
                <a:cs typeface="Courier New"/>
                <a:sym typeface="Courier New"/>
              </a:rPr>
              <a:t>master</a:t>
            </a:r>
            <a:r>
              <a:rPr lang="en" sz="1200">
                <a:solidFill>
                  <a:schemeClr val="dk1"/>
                </a:solidFill>
              </a:rPr>
              <a:t> into the </a:t>
            </a:r>
            <a:r>
              <a:rPr i="1" lang="en" sz="1200">
                <a:solidFill>
                  <a:schemeClr val="dk1"/>
                </a:solidFill>
                <a:latin typeface="Courier New"/>
                <a:ea typeface="Courier New"/>
                <a:cs typeface="Courier New"/>
                <a:sym typeface="Courier New"/>
              </a:rPr>
              <a:t>stable-2.0 </a:t>
            </a:r>
            <a:r>
              <a:rPr lang="en" sz="1200">
                <a:solidFill>
                  <a:schemeClr val="dk1"/>
                </a:solidFill>
              </a:rPr>
              <a:t>branch.</a:t>
            </a:r>
            <a:endParaRPr sz="1200">
              <a:solidFill>
                <a:schemeClr val="dk1"/>
              </a:solidFill>
            </a:endParaRPr>
          </a:p>
        </p:txBody>
      </p:sp>
      <p:sp>
        <p:nvSpPr>
          <p:cNvPr id="2741" name="Google Shape;2741;p110"/>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742" name="Google Shape;2742;p110"/>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743" name="Google Shape;2743;p110"/>
          <p:cNvCxnSpPr>
            <a:stCxn id="2742" idx="0"/>
            <a:endCxn id="2741"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744" name="Google Shape;2744;p110"/>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745" name="Google Shape;2745;p110"/>
          <p:cNvCxnSpPr>
            <a:stCxn id="2744" idx="4"/>
            <a:endCxn id="2741"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746" name="Google Shape;2746;p110"/>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747" name="Google Shape;2747;p110"/>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748" name="Google Shape;2748;p110"/>
          <p:cNvCxnSpPr>
            <a:stCxn id="2747" idx="0"/>
            <a:endCxn id="2746"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749" name="Google Shape;2749;p110"/>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750" name="Google Shape;2750;p110"/>
          <p:cNvCxnSpPr>
            <a:stCxn id="2749" idx="4"/>
            <a:endCxn id="2746"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751" name="Google Shape;2751;p110"/>
          <p:cNvSpPr/>
          <p:nvPr/>
        </p:nvSpPr>
        <p:spPr>
          <a:xfrm>
            <a:off x="4655651" y="3040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752" name="Google Shape;2752;p110"/>
          <p:cNvCxnSpPr>
            <a:stCxn id="2751" idx="4"/>
            <a:endCxn id="2749" idx="0"/>
          </p:cNvCxnSpPr>
          <p:nvPr/>
        </p:nvCxnSpPr>
        <p:spPr>
          <a:xfrm>
            <a:off x="4789751" y="3324596"/>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753" name="Google Shape;2753;p110"/>
          <p:cNvSpPr/>
          <p:nvPr/>
        </p:nvSpPr>
        <p:spPr>
          <a:xfrm>
            <a:off x="4655651" y="25903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754" name="Google Shape;2754;p110"/>
          <p:cNvCxnSpPr>
            <a:stCxn id="2753" idx="4"/>
            <a:endCxn id="2751" idx="0"/>
          </p:cNvCxnSpPr>
          <p:nvPr/>
        </p:nvCxnSpPr>
        <p:spPr>
          <a:xfrm>
            <a:off x="4789751" y="2874183"/>
            <a:ext cx="0" cy="166500"/>
          </a:xfrm>
          <a:prstGeom prst="straightConnector1">
            <a:avLst/>
          </a:prstGeom>
          <a:noFill/>
          <a:ln cap="flat" cmpd="sng" w="28575">
            <a:solidFill>
              <a:schemeClr val="dk2"/>
            </a:solidFill>
            <a:prstDash val="solid"/>
            <a:round/>
            <a:headEnd len="med" w="med" type="none"/>
            <a:tailEnd len="med" w="med" type="none"/>
          </a:ln>
        </p:spPr>
      </p:cxnSp>
      <p:sp>
        <p:nvSpPr>
          <p:cNvPr id="2755" name="Google Shape;2755;p110"/>
          <p:cNvSpPr txBox="1"/>
          <p:nvPr/>
        </p:nvSpPr>
        <p:spPr>
          <a:xfrm>
            <a:off x="3896525" y="5223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2</a:t>
            </a:r>
            <a:endParaRPr b="1"/>
          </a:p>
        </p:txBody>
      </p:sp>
      <p:sp>
        <p:nvSpPr>
          <p:cNvPr id="2756" name="Google Shape;2756;p110"/>
          <p:cNvSpPr txBox="1"/>
          <p:nvPr/>
        </p:nvSpPr>
        <p:spPr>
          <a:xfrm>
            <a:off x="4103532" y="341973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757" name="Google Shape;2757;p110"/>
          <p:cNvCxnSpPr>
            <a:stCxn id="2756" idx="3"/>
            <a:endCxn id="2749" idx="2"/>
          </p:cNvCxnSpPr>
          <p:nvPr/>
        </p:nvCxnSpPr>
        <p:spPr>
          <a:xfrm>
            <a:off x="4849632" y="3576180"/>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758" name="Google Shape;2758;p110"/>
          <p:cNvSpPr/>
          <p:nvPr/>
        </p:nvSpPr>
        <p:spPr>
          <a:xfrm>
            <a:off x="4278851" y="2202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759" name="Google Shape;2759;p110"/>
          <p:cNvCxnSpPr>
            <a:stCxn id="2758" idx="4"/>
            <a:endCxn id="2753" idx="0"/>
          </p:cNvCxnSpPr>
          <p:nvPr/>
        </p:nvCxnSpPr>
        <p:spPr>
          <a:xfrm>
            <a:off x="4412951" y="2486383"/>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760" name="Google Shape;2760;p110"/>
          <p:cNvSpPr/>
          <p:nvPr/>
        </p:nvSpPr>
        <p:spPr>
          <a:xfrm>
            <a:off x="4278851" y="17521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761" name="Google Shape;2761;p110"/>
          <p:cNvCxnSpPr>
            <a:stCxn id="2760" idx="4"/>
            <a:endCxn id="2758" idx="0"/>
          </p:cNvCxnSpPr>
          <p:nvPr/>
        </p:nvCxnSpPr>
        <p:spPr>
          <a:xfrm>
            <a:off x="4412951" y="2035971"/>
            <a:ext cx="0" cy="166500"/>
          </a:xfrm>
          <a:prstGeom prst="straightConnector1">
            <a:avLst/>
          </a:prstGeom>
          <a:noFill/>
          <a:ln cap="flat" cmpd="sng" w="28575">
            <a:solidFill>
              <a:schemeClr val="dk2"/>
            </a:solidFill>
            <a:prstDash val="solid"/>
            <a:round/>
            <a:headEnd len="med" w="med" type="none"/>
            <a:tailEnd len="med" w="med" type="none"/>
          </a:ln>
        </p:spPr>
      </p:cxnSp>
      <p:sp>
        <p:nvSpPr>
          <p:cNvPr id="2762" name="Google Shape;2762;p110"/>
          <p:cNvSpPr/>
          <p:nvPr/>
        </p:nvSpPr>
        <p:spPr>
          <a:xfrm>
            <a:off x="4278851" y="13018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763" name="Google Shape;2763;p110"/>
          <p:cNvCxnSpPr>
            <a:stCxn id="2762" idx="4"/>
          </p:cNvCxnSpPr>
          <p:nvPr/>
        </p:nvCxnSpPr>
        <p:spPr>
          <a:xfrm>
            <a:off x="4412951" y="1585671"/>
            <a:ext cx="0" cy="166500"/>
          </a:xfrm>
          <a:prstGeom prst="straightConnector1">
            <a:avLst/>
          </a:prstGeom>
          <a:noFill/>
          <a:ln cap="flat" cmpd="sng" w="28575">
            <a:solidFill>
              <a:schemeClr val="dk2"/>
            </a:solidFill>
            <a:prstDash val="solid"/>
            <a:round/>
            <a:headEnd len="med" w="med" type="none"/>
            <a:tailEnd len="med" w="med" type="none"/>
          </a:ln>
        </p:spPr>
      </p:cxnSp>
      <p:sp>
        <p:nvSpPr>
          <p:cNvPr id="2764" name="Google Shape;2764;p110"/>
          <p:cNvSpPr txBox="1"/>
          <p:nvPr/>
        </p:nvSpPr>
        <p:spPr>
          <a:xfrm>
            <a:off x="3620307" y="257728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765" name="Google Shape;2765;p110"/>
          <p:cNvCxnSpPr>
            <a:stCxn id="2764" idx="3"/>
            <a:endCxn id="2753" idx="2"/>
          </p:cNvCxnSpPr>
          <p:nvPr/>
        </p:nvCxnSpPr>
        <p:spPr>
          <a:xfrm flipH="1" rot="10800000">
            <a:off x="4366407" y="2732230"/>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766" name="Google Shape;2766;p110"/>
          <p:cNvSpPr/>
          <p:nvPr/>
        </p:nvSpPr>
        <p:spPr>
          <a:xfrm>
            <a:off x="4278851" y="8068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767" name="Google Shape;2767;p110"/>
          <p:cNvCxnSpPr>
            <a:stCxn id="2766" idx="4"/>
            <a:endCxn id="2762" idx="0"/>
          </p:cNvCxnSpPr>
          <p:nvPr/>
        </p:nvCxnSpPr>
        <p:spPr>
          <a:xfrm>
            <a:off x="4412951" y="1090659"/>
            <a:ext cx="0" cy="211200"/>
          </a:xfrm>
          <a:prstGeom prst="straightConnector1">
            <a:avLst/>
          </a:prstGeom>
          <a:noFill/>
          <a:ln cap="flat" cmpd="sng" w="28575">
            <a:solidFill>
              <a:schemeClr val="dk2"/>
            </a:solidFill>
            <a:prstDash val="solid"/>
            <a:round/>
            <a:headEnd len="med" w="med" type="none"/>
            <a:tailEnd len="med" w="med" type="none"/>
          </a:ln>
        </p:spPr>
      </p:cxnSp>
      <p:sp>
        <p:nvSpPr>
          <p:cNvPr id="2768" name="Google Shape;2768;p110"/>
          <p:cNvSpPr txBox="1"/>
          <p:nvPr/>
        </p:nvSpPr>
        <p:spPr>
          <a:xfrm>
            <a:off x="3324375" y="79969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769" name="Google Shape;2769;p110"/>
          <p:cNvCxnSpPr>
            <a:stCxn id="2768" idx="3"/>
          </p:cNvCxnSpPr>
          <p:nvPr/>
        </p:nvCxnSpPr>
        <p:spPr>
          <a:xfrm>
            <a:off x="3964575" y="956142"/>
            <a:ext cx="319500" cy="0"/>
          </a:xfrm>
          <a:prstGeom prst="straightConnector1">
            <a:avLst/>
          </a:prstGeom>
          <a:noFill/>
          <a:ln cap="flat" cmpd="sng" w="28575">
            <a:solidFill>
              <a:schemeClr val="dk2"/>
            </a:solidFill>
            <a:prstDash val="solid"/>
            <a:round/>
            <a:headEnd len="med" w="med" type="none"/>
            <a:tailEnd len="med" w="med" type="triangle"/>
          </a:ln>
        </p:spPr>
      </p:cxnSp>
      <p:sp>
        <p:nvSpPr>
          <p:cNvPr id="2770" name="Google Shape;2770;p110"/>
          <p:cNvSpPr/>
          <p:nvPr/>
        </p:nvSpPr>
        <p:spPr>
          <a:xfrm>
            <a:off x="5166913" y="302283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771" name="Google Shape;2771;p110"/>
          <p:cNvCxnSpPr>
            <a:stCxn id="2770" idx="4"/>
            <a:endCxn id="2749" idx="0"/>
          </p:cNvCxnSpPr>
          <p:nvPr/>
        </p:nvCxnSpPr>
        <p:spPr>
          <a:xfrm>
            <a:off x="5301013" y="3306634"/>
            <a:ext cx="0" cy="132600"/>
          </a:xfrm>
          <a:prstGeom prst="straightConnector1">
            <a:avLst/>
          </a:prstGeom>
          <a:noFill/>
          <a:ln cap="flat" cmpd="sng" w="28575">
            <a:solidFill>
              <a:schemeClr val="dk2"/>
            </a:solidFill>
            <a:prstDash val="solid"/>
            <a:round/>
            <a:headEnd len="med" w="med" type="none"/>
            <a:tailEnd len="med" w="med" type="none"/>
          </a:ln>
        </p:spPr>
      </p:cxnSp>
      <p:sp>
        <p:nvSpPr>
          <p:cNvPr id="2772" name="Google Shape;2772;p110"/>
          <p:cNvSpPr/>
          <p:nvPr/>
        </p:nvSpPr>
        <p:spPr>
          <a:xfrm>
            <a:off x="4655638" y="21738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773" name="Google Shape;2773;p110"/>
          <p:cNvCxnSpPr>
            <a:stCxn id="2772" idx="4"/>
          </p:cNvCxnSpPr>
          <p:nvPr/>
        </p:nvCxnSpPr>
        <p:spPr>
          <a:xfrm>
            <a:off x="4789738" y="2457684"/>
            <a:ext cx="0" cy="132600"/>
          </a:xfrm>
          <a:prstGeom prst="straightConnector1">
            <a:avLst/>
          </a:prstGeom>
          <a:noFill/>
          <a:ln cap="flat" cmpd="sng" w="28575">
            <a:solidFill>
              <a:schemeClr val="dk2"/>
            </a:solidFill>
            <a:prstDash val="solid"/>
            <a:round/>
            <a:headEnd len="med" w="med" type="none"/>
            <a:tailEnd len="med" w="med" type="none"/>
          </a:ln>
        </p:spPr>
      </p:cxnSp>
      <p:sp>
        <p:nvSpPr>
          <p:cNvPr id="2774" name="Google Shape;2774;p110"/>
          <p:cNvSpPr txBox="1"/>
          <p:nvPr/>
        </p:nvSpPr>
        <p:spPr>
          <a:xfrm>
            <a:off x="4106125" y="9882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775" name="Google Shape;2775;p110"/>
          <p:cNvSpPr txBox="1"/>
          <p:nvPr/>
        </p:nvSpPr>
        <p:spPr>
          <a:xfrm>
            <a:off x="5765175" y="3001913"/>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776" name="Google Shape;2776;p110"/>
          <p:cNvCxnSpPr>
            <a:stCxn id="2775" idx="1"/>
          </p:cNvCxnSpPr>
          <p:nvPr/>
        </p:nvCxnSpPr>
        <p:spPr>
          <a:xfrm flipH="1">
            <a:off x="5447775" y="3158363"/>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777" name="Google Shape;2777;p110"/>
          <p:cNvSpPr txBox="1"/>
          <p:nvPr/>
        </p:nvSpPr>
        <p:spPr>
          <a:xfrm>
            <a:off x="5242425" y="21594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778" name="Google Shape;2778;p110"/>
          <p:cNvCxnSpPr>
            <a:stCxn id="2777" idx="1"/>
          </p:cNvCxnSpPr>
          <p:nvPr/>
        </p:nvCxnSpPr>
        <p:spPr>
          <a:xfrm flipH="1">
            <a:off x="4925025" y="23159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779" name="Google Shape;2779;p110"/>
          <p:cNvSpPr txBox="1"/>
          <p:nvPr/>
        </p:nvSpPr>
        <p:spPr>
          <a:xfrm>
            <a:off x="529925" y="5223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1</a:t>
            </a:r>
            <a:endParaRPr b="1"/>
          </a:p>
        </p:txBody>
      </p:sp>
      <p:sp>
        <p:nvSpPr>
          <p:cNvPr id="2780" name="Google Shape;2780;p110"/>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781" name="Google Shape;2781;p110"/>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782" name="Google Shape;2782;p110"/>
          <p:cNvCxnSpPr>
            <a:stCxn id="2781" idx="0"/>
            <a:endCxn id="2780"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783" name="Google Shape;2783;p110"/>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784" name="Google Shape;2784;p110"/>
          <p:cNvCxnSpPr>
            <a:stCxn id="2783" idx="4"/>
            <a:endCxn id="2780"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785" name="Google Shape;2785;p110"/>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786" name="Google Shape;2786;p110"/>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787" name="Google Shape;2787;p110"/>
          <p:cNvCxnSpPr>
            <a:stCxn id="2786" idx="0"/>
            <a:endCxn id="2785"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788" name="Google Shape;2788;p110"/>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789" name="Google Shape;2789;p110"/>
          <p:cNvCxnSpPr>
            <a:stCxn id="2788" idx="4"/>
            <a:endCxn id="2785"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790" name="Google Shape;2790;p110"/>
          <p:cNvSpPr/>
          <p:nvPr/>
        </p:nvSpPr>
        <p:spPr>
          <a:xfrm>
            <a:off x="1205551" y="3058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791" name="Google Shape;2791;p110"/>
          <p:cNvCxnSpPr>
            <a:stCxn id="2790" idx="4"/>
            <a:endCxn id="2788" idx="0"/>
          </p:cNvCxnSpPr>
          <p:nvPr/>
        </p:nvCxnSpPr>
        <p:spPr>
          <a:xfrm>
            <a:off x="1339651" y="3342121"/>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792" name="Google Shape;2792;p110"/>
          <p:cNvSpPr/>
          <p:nvPr/>
        </p:nvSpPr>
        <p:spPr>
          <a:xfrm>
            <a:off x="1205551" y="26079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793" name="Google Shape;2793;p110"/>
          <p:cNvCxnSpPr>
            <a:stCxn id="2792" idx="4"/>
            <a:endCxn id="2790" idx="0"/>
          </p:cNvCxnSpPr>
          <p:nvPr/>
        </p:nvCxnSpPr>
        <p:spPr>
          <a:xfrm>
            <a:off x="1339651" y="2891708"/>
            <a:ext cx="0" cy="166500"/>
          </a:xfrm>
          <a:prstGeom prst="straightConnector1">
            <a:avLst/>
          </a:prstGeom>
          <a:noFill/>
          <a:ln cap="flat" cmpd="sng" w="28575">
            <a:solidFill>
              <a:schemeClr val="dk2"/>
            </a:solidFill>
            <a:prstDash val="solid"/>
            <a:round/>
            <a:headEnd len="med" w="med" type="none"/>
            <a:tailEnd len="med" w="med" type="none"/>
          </a:ln>
        </p:spPr>
      </p:cxnSp>
      <p:sp>
        <p:nvSpPr>
          <p:cNvPr id="2794" name="Google Shape;2794;p110"/>
          <p:cNvSpPr txBox="1"/>
          <p:nvPr/>
        </p:nvSpPr>
        <p:spPr>
          <a:xfrm>
            <a:off x="653432" y="343725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795" name="Google Shape;2795;p110"/>
          <p:cNvCxnSpPr>
            <a:stCxn id="2794" idx="3"/>
            <a:endCxn id="2788" idx="2"/>
          </p:cNvCxnSpPr>
          <p:nvPr/>
        </p:nvCxnSpPr>
        <p:spPr>
          <a:xfrm>
            <a:off x="1399532" y="3593705"/>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796" name="Google Shape;2796;p110"/>
          <p:cNvSpPr/>
          <p:nvPr/>
        </p:nvSpPr>
        <p:spPr>
          <a:xfrm>
            <a:off x="8287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797" name="Google Shape;2797;p110"/>
          <p:cNvCxnSpPr>
            <a:stCxn id="2796" idx="4"/>
            <a:endCxn id="2792" idx="0"/>
          </p:cNvCxnSpPr>
          <p:nvPr/>
        </p:nvCxnSpPr>
        <p:spPr>
          <a:xfrm>
            <a:off x="962851" y="2503908"/>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798" name="Google Shape;2798;p110"/>
          <p:cNvSpPr/>
          <p:nvPr/>
        </p:nvSpPr>
        <p:spPr>
          <a:xfrm>
            <a:off x="828751" y="17696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799" name="Google Shape;2799;p110"/>
          <p:cNvCxnSpPr>
            <a:stCxn id="2798" idx="4"/>
            <a:endCxn id="2796" idx="0"/>
          </p:cNvCxnSpPr>
          <p:nvPr/>
        </p:nvCxnSpPr>
        <p:spPr>
          <a:xfrm>
            <a:off x="962851" y="2053496"/>
            <a:ext cx="0" cy="166500"/>
          </a:xfrm>
          <a:prstGeom prst="straightConnector1">
            <a:avLst/>
          </a:prstGeom>
          <a:noFill/>
          <a:ln cap="flat" cmpd="sng" w="28575">
            <a:solidFill>
              <a:schemeClr val="dk2"/>
            </a:solidFill>
            <a:prstDash val="solid"/>
            <a:round/>
            <a:headEnd len="med" w="med" type="none"/>
            <a:tailEnd len="med" w="med" type="none"/>
          </a:ln>
        </p:spPr>
      </p:cxnSp>
      <p:sp>
        <p:nvSpPr>
          <p:cNvPr id="2800" name="Google Shape;2800;p110"/>
          <p:cNvSpPr/>
          <p:nvPr/>
        </p:nvSpPr>
        <p:spPr>
          <a:xfrm>
            <a:off x="828751" y="1319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801" name="Google Shape;2801;p110"/>
          <p:cNvCxnSpPr>
            <a:stCxn id="2800" idx="4"/>
          </p:cNvCxnSpPr>
          <p:nvPr/>
        </p:nvCxnSpPr>
        <p:spPr>
          <a:xfrm>
            <a:off x="962851" y="1603196"/>
            <a:ext cx="0" cy="166500"/>
          </a:xfrm>
          <a:prstGeom prst="straightConnector1">
            <a:avLst/>
          </a:prstGeom>
          <a:noFill/>
          <a:ln cap="flat" cmpd="sng" w="28575">
            <a:solidFill>
              <a:schemeClr val="dk2"/>
            </a:solidFill>
            <a:prstDash val="solid"/>
            <a:round/>
            <a:headEnd len="med" w="med" type="none"/>
            <a:tailEnd len="med" w="med" type="none"/>
          </a:ln>
        </p:spPr>
      </p:cxnSp>
      <p:sp>
        <p:nvSpPr>
          <p:cNvPr id="2802" name="Google Shape;2802;p110"/>
          <p:cNvSpPr txBox="1"/>
          <p:nvPr/>
        </p:nvSpPr>
        <p:spPr>
          <a:xfrm>
            <a:off x="170207" y="259480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803" name="Google Shape;2803;p110"/>
          <p:cNvCxnSpPr>
            <a:stCxn id="2802" idx="3"/>
            <a:endCxn id="2792" idx="2"/>
          </p:cNvCxnSpPr>
          <p:nvPr/>
        </p:nvCxnSpPr>
        <p:spPr>
          <a:xfrm flipH="1" rot="10800000">
            <a:off x="916307" y="2749755"/>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804" name="Google Shape;2804;p110"/>
          <p:cNvSpPr/>
          <p:nvPr/>
        </p:nvSpPr>
        <p:spPr>
          <a:xfrm>
            <a:off x="1716826" y="3040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805" name="Google Shape;2805;p110"/>
          <p:cNvCxnSpPr>
            <a:stCxn id="2804" idx="4"/>
            <a:endCxn id="2788" idx="0"/>
          </p:cNvCxnSpPr>
          <p:nvPr/>
        </p:nvCxnSpPr>
        <p:spPr>
          <a:xfrm>
            <a:off x="1850926" y="3324158"/>
            <a:ext cx="0" cy="132600"/>
          </a:xfrm>
          <a:prstGeom prst="straightConnector1">
            <a:avLst/>
          </a:prstGeom>
          <a:noFill/>
          <a:ln cap="flat" cmpd="sng" w="28575">
            <a:solidFill>
              <a:schemeClr val="dk2"/>
            </a:solidFill>
            <a:prstDash val="solid"/>
            <a:round/>
            <a:headEnd len="med" w="med" type="none"/>
            <a:tailEnd len="med" w="med" type="none"/>
          </a:ln>
        </p:spPr>
      </p:cxnSp>
      <p:sp>
        <p:nvSpPr>
          <p:cNvPr id="2806" name="Google Shape;2806;p110"/>
          <p:cNvSpPr txBox="1"/>
          <p:nvPr/>
        </p:nvSpPr>
        <p:spPr>
          <a:xfrm>
            <a:off x="2174425" y="22130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807" name="Google Shape;2807;p110"/>
          <p:cNvCxnSpPr>
            <a:stCxn id="2806" idx="1"/>
          </p:cNvCxnSpPr>
          <p:nvPr/>
        </p:nvCxnSpPr>
        <p:spPr>
          <a:xfrm flipH="1">
            <a:off x="1857025" y="23695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08" name="Google Shape;2808;p110"/>
          <p:cNvSpPr txBox="1"/>
          <p:nvPr/>
        </p:nvSpPr>
        <p:spPr>
          <a:xfrm>
            <a:off x="2312500" y="303873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809" name="Google Shape;2809;p110"/>
          <p:cNvCxnSpPr>
            <a:stCxn id="2808" idx="1"/>
          </p:cNvCxnSpPr>
          <p:nvPr/>
        </p:nvCxnSpPr>
        <p:spPr>
          <a:xfrm flipH="1">
            <a:off x="1995100" y="319518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10" name="Google Shape;2810;p110"/>
          <p:cNvSpPr/>
          <p:nvPr/>
        </p:nvSpPr>
        <p:spPr>
          <a:xfrm>
            <a:off x="15826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811" name="Google Shape;2811;p110"/>
          <p:cNvCxnSpPr>
            <a:stCxn id="2810" idx="4"/>
            <a:endCxn id="2792" idx="7"/>
          </p:cNvCxnSpPr>
          <p:nvPr/>
        </p:nvCxnSpPr>
        <p:spPr>
          <a:xfrm flipH="1">
            <a:off x="1434451" y="25039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812" name="Google Shape;2812;p110"/>
          <p:cNvCxnSpPr>
            <a:stCxn id="2810" idx="4"/>
            <a:endCxn id="2804" idx="0"/>
          </p:cNvCxnSpPr>
          <p:nvPr/>
        </p:nvCxnSpPr>
        <p:spPr>
          <a:xfrm>
            <a:off x="1716751" y="2503908"/>
            <a:ext cx="134100" cy="536400"/>
          </a:xfrm>
          <a:prstGeom prst="straightConnector1">
            <a:avLst/>
          </a:prstGeom>
          <a:noFill/>
          <a:ln cap="flat" cmpd="sng" w="28575">
            <a:solidFill>
              <a:schemeClr val="dk2"/>
            </a:solidFill>
            <a:prstDash val="solid"/>
            <a:round/>
            <a:headEnd len="med" w="med" type="none"/>
            <a:tailEnd len="med" w="med" type="none"/>
          </a:ln>
        </p:spPr>
      </p:cxnSp>
      <p:sp>
        <p:nvSpPr>
          <p:cNvPr id="2813" name="Google Shape;2813;p110"/>
          <p:cNvSpPr/>
          <p:nvPr/>
        </p:nvSpPr>
        <p:spPr>
          <a:xfrm>
            <a:off x="1096951" y="88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814" name="Google Shape;2814;p110"/>
          <p:cNvCxnSpPr>
            <a:stCxn id="2813" idx="4"/>
          </p:cNvCxnSpPr>
          <p:nvPr/>
        </p:nvCxnSpPr>
        <p:spPr>
          <a:xfrm flipH="1">
            <a:off x="948751" y="11674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815" name="Google Shape;2815;p110"/>
          <p:cNvCxnSpPr>
            <a:stCxn id="2813" idx="4"/>
            <a:endCxn id="2810" idx="0"/>
          </p:cNvCxnSpPr>
          <p:nvPr/>
        </p:nvCxnSpPr>
        <p:spPr>
          <a:xfrm>
            <a:off x="1231051" y="1167408"/>
            <a:ext cx="485700" cy="1052700"/>
          </a:xfrm>
          <a:prstGeom prst="straightConnector1">
            <a:avLst/>
          </a:prstGeom>
          <a:noFill/>
          <a:ln cap="flat" cmpd="sng" w="28575">
            <a:solidFill>
              <a:schemeClr val="dk2"/>
            </a:solidFill>
            <a:prstDash val="solid"/>
            <a:round/>
            <a:headEnd len="med" w="med" type="none"/>
            <a:tailEnd len="med" w="med" type="none"/>
          </a:ln>
        </p:spPr>
      </p:cxnSp>
      <p:sp>
        <p:nvSpPr>
          <p:cNvPr id="2816" name="Google Shape;2816;p110"/>
          <p:cNvSpPr txBox="1"/>
          <p:nvPr/>
        </p:nvSpPr>
        <p:spPr>
          <a:xfrm>
            <a:off x="118625" y="88704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817" name="Google Shape;2817;p110"/>
          <p:cNvCxnSpPr>
            <a:stCxn id="2816" idx="3"/>
          </p:cNvCxnSpPr>
          <p:nvPr/>
        </p:nvCxnSpPr>
        <p:spPr>
          <a:xfrm>
            <a:off x="758825" y="1043492"/>
            <a:ext cx="319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cxnSp>
        <p:nvCxnSpPr>
          <p:cNvPr id="2822" name="Google Shape;2822;p111"/>
          <p:cNvCxnSpPr/>
          <p:nvPr/>
        </p:nvCxnSpPr>
        <p:spPr>
          <a:xfrm>
            <a:off x="3208875" y="579050"/>
            <a:ext cx="31500" cy="4567500"/>
          </a:xfrm>
          <a:prstGeom prst="straightConnector1">
            <a:avLst/>
          </a:prstGeom>
          <a:noFill/>
          <a:ln cap="flat" cmpd="sng" w="9525">
            <a:solidFill>
              <a:srgbClr val="595959"/>
            </a:solidFill>
            <a:prstDash val="solid"/>
            <a:round/>
            <a:headEnd len="med" w="med" type="none"/>
            <a:tailEnd len="med" w="med" type="none"/>
          </a:ln>
        </p:spPr>
      </p:cxnSp>
      <p:sp>
        <p:nvSpPr>
          <p:cNvPr id="2823" name="Google Shape;2823;p111"/>
          <p:cNvSpPr txBox="1"/>
          <p:nvPr/>
        </p:nvSpPr>
        <p:spPr>
          <a:xfrm>
            <a:off x="5260400" y="31549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824" name="Google Shape;2824;p111"/>
          <p:cNvSpPr txBox="1"/>
          <p:nvPr/>
        </p:nvSpPr>
        <p:spPr>
          <a:xfrm>
            <a:off x="4782175" y="230433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825" name="Google Shape;2825;p11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11"/>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827" name="Google Shape;2827;p111"/>
          <p:cNvSpPr/>
          <p:nvPr/>
        </p:nvSpPr>
        <p:spPr>
          <a:xfrm>
            <a:off x="6709900" y="582200"/>
            <a:ext cx="24354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11"/>
          <p:cNvSpPr txBox="1"/>
          <p:nvPr/>
        </p:nvSpPr>
        <p:spPr>
          <a:xfrm>
            <a:off x="6709900" y="517750"/>
            <a:ext cx="2376900" cy="46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00">
                <a:solidFill>
                  <a:schemeClr val="dk1"/>
                </a:solidFill>
              </a:rPr>
              <a:t>With </a:t>
            </a:r>
            <a:r>
              <a:rPr b="1" lang="en" sz="1000">
                <a:solidFill>
                  <a:schemeClr val="dk1"/>
                </a:solidFill>
              </a:rPr>
              <a:t>option 2</a:t>
            </a:r>
            <a:r>
              <a:rPr lang="en" sz="1000">
                <a:solidFill>
                  <a:schemeClr val="dk1"/>
                </a:solidFill>
              </a:rPr>
              <a:t> there are multiple commits that implement the bug-fix (commits </a:t>
            </a:r>
            <a:r>
              <a:rPr b="1" i="1" lang="en" sz="1000">
                <a:solidFill>
                  <a:srgbClr val="3D85C6"/>
                </a:solidFill>
              </a:rPr>
              <a:t>I</a:t>
            </a:r>
            <a:r>
              <a:rPr lang="en" sz="1000">
                <a:solidFill>
                  <a:schemeClr val="dk1"/>
                </a:solidFill>
              </a:rPr>
              <a:t>, </a:t>
            </a:r>
            <a:r>
              <a:rPr b="1" i="1" lang="en" sz="1000">
                <a:solidFill>
                  <a:srgbClr val="3D85C6"/>
                </a:solidFill>
              </a:rPr>
              <a:t>J</a:t>
            </a:r>
            <a:r>
              <a:rPr lang="en" sz="1000">
                <a:solidFill>
                  <a:schemeClr val="dk1"/>
                </a:solidFill>
              </a:rPr>
              <a:t>, </a:t>
            </a:r>
            <a:r>
              <a:rPr b="1" i="1" lang="en" sz="1000">
                <a:solidFill>
                  <a:srgbClr val="3D85C6"/>
                </a:solidFill>
              </a:rPr>
              <a:t>K</a:t>
            </a:r>
            <a:r>
              <a:rPr lang="en" sz="1000">
                <a:solidFill>
                  <a:schemeClr val="dk1"/>
                </a:solidFill>
              </a:rPr>
              <a:t>) but from the version graph you can’t see that they do the same modifications. However since all commits share the same </a:t>
            </a:r>
            <a:r>
              <a:rPr i="1" lang="en" sz="1000">
                <a:solidFill>
                  <a:schemeClr val="dk1"/>
                </a:solidFill>
                <a:latin typeface="Courier New"/>
                <a:ea typeface="Courier New"/>
                <a:cs typeface="Courier New"/>
                <a:sym typeface="Courier New"/>
              </a:rPr>
              <a:t>Change-Id</a:t>
            </a:r>
            <a:r>
              <a:rPr lang="en" sz="1000">
                <a:solidFill>
                  <a:schemeClr val="dk1"/>
                </a:solidFill>
              </a:rPr>
              <a:t> you can at least find all of them in Gerrit by searching by the </a:t>
            </a:r>
            <a:r>
              <a:rPr i="1" lang="en" sz="1000">
                <a:solidFill>
                  <a:schemeClr val="dk1"/>
                </a:solidFill>
                <a:latin typeface="Courier New"/>
                <a:ea typeface="Courier New"/>
                <a:cs typeface="Courier New"/>
                <a:sym typeface="Courier New"/>
              </a:rPr>
              <a:t>Change-Id</a:t>
            </a:r>
            <a:r>
              <a:rPr lang="en" sz="1000">
                <a:solidFill>
                  <a:schemeClr val="dk1"/>
                </a:solidFill>
              </a:rPr>
              <a:t>.</a:t>
            </a:r>
            <a:endParaRPr sz="1000">
              <a:solidFill>
                <a:schemeClr val="dk1"/>
              </a:solidFill>
            </a:endParaRPr>
          </a:p>
          <a:p>
            <a:pPr indent="0" lvl="0" marL="0" rtl="0" algn="l">
              <a:lnSpc>
                <a:spcPct val="115000"/>
              </a:lnSpc>
              <a:spcBef>
                <a:spcPts val="900"/>
              </a:spcBef>
              <a:spcAft>
                <a:spcPts val="0"/>
              </a:spcAft>
              <a:buNone/>
            </a:pPr>
            <a:r>
              <a:rPr b="1" lang="en" sz="1000">
                <a:solidFill>
                  <a:schemeClr val="dk1"/>
                </a:solidFill>
              </a:rPr>
              <a:t>Option 2</a:t>
            </a:r>
            <a:r>
              <a:rPr lang="en" sz="1000">
                <a:solidFill>
                  <a:schemeClr val="dk1"/>
                </a:solidFill>
              </a:rPr>
              <a:t> is used if a bug-fix has already been done in </a:t>
            </a:r>
            <a:r>
              <a:rPr i="1" lang="en" sz="1000">
                <a:solidFill>
                  <a:schemeClr val="dk1"/>
                </a:solidFill>
                <a:latin typeface="Courier New"/>
                <a:ea typeface="Courier New"/>
                <a:cs typeface="Courier New"/>
                <a:sym typeface="Courier New"/>
              </a:rPr>
              <a:t>master</a:t>
            </a:r>
            <a:r>
              <a:rPr lang="en" sz="1000">
                <a:solidFill>
                  <a:schemeClr val="dk1"/>
                </a:solidFill>
              </a:rPr>
              <a:t> and only then it’s discovered that it’s also needed in a stable branch. </a:t>
            </a:r>
            <a:endParaRPr sz="1000">
              <a:solidFill>
                <a:schemeClr val="dk1"/>
              </a:solidFill>
            </a:endParaRPr>
          </a:p>
          <a:p>
            <a:pPr indent="0" lvl="0" marL="0" rtl="0" algn="l">
              <a:lnSpc>
                <a:spcPct val="115000"/>
              </a:lnSpc>
              <a:spcBef>
                <a:spcPts val="900"/>
              </a:spcBef>
              <a:spcAft>
                <a:spcPts val="900"/>
              </a:spcAft>
              <a:buNone/>
            </a:pPr>
            <a:r>
              <a:rPr b="1" lang="en" sz="1000">
                <a:solidFill>
                  <a:schemeClr val="dk1"/>
                </a:solidFill>
              </a:rPr>
              <a:t>Option 2</a:t>
            </a:r>
            <a:r>
              <a:rPr lang="en" sz="1000">
                <a:solidFill>
                  <a:schemeClr val="dk1"/>
                </a:solidFill>
              </a:rPr>
              <a:t> is often preferred if it’s known that the affected code has changed in such a way that there will be merge conflicts when merging the bug-fix up to the </a:t>
            </a:r>
            <a:r>
              <a:rPr i="1" lang="en" sz="1000">
                <a:solidFill>
                  <a:schemeClr val="dk1"/>
                </a:solidFill>
                <a:latin typeface="Courier New"/>
                <a:ea typeface="Courier New"/>
                <a:cs typeface="Courier New"/>
                <a:sym typeface="Courier New"/>
              </a:rPr>
              <a:t>master</a:t>
            </a:r>
            <a:r>
              <a:rPr lang="en" sz="1000">
                <a:solidFill>
                  <a:schemeClr val="dk1"/>
                </a:solidFill>
              </a:rPr>
              <a:t> branch, since resolving conflicts in a single cherry-pick is easier than resolving conflicts during merge. It also allows to rewrite the bug-fix entirely on stable branches.</a:t>
            </a:r>
            <a:endParaRPr sz="1000">
              <a:solidFill>
                <a:schemeClr val="dk1"/>
              </a:solidFill>
            </a:endParaRPr>
          </a:p>
        </p:txBody>
      </p:sp>
      <p:sp>
        <p:nvSpPr>
          <p:cNvPr id="2829" name="Google Shape;2829;p111"/>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830" name="Google Shape;2830;p111"/>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831" name="Google Shape;2831;p111"/>
          <p:cNvCxnSpPr>
            <a:stCxn id="2830" idx="0"/>
            <a:endCxn id="2829"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832" name="Google Shape;2832;p111"/>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833" name="Google Shape;2833;p111"/>
          <p:cNvCxnSpPr>
            <a:stCxn id="2832" idx="4"/>
            <a:endCxn id="2829"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834" name="Google Shape;2834;p111"/>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835" name="Google Shape;2835;p111"/>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836" name="Google Shape;2836;p111"/>
          <p:cNvCxnSpPr>
            <a:stCxn id="2835" idx="0"/>
            <a:endCxn id="2834"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837" name="Google Shape;2837;p111"/>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838" name="Google Shape;2838;p111"/>
          <p:cNvCxnSpPr>
            <a:stCxn id="2837" idx="4"/>
            <a:endCxn id="2834"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839" name="Google Shape;2839;p111"/>
          <p:cNvSpPr/>
          <p:nvPr/>
        </p:nvSpPr>
        <p:spPr>
          <a:xfrm>
            <a:off x="4655651" y="3040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840" name="Google Shape;2840;p111"/>
          <p:cNvCxnSpPr>
            <a:stCxn id="2839" idx="4"/>
            <a:endCxn id="2837" idx="0"/>
          </p:cNvCxnSpPr>
          <p:nvPr/>
        </p:nvCxnSpPr>
        <p:spPr>
          <a:xfrm>
            <a:off x="4789751" y="3324596"/>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841" name="Google Shape;2841;p111"/>
          <p:cNvSpPr/>
          <p:nvPr/>
        </p:nvSpPr>
        <p:spPr>
          <a:xfrm>
            <a:off x="4655651" y="25903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842" name="Google Shape;2842;p111"/>
          <p:cNvCxnSpPr>
            <a:stCxn id="2841" idx="4"/>
            <a:endCxn id="2839" idx="0"/>
          </p:cNvCxnSpPr>
          <p:nvPr/>
        </p:nvCxnSpPr>
        <p:spPr>
          <a:xfrm>
            <a:off x="4789751" y="2874183"/>
            <a:ext cx="0" cy="166500"/>
          </a:xfrm>
          <a:prstGeom prst="straightConnector1">
            <a:avLst/>
          </a:prstGeom>
          <a:noFill/>
          <a:ln cap="flat" cmpd="sng" w="28575">
            <a:solidFill>
              <a:schemeClr val="dk2"/>
            </a:solidFill>
            <a:prstDash val="solid"/>
            <a:round/>
            <a:headEnd len="med" w="med" type="none"/>
            <a:tailEnd len="med" w="med" type="none"/>
          </a:ln>
        </p:spPr>
      </p:cxnSp>
      <p:sp>
        <p:nvSpPr>
          <p:cNvPr id="2843" name="Google Shape;2843;p111"/>
          <p:cNvSpPr txBox="1"/>
          <p:nvPr/>
        </p:nvSpPr>
        <p:spPr>
          <a:xfrm>
            <a:off x="3896525" y="5223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2</a:t>
            </a:r>
            <a:endParaRPr b="1"/>
          </a:p>
        </p:txBody>
      </p:sp>
      <p:sp>
        <p:nvSpPr>
          <p:cNvPr id="2844" name="Google Shape;2844;p111"/>
          <p:cNvSpPr txBox="1"/>
          <p:nvPr/>
        </p:nvSpPr>
        <p:spPr>
          <a:xfrm>
            <a:off x="4103532" y="341973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845" name="Google Shape;2845;p111"/>
          <p:cNvCxnSpPr>
            <a:stCxn id="2844" idx="3"/>
            <a:endCxn id="2837" idx="2"/>
          </p:cNvCxnSpPr>
          <p:nvPr/>
        </p:nvCxnSpPr>
        <p:spPr>
          <a:xfrm>
            <a:off x="4849632" y="3576180"/>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846" name="Google Shape;2846;p111"/>
          <p:cNvSpPr/>
          <p:nvPr/>
        </p:nvSpPr>
        <p:spPr>
          <a:xfrm>
            <a:off x="4278851" y="2202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847" name="Google Shape;2847;p111"/>
          <p:cNvCxnSpPr>
            <a:stCxn id="2846" idx="4"/>
            <a:endCxn id="2841" idx="0"/>
          </p:cNvCxnSpPr>
          <p:nvPr/>
        </p:nvCxnSpPr>
        <p:spPr>
          <a:xfrm>
            <a:off x="4412951" y="2486383"/>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848" name="Google Shape;2848;p111"/>
          <p:cNvSpPr/>
          <p:nvPr/>
        </p:nvSpPr>
        <p:spPr>
          <a:xfrm>
            <a:off x="4278851" y="17521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849" name="Google Shape;2849;p111"/>
          <p:cNvCxnSpPr>
            <a:stCxn id="2848" idx="4"/>
            <a:endCxn id="2846" idx="0"/>
          </p:cNvCxnSpPr>
          <p:nvPr/>
        </p:nvCxnSpPr>
        <p:spPr>
          <a:xfrm>
            <a:off x="4412951" y="2035971"/>
            <a:ext cx="0" cy="166500"/>
          </a:xfrm>
          <a:prstGeom prst="straightConnector1">
            <a:avLst/>
          </a:prstGeom>
          <a:noFill/>
          <a:ln cap="flat" cmpd="sng" w="28575">
            <a:solidFill>
              <a:schemeClr val="dk2"/>
            </a:solidFill>
            <a:prstDash val="solid"/>
            <a:round/>
            <a:headEnd len="med" w="med" type="none"/>
            <a:tailEnd len="med" w="med" type="none"/>
          </a:ln>
        </p:spPr>
      </p:cxnSp>
      <p:sp>
        <p:nvSpPr>
          <p:cNvPr id="2850" name="Google Shape;2850;p111"/>
          <p:cNvSpPr/>
          <p:nvPr/>
        </p:nvSpPr>
        <p:spPr>
          <a:xfrm>
            <a:off x="4278851" y="13018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851" name="Google Shape;2851;p111"/>
          <p:cNvCxnSpPr>
            <a:stCxn id="2850" idx="4"/>
          </p:cNvCxnSpPr>
          <p:nvPr/>
        </p:nvCxnSpPr>
        <p:spPr>
          <a:xfrm>
            <a:off x="4412951" y="1585671"/>
            <a:ext cx="0" cy="166500"/>
          </a:xfrm>
          <a:prstGeom prst="straightConnector1">
            <a:avLst/>
          </a:prstGeom>
          <a:noFill/>
          <a:ln cap="flat" cmpd="sng" w="28575">
            <a:solidFill>
              <a:schemeClr val="dk2"/>
            </a:solidFill>
            <a:prstDash val="solid"/>
            <a:round/>
            <a:headEnd len="med" w="med" type="none"/>
            <a:tailEnd len="med" w="med" type="none"/>
          </a:ln>
        </p:spPr>
      </p:cxnSp>
      <p:sp>
        <p:nvSpPr>
          <p:cNvPr id="2852" name="Google Shape;2852;p111"/>
          <p:cNvSpPr txBox="1"/>
          <p:nvPr/>
        </p:nvSpPr>
        <p:spPr>
          <a:xfrm>
            <a:off x="3620307" y="257728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853" name="Google Shape;2853;p111"/>
          <p:cNvCxnSpPr>
            <a:stCxn id="2852" idx="3"/>
            <a:endCxn id="2841" idx="2"/>
          </p:cNvCxnSpPr>
          <p:nvPr/>
        </p:nvCxnSpPr>
        <p:spPr>
          <a:xfrm flipH="1" rot="10800000">
            <a:off x="4366407" y="2732230"/>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854" name="Google Shape;2854;p111"/>
          <p:cNvSpPr/>
          <p:nvPr/>
        </p:nvSpPr>
        <p:spPr>
          <a:xfrm>
            <a:off x="4278851" y="8068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855" name="Google Shape;2855;p111"/>
          <p:cNvCxnSpPr>
            <a:stCxn id="2854" idx="4"/>
            <a:endCxn id="2850" idx="0"/>
          </p:cNvCxnSpPr>
          <p:nvPr/>
        </p:nvCxnSpPr>
        <p:spPr>
          <a:xfrm>
            <a:off x="4412951" y="1090659"/>
            <a:ext cx="0" cy="211200"/>
          </a:xfrm>
          <a:prstGeom prst="straightConnector1">
            <a:avLst/>
          </a:prstGeom>
          <a:noFill/>
          <a:ln cap="flat" cmpd="sng" w="28575">
            <a:solidFill>
              <a:schemeClr val="dk2"/>
            </a:solidFill>
            <a:prstDash val="solid"/>
            <a:round/>
            <a:headEnd len="med" w="med" type="none"/>
            <a:tailEnd len="med" w="med" type="none"/>
          </a:ln>
        </p:spPr>
      </p:cxnSp>
      <p:sp>
        <p:nvSpPr>
          <p:cNvPr id="2856" name="Google Shape;2856;p111"/>
          <p:cNvSpPr txBox="1"/>
          <p:nvPr/>
        </p:nvSpPr>
        <p:spPr>
          <a:xfrm>
            <a:off x="3324375" y="79969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857" name="Google Shape;2857;p111"/>
          <p:cNvCxnSpPr>
            <a:stCxn id="2856" idx="3"/>
          </p:cNvCxnSpPr>
          <p:nvPr/>
        </p:nvCxnSpPr>
        <p:spPr>
          <a:xfrm>
            <a:off x="3964575" y="956142"/>
            <a:ext cx="319500" cy="0"/>
          </a:xfrm>
          <a:prstGeom prst="straightConnector1">
            <a:avLst/>
          </a:prstGeom>
          <a:noFill/>
          <a:ln cap="flat" cmpd="sng" w="28575">
            <a:solidFill>
              <a:schemeClr val="dk2"/>
            </a:solidFill>
            <a:prstDash val="solid"/>
            <a:round/>
            <a:headEnd len="med" w="med" type="none"/>
            <a:tailEnd len="med" w="med" type="triangle"/>
          </a:ln>
        </p:spPr>
      </p:cxnSp>
      <p:sp>
        <p:nvSpPr>
          <p:cNvPr id="2858" name="Google Shape;2858;p111"/>
          <p:cNvSpPr/>
          <p:nvPr/>
        </p:nvSpPr>
        <p:spPr>
          <a:xfrm>
            <a:off x="5166913" y="302283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859" name="Google Shape;2859;p111"/>
          <p:cNvCxnSpPr>
            <a:stCxn id="2858" idx="4"/>
            <a:endCxn id="2837" idx="0"/>
          </p:cNvCxnSpPr>
          <p:nvPr/>
        </p:nvCxnSpPr>
        <p:spPr>
          <a:xfrm>
            <a:off x="5301013" y="3306634"/>
            <a:ext cx="0" cy="132600"/>
          </a:xfrm>
          <a:prstGeom prst="straightConnector1">
            <a:avLst/>
          </a:prstGeom>
          <a:noFill/>
          <a:ln cap="flat" cmpd="sng" w="28575">
            <a:solidFill>
              <a:schemeClr val="dk2"/>
            </a:solidFill>
            <a:prstDash val="solid"/>
            <a:round/>
            <a:headEnd len="med" w="med" type="none"/>
            <a:tailEnd len="med" w="med" type="none"/>
          </a:ln>
        </p:spPr>
      </p:cxnSp>
      <p:sp>
        <p:nvSpPr>
          <p:cNvPr id="2860" name="Google Shape;2860;p111"/>
          <p:cNvSpPr/>
          <p:nvPr/>
        </p:nvSpPr>
        <p:spPr>
          <a:xfrm>
            <a:off x="4655638" y="21738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861" name="Google Shape;2861;p111"/>
          <p:cNvCxnSpPr>
            <a:stCxn id="2860" idx="4"/>
          </p:cNvCxnSpPr>
          <p:nvPr/>
        </p:nvCxnSpPr>
        <p:spPr>
          <a:xfrm>
            <a:off x="4789738" y="2457684"/>
            <a:ext cx="0" cy="132600"/>
          </a:xfrm>
          <a:prstGeom prst="straightConnector1">
            <a:avLst/>
          </a:prstGeom>
          <a:noFill/>
          <a:ln cap="flat" cmpd="sng" w="28575">
            <a:solidFill>
              <a:schemeClr val="dk2"/>
            </a:solidFill>
            <a:prstDash val="solid"/>
            <a:round/>
            <a:headEnd len="med" w="med" type="none"/>
            <a:tailEnd len="med" w="med" type="none"/>
          </a:ln>
        </p:spPr>
      </p:cxnSp>
      <p:sp>
        <p:nvSpPr>
          <p:cNvPr id="2862" name="Google Shape;2862;p111"/>
          <p:cNvSpPr txBox="1"/>
          <p:nvPr/>
        </p:nvSpPr>
        <p:spPr>
          <a:xfrm>
            <a:off x="4106125" y="9882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863" name="Google Shape;2863;p111"/>
          <p:cNvSpPr txBox="1"/>
          <p:nvPr/>
        </p:nvSpPr>
        <p:spPr>
          <a:xfrm>
            <a:off x="5765175" y="3001913"/>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864" name="Google Shape;2864;p111"/>
          <p:cNvCxnSpPr>
            <a:stCxn id="2863" idx="1"/>
          </p:cNvCxnSpPr>
          <p:nvPr/>
        </p:nvCxnSpPr>
        <p:spPr>
          <a:xfrm flipH="1">
            <a:off x="5447775" y="3158363"/>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65" name="Google Shape;2865;p111"/>
          <p:cNvSpPr txBox="1"/>
          <p:nvPr/>
        </p:nvSpPr>
        <p:spPr>
          <a:xfrm>
            <a:off x="5242425" y="21594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866" name="Google Shape;2866;p111"/>
          <p:cNvCxnSpPr>
            <a:stCxn id="2865" idx="1"/>
          </p:cNvCxnSpPr>
          <p:nvPr/>
        </p:nvCxnSpPr>
        <p:spPr>
          <a:xfrm flipH="1">
            <a:off x="4925025" y="23159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67" name="Google Shape;2867;p111"/>
          <p:cNvSpPr txBox="1"/>
          <p:nvPr/>
        </p:nvSpPr>
        <p:spPr>
          <a:xfrm>
            <a:off x="529925" y="5223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1</a:t>
            </a:r>
            <a:endParaRPr b="1"/>
          </a:p>
        </p:txBody>
      </p:sp>
      <p:sp>
        <p:nvSpPr>
          <p:cNvPr id="2868" name="Google Shape;2868;p111"/>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869" name="Google Shape;2869;p111"/>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870" name="Google Shape;2870;p111"/>
          <p:cNvCxnSpPr>
            <a:stCxn id="2869" idx="0"/>
            <a:endCxn id="2868"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871" name="Google Shape;2871;p111"/>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872" name="Google Shape;2872;p111"/>
          <p:cNvCxnSpPr>
            <a:stCxn id="2871" idx="4"/>
            <a:endCxn id="2868"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873" name="Google Shape;2873;p111"/>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874" name="Google Shape;2874;p111"/>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875" name="Google Shape;2875;p111"/>
          <p:cNvCxnSpPr>
            <a:stCxn id="2874" idx="0"/>
            <a:endCxn id="2873"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876" name="Google Shape;2876;p111"/>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877" name="Google Shape;2877;p111"/>
          <p:cNvCxnSpPr>
            <a:stCxn id="2876" idx="4"/>
            <a:endCxn id="2873"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878" name="Google Shape;2878;p111"/>
          <p:cNvSpPr/>
          <p:nvPr/>
        </p:nvSpPr>
        <p:spPr>
          <a:xfrm>
            <a:off x="1205551" y="3058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879" name="Google Shape;2879;p111"/>
          <p:cNvCxnSpPr>
            <a:stCxn id="2878" idx="4"/>
            <a:endCxn id="2876" idx="0"/>
          </p:cNvCxnSpPr>
          <p:nvPr/>
        </p:nvCxnSpPr>
        <p:spPr>
          <a:xfrm>
            <a:off x="1339651" y="3342121"/>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880" name="Google Shape;2880;p111"/>
          <p:cNvSpPr/>
          <p:nvPr/>
        </p:nvSpPr>
        <p:spPr>
          <a:xfrm>
            <a:off x="1205551" y="26079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881" name="Google Shape;2881;p111"/>
          <p:cNvCxnSpPr>
            <a:stCxn id="2880" idx="4"/>
            <a:endCxn id="2878" idx="0"/>
          </p:cNvCxnSpPr>
          <p:nvPr/>
        </p:nvCxnSpPr>
        <p:spPr>
          <a:xfrm>
            <a:off x="1339651" y="2891708"/>
            <a:ext cx="0" cy="166500"/>
          </a:xfrm>
          <a:prstGeom prst="straightConnector1">
            <a:avLst/>
          </a:prstGeom>
          <a:noFill/>
          <a:ln cap="flat" cmpd="sng" w="28575">
            <a:solidFill>
              <a:schemeClr val="dk2"/>
            </a:solidFill>
            <a:prstDash val="solid"/>
            <a:round/>
            <a:headEnd len="med" w="med" type="none"/>
            <a:tailEnd len="med" w="med" type="none"/>
          </a:ln>
        </p:spPr>
      </p:cxnSp>
      <p:sp>
        <p:nvSpPr>
          <p:cNvPr id="2882" name="Google Shape;2882;p111"/>
          <p:cNvSpPr txBox="1"/>
          <p:nvPr/>
        </p:nvSpPr>
        <p:spPr>
          <a:xfrm>
            <a:off x="653432" y="343725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883" name="Google Shape;2883;p111"/>
          <p:cNvCxnSpPr>
            <a:stCxn id="2882" idx="3"/>
            <a:endCxn id="2876" idx="2"/>
          </p:cNvCxnSpPr>
          <p:nvPr/>
        </p:nvCxnSpPr>
        <p:spPr>
          <a:xfrm>
            <a:off x="1399532" y="3593705"/>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884" name="Google Shape;2884;p111"/>
          <p:cNvSpPr/>
          <p:nvPr/>
        </p:nvSpPr>
        <p:spPr>
          <a:xfrm>
            <a:off x="8287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885" name="Google Shape;2885;p111"/>
          <p:cNvCxnSpPr>
            <a:stCxn id="2884" idx="4"/>
            <a:endCxn id="2880" idx="0"/>
          </p:cNvCxnSpPr>
          <p:nvPr/>
        </p:nvCxnSpPr>
        <p:spPr>
          <a:xfrm>
            <a:off x="962851" y="2503908"/>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886" name="Google Shape;2886;p111"/>
          <p:cNvSpPr/>
          <p:nvPr/>
        </p:nvSpPr>
        <p:spPr>
          <a:xfrm>
            <a:off x="828751" y="17696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887" name="Google Shape;2887;p111"/>
          <p:cNvCxnSpPr>
            <a:stCxn id="2886" idx="4"/>
            <a:endCxn id="2884" idx="0"/>
          </p:cNvCxnSpPr>
          <p:nvPr/>
        </p:nvCxnSpPr>
        <p:spPr>
          <a:xfrm>
            <a:off x="962851" y="2053496"/>
            <a:ext cx="0" cy="166500"/>
          </a:xfrm>
          <a:prstGeom prst="straightConnector1">
            <a:avLst/>
          </a:prstGeom>
          <a:noFill/>
          <a:ln cap="flat" cmpd="sng" w="28575">
            <a:solidFill>
              <a:schemeClr val="dk2"/>
            </a:solidFill>
            <a:prstDash val="solid"/>
            <a:round/>
            <a:headEnd len="med" w="med" type="none"/>
            <a:tailEnd len="med" w="med" type="none"/>
          </a:ln>
        </p:spPr>
      </p:cxnSp>
      <p:sp>
        <p:nvSpPr>
          <p:cNvPr id="2888" name="Google Shape;2888;p111"/>
          <p:cNvSpPr/>
          <p:nvPr/>
        </p:nvSpPr>
        <p:spPr>
          <a:xfrm>
            <a:off x="828751" y="1319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889" name="Google Shape;2889;p111"/>
          <p:cNvCxnSpPr>
            <a:stCxn id="2888" idx="4"/>
          </p:cNvCxnSpPr>
          <p:nvPr/>
        </p:nvCxnSpPr>
        <p:spPr>
          <a:xfrm>
            <a:off x="962851" y="1603196"/>
            <a:ext cx="0" cy="166500"/>
          </a:xfrm>
          <a:prstGeom prst="straightConnector1">
            <a:avLst/>
          </a:prstGeom>
          <a:noFill/>
          <a:ln cap="flat" cmpd="sng" w="28575">
            <a:solidFill>
              <a:schemeClr val="dk2"/>
            </a:solidFill>
            <a:prstDash val="solid"/>
            <a:round/>
            <a:headEnd len="med" w="med" type="none"/>
            <a:tailEnd len="med" w="med" type="none"/>
          </a:ln>
        </p:spPr>
      </p:cxnSp>
      <p:sp>
        <p:nvSpPr>
          <p:cNvPr id="2890" name="Google Shape;2890;p111"/>
          <p:cNvSpPr txBox="1"/>
          <p:nvPr/>
        </p:nvSpPr>
        <p:spPr>
          <a:xfrm>
            <a:off x="170207" y="259480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891" name="Google Shape;2891;p111"/>
          <p:cNvCxnSpPr>
            <a:stCxn id="2890" idx="3"/>
            <a:endCxn id="2880" idx="2"/>
          </p:cNvCxnSpPr>
          <p:nvPr/>
        </p:nvCxnSpPr>
        <p:spPr>
          <a:xfrm flipH="1" rot="10800000">
            <a:off x="916307" y="2749755"/>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892" name="Google Shape;2892;p111"/>
          <p:cNvSpPr/>
          <p:nvPr/>
        </p:nvSpPr>
        <p:spPr>
          <a:xfrm>
            <a:off x="1716826" y="3040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893" name="Google Shape;2893;p111"/>
          <p:cNvCxnSpPr>
            <a:stCxn id="2892" idx="4"/>
            <a:endCxn id="2876" idx="0"/>
          </p:cNvCxnSpPr>
          <p:nvPr/>
        </p:nvCxnSpPr>
        <p:spPr>
          <a:xfrm>
            <a:off x="1850926" y="3324158"/>
            <a:ext cx="0" cy="132600"/>
          </a:xfrm>
          <a:prstGeom prst="straightConnector1">
            <a:avLst/>
          </a:prstGeom>
          <a:noFill/>
          <a:ln cap="flat" cmpd="sng" w="28575">
            <a:solidFill>
              <a:schemeClr val="dk2"/>
            </a:solidFill>
            <a:prstDash val="solid"/>
            <a:round/>
            <a:headEnd len="med" w="med" type="none"/>
            <a:tailEnd len="med" w="med" type="none"/>
          </a:ln>
        </p:spPr>
      </p:cxnSp>
      <p:sp>
        <p:nvSpPr>
          <p:cNvPr id="2894" name="Google Shape;2894;p111"/>
          <p:cNvSpPr txBox="1"/>
          <p:nvPr/>
        </p:nvSpPr>
        <p:spPr>
          <a:xfrm>
            <a:off x="2174425" y="22130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895" name="Google Shape;2895;p111"/>
          <p:cNvCxnSpPr>
            <a:stCxn id="2894" idx="1"/>
          </p:cNvCxnSpPr>
          <p:nvPr/>
        </p:nvCxnSpPr>
        <p:spPr>
          <a:xfrm flipH="1">
            <a:off x="1857025" y="23695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96" name="Google Shape;2896;p111"/>
          <p:cNvSpPr txBox="1"/>
          <p:nvPr/>
        </p:nvSpPr>
        <p:spPr>
          <a:xfrm>
            <a:off x="2312500" y="303873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897" name="Google Shape;2897;p111"/>
          <p:cNvCxnSpPr>
            <a:stCxn id="2896" idx="1"/>
          </p:cNvCxnSpPr>
          <p:nvPr/>
        </p:nvCxnSpPr>
        <p:spPr>
          <a:xfrm flipH="1">
            <a:off x="1995100" y="319518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98" name="Google Shape;2898;p111"/>
          <p:cNvSpPr/>
          <p:nvPr/>
        </p:nvSpPr>
        <p:spPr>
          <a:xfrm>
            <a:off x="15826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899" name="Google Shape;2899;p111"/>
          <p:cNvCxnSpPr>
            <a:stCxn id="2898" idx="4"/>
            <a:endCxn id="2880" idx="7"/>
          </p:cNvCxnSpPr>
          <p:nvPr/>
        </p:nvCxnSpPr>
        <p:spPr>
          <a:xfrm flipH="1">
            <a:off x="1434451" y="25039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900" name="Google Shape;2900;p111"/>
          <p:cNvCxnSpPr>
            <a:stCxn id="2898" idx="4"/>
            <a:endCxn id="2892" idx="0"/>
          </p:cNvCxnSpPr>
          <p:nvPr/>
        </p:nvCxnSpPr>
        <p:spPr>
          <a:xfrm>
            <a:off x="1716751" y="2503908"/>
            <a:ext cx="134100" cy="536400"/>
          </a:xfrm>
          <a:prstGeom prst="straightConnector1">
            <a:avLst/>
          </a:prstGeom>
          <a:noFill/>
          <a:ln cap="flat" cmpd="sng" w="28575">
            <a:solidFill>
              <a:schemeClr val="dk2"/>
            </a:solidFill>
            <a:prstDash val="solid"/>
            <a:round/>
            <a:headEnd len="med" w="med" type="none"/>
            <a:tailEnd len="med" w="med" type="none"/>
          </a:ln>
        </p:spPr>
      </p:cxnSp>
      <p:sp>
        <p:nvSpPr>
          <p:cNvPr id="2901" name="Google Shape;2901;p111"/>
          <p:cNvSpPr/>
          <p:nvPr/>
        </p:nvSpPr>
        <p:spPr>
          <a:xfrm>
            <a:off x="1096951" y="88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902" name="Google Shape;2902;p111"/>
          <p:cNvCxnSpPr>
            <a:stCxn id="2901" idx="4"/>
          </p:cNvCxnSpPr>
          <p:nvPr/>
        </p:nvCxnSpPr>
        <p:spPr>
          <a:xfrm flipH="1">
            <a:off x="948751" y="11674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903" name="Google Shape;2903;p111"/>
          <p:cNvCxnSpPr>
            <a:stCxn id="2901" idx="4"/>
            <a:endCxn id="2898" idx="0"/>
          </p:cNvCxnSpPr>
          <p:nvPr/>
        </p:nvCxnSpPr>
        <p:spPr>
          <a:xfrm>
            <a:off x="1231051" y="1167408"/>
            <a:ext cx="485700" cy="1052700"/>
          </a:xfrm>
          <a:prstGeom prst="straightConnector1">
            <a:avLst/>
          </a:prstGeom>
          <a:noFill/>
          <a:ln cap="flat" cmpd="sng" w="28575">
            <a:solidFill>
              <a:schemeClr val="dk2"/>
            </a:solidFill>
            <a:prstDash val="solid"/>
            <a:round/>
            <a:headEnd len="med" w="med" type="none"/>
            <a:tailEnd len="med" w="med" type="none"/>
          </a:ln>
        </p:spPr>
      </p:cxnSp>
      <p:sp>
        <p:nvSpPr>
          <p:cNvPr id="2904" name="Google Shape;2904;p111"/>
          <p:cNvSpPr txBox="1"/>
          <p:nvPr/>
        </p:nvSpPr>
        <p:spPr>
          <a:xfrm>
            <a:off x="118625" y="88704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905" name="Google Shape;2905;p111"/>
          <p:cNvCxnSpPr>
            <a:stCxn id="2904" idx="3"/>
          </p:cNvCxnSpPr>
          <p:nvPr/>
        </p:nvCxnSpPr>
        <p:spPr>
          <a:xfrm>
            <a:off x="758825" y="1043492"/>
            <a:ext cx="319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9" name="Shape 2909"/>
        <p:cNvGrpSpPr/>
        <p:nvPr/>
      </p:nvGrpSpPr>
      <p:grpSpPr>
        <a:xfrm>
          <a:off x="0" y="0"/>
          <a:ext cx="0" cy="0"/>
          <a:chOff x="0" y="0"/>
          <a:chExt cx="0" cy="0"/>
        </a:xfrm>
      </p:grpSpPr>
      <p:sp>
        <p:nvSpPr>
          <p:cNvPr id="2910" name="Google Shape;2910;p11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12"/>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Merge Commits</a:t>
            </a:r>
            <a:endParaRPr b="1" sz="3600">
              <a:solidFill>
                <a:srgbClr val="FFFFFF"/>
              </a:solidFill>
            </a:endParaRPr>
          </a:p>
          <a:p>
            <a:pPr indent="0" lvl="0" marL="0" rtl="0" algn="l">
              <a:spcBef>
                <a:spcPts val="0"/>
              </a:spcBef>
              <a:spcAft>
                <a:spcPts val="0"/>
              </a:spcAft>
              <a:buNone/>
            </a:pPr>
            <a:r>
              <a:t/>
            </a:r>
            <a:endParaRPr sz="3000"/>
          </a:p>
        </p:txBody>
      </p:sp>
      <p:sp>
        <p:nvSpPr>
          <p:cNvPr id="2912" name="Google Shape;2912;p11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12"/>
          <p:cNvSpPr txBox="1"/>
          <p:nvPr/>
        </p:nvSpPr>
        <p:spPr>
          <a:xfrm>
            <a:off x="6128725" y="668100"/>
            <a:ext cx="2966100" cy="4388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900"/>
              </a:spcBef>
              <a:spcAft>
                <a:spcPts val="0"/>
              </a:spcAft>
              <a:buClr>
                <a:schemeClr val="dk1"/>
              </a:buClr>
              <a:buSzPts val="1100"/>
              <a:buChar char="■"/>
            </a:pPr>
            <a:r>
              <a:rPr b="1" i="1" lang="en" sz="1100"/>
              <a:t>Merge commits </a:t>
            </a:r>
            <a:r>
              <a:rPr lang="en" sz="1100"/>
              <a:t>that are pushed for code review should have the tip of the target branch as first parent.</a:t>
            </a:r>
            <a:endParaRPr sz="1100"/>
          </a:p>
          <a:p>
            <a:pPr indent="-298450" lvl="0" marL="457200" rtl="0" algn="l">
              <a:lnSpc>
                <a:spcPct val="115000"/>
              </a:lnSpc>
              <a:spcBef>
                <a:spcPts val="0"/>
              </a:spcBef>
              <a:spcAft>
                <a:spcPts val="0"/>
              </a:spcAft>
              <a:buSzPts val="1100"/>
              <a:buChar char="■"/>
            </a:pPr>
            <a:r>
              <a:rPr lang="en" sz="1100"/>
              <a:t>By default patch sets of a merge commit are compared against the </a:t>
            </a:r>
            <a:r>
              <a:rPr i="1" lang="en" sz="1100">
                <a:latin typeface="Courier New"/>
                <a:ea typeface="Courier New"/>
                <a:cs typeface="Courier New"/>
                <a:sym typeface="Courier New"/>
              </a:rPr>
              <a:t>Auto Merge</a:t>
            </a:r>
            <a:r>
              <a:rPr lang="en" sz="1100"/>
              <a:t> version, but you can also choose to compare against the first or second parent commit.</a:t>
            </a:r>
            <a:endParaRPr sz="1100"/>
          </a:p>
          <a:p>
            <a:pPr indent="-298450" lvl="0" marL="457200" rtl="0" algn="l">
              <a:lnSpc>
                <a:spcPct val="115000"/>
              </a:lnSpc>
              <a:spcBef>
                <a:spcPts val="0"/>
              </a:spcBef>
              <a:spcAft>
                <a:spcPts val="0"/>
              </a:spcAft>
              <a:buSzPts val="1100"/>
              <a:buChar char="■"/>
            </a:pPr>
            <a:r>
              <a:rPr lang="en" sz="1100"/>
              <a:t>The </a:t>
            </a:r>
            <a:r>
              <a:rPr i="1" lang="en" sz="1100">
                <a:latin typeface="Courier New"/>
                <a:ea typeface="Courier New"/>
                <a:cs typeface="Courier New"/>
                <a:sym typeface="Courier New"/>
              </a:rPr>
              <a:t>Auto Merge</a:t>
            </a:r>
            <a:r>
              <a:rPr lang="en" sz="1100"/>
              <a:t> version is the result of automatically merging parent 2 into parent 1. This version may contain Git conflict markers.</a:t>
            </a:r>
            <a:endParaRPr sz="1100"/>
          </a:p>
          <a:p>
            <a:pPr indent="-298450" lvl="0" marL="457200" rtl="0" algn="l">
              <a:lnSpc>
                <a:spcPct val="115000"/>
              </a:lnSpc>
              <a:spcBef>
                <a:spcPts val="0"/>
              </a:spcBef>
              <a:spcAft>
                <a:spcPts val="0"/>
              </a:spcAft>
              <a:buSzPts val="1100"/>
              <a:buChar char="■"/>
            </a:pPr>
            <a:r>
              <a:rPr lang="en" sz="1100"/>
              <a:t>The file list of merge commits contains a magic </a:t>
            </a:r>
            <a:r>
              <a:rPr i="1" lang="en" sz="1100">
                <a:latin typeface="Courier New"/>
                <a:ea typeface="Courier New"/>
                <a:cs typeface="Courier New"/>
                <a:sym typeface="Courier New"/>
              </a:rPr>
              <a:t>Merge list</a:t>
            </a:r>
            <a:r>
              <a:rPr lang="en" sz="1100"/>
              <a:t> file. This file contains a generated list of commits that are brought into the target branch by this merge. This information is shown as a file so that reviewers can comment on it.</a:t>
            </a:r>
            <a:endParaRPr sz="1100"/>
          </a:p>
        </p:txBody>
      </p:sp>
      <p:pic>
        <p:nvPicPr>
          <p:cNvPr id="2914" name="Google Shape;2914;p112"/>
          <p:cNvPicPr preferRelativeResize="0"/>
          <p:nvPr/>
        </p:nvPicPr>
        <p:blipFill rotWithShape="1">
          <a:blip r:embed="rId3">
            <a:alphaModFix/>
          </a:blip>
          <a:srcRect b="0" l="0" r="0" t="0"/>
          <a:stretch/>
        </p:blipFill>
        <p:spPr>
          <a:xfrm>
            <a:off x="1354680" y="982800"/>
            <a:ext cx="3085920" cy="1666440"/>
          </a:xfrm>
          <a:prstGeom prst="rect">
            <a:avLst/>
          </a:prstGeom>
          <a:noFill/>
          <a:ln cap="flat" cmpd="sng" w="9525">
            <a:solidFill>
              <a:srgbClr val="D9D9D9"/>
            </a:solidFill>
            <a:prstDash val="solid"/>
            <a:round/>
            <a:headEnd len="sm" w="sm" type="none"/>
            <a:tailEnd len="sm" w="sm" type="none"/>
          </a:ln>
        </p:spPr>
      </p:pic>
      <p:pic>
        <p:nvPicPr>
          <p:cNvPr id="2915" name="Google Shape;2915;p112"/>
          <p:cNvPicPr preferRelativeResize="0"/>
          <p:nvPr/>
        </p:nvPicPr>
        <p:blipFill rotWithShape="1">
          <a:blip r:embed="rId4">
            <a:alphaModFix/>
          </a:blip>
          <a:srcRect b="0" l="0" r="0" t="0"/>
          <a:stretch/>
        </p:blipFill>
        <p:spPr>
          <a:xfrm>
            <a:off x="189360" y="3282480"/>
            <a:ext cx="5644440" cy="110916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9" name="Shape 2919"/>
        <p:cNvGrpSpPr/>
        <p:nvPr/>
      </p:nvGrpSpPr>
      <p:grpSpPr>
        <a:xfrm>
          <a:off x="0" y="0"/>
          <a:ext cx="0" cy="0"/>
          <a:chOff x="0" y="0"/>
          <a:chExt cx="0" cy="0"/>
        </a:xfrm>
      </p:grpSpPr>
      <p:pic>
        <p:nvPicPr>
          <p:cNvPr id="2920" name="Google Shape;2920;p113"/>
          <p:cNvPicPr preferRelativeResize="0"/>
          <p:nvPr/>
        </p:nvPicPr>
        <p:blipFill rotWithShape="1">
          <a:blip r:embed="rId3">
            <a:alphaModFix/>
          </a:blip>
          <a:srcRect b="0" l="0" r="0" t="0"/>
          <a:stretch/>
        </p:blipFill>
        <p:spPr>
          <a:xfrm>
            <a:off x="1758960" y="690480"/>
            <a:ext cx="4347362" cy="1447920"/>
          </a:xfrm>
          <a:prstGeom prst="rect">
            <a:avLst/>
          </a:prstGeom>
          <a:noFill/>
          <a:ln cap="flat" cmpd="sng" w="9525">
            <a:solidFill>
              <a:srgbClr val="D9D9D9"/>
            </a:solidFill>
            <a:prstDash val="solid"/>
            <a:round/>
            <a:headEnd len="sm" w="sm" type="none"/>
            <a:tailEnd len="sm" w="sm" type="none"/>
          </a:ln>
        </p:spPr>
      </p:pic>
      <p:sp>
        <p:nvSpPr>
          <p:cNvPr id="2921" name="Google Shape;2921;p11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13"/>
          <p:cNvSpPr txBox="1"/>
          <p:nvPr>
            <p:ph type="title"/>
          </p:nvPr>
        </p:nvSpPr>
        <p:spPr>
          <a:xfrm>
            <a:off x="189450" y="-87600"/>
            <a:ext cx="8613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Auto Merge</a:t>
            </a:r>
            <a:endParaRPr b="1" sz="3600">
              <a:solidFill>
                <a:srgbClr val="FFFFFF"/>
              </a:solidFill>
            </a:endParaRPr>
          </a:p>
          <a:p>
            <a:pPr indent="0" lvl="0" marL="0" rtl="0" algn="l">
              <a:spcBef>
                <a:spcPts val="0"/>
              </a:spcBef>
              <a:spcAft>
                <a:spcPts val="0"/>
              </a:spcAft>
              <a:buNone/>
            </a:pPr>
            <a:r>
              <a:t/>
            </a:r>
            <a:endParaRPr sz="3000"/>
          </a:p>
        </p:txBody>
      </p:sp>
      <p:sp>
        <p:nvSpPr>
          <p:cNvPr id="2923" name="Google Shape;2923;p113"/>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13"/>
          <p:cNvSpPr txBox="1"/>
          <p:nvPr/>
        </p:nvSpPr>
        <p:spPr>
          <a:xfrm>
            <a:off x="6177750" y="493525"/>
            <a:ext cx="2967600" cy="45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00">
                <a:solidFill>
                  <a:schemeClr val="dk1"/>
                </a:solidFill>
              </a:rPr>
              <a:t>Situation:</a:t>
            </a:r>
            <a:endParaRPr sz="1000">
              <a:solidFill>
                <a:schemeClr val="dk1"/>
              </a:solidFill>
            </a:endParaRPr>
          </a:p>
          <a:p>
            <a:pPr indent="-292100" lvl="0" marL="457200" rtl="0" algn="l">
              <a:lnSpc>
                <a:spcPct val="115000"/>
              </a:lnSpc>
              <a:spcBef>
                <a:spcPts val="900"/>
              </a:spcBef>
              <a:spcAft>
                <a:spcPts val="0"/>
              </a:spcAft>
              <a:buClr>
                <a:schemeClr val="dk1"/>
              </a:buClr>
              <a:buSzPts val="1000"/>
              <a:buChar char="■"/>
            </a:pPr>
            <a:r>
              <a:rPr lang="en" sz="1000">
                <a:solidFill>
                  <a:schemeClr val="dk1"/>
                </a:solidFill>
              </a:rPr>
              <a:t>A bug-fix, commit </a:t>
            </a:r>
            <a:r>
              <a:rPr b="1" i="1" lang="en" sz="1000">
                <a:solidFill>
                  <a:srgbClr val="3D85C6"/>
                </a:solidFill>
              </a:rPr>
              <a:t>D</a:t>
            </a:r>
            <a:r>
              <a:rPr lang="en" sz="1000">
                <a:solidFill>
                  <a:schemeClr val="dk1"/>
                </a:solidFill>
              </a:rPr>
              <a:t>, was done on the </a:t>
            </a:r>
            <a:r>
              <a:rPr i="1" lang="en" sz="1000">
                <a:solidFill>
                  <a:schemeClr val="dk1"/>
                </a:solidFill>
                <a:latin typeface="Courier New"/>
                <a:ea typeface="Courier New"/>
                <a:cs typeface="Courier New"/>
                <a:sym typeface="Courier New"/>
              </a:rPr>
              <a:t>stable-1.0</a:t>
            </a:r>
            <a:r>
              <a:rPr lang="en" sz="1000">
                <a:solidFill>
                  <a:schemeClr val="dk1"/>
                </a:solidFill>
              </a:rPr>
              <a:t> branch. To bring the bug-fix into the </a:t>
            </a:r>
            <a:r>
              <a:rPr i="1" lang="en" sz="1000">
                <a:solidFill>
                  <a:schemeClr val="dk1"/>
                </a:solidFill>
                <a:latin typeface="Courier New"/>
                <a:ea typeface="Courier New"/>
                <a:cs typeface="Courier New"/>
                <a:sym typeface="Courier New"/>
              </a:rPr>
              <a:t>master</a:t>
            </a:r>
            <a:r>
              <a:rPr lang="en" sz="1000">
                <a:solidFill>
                  <a:schemeClr val="dk1"/>
                </a:solidFill>
              </a:rPr>
              <a:t> branch, the </a:t>
            </a:r>
            <a:r>
              <a:rPr lang="en" sz="1000">
                <a:solidFill>
                  <a:schemeClr val="dk1"/>
                </a:solidFill>
                <a:latin typeface="Courier New"/>
                <a:ea typeface="Courier New"/>
                <a:cs typeface="Courier New"/>
                <a:sym typeface="Courier New"/>
              </a:rPr>
              <a:t>stable-1.0</a:t>
            </a:r>
            <a:r>
              <a:rPr lang="en" sz="1000">
                <a:solidFill>
                  <a:schemeClr val="dk1"/>
                </a:solidFill>
              </a:rPr>
              <a:t> branch is merged into the </a:t>
            </a:r>
            <a:r>
              <a:rPr i="1" lang="en" sz="1000">
                <a:solidFill>
                  <a:schemeClr val="dk1"/>
                </a:solidFill>
                <a:latin typeface="Courier New"/>
                <a:ea typeface="Courier New"/>
                <a:cs typeface="Courier New"/>
                <a:sym typeface="Courier New"/>
              </a:rPr>
              <a:t>master</a:t>
            </a:r>
            <a:r>
              <a:rPr lang="en" sz="1000">
                <a:solidFill>
                  <a:schemeClr val="dk1"/>
                </a:solidFill>
              </a:rPr>
              <a:t> branch, which created the merge commit </a:t>
            </a:r>
            <a:r>
              <a:rPr b="1" i="1" lang="en" sz="1000">
                <a:solidFill>
                  <a:srgbClr val="3D85C6"/>
                </a:solidFill>
              </a:rPr>
              <a:t>E</a:t>
            </a:r>
            <a:r>
              <a:rPr lang="en"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During the merge there were conflicts which have been resolved in the merge commit </a:t>
            </a:r>
            <a:r>
              <a:rPr b="1" i="1" lang="en" sz="1000">
                <a:solidFill>
                  <a:srgbClr val="3D85C6"/>
                </a:solidFill>
              </a:rPr>
              <a:t>E</a:t>
            </a:r>
            <a:r>
              <a:rPr lang="en"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merge commit has commit </a:t>
            </a:r>
            <a:r>
              <a:rPr b="1" i="1" lang="en" sz="1000">
                <a:solidFill>
                  <a:srgbClr val="3D85C6"/>
                </a:solidFill>
              </a:rPr>
              <a:t>C</a:t>
            </a:r>
            <a:r>
              <a:rPr lang="en" sz="1000">
                <a:solidFill>
                  <a:schemeClr val="dk1"/>
                </a:solidFill>
              </a:rPr>
              <a:t> which is tip of the target branch (</a:t>
            </a:r>
            <a:r>
              <a:rPr i="1" lang="en" sz="1000">
                <a:solidFill>
                  <a:schemeClr val="dk1"/>
                </a:solidFill>
                <a:latin typeface="Courier New"/>
                <a:ea typeface="Courier New"/>
                <a:cs typeface="Courier New"/>
                <a:sym typeface="Courier New"/>
              </a:rPr>
              <a:t>master</a:t>
            </a:r>
            <a:r>
              <a:rPr lang="en" sz="1000">
                <a:solidFill>
                  <a:schemeClr val="dk1"/>
                </a:solidFill>
              </a:rPr>
              <a:t>) as first parent. The second parent is commit </a:t>
            </a:r>
            <a:r>
              <a:rPr b="1" i="1" lang="en" sz="1000">
                <a:solidFill>
                  <a:srgbClr val="3D85C6"/>
                </a:solidFill>
              </a:rPr>
              <a:t>D</a:t>
            </a:r>
            <a:r>
              <a:rPr lang="en" sz="1000">
                <a:solidFill>
                  <a:schemeClr val="dk1"/>
                </a:solidFill>
              </a:rPr>
              <a:t>, which is merged into </a:t>
            </a:r>
            <a:r>
              <a:rPr i="1" lang="en" sz="1000">
                <a:solidFill>
                  <a:schemeClr val="dk1"/>
                </a:solidFill>
                <a:latin typeface="Courier New"/>
                <a:ea typeface="Courier New"/>
                <a:cs typeface="Courier New"/>
                <a:sym typeface="Courier New"/>
              </a:rPr>
              <a:t>master</a:t>
            </a:r>
            <a:r>
              <a:rPr lang="en"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merge commit </a:t>
            </a:r>
            <a:r>
              <a:rPr b="1" i="1" lang="en" sz="1000">
                <a:solidFill>
                  <a:srgbClr val="3D85C6"/>
                </a:solidFill>
              </a:rPr>
              <a:t>E</a:t>
            </a:r>
            <a:r>
              <a:rPr lang="en" sz="1000">
                <a:solidFill>
                  <a:schemeClr val="dk1"/>
                </a:solidFill>
              </a:rPr>
              <a:t> was pushed for review, which created a change in Gerrit.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In Gerrit the merge commit </a:t>
            </a:r>
            <a:r>
              <a:rPr b="1" i="1" lang="en" sz="1000">
                <a:solidFill>
                  <a:srgbClr val="3D85C6"/>
                </a:solidFill>
              </a:rPr>
              <a:t>E</a:t>
            </a:r>
            <a:r>
              <a:rPr lang="en" sz="1000">
                <a:solidFill>
                  <a:schemeClr val="dk1"/>
                </a:solidFill>
              </a:rPr>
              <a:t> is by default compared against the </a:t>
            </a:r>
            <a:r>
              <a:rPr i="1" lang="en" sz="1000">
                <a:solidFill>
                  <a:schemeClr val="dk1"/>
                </a:solidFill>
                <a:latin typeface="Courier New"/>
                <a:ea typeface="Courier New"/>
                <a:cs typeface="Courier New"/>
                <a:sym typeface="Courier New"/>
              </a:rPr>
              <a:t>Auto Merge</a:t>
            </a:r>
            <a:r>
              <a:rPr lang="en" sz="1000">
                <a:solidFill>
                  <a:schemeClr val="dk1"/>
                </a:solidFill>
              </a:rPr>
              <a:t> version. The </a:t>
            </a:r>
            <a:r>
              <a:rPr i="1" lang="en" sz="1000">
                <a:solidFill>
                  <a:schemeClr val="dk1"/>
                </a:solidFill>
                <a:latin typeface="Courier New"/>
                <a:ea typeface="Courier New"/>
                <a:cs typeface="Courier New"/>
                <a:sym typeface="Courier New"/>
              </a:rPr>
              <a:t>Auto Merge</a:t>
            </a:r>
            <a:r>
              <a:rPr lang="en" sz="1000">
                <a:solidFill>
                  <a:schemeClr val="dk1"/>
                </a:solidFill>
              </a:rPr>
              <a:t> version for a merge commit is the result of automatically merging parent 2 (commit </a:t>
            </a:r>
            <a:r>
              <a:rPr b="1" i="1" lang="en" sz="1000">
                <a:solidFill>
                  <a:srgbClr val="3D85C6"/>
                </a:solidFill>
              </a:rPr>
              <a:t>D</a:t>
            </a:r>
            <a:r>
              <a:rPr lang="en" sz="1000">
                <a:solidFill>
                  <a:schemeClr val="dk1"/>
                </a:solidFill>
              </a:rPr>
              <a:t>) into parent 1 (commit </a:t>
            </a:r>
            <a:r>
              <a:rPr b="1" i="1" lang="en" sz="1000">
                <a:solidFill>
                  <a:srgbClr val="3D85C6"/>
                </a:solidFill>
              </a:rPr>
              <a:t>C</a:t>
            </a:r>
            <a:r>
              <a:rPr lang="en" sz="1000">
                <a:solidFill>
                  <a:schemeClr val="dk1"/>
                </a:solidFill>
              </a:rPr>
              <a:t>). Conflicts are not resolved and are represented by Git conflict markers in the files.</a:t>
            </a:r>
            <a:endParaRPr sz="1000">
              <a:solidFill>
                <a:schemeClr val="dk1"/>
              </a:solidFill>
            </a:endParaRPr>
          </a:p>
        </p:txBody>
      </p:sp>
      <p:sp>
        <p:nvSpPr>
          <p:cNvPr id="2925" name="Google Shape;2925;p113"/>
          <p:cNvSpPr/>
          <p:nvPr/>
        </p:nvSpPr>
        <p:spPr>
          <a:xfrm>
            <a:off x="1785338" y="847775"/>
            <a:ext cx="742800" cy="1173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13"/>
          <p:cNvSpPr txBox="1"/>
          <p:nvPr/>
        </p:nvSpPr>
        <p:spPr>
          <a:xfrm>
            <a:off x="-5412" y="880025"/>
            <a:ext cx="16002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Patch Set Selector:</a:t>
            </a:r>
            <a:endParaRPr sz="1200"/>
          </a:p>
        </p:txBody>
      </p:sp>
      <p:cxnSp>
        <p:nvCxnSpPr>
          <p:cNvPr id="2927" name="Google Shape;2927;p113"/>
          <p:cNvCxnSpPr/>
          <p:nvPr/>
        </p:nvCxnSpPr>
        <p:spPr>
          <a:xfrm flipH="1" rot="10800000">
            <a:off x="1409063" y="905475"/>
            <a:ext cx="381000" cy="179700"/>
          </a:xfrm>
          <a:prstGeom prst="straightConnector1">
            <a:avLst/>
          </a:prstGeom>
          <a:noFill/>
          <a:ln cap="flat" cmpd="sng" w="28575">
            <a:solidFill>
              <a:srgbClr val="E69138"/>
            </a:solidFill>
            <a:prstDash val="solid"/>
            <a:round/>
            <a:headEnd len="med" w="med" type="none"/>
            <a:tailEnd len="med" w="med" type="triangle"/>
          </a:ln>
        </p:spPr>
      </p:cxnSp>
      <p:cxnSp>
        <p:nvCxnSpPr>
          <p:cNvPr id="2928" name="Google Shape;2928;p113"/>
          <p:cNvCxnSpPr>
            <a:stCxn id="2929" idx="3"/>
          </p:cNvCxnSpPr>
          <p:nvPr/>
        </p:nvCxnSpPr>
        <p:spPr>
          <a:xfrm flipH="1">
            <a:off x="1492803" y="3175169"/>
            <a:ext cx="804600" cy="604800"/>
          </a:xfrm>
          <a:prstGeom prst="straightConnector1">
            <a:avLst/>
          </a:prstGeom>
          <a:noFill/>
          <a:ln cap="flat" cmpd="sng" w="28575">
            <a:solidFill>
              <a:srgbClr val="A64D79"/>
            </a:solidFill>
            <a:prstDash val="solid"/>
            <a:round/>
            <a:headEnd len="med" w="med" type="none"/>
            <a:tailEnd len="med" w="med" type="none"/>
          </a:ln>
        </p:spPr>
      </p:cxnSp>
      <p:cxnSp>
        <p:nvCxnSpPr>
          <p:cNvPr id="2930" name="Google Shape;2930;p113"/>
          <p:cNvCxnSpPr>
            <a:endCxn id="2931" idx="3"/>
          </p:cNvCxnSpPr>
          <p:nvPr/>
        </p:nvCxnSpPr>
        <p:spPr>
          <a:xfrm flipH="1" rot="10800000">
            <a:off x="1480303" y="3175182"/>
            <a:ext cx="1575600" cy="617100"/>
          </a:xfrm>
          <a:prstGeom prst="straightConnector1">
            <a:avLst/>
          </a:prstGeom>
          <a:noFill/>
          <a:ln cap="flat" cmpd="sng" w="28575">
            <a:solidFill>
              <a:srgbClr val="A64D79"/>
            </a:solidFill>
            <a:prstDash val="solid"/>
            <a:round/>
            <a:headEnd len="med" w="med" type="none"/>
            <a:tailEnd len="med" w="med" type="none"/>
          </a:ln>
        </p:spPr>
      </p:cxnSp>
      <p:sp>
        <p:nvSpPr>
          <p:cNvPr id="2932" name="Google Shape;2932;p113"/>
          <p:cNvSpPr txBox="1"/>
          <p:nvPr/>
        </p:nvSpPr>
        <p:spPr>
          <a:xfrm>
            <a:off x="44075" y="3518813"/>
            <a:ext cx="1931100" cy="1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left side:</a:t>
            </a:r>
            <a:br>
              <a:rPr lang="en" sz="1000">
                <a:solidFill>
                  <a:srgbClr val="A64D79"/>
                </a:solidFill>
              </a:rPr>
            </a:br>
            <a:r>
              <a:rPr i="1" lang="en" sz="1000">
                <a:solidFill>
                  <a:srgbClr val="A64D79"/>
                </a:solidFill>
                <a:latin typeface="Courier New"/>
                <a:ea typeface="Courier New"/>
                <a:cs typeface="Courier New"/>
                <a:sym typeface="Courier New"/>
              </a:rPr>
              <a:t>Auto Merge</a:t>
            </a:r>
            <a:endParaRPr i="1" sz="1000">
              <a:solidFill>
                <a:srgbClr val="A64D79"/>
              </a:solidFill>
              <a:latin typeface="Courier New"/>
              <a:ea typeface="Courier New"/>
              <a:cs typeface="Courier New"/>
              <a:sym typeface="Courier New"/>
            </a:endParaRPr>
          </a:p>
          <a:p>
            <a:pPr indent="-292100" lvl="0" marL="457200" rtl="0" algn="l">
              <a:spcBef>
                <a:spcPts val="0"/>
              </a:spcBef>
              <a:spcAft>
                <a:spcPts val="0"/>
              </a:spcAft>
              <a:buClr>
                <a:srgbClr val="A64D79"/>
              </a:buClr>
              <a:buSzPts val="1000"/>
              <a:buChar char="■"/>
            </a:pPr>
            <a:r>
              <a:rPr lang="en" sz="1000">
                <a:solidFill>
                  <a:srgbClr val="A64D79"/>
                </a:solidFill>
              </a:rPr>
              <a:t>right side:</a:t>
            </a:r>
            <a:br>
              <a:rPr lang="en" sz="1000">
                <a:solidFill>
                  <a:srgbClr val="A64D79"/>
                </a:solidFill>
              </a:rPr>
            </a:br>
            <a:r>
              <a:rPr lang="en" sz="1000">
                <a:solidFill>
                  <a:srgbClr val="A64D79"/>
                </a:solidFill>
              </a:rPr>
              <a:t>commit </a:t>
            </a:r>
            <a:r>
              <a:rPr b="1" i="1" lang="en" sz="1000">
                <a:solidFill>
                  <a:srgbClr val="A64D79"/>
                </a:solidFill>
              </a:rPr>
              <a:t>D</a:t>
            </a:r>
            <a:r>
              <a:rPr lang="en" sz="1000">
                <a:solidFill>
                  <a:srgbClr val="A64D79"/>
                </a:solidFill>
              </a:rPr>
              <a:t> (patch set 2)</a:t>
            </a:r>
            <a:endParaRPr sz="1000">
              <a:solidFill>
                <a:srgbClr val="A64D79"/>
              </a:solidFill>
            </a:endParaRPr>
          </a:p>
        </p:txBody>
      </p:sp>
      <p:sp>
        <p:nvSpPr>
          <p:cNvPr id="2933" name="Google Shape;2933;p113"/>
          <p:cNvSpPr/>
          <p:nvPr/>
        </p:nvSpPr>
        <p:spPr>
          <a:xfrm>
            <a:off x="3007929" y="419742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934" name="Google Shape;2934;p113"/>
          <p:cNvSpPr/>
          <p:nvPr/>
        </p:nvSpPr>
        <p:spPr>
          <a:xfrm>
            <a:off x="3007929" y="468845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935" name="Google Shape;2935;p113"/>
          <p:cNvCxnSpPr>
            <a:stCxn id="2934" idx="0"/>
            <a:endCxn id="2933" idx="4"/>
          </p:cNvCxnSpPr>
          <p:nvPr/>
        </p:nvCxnSpPr>
        <p:spPr>
          <a:xfrm rot="10800000">
            <a:off x="3169779" y="4539659"/>
            <a:ext cx="0" cy="148800"/>
          </a:xfrm>
          <a:prstGeom prst="straightConnector1">
            <a:avLst/>
          </a:prstGeom>
          <a:noFill/>
          <a:ln cap="flat" cmpd="sng" w="28575">
            <a:solidFill>
              <a:srgbClr val="595959"/>
            </a:solidFill>
            <a:prstDash val="solid"/>
            <a:round/>
            <a:headEnd len="med" w="med" type="none"/>
            <a:tailEnd len="med" w="med" type="none"/>
          </a:ln>
        </p:spPr>
      </p:cxnSp>
      <p:sp>
        <p:nvSpPr>
          <p:cNvPr id="2936" name="Google Shape;2936;p113"/>
          <p:cNvSpPr/>
          <p:nvPr/>
        </p:nvSpPr>
        <p:spPr>
          <a:xfrm>
            <a:off x="3008511" y="36503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937" name="Google Shape;2937;p113"/>
          <p:cNvCxnSpPr>
            <a:stCxn id="2933" idx="0"/>
            <a:endCxn id="2936" idx="4"/>
          </p:cNvCxnSpPr>
          <p:nvPr/>
        </p:nvCxnSpPr>
        <p:spPr>
          <a:xfrm flipH="1" rot="10800000">
            <a:off x="3169779" y="3992526"/>
            <a:ext cx="600" cy="204900"/>
          </a:xfrm>
          <a:prstGeom prst="straightConnector1">
            <a:avLst/>
          </a:prstGeom>
          <a:noFill/>
          <a:ln cap="flat" cmpd="sng" w="28575">
            <a:solidFill>
              <a:srgbClr val="595959"/>
            </a:solidFill>
            <a:prstDash val="solid"/>
            <a:round/>
            <a:headEnd len="med" w="med" type="none"/>
            <a:tailEnd len="med" w="med" type="none"/>
          </a:ln>
        </p:spPr>
      </p:cxnSp>
      <p:sp>
        <p:nvSpPr>
          <p:cNvPr id="2938" name="Google Shape;2938;p113"/>
          <p:cNvSpPr txBox="1"/>
          <p:nvPr/>
        </p:nvSpPr>
        <p:spPr>
          <a:xfrm>
            <a:off x="2155850" y="366974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939" name="Google Shape;2939;p113"/>
          <p:cNvCxnSpPr>
            <a:stCxn id="2938" idx="3"/>
          </p:cNvCxnSpPr>
          <p:nvPr/>
        </p:nvCxnSpPr>
        <p:spPr>
          <a:xfrm flipH="1" rot="10800000">
            <a:off x="2733350" y="3823791"/>
            <a:ext cx="277500" cy="2400"/>
          </a:xfrm>
          <a:prstGeom prst="straightConnector1">
            <a:avLst/>
          </a:prstGeom>
          <a:noFill/>
          <a:ln cap="flat" cmpd="sng" w="28575">
            <a:solidFill>
              <a:srgbClr val="595959"/>
            </a:solidFill>
            <a:prstDash val="solid"/>
            <a:round/>
            <a:headEnd len="med" w="med" type="none"/>
            <a:tailEnd len="med" w="med" type="triangle"/>
          </a:ln>
        </p:spPr>
      </p:cxnSp>
      <p:sp>
        <p:nvSpPr>
          <p:cNvPr id="2940" name="Google Shape;2940;p113"/>
          <p:cNvSpPr/>
          <p:nvPr/>
        </p:nvSpPr>
        <p:spPr>
          <a:xfrm>
            <a:off x="3933073" y="36389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941" name="Google Shape;2941;p113"/>
          <p:cNvCxnSpPr>
            <a:stCxn id="2933" idx="0"/>
            <a:endCxn id="2940" idx="4"/>
          </p:cNvCxnSpPr>
          <p:nvPr/>
        </p:nvCxnSpPr>
        <p:spPr>
          <a:xfrm flipH="1" rot="10800000">
            <a:off x="3169779" y="3981126"/>
            <a:ext cx="925200" cy="216300"/>
          </a:xfrm>
          <a:prstGeom prst="straightConnector1">
            <a:avLst/>
          </a:prstGeom>
          <a:noFill/>
          <a:ln cap="flat" cmpd="sng" w="28575">
            <a:solidFill>
              <a:srgbClr val="595959"/>
            </a:solidFill>
            <a:prstDash val="solid"/>
            <a:round/>
            <a:headEnd len="med" w="med" type="none"/>
            <a:tailEnd len="med" w="med" type="none"/>
          </a:ln>
        </p:spPr>
      </p:cxnSp>
      <p:sp>
        <p:nvSpPr>
          <p:cNvPr id="2942" name="Google Shape;2942;p113"/>
          <p:cNvSpPr txBox="1"/>
          <p:nvPr/>
        </p:nvSpPr>
        <p:spPr>
          <a:xfrm>
            <a:off x="4376525" y="2894325"/>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refs/changes/95/209995/1</a:t>
            </a:r>
            <a:endParaRPr sz="1000"/>
          </a:p>
        </p:txBody>
      </p:sp>
      <p:cxnSp>
        <p:nvCxnSpPr>
          <p:cNvPr id="2943" name="Google Shape;2943;p113"/>
          <p:cNvCxnSpPr>
            <a:stCxn id="2942" idx="1"/>
            <a:endCxn id="2931" idx="6"/>
          </p:cNvCxnSpPr>
          <p:nvPr/>
        </p:nvCxnSpPr>
        <p:spPr>
          <a:xfrm flipH="1">
            <a:off x="3332225" y="3050775"/>
            <a:ext cx="1044300" cy="3300"/>
          </a:xfrm>
          <a:prstGeom prst="straightConnector1">
            <a:avLst/>
          </a:prstGeom>
          <a:noFill/>
          <a:ln cap="flat" cmpd="sng" w="28575">
            <a:solidFill>
              <a:srgbClr val="6AA84F"/>
            </a:solidFill>
            <a:prstDash val="solid"/>
            <a:round/>
            <a:headEnd len="med" w="med" type="none"/>
            <a:tailEnd len="med" w="med" type="triangle"/>
          </a:ln>
        </p:spPr>
      </p:cxnSp>
      <p:sp>
        <p:nvSpPr>
          <p:cNvPr id="2931" name="Google Shape;2931;p113"/>
          <p:cNvSpPr/>
          <p:nvPr/>
        </p:nvSpPr>
        <p:spPr>
          <a:xfrm>
            <a:off x="3008498" y="28830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944" name="Google Shape;2944;p113"/>
          <p:cNvCxnSpPr>
            <a:stCxn id="2936" idx="0"/>
            <a:endCxn id="2931" idx="4"/>
          </p:cNvCxnSpPr>
          <p:nvPr/>
        </p:nvCxnSpPr>
        <p:spPr>
          <a:xfrm rot="10800000">
            <a:off x="3170361" y="3225236"/>
            <a:ext cx="0" cy="425100"/>
          </a:xfrm>
          <a:prstGeom prst="straightConnector1">
            <a:avLst/>
          </a:prstGeom>
          <a:noFill/>
          <a:ln cap="flat" cmpd="sng" w="28575">
            <a:solidFill>
              <a:srgbClr val="595959"/>
            </a:solidFill>
            <a:prstDash val="solid"/>
            <a:round/>
            <a:headEnd len="med" w="med" type="none"/>
            <a:tailEnd len="med" w="med" type="none"/>
          </a:ln>
        </p:spPr>
      </p:cxnSp>
      <p:cxnSp>
        <p:nvCxnSpPr>
          <p:cNvPr id="2945" name="Google Shape;2945;p113"/>
          <p:cNvCxnSpPr>
            <a:stCxn id="2940" idx="0"/>
            <a:endCxn id="2931" idx="5"/>
          </p:cNvCxnSpPr>
          <p:nvPr/>
        </p:nvCxnSpPr>
        <p:spPr>
          <a:xfrm rot="10800000">
            <a:off x="3284923" y="3175136"/>
            <a:ext cx="810000" cy="463800"/>
          </a:xfrm>
          <a:prstGeom prst="straightConnector1">
            <a:avLst/>
          </a:prstGeom>
          <a:noFill/>
          <a:ln cap="flat" cmpd="sng" w="28575">
            <a:solidFill>
              <a:srgbClr val="595959"/>
            </a:solidFill>
            <a:prstDash val="solid"/>
            <a:round/>
            <a:headEnd len="med" w="med" type="none"/>
            <a:tailEnd len="med" w="med" type="none"/>
          </a:ln>
        </p:spPr>
      </p:cxnSp>
      <p:sp>
        <p:nvSpPr>
          <p:cNvPr id="2946" name="Google Shape;2946;p113"/>
          <p:cNvSpPr txBox="1"/>
          <p:nvPr/>
        </p:nvSpPr>
        <p:spPr>
          <a:xfrm>
            <a:off x="4535300" y="3648900"/>
            <a:ext cx="7428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947" name="Google Shape;2947;p113"/>
          <p:cNvCxnSpPr>
            <a:stCxn id="2946" idx="1"/>
            <a:endCxn id="2940" idx="6"/>
          </p:cNvCxnSpPr>
          <p:nvPr/>
        </p:nvCxnSpPr>
        <p:spPr>
          <a:xfrm flipH="1">
            <a:off x="4256900" y="3805350"/>
            <a:ext cx="278400" cy="4800"/>
          </a:xfrm>
          <a:prstGeom prst="straightConnector1">
            <a:avLst/>
          </a:prstGeom>
          <a:noFill/>
          <a:ln cap="flat" cmpd="sng" w="28575">
            <a:solidFill>
              <a:srgbClr val="595959"/>
            </a:solidFill>
            <a:prstDash val="solid"/>
            <a:round/>
            <a:headEnd len="med" w="med" type="none"/>
            <a:tailEnd len="med" w="med" type="triangle"/>
          </a:ln>
        </p:spPr>
      </p:cxnSp>
      <p:sp>
        <p:nvSpPr>
          <p:cNvPr id="2929" name="Google Shape;2929;p113"/>
          <p:cNvSpPr/>
          <p:nvPr/>
        </p:nvSpPr>
        <p:spPr>
          <a:xfrm>
            <a:off x="2249998" y="28829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2948" name="Google Shape;2948;p113"/>
          <p:cNvCxnSpPr>
            <a:stCxn id="2940" idx="0"/>
            <a:endCxn id="2929" idx="4"/>
          </p:cNvCxnSpPr>
          <p:nvPr/>
        </p:nvCxnSpPr>
        <p:spPr>
          <a:xfrm rot="10800000">
            <a:off x="2411923" y="3225236"/>
            <a:ext cx="1683000" cy="413700"/>
          </a:xfrm>
          <a:prstGeom prst="straightConnector1">
            <a:avLst/>
          </a:prstGeom>
          <a:noFill/>
          <a:ln cap="flat" cmpd="sng" w="28575">
            <a:solidFill>
              <a:srgbClr val="595959"/>
            </a:solidFill>
            <a:prstDash val="solid"/>
            <a:round/>
            <a:headEnd len="med" w="med" type="none"/>
            <a:tailEnd len="med" w="med" type="none"/>
          </a:ln>
        </p:spPr>
      </p:cxnSp>
      <p:cxnSp>
        <p:nvCxnSpPr>
          <p:cNvPr id="2949" name="Google Shape;2949;p113"/>
          <p:cNvCxnSpPr>
            <a:stCxn id="2936" idx="0"/>
            <a:endCxn id="2929" idx="4"/>
          </p:cNvCxnSpPr>
          <p:nvPr/>
        </p:nvCxnSpPr>
        <p:spPr>
          <a:xfrm rot="10800000">
            <a:off x="2411961" y="3225236"/>
            <a:ext cx="758400" cy="425100"/>
          </a:xfrm>
          <a:prstGeom prst="straightConnector1">
            <a:avLst/>
          </a:prstGeom>
          <a:noFill/>
          <a:ln cap="flat" cmpd="sng" w="28575">
            <a:solidFill>
              <a:srgbClr val="595959"/>
            </a:solidFill>
            <a:prstDash val="solid"/>
            <a:round/>
            <a:headEnd len="med" w="med" type="none"/>
            <a:tailEnd len="med" w="med" type="none"/>
          </a:ln>
        </p:spPr>
      </p:cxnSp>
      <p:sp>
        <p:nvSpPr>
          <p:cNvPr id="2950" name="Google Shape;2950;p113"/>
          <p:cNvSpPr txBox="1"/>
          <p:nvPr/>
        </p:nvSpPr>
        <p:spPr>
          <a:xfrm>
            <a:off x="1063350" y="2889300"/>
            <a:ext cx="842400" cy="312900"/>
          </a:xfrm>
          <a:prstGeom prst="rect">
            <a:avLst/>
          </a:prstGeom>
          <a:solidFill>
            <a:srgbClr val="F4CCCC"/>
          </a:solidFill>
          <a:ln cap="flat" cmpd="sng" w="2857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Auto Merge</a:t>
            </a:r>
            <a:endParaRPr sz="1000"/>
          </a:p>
        </p:txBody>
      </p:sp>
      <p:cxnSp>
        <p:nvCxnSpPr>
          <p:cNvPr id="2951" name="Google Shape;2951;p113"/>
          <p:cNvCxnSpPr>
            <a:stCxn id="2950" idx="3"/>
            <a:endCxn id="2929" idx="2"/>
          </p:cNvCxnSpPr>
          <p:nvPr/>
        </p:nvCxnSpPr>
        <p:spPr>
          <a:xfrm>
            <a:off x="1905750" y="3045750"/>
            <a:ext cx="344100" cy="8400"/>
          </a:xfrm>
          <a:prstGeom prst="straightConnector1">
            <a:avLst/>
          </a:prstGeom>
          <a:noFill/>
          <a:ln cap="flat" cmpd="sng" w="28575">
            <a:solidFill>
              <a:srgbClr val="CC0000"/>
            </a:solidFill>
            <a:prstDash val="solid"/>
            <a:round/>
            <a:headEnd len="med" w="med" type="none"/>
            <a:tailEnd len="med" w="med" type="triangle"/>
          </a:ln>
        </p:spPr>
      </p:cxnSp>
      <p:cxnSp>
        <p:nvCxnSpPr>
          <p:cNvPr id="2952" name="Google Shape;2952;p113"/>
          <p:cNvCxnSpPr/>
          <p:nvPr/>
        </p:nvCxnSpPr>
        <p:spPr>
          <a:xfrm flipH="1">
            <a:off x="3347650" y="3767500"/>
            <a:ext cx="160500" cy="74400"/>
          </a:xfrm>
          <a:prstGeom prst="straightConnector1">
            <a:avLst/>
          </a:prstGeom>
          <a:noFill/>
          <a:ln cap="flat" cmpd="sng" w="28575">
            <a:solidFill>
              <a:srgbClr val="FFD966"/>
            </a:solidFill>
            <a:prstDash val="solid"/>
            <a:round/>
            <a:headEnd len="med" w="med" type="none"/>
            <a:tailEnd len="med" w="med" type="stealth"/>
          </a:ln>
        </p:spPr>
      </p:cxnSp>
      <p:cxnSp>
        <p:nvCxnSpPr>
          <p:cNvPr id="2953" name="Google Shape;2953;p113"/>
          <p:cNvCxnSpPr>
            <a:endCxn id="2940" idx="2"/>
          </p:cNvCxnSpPr>
          <p:nvPr/>
        </p:nvCxnSpPr>
        <p:spPr>
          <a:xfrm>
            <a:off x="3746473" y="3771086"/>
            <a:ext cx="186600" cy="39000"/>
          </a:xfrm>
          <a:prstGeom prst="straightConnector1">
            <a:avLst/>
          </a:prstGeom>
          <a:noFill/>
          <a:ln cap="flat" cmpd="sng" w="28575">
            <a:solidFill>
              <a:srgbClr val="FFD966"/>
            </a:solidFill>
            <a:prstDash val="solid"/>
            <a:round/>
            <a:headEnd len="med" w="med" type="none"/>
            <a:tailEnd len="med" w="med" type="stealth"/>
          </a:ln>
        </p:spPr>
      </p:cxnSp>
      <p:sp>
        <p:nvSpPr>
          <p:cNvPr id="2954" name="Google Shape;2954;p113"/>
          <p:cNvSpPr/>
          <p:nvPr/>
        </p:nvSpPr>
        <p:spPr>
          <a:xfrm rot="2700438">
            <a:off x="3472869" y="3584533"/>
            <a:ext cx="300010" cy="390544"/>
          </a:xfrm>
          <a:prstGeom prst="lightningBolt">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13"/>
          <p:cNvSpPr txBox="1"/>
          <p:nvPr/>
        </p:nvSpPr>
        <p:spPr>
          <a:xfrm>
            <a:off x="3599650" y="4234025"/>
            <a:ext cx="7428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stable-1.0</a:t>
            </a:r>
            <a:endParaRPr sz="1000">
              <a:solidFill>
                <a:srgbClr val="B7B7B7"/>
              </a:solidFill>
            </a:endParaRPr>
          </a:p>
        </p:txBody>
      </p:sp>
      <p:cxnSp>
        <p:nvCxnSpPr>
          <p:cNvPr id="2956" name="Google Shape;2956;p113"/>
          <p:cNvCxnSpPr>
            <a:stCxn id="2955" idx="1"/>
          </p:cNvCxnSpPr>
          <p:nvPr/>
        </p:nvCxnSpPr>
        <p:spPr>
          <a:xfrm flipH="1">
            <a:off x="3321250" y="4390475"/>
            <a:ext cx="278400" cy="4800"/>
          </a:xfrm>
          <a:prstGeom prst="straightConnector1">
            <a:avLst/>
          </a:prstGeom>
          <a:noFill/>
          <a:ln cap="flat" cmpd="sng" w="28575">
            <a:solidFill>
              <a:srgbClr val="B7B7B7"/>
            </a:solidFill>
            <a:prstDash val="dash"/>
            <a:round/>
            <a:headEnd len="med" w="med" type="none"/>
            <a:tailEnd len="med" w="med" type="triangle"/>
          </a:ln>
        </p:spPr>
      </p:cxnSp>
      <p:sp>
        <p:nvSpPr>
          <p:cNvPr id="2957" name="Google Shape;2957;p113"/>
          <p:cNvSpPr txBox="1"/>
          <p:nvPr/>
        </p:nvSpPr>
        <p:spPr>
          <a:xfrm>
            <a:off x="3111625" y="314737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a:t>
            </a:r>
            <a:endParaRPr sz="1000"/>
          </a:p>
        </p:txBody>
      </p:sp>
      <p:sp>
        <p:nvSpPr>
          <p:cNvPr id="2958" name="Google Shape;2958;p113"/>
          <p:cNvSpPr txBox="1"/>
          <p:nvPr/>
        </p:nvSpPr>
        <p:spPr>
          <a:xfrm>
            <a:off x="3492675" y="3118050"/>
            <a:ext cx="3810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2</a:t>
            </a:r>
            <a:endParaRPr sz="1000"/>
          </a:p>
        </p:txBody>
      </p:sp>
      <p:pic>
        <p:nvPicPr>
          <p:cNvPr id="2959" name="Google Shape;2959;p113"/>
          <p:cNvPicPr preferRelativeResize="0"/>
          <p:nvPr/>
        </p:nvPicPr>
        <p:blipFill rotWithShape="1">
          <a:blip r:embed="rId4">
            <a:alphaModFix/>
          </a:blip>
          <a:srcRect b="0" l="0" r="0" t="0"/>
          <a:stretch/>
        </p:blipFill>
        <p:spPr>
          <a:xfrm>
            <a:off x="84600" y="1161000"/>
            <a:ext cx="1420200" cy="116136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3" name="Shape 2963"/>
        <p:cNvGrpSpPr/>
        <p:nvPr/>
      </p:nvGrpSpPr>
      <p:grpSpPr>
        <a:xfrm>
          <a:off x="0" y="0"/>
          <a:ext cx="0" cy="0"/>
          <a:chOff x="0" y="0"/>
          <a:chExt cx="0" cy="0"/>
        </a:xfrm>
      </p:grpSpPr>
      <p:sp>
        <p:nvSpPr>
          <p:cNvPr id="2964" name="Google Shape;2964;p11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14"/>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 States</a:t>
            </a:r>
            <a:endParaRPr b="1" sz="3600">
              <a:solidFill>
                <a:srgbClr val="FFFFFF"/>
              </a:solidFill>
            </a:endParaRPr>
          </a:p>
          <a:p>
            <a:pPr indent="0" lvl="0" marL="0" rtl="0" algn="l">
              <a:spcBef>
                <a:spcPts val="0"/>
              </a:spcBef>
              <a:spcAft>
                <a:spcPts val="0"/>
              </a:spcAft>
              <a:buNone/>
            </a:pPr>
            <a:r>
              <a:t/>
            </a:r>
            <a:endParaRPr sz="3000"/>
          </a:p>
        </p:txBody>
      </p:sp>
      <p:sp>
        <p:nvSpPr>
          <p:cNvPr id="2966" name="Google Shape;2966;p11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14"/>
          <p:cNvSpPr txBox="1"/>
          <p:nvPr/>
        </p:nvSpPr>
        <p:spPr>
          <a:xfrm>
            <a:off x="6157025" y="511950"/>
            <a:ext cx="2966100" cy="4423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Char char="■"/>
            </a:pPr>
            <a:r>
              <a:rPr lang="en" sz="1200"/>
              <a:t>When a change is uploaded for code review it is in the </a:t>
            </a:r>
            <a:r>
              <a:rPr i="1" lang="en" sz="1200">
                <a:latin typeface="Courier New"/>
                <a:ea typeface="Courier New"/>
                <a:cs typeface="Courier New"/>
                <a:sym typeface="Courier New"/>
              </a:rPr>
              <a:t>In Review</a:t>
            </a:r>
            <a:r>
              <a:rPr lang="en" sz="1200"/>
              <a:t> state (aka </a:t>
            </a:r>
            <a:r>
              <a:rPr i="1" lang="en" sz="1200">
                <a:latin typeface="Courier New"/>
                <a:ea typeface="Courier New"/>
                <a:cs typeface="Courier New"/>
                <a:sym typeface="Courier New"/>
              </a:rPr>
              <a:t>New</a:t>
            </a:r>
            <a:r>
              <a:rPr lang="en" sz="1200"/>
              <a:t>).</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Abandoned</a:t>
            </a:r>
            <a:r>
              <a:rPr lang="en" sz="1200"/>
              <a:t> means that the change has been given up and nobody is actively working on it.</a:t>
            </a:r>
            <a:endParaRPr sz="1200"/>
          </a:p>
          <a:p>
            <a:pPr indent="-304800" lvl="0" marL="457200" rtl="0" algn="l">
              <a:lnSpc>
                <a:spcPct val="115000"/>
              </a:lnSpc>
              <a:spcBef>
                <a:spcPts val="0"/>
              </a:spcBef>
              <a:spcAft>
                <a:spcPts val="0"/>
              </a:spcAft>
              <a:buSzPts val="1200"/>
              <a:buChar char="■"/>
            </a:pPr>
            <a:r>
              <a:rPr lang="en" sz="1200"/>
              <a:t>Abandoned changes can be </a:t>
            </a:r>
            <a:r>
              <a:rPr b="1" lang="en" sz="1200"/>
              <a:t>restored</a:t>
            </a:r>
            <a:r>
              <a:rPr lang="en" sz="1200"/>
              <a:t> any time.</a:t>
            </a:r>
            <a:endParaRPr sz="1200"/>
          </a:p>
          <a:p>
            <a:pPr indent="-304800" lvl="0" marL="457200" rtl="0" algn="l">
              <a:lnSpc>
                <a:spcPct val="115000"/>
              </a:lnSpc>
              <a:spcBef>
                <a:spcPts val="0"/>
              </a:spcBef>
              <a:spcAft>
                <a:spcPts val="0"/>
              </a:spcAft>
              <a:buSzPts val="1200"/>
              <a:buChar char="■"/>
            </a:pPr>
            <a:r>
              <a:rPr lang="en" sz="1200"/>
              <a:t>If a change gets approved and submitted it is in state </a:t>
            </a:r>
            <a:r>
              <a:rPr i="1" lang="en" sz="1200">
                <a:latin typeface="Courier New"/>
                <a:ea typeface="Courier New"/>
                <a:cs typeface="Courier New"/>
                <a:sym typeface="Courier New"/>
              </a:rPr>
              <a:t>Merged</a:t>
            </a:r>
            <a:r>
              <a:rPr lang="en" sz="1200"/>
              <a:t>.</a:t>
            </a:r>
            <a:endParaRPr sz="1200"/>
          </a:p>
          <a:p>
            <a:pPr indent="-304800" lvl="0" marL="457200" rtl="0" algn="l">
              <a:lnSpc>
                <a:spcPct val="115000"/>
              </a:lnSpc>
              <a:spcBef>
                <a:spcPts val="0"/>
              </a:spcBef>
              <a:spcAft>
                <a:spcPts val="0"/>
              </a:spcAft>
              <a:buSzPts val="1200"/>
              <a:buChar char="■"/>
            </a:pPr>
            <a:r>
              <a:rPr lang="en" sz="1200"/>
              <a:t>Merged and abandoned changes are </a:t>
            </a:r>
            <a:r>
              <a:rPr b="1" lang="en" sz="1200"/>
              <a:t>closed</a:t>
            </a:r>
            <a:r>
              <a:rPr lang="en" sz="1200"/>
              <a:t>. This means no new patch sets can be uploaded.</a:t>
            </a:r>
            <a:endParaRPr sz="1200"/>
          </a:p>
          <a:p>
            <a:pPr indent="-304800" lvl="0" marL="457200" rtl="0" algn="l">
              <a:lnSpc>
                <a:spcPct val="115000"/>
              </a:lnSpc>
              <a:spcBef>
                <a:spcPts val="0"/>
              </a:spcBef>
              <a:spcAft>
                <a:spcPts val="0"/>
              </a:spcAft>
              <a:buSzPts val="1200"/>
              <a:buChar char="■"/>
            </a:pPr>
            <a:r>
              <a:rPr lang="en" sz="1200"/>
              <a:t>Changes that have not been submitted yet</a:t>
            </a:r>
            <a:r>
              <a:rPr lang="en" sz="1200"/>
              <a:t> may be deleted</a:t>
            </a:r>
            <a:r>
              <a:rPr lang="en" sz="1200"/>
              <a:t>, but this should only be done in exceptional cases (e.g. if the change leaks internal information that cannot be removed otherwise)</a:t>
            </a:r>
            <a:endParaRPr sz="1200"/>
          </a:p>
        </p:txBody>
      </p:sp>
      <p:sp>
        <p:nvSpPr>
          <p:cNvPr id="2968" name="Google Shape;2968;p114"/>
          <p:cNvSpPr/>
          <p:nvPr/>
        </p:nvSpPr>
        <p:spPr>
          <a:xfrm>
            <a:off x="977525" y="1531150"/>
            <a:ext cx="1757100" cy="849600"/>
          </a:xfrm>
          <a:prstGeom prst="rect">
            <a:avLst/>
          </a:prstGeom>
          <a:solidFill>
            <a:srgbClr val="D9EAD3"/>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 Review</a:t>
            </a:r>
            <a:br>
              <a:rPr b="1" lang="en"/>
            </a:br>
            <a:r>
              <a:rPr b="1" lang="en"/>
              <a:t>(New)</a:t>
            </a:r>
            <a:endParaRPr b="1"/>
          </a:p>
        </p:txBody>
      </p:sp>
      <p:sp>
        <p:nvSpPr>
          <p:cNvPr id="2969" name="Google Shape;2969;p114"/>
          <p:cNvSpPr/>
          <p:nvPr/>
        </p:nvSpPr>
        <p:spPr>
          <a:xfrm>
            <a:off x="3701650" y="1531150"/>
            <a:ext cx="1757100" cy="849600"/>
          </a:xfrm>
          <a:prstGeom prst="rect">
            <a:avLst/>
          </a:prstGeom>
          <a:solidFill>
            <a:srgbClr val="CFE2F3"/>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Merged</a:t>
            </a:r>
            <a:endParaRPr b="1"/>
          </a:p>
        </p:txBody>
      </p:sp>
      <p:sp>
        <p:nvSpPr>
          <p:cNvPr id="2970" name="Google Shape;2970;p114"/>
          <p:cNvSpPr/>
          <p:nvPr/>
        </p:nvSpPr>
        <p:spPr>
          <a:xfrm>
            <a:off x="977525" y="3056675"/>
            <a:ext cx="1757100" cy="849600"/>
          </a:xfrm>
          <a:prstGeom prst="rect">
            <a:avLst/>
          </a:prstGeom>
          <a:solidFill>
            <a:srgbClr val="CFE2F3"/>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Abandoned</a:t>
            </a:r>
            <a:endParaRPr b="1"/>
          </a:p>
        </p:txBody>
      </p:sp>
      <p:sp>
        <p:nvSpPr>
          <p:cNvPr id="2971" name="Google Shape;2971;p114"/>
          <p:cNvSpPr/>
          <p:nvPr/>
        </p:nvSpPr>
        <p:spPr>
          <a:xfrm>
            <a:off x="3701650" y="3056675"/>
            <a:ext cx="1757100" cy="849600"/>
          </a:xfrm>
          <a:prstGeom prst="rect">
            <a:avLst/>
          </a:prstGeom>
          <a:noFill/>
          <a:ln cap="flat" cmpd="sng" w="28575">
            <a:solidFill>
              <a:srgbClr val="B7B7B7"/>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Deleted</a:t>
            </a:r>
            <a:endParaRPr b="1"/>
          </a:p>
        </p:txBody>
      </p:sp>
      <p:cxnSp>
        <p:nvCxnSpPr>
          <p:cNvPr id="2972" name="Google Shape;2972;p114"/>
          <p:cNvCxnSpPr>
            <a:stCxn id="2968" idx="3"/>
            <a:endCxn id="2969" idx="1"/>
          </p:cNvCxnSpPr>
          <p:nvPr/>
        </p:nvCxnSpPr>
        <p:spPr>
          <a:xfrm>
            <a:off x="2734625" y="1955950"/>
            <a:ext cx="966900" cy="0"/>
          </a:xfrm>
          <a:prstGeom prst="straightConnector1">
            <a:avLst/>
          </a:prstGeom>
          <a:noFill/>
          <a:ln cap="flat" cmpd="sng" w="28575">
            <a:solidFill>
              <a:schemeClr val="dk2"/>
            </a:solidFill>
            <a:prstDash val="solid"/>
            <a:round/>
            <a:headEnd len="med" w="med" type="none"/>
            <a:tailEnd len="med" w="med" type="triangle"/>
          </a:ln>
        </p:spPr>
      </p:cxnSp>
      <p:sp>
        <p:nvSpPr>
          <p:cNvPr id="2973" name="Google Shape;2973;p114"/>
          <p:cNvSpPr txBox="1"/>
          <p:nvPr/>
        </p:nvSpPr>
        <p:spPr>
          <a:xfrm>
            <a:off x="2834138" y="1630150"/>
            <a:ext cx="7680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submit</a:t>
            </a:r>
            <a:endParaRPr/>
          </a:p>
        </p:txBody>
      </p:sp>
      <p:cxnSp>
        <p:nvCxnSpPr>
          <p:cNvPr id="2974" name="Google Shape;2974;p114"/>
          <p:cNvCxnSpPr>
            <a:stCxn id="2968" idx="2"/>
            <a:endCxn id="2971" idx="0"/>
          </p:cNvCxnSpPr>
          <p:nvPr/>
        </p:nvCxnSpPr>
        <p:spPr>
          <a:xfrm>
            <a:off x="1856075" y="2380750"/>
            <a:ext cx="2724000" cy="675900"/>
          </a:xfrm>
          <a:prstGeom prst="straightConnector1">
            <a:avLst/>
          </a:prstGeom>
          <a:noFill/>
          <a:ln cap="flat" cmpd="sng" w="28575">
            <a:solidFill>
              <a:schemeClr val="dk2"/>
            </a:solidFill>
            <a:prstDash val="solid"/>
            <a:round/>
            <a:headEnd len="med" w="med" type="none"/>
            <a:tailEnd len="med" w="med" type="triangle"/>
          </a:ln>
        </p:spPr>
      </p:cxnSp>
      <p:sp>
        <p:nvSpPr>
          <p:cNvPr id="2975" name="Google Shape;2975;p114"/>
          <p:cNvSpPr txBox="1"/>
          <p:nvPr/>
        </p:nvSpPr>
        <p:spPr>
          <a:xfrm>
            <a:off x="2933513" y="2390025"/>
            <a:ext cx="7680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cxnSp>
        <p:nvCxnSpPr>
          <p:cNvPr id="2976" name="Google Shape;2976;p114"/>
          <p:cNvCxnSpPr>
            <a:stCxn id="2970" idx="3"/>
            <a:endCxn id="2971" idx="1"/>
          </p:cNvCxnSpPr>
          <p:nvPr/>
        </p:nvCxnSpPr>
        <p:spPr>
          <a:xfrm>
            <a:off x="2734625" y="3481475"/>
            <a:ext cx="966900" cy="0"/>
          </a:xfrm>
          <a:prstGeom prst="straightConnector1">
            <a:avLst/>
          </a:prstGeom>
          <a:noFill/>
          <a:ln cap="flat" cmpd="sng" w="28575">
            <a:solidFill>
              <a:schemeClr val="dk2"/>
            </a:solidFill>
            <a:prstDash val="solid"/>
            <a:round/>
            <a:headEnd len="med" w="med" type="none"/>
            <a:tailEnd len="med" w="med" type="triangle"/>
          </a:ln>
        </p:spPr>
      </p:cxnSp>
      <p:sp>
        <p:nvSpPr>
          <p:cNvPr id="2977" name="Google Shape;2977;p114"/>
          <p:cNvSpPr txBox="1"/>
          <p:nvPr/>
        </p:nvSpPr>
        <p:spPr>
          <a:xfrm>
            <a:off x="2816063" y="3138275"/>
            <a:ext cx="7680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cxnSp>
        <p:nvCxnSpPr>
          <p:cNvPr id="2978" name="Google Shape;2978;p114"/>
          <p:cNvCxnSpPr/>
          <p:nvPr/>
        </p:nvCxnSpPr>
        <p:spPr>
          <a:xfrm>
            <a:off x="1315000" y="2369000"/>
            <a:ext cx="0" cy="663300"/>
          </a:xfrm>
          <a:prstGeom prst="straightConnector1">
            <a:avLst/>
          </a:prstGeom>
          <a:noFill/>
          <a:ln cap="flat" cmpd="sng" w="28575">
            <a:solidFill>
              <a:schemeClr val="dk2"/>
            </a:solidFill>
            <a:prstDash val="solid"/>
            <a:round/>
            <a:headEnd len="med" w="med" type="none"/>
            <a:tailEnd len="med" w="med" type="triangle"/>
          </a:ln>
        </p:spPr>
      </p:cxnSp>
      <p:cxnSp>
        <p:nvCxnSpPr>
          <p:cNvPr id="2979" name="Google Shape;2979;p114"/>
          <p:cNvCxnSpPr/>
          <p:nvPr/>
        </p:nvCxnSpPr>
        <p:spPr>
          <a:xfrm rot="10800000">
            <a:off x="1570925" y="2403750"/>
            <a:ext cx="0" cy="640200"/>
          </a:xfrm>
          <a:prstGeom prst="straightConnector1">
            <a:avLst/>
          </a:prstGeom>
          <a:noFill/>
          <a:ln cap="flat" cmpd="sng" w="28575">
            <a:solidFill>
              <a:schemeClr val="dk2"/>
            </a:solidFill>
            <a:prstDash val="solid"/>
            <a:round/>
            <a:headEnd len="med" w="med" type="none"/>
            <a:tailEnd len="med" w="med" type="triangle"/>
          </a:ln>
        </p:spPr>
      </p:cxnSp>
      <p:sp>
        <p:nvSpPr>
          <p:cNvPr id="2980" name="Google Shape;2980;p114"/>
          <p:cNvSpPr txBox="1"/>
          <p:nvPr/>
        </p:nvSpPr>
        <p:spPr>
          <a:xfrm>
            <a:off x="465550" y="2555825"/>
            <a:ext cx="1023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abandon</a:t>
            </a:r>
            <a:endParaRPr/>
          </a:p>
        </p:txBody>
      </p:sp>
      <p:sp>
        <p:nvSpPr>
          <p:cNvPr id="2981" name="Google Shape;2981;p114"/>
          <p:cNvSpPr txBox="1"/>
          <p:nvPr/>
        </p:nvSpPr>
        <p:spPr>
          <a:xfrm>
            <a:off x="1535975" y="2595150"/>
            <a:ext cx="1023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restore</a:t>
            </a:r>
            <a:endParaRPr/>
          </a:p>
        </p:txBody>
      </p:sp>
      <p:sp>
        <p:nvSpPr>
          <p:cNvPr id="2982" name="Google Shape;2982;p114"/>
          <p:cNvSpPr/>
          <p:nvPr/>
        </p:nvSpPr>
        <p:spPr>
          <a:xfrm>
            <a:off x="209525" y="4687875"/>
            <a:ext cx="768000" cy="230700"/>
          </a:xfrm>
          <a:prstGeom prst="rect">
            <a:avLst/>
          </a:prstGeom>
          <a:solidFill>
            <a:srgbClr val="D9EAD3"/>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open</a:t>
            </a:r>
            <a:endParaRPr sz="1200"/>
          </a:p>
        </p:txBody>
      </p:sp>
      <p:sp>
        <p:nvSpPr>
          <p:cNvPr id="2983" name="Google Shape;2983;p114"/>
          <p:cNvSpPr/>
          <p:nvPr/>
        </p:nvSpPr>
        <p:spPr>
          <a:xfrm>
            <a:off x="1186925" y="4687875"/>
            <a:ext cx="768000" cy="230700"/>
          </a:xfrm>
          <a:prstGeom prst="rect">
            <a:avLst/>
          </a:prstGeom>
          <a:solidFill>
            <a:srgbClr val="C9DAF8"/>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closed</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Modern Code Review</a:t>
            </a:r>
            <a:endParaRPr b="1" sz="3600">
              <a:solidFill>
                <a:srgbClr val="FFFFFF"/>
              </a:solidFill>
            </a:endParaRPr>
          </a:p>
          <a:p>
            <a:pPr indent="0" lvl="0" marL="0" rtl="0" algn="l">
              <a:spcBef>
                <a:spcPts val="0"/>
              </a:spcBef>
              <a:spcAft>
                <a:spcPts val="0"/>
              </a:spcAft>
              <a:buNone/>
            </a:pPr>
            <a:r>
              <a:t/>
            </a:r>
            <a:endParaRPr sz="3000"/>
          </a:p>
        </p:txBody>
      </p:sp>
      <p:sp>
        <p:nvSpPr>
          <p:cNvPr id="198" name="Google Shape;198;p34"/>
          <p:cNvSpPr txBox="1"/>
          <p:nvPr/>
        </p:nvSpPr>
        <p:spPr>
          <a:xfrm>
            <a:off x="189450" y="1069300"/>
            <a:ext cx="6331800" cy="222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rgbClr val="000000"/>
              </a:buClr>
              <a:buSzPts val="1800"/>
              <a:buFont typeface="Arial"/>
              <a:buChar char="■"/>
            </a:pPr>
            <a:r>
              <a:rPr lang="en" sz="1800"/>
              <a:t>One developer writes code, another developer is asked to review that code</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A careful line-by-line </a:t>
            </a:r>
            <a:r>
              <a:rPr lang="en" sz="1800"/>
              <a:t>critique</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Happens in a non-threatening context</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Goal is cooperation, not fault-finding</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Integral part of the coding process</a:t>
            </a:r>
            <a:endParaRPr sz="1800"/>
          </a:p>
          <a:p>
            <a:pPr indent="0" lvl="0" marL="0" rtl="0" algn="l">
              <a:lnSpc>
                <a:spcPct val="115000"/>
              </a:lnSpc>
              <a:spcBef>
                <a:spcPts val="900"/>
              </a:spcBef>
              <a:spcAft>
                <a:spcPts val="1600"/>
              </a:spcAft>
              <a:buNone/>
            </a:pPr>
            <a:r>
              <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7" name="Shape 2987"/>
        <p:cNvGrpSpPr/>
        <p:nvPr/>
      </p:nvGrpSpPr>
      <p:grpSpPr>
        <a:xfrm>
          <a:off x="0" y="0"/>
          <a:ext cx="0" cy="0"/>
          <a:chOff x="0" y="0"/>
          <a:chExt cx="0" cy="0"/>
        </a:xfrm>
      </p:grpSpPr>
      <p:sp>
        <p:nvSpPr>
          <p:cNvPr id="2988" name="Google Shape;2988;p11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15"/>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Private Changes</a:t>
            </a:r>
            <a:endParaRPr b="1" sz="3600">
              <a:solidFill>
                <a:srgbClr val="FFFFFF"/>
              </a:solidFill>
            </a:endParaRPr>
          </a:p>
          <a:p>
            <a:pPr indent="0" lvl="0" marL="0" rtl="0" algn="l">
              <a:spcBef>
                <a:spcPts val="0"/>
              </a:spcBef>
              <a:spcAft>
                <a:spcPts val="0"/>
              </a:spcAft>
              <a:buNone/>
            </a:pPr>
            <a:r>
              <a:t/>
            </a:r>
            <a:endParaRPr sz="3000"/>
          </a:p>
        </p:txBody>
      </p:sp>
      <p:sp>
        <p:nvSpPr>
          <p:cNvPr id="2990" name="Google Shape;2990;p11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15"/>
          <p:cNvSpPr txBox="1"/>
          <p:nvPr/>
        </p:nvSpPr>
        <p:spPr>
          <a:xfrm>
            <a:off x="6128850" y="582200"/>
            <a:ext cx="2966100" cy="438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Char char="■"/>
            </a:pPr>
            <a:r>
              <a:rPr lang="en"/>
              <a:t>Changes can be marked as private on push:</a:t>
            </a:r>
            <a:br>
              <a:rPr lang="en"/>
            </a:br>
            <a:r>
              <a:rPr i="1" lang="en">
                <a:latin typeface="Courier New"/>
                <a:ea typeface="Courier New"/>
                <a:cs typeface="Courier New"/>
                <a:sym typeface="Courier New"/>
              </a:rPr>
              <a:t>git push origin HEAD:refs/for/master -o </a:t>
            </a:r>
            <a:r>
              <a:rPr i="1" lang="en">
                <a:latin typeface="Courier New"/>
                <a:ea typeface="Courier New"/>
                <a:cs typeface="Courier New"/>
                <a:sym typeface="Courier New"/>
              </a:rPr>
              <a:t>private</a:t>
            </a:r>
            <a:endParaRPr i="1">
              <a:latin typeface="Courier New"/>
              <a:ea typeface="Courier New"/>
              <a:cs typeface="Courier New"/>
              <a:sym typeface="Courier New"/>
            </a:endParaRPr>
          </a:p>
          <a:p>
            <a:pPr indent="-317500" lvl="0" marL="457200" rtl="0" algn="l">
              <a:lnSpc>
                <a:spcPct val="115000"/>
              </a:lnSpc>
              <a:spcBef>
                <a:spcPts val="0"/>
              </a:spcBef>
              <a:spcAft>
                <a:spcPts val="0"/>
              </a:spcAft>
              <a:buSzPts val="1400"/>
              <a:buChar char="■"/>
            </a:pPr>
            <a:r>
              <a:rPr lang="en"/>
              <a:t>On the change screen the private flag can be toggled to make the change visible to other users.</a:t>
            </a:r>
            <a:endParaRPr/>
          </a:p>
          <a:p>
            <a:pPr indent="-317500" lvl="0" marL="457200" rtl="0" algn="l">
              <a:lnSpc>
                <a:spcPct val="115000"/>
              </a:lnSpc>
              <a:spcBef>
                <a:spcPts val="0"/>
              </a:spcBef>
              <a:spcAft>
                <a:spcPts val="0"/>
              </a:spcAft>
              <a:buSzPts val="1400"/>
              <a:buChar char="■"/>
            </a:pPr>
            <a:r>
              <a:rPr lang="en"/>
              <a:t>The global </a:t>
            </a:r>
            <a:r>
              <a:rPr i="1" lang="en">
                <a:latin typeface="Courier New"/>
                <a:ea typeface="Courier New"/>
                <a:cs typeface="Courier New"/>
                <a:sym typeface="Courier New"/>
              </a:rPr>
              <a:t>View Private Changes</a:t>
            </a:r>
            <a:r>
              <a:rPr lang="en"/>
              <a:t> capability can grant users the permission to view all private changes.</a:t>
            </a:r>
            <a:endParaRPr/>
          </a:p>
          <a:p>
            <a:pPr indent="-317500" lvl="0" marL="457200" rtl="0" algn="l">
              <a:lnSpc>
                <a:spcPct val="115000"/>
              </a:lnSpc>
              <a:spcBef>
                <a:spcPts val="0"/>
              </a:spcBef>
              <a:spcAft>
                <a:spcPts val="0"/>
              </a:spcAft>
              <a:buClr>
                <a:srgbClr val="FF0000"/>
              </a:buClr>
              <a:buSzPts val="1400"/>
              <a:buChar char="■"/>
            </a:pPr>
            <a:r>
              <a:rPr lang="en">
                <a:solidFill>
                  <a:srgbClr val="FF0000"/>
                </a:solidFill>
              </a:rPr>
              <a:t>Do not use private changes for security fixes (see next slide).</a:t>
            </a:r>
            <a:endParaRPr>
              <a:solidFill>
                <a:srgbClr val="FF0000"/>
              </a:solidFill>
            </a:endParaRPr>
          </a:p>
        </p:txBody>
      </p:sp>
      <p:sp>
        <p:nvSpPr>
          <p:cNvPr id="2992" name="Google Shape;2992;p115"/>
          <p:cNvSpPr txBox="1"/>
          <p:nvPr/>
        </p:nvSpPr>
        <p:spPr>
          <a:xfrm>
            <a:off x="53450" y="671000"/>
            <a:ext cx="6075300" cy="43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t>Changes can be marked as </a:t>
            </a:r>
            <a:r>
              <a:rPr i="1" lang="en" sz="1300">
                <a:solidFill>
                  <a:srgbClr val="3D85C6"/>
                </a:solidFill>
              </a:rPr>
              <a:t>private</a:t>
            </a:r>
            <a:r>
              <a:rPr lang="en" sz="1300"/>
              <a:t>.</a:t>
            </a:r>
            <a:endParaRPr sz="1300"/>
          </a:p>
          <a:p>
            <a:pPr indent="-311150" lvl="0" marL="457200" rtl="0" algn="l">
              <a:lnSpc>
                <a:spcPct val="115000"/>
              </a:lnSpc>
              <a:spcBef>
                <a:spcPts val="900"/>
              </a:spcBef>
              <a:spcAft>
                <a:spcPts val="0"/>
              </a:spcAft>
              <a:buClr>
                <a:srgbClr val="000000"/>
              </a:buClr>
              <a:buSzPts val="1300"/>
              <a:buFont typeface="Arial"/>
              <a:buChar char="■"/>
            </a:pPr>
            <a:r>
              <a:rPr lang="en" sz="1300"/>
              <a:t>Private changes are only </a:t>
            </a:r>
            <a:r>
              <a:rPr b="1" lang="en" sz="1300"/>
              <a:t>visible to the change owner and reviewers</a:t>
            </a:r>
            <a:r>
              <a:rPr lang="en" sz="1300"/>
              <a:t> of the change.</a:t>
            </a:r>
            <a:endParaRPr sz="1300"/>
          </a:p>
          <a:p>
            <a:pPr indent="-311150" lvl="0" marL="457200" rtl="0" algn="l">
              <a:lnSpc>
                <a:spcPct val="115000"/>
              </a:lnSpc>
              <a:spcBef>
                <a:spcPts val="0"/>
              </a:spcBef>
              <a:spcAft>
                <a:spcPts val="0"/>
              </a:spcAft>
              <a:buClr>
                <a:srgbClr val="000000"/>
              </a:buClr>
              <a:buSzPts val="1300"/>
              <a:buFont typeface="Georgia"/>
              <a:buChar char="■"/>
            </a:pPr>
            <a:r>
              <a:rPr b="1" lang="en" sz="1300"/>
              <a:t>Use cases:</a:t>
            </a:r>
            <a:endParaRPr b="1" sz="1300"/>
          </a:p>
          <a:p>
            <a:pPr indent="-311150" lvl="1" marL="914400" rtl="0" algn="l">
              <a:lnSpc>
                <a:spcPct val="115000"/>
              </a:lnSpc>
              <a:spcBef>
                <a:spcPts val="0"/>
              </a:spcBef>
              <a:spcAft>
                <a:spcPts val="0"/>
              </a:spcAft>
              <a:buClr>
                <a:srgbClr val="000000"/>
              </a:buClr>
              <a:buSzPts val="1300"/>
              <a:buChar char="○"/>
            </a:pPr>
            <a:r>
              <a:rPr lang="en" sz="1300"/>
              <a:t>Backup unfinished work.</a:t>
            </a:r>
            <a:endParaRPr sz="1300"/>
          </a:p>
          <a:p>
            <a:pPr indent="-311150" lvl="1" marL="914400" rtl="0" algn="l">
              <a:lnSpc>
                <a:spcPct val="115000"/>
              </a:lnSpc>
              <a:spcBef>
                <a:spcPts val="0"/>
              </a:spcBef>
              <a:spcAft>
                <a:spcPts val="0"/>
              </a:spcAft>
              <a:buClr>
                <a:srgbClr val="000000"/>
              </a:buClr>
              <a:buSzPts val="1300"/>
              <a:buChar char="○"/>
            </a:pPr>
            <a:r>
              <a:rPr lang="en" sz="1300"/>
              <a:t>Collaborate with some reviewers on an experimental change in private.</a:t>
            </a:r>
            <a:endParaRPr sz="1300"/>
          </a:p>
          <a:p>
            <a:pPr indent="-311150" lvl="0" marL="457200" rtl="0" algn="l">
              <a:lnSpc>
                <a:spcPct val="115000"/>
              </a:lnSpc>
              <a:spcBef>
                <a:spcPts val="0"/>
              </a:spcBef>
              <a:spcAft>
                <a:spcPts val="0"/>
              </a:spcAft>
              <a:buClr>
                <a:srgbClr val="000000"/>
              </a:buClr>
              <a:buSzPts val="1300"/>
              <a:buFont typeface="Georgia"/>
              <a:buChar char="■"/>
            </a:pPr>
            <a:r>
              <a:rPr b="1" lang="en" sz="1300"/>
              <a:t>Pitfalls:</a:t>
            </a:r>
            <a:endParaRPr b="1" sz="1300"/>
          </a:p>
          <a:p>
            <a:pPr indent="-311150" lvl="1" marL="914400" rtl="0" algn="l">
              <a:lnSpc>
                <a:spcPct val="115000"/>
              </a:lnSpc>
              <a:spcBef>
                <a:spcPts val="0"/>
              </a:spcBef>
              <a:spcAft>
                <a:spcPts val="0"/>
              </a:spcAft>
              <a:buClr>
                <a:srgbClr val="000000"/>
              </a:buClr>
              <a:buSzPts val="1300"/>
              <a:buChar char="○"/>
            </a:pPr>
            <a:r>
              <a:rPr lang="en" sz="1300"/>
              <a:t>If a private change gets merged the corresponding commit gets visible for all users that can access the target </a:t>
            </a:r>
            <a:r>
              <a:rPr lang="en" sz="1300"/>
              <a:t>branch</a:t>
            </a:r>
            <a:r>
              <a:rPr lang="en" sz="1300"/>
              <a:t> and the private flag from the change is automatically removed.</a:t>
            </a:r>
            <a:endParaRPr sz="1300"/>
          </a:p>
          <a:p>
            <a:pPr indent="-311150" lvl="1" marL="914400" rtl="0" algn="l">
              <a:lnSpc>
                <a:spcPct val="115000"/>
              </a:lnSpc>
              <a:spcBef>
                <a:spcPts val="0"/>
              </a:spcBef>
              <a:spcAft>
                <a:spcPts val="0"/>
              </a:spcAft>
              <a:buClr>
                <a:srgbClr val="000000"/>
              </a:buClr>
              <a:buSzPts val="1300"/>
              <a:buChar char="○"/>
            </a:pPr>
            <a:r>
              <a:rPr lang="en" sz="1300"/>
              <a:t>If you push a non-private change on top of a private change the commit of the private change gets implicitly visible through the parent relationship of the follow-up change.</a:t>
            </a:r>
            <a:endParaRPr sz="1300"/>
          </a:p>
          <a:p>
            <a:pPr indent="-311150" lvl="1" marL="914400" rtl="0" algn="l">
              <a:lnSpc>
                <a:spcPct val="115000"/>
              </a:lnSpc>
              <a:spcBef>
                <a:spcPts val="0"/>
              </a:spcBef>
              <a:spcAft>
                <a:spcPts val="0"/>
              </a:spcAft>
              <a:buClr>
                <a:srgbClr val="000000"/>
              </a:buClr>
              <a:buSzPts val="1300"/>
              <a:buChar char="○"/>
            </a:pPr>
            <a:r>
              <a:rPr lang="en" sz="1300"/>
              <a:t>If you have a series of private changes and share one with reviewers, the reviewers can also see the commits of the predecessor private changes through the commit parent relationship.</a:t>
            </a:r>
            <a:endParaRPr sz="1300"/>
          </a:p>
          <a:p>
            <a:pPr indent="0" lvl="0" marL="0" rtl="0" algn="l">
              <a:lnSpc>
                <a:spcPct val="115000"/>
              </a:lnSpc>
              <a:spcBef>
                <a:spcPts val="900"/>
              </a:spcBef>
              <a:spcAft>
                <a:spcPts val="1600"/>
              </a:spcAft>
              <a:buNone/>
            </a:pPr>
            <a:r>
              <a:t/>
            </a:r>
            <a:endParaRPr sz="13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6" name="Shape 2996"/>
        <p:cNvGrpSpPr/>
        <p:nvPr/>
      </p:nvGrpSpPr>
      <p:grpSpPr>
        <a:xfrm>
          <a:off x="0" y="0"/>
          <a:ext cx="0" cy="0"/>
          <a:chOff x="0" y="0"/>
          <a:chExt cx="0" cy="0"/>
        </a:xfrm>
      </p:grpSpPr>
      <p:sp>
        <p:nvSpPr>
          <p:cNvPr id="2997" name="Google Shape;2997;p11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16"/>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Making Security Fixes</a:t>
            </a:r>
            <a:endParaRPr b="1" sz="3600">
              <a:solidFill>
                <a:srgbClr val="FFFFFF"/>
              </a:solidFill>
            </a:endParaRPr>
          </a:p>
          <a:p>
            <a:pPr indent="0" lvl="0" marL="0" rtl="0" algn="l">
              <a:spcBef>
                <a:spcPts val="0"/>
              </a:spcBef>
              <a:spcAft>
                <a:spcPts val="0"/>
              </a:spcAft>
              <a:buNone/>
            </a:pPr>
            <a:r>
              <a:t/>
            </a:r>
            <a:endParaRPr sz="3000"/>
          </a:p>
        </p:txBody>
      </p:sp>
      <p:sp>
        <p:nvSpPr>
          <p:cNvPr id="2999" name="Google Shape;2999;p11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16"/>
          <p:cNvSpPr txBox="1"/>
          <p:nvPr/>
        </p:nvSpPr>
        <p:spPr>
          <a:xfrm>
            <a:off x="6243900" y="668100"/>
            <a:ext cx="28509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a:t>Using </a:t>
            </a:r>
            <a:r>
              <a:rPr b="1" i="1" lang="en"/>
              <a:t>private changes</a:t>
            </a:r>
            <a:r>
              <a:rPr lang="en"/>
              <a:t> for security fixes is </a:t>
            </a:r>
            <a:r>
              <a:rPr b="1" lang="en"/>
              <a:t>not recommended</a:t>
            </a:r>
            <a:r>
              <a:rPr lang="en"/>
              <a:t> due to the pitfalls discussed on the previous slide.</a:t>
            </a:r>
            <a:r>
              <a:rPr lang="en"/>
              <a:t> Especially you don’t want the fix to become visible after submit and before you had a chance to make and publish a new release.</a:t>
            </a:r>
            <a:endParaRPr/>
          </a:p>
        </p:txBody>
      </p:sp>
      <p:sp>
        <p:nvSpPr>
          <p:cNvPr id="3001" name="Google Shape;3001;p116"/>
          <p:cNvSpPr txBox="1"/>
          <p:nvPr/>
        </p:nvSpPr>
        <p:spPr>
          <a:xfrm>
            <a:off x="53450" y="671000"/>
            <a:ext cx="6075300" cy="43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t>If a </a:t>
            </a:r>
            <a:r>
              <a:rPr b="1" lang="en" sz="1300"/>
              <a:t>security vulnerability</a:t>
            </a:r>
            <a:r>
              <a:rPr lang="en" sz="1300"/>
              <a:t> is discovered you normally want to have an </a:t>
            </a:r>
            <a:r>
              <a:rPr b="1" lang="en" sz="1300"/>
              <a:t>embargo</a:t>
            </a:r>
            <a:r>
              <a:rPr lang="en" sz="1300"/>
              <a:t> about it until fixed releases have been made available. This means you want to develop and review security fixes in private.</a:t>
            </a:r>
            <a:endParaRPr sz="1300"/>
          </a:p>
          <a:p>
            <a:pPr indent="0" lvl="0" marL="0" rtl="0" algn="l">
              <a:lnSpc>
                <a:spcPct val="115000"/>
              </a:lnSpc>
              <a:spcBef>
                <a:spcPts val="900"/>
              </a:spcBef>
              <a:spcAft>
                <a:spcPts val="0"/>
              </a:spcAft>
              <a:buNone/>
            </a:pPr>
            <a:r>
              <a:rPr lang="en" sz="1300"/>
              <a:t>If your repository is public or grants broad read access it is recommended to fix security issues in a </a:t>
            </a:r>
            <a:r>
              <a:rPr b="1" lang="en" sz="1300"/>
              <a:t>copy of your repository which has very restricted read permissions</a:t>
            </a:r>
            <a:r>
              <a:rPr lang="en" sz="1300"/>
              <a:t> (e.g. </a:t>
            </a:r>
            <a:r>
              <a:rPr i="1" lang="en" sz="1300">
                <a:latin typeface="Courier New"/>
                <a:ea typeface="Courier New"/>
                <a:cs typeface="Courier New"/>
                <a:sym typeface="Courier New"/>
              </a:rPr>
              <a:t>myproject-security-fixes</a:t>
            </a:r>
            <a:r>
              <a:rPr lang="en" sz="1300"/>
              <a:t>). You can then implement, review and submit the security fix in this repository, make and publish a new release and only then integrate the security fix back into the normal (public) repository.</a:t>
            </a:r>
            <a:endParaRPr sz="1300"/>
          </a:p>
          <a:p>
            <a:pPr indent="0" lvl="0" marL="0" rtl="0" algn="l">
              <a:lnSpc>
                <a:spcPct val="115000"/>
              </a:lnSpc>
              <a:spcBef>
                <a:spcPts val="900"/>
              </a:spcBef>
              <a:spcAft>
                <a:spcPts val="0"/>
              </a:spcAft>
              <a:buNone/>
            </a:pPr>
            <a:r>
              <a:rPr lang="en" sz="1300"/>
              <a:t>Alternatively you can do the security fix in your normal repository in a branch with restricted read permissions. We don’t recommend this because there is a risk of configuring the access rights wrongly and unintentionally granting read access to the wrong people.</a:t>
            </a:r>
            <a:endParaRPr sz="1300"/>
          </a:p>
          <a:p>
            <a:pPr indent="0" lvl="0" marL="0" rtl="0" algn="l">
              <a:lnSpc>
                <a:spcPct val="115000"/>
              </a:lnSpc>
              <a:spcBef>
                <a:spcPts val="900"/>
              </a:spcBef>
              <a:spcAft>
                <a:spcPts val="1600"/>
              </a:spcAft>
              <a:buNone/>
            </a:pPr>
            <a:r>
              <a:t/>
            </a:r>
            <a:endParaRPr sz="13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5" name="Shape 3005"/>
        <p:cNvGrpSpPr/>
        <p:nvPr/>
      </p:nvGrpSpPr>
      <p:grpSpPr>
        <a:xfrm>
          <a:off x="0" y="0"/>
          <a:ext cx="0" cy="0"/>
          <a:chOff x="0" y="0"/>
          <a:chExt cx="0" cy="0"/>
        </a:xfrm>
      </p:grpSpPr>
      <p:sp>
        <p:nvSpPr>
          <p:cNvPr id="3006" name="Google Shape;3006;p11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17"/>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Thank You - Questions?</a:t>
            </a:r>
            <a:endParaRPr b="1" sz="3600">
              <a:solidFill>
                <a:srgbClr val="FFFFFF"/>
              </a:solidFill>
            </a:endParaRPr>
          </a:p>
          <a:p>
            <a:pPr indent="0" lvl="0" marL="0" rtl="0" algn="l">
              <a:spcBef>
                <a:spcPts val="0"/>
              </a:spcBef>
              <a:spcAft>
                <a:spcPts val="0"/>
              </a:spcAft>
              <a:buNone/>
            </a:pPr>
            <a:r>
              <a:t/>
            </a:r>
            <a:endParaRPr sz="3000"/>
          </a:p>
        </p:txBody>
      </p:sp>
      <p:sp>
        <p:nvSpPr>
          <p:cNvPr id="3008" name="Google Shape;3008;p117"/>
          <p:cNvSpPr/>
          <p:nvPr/>
        </p:nvSpPr>
        <p:spPr>
          <a:xfrm rot="-159606">
            <a:off x="1178646" y="1298614"/>
            <a:ext cx="1654783" cy="1277646"/>
          </a:xfrm>
          <a:prstGeom prst="wedgeRoundRectCallout">
            <a:avLst>
              <a:gd fmla="val -20833" name="adj1"/>
              <a:gd fmla="val 62500" name="adj2"/>
              <a:gd fmla="val 0" name="adj3"/>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9900"/>
                </a:solidFill>
              </a:rPr>
              <a:t>?</a:t>
            </a:r>
            <a:endParaRPr b="1" sz="4800">
              <a:solidFill>
                <a:srgbClr val="FF9900"/>
              </a:solidFill>
            </a:endParaRPr>
          </a:p>
        </p:txBody>
      </p:sp>
      <p:sp>
        <p:nvSpPr>
          <p:cNvPr id="3009" name="Google Shape;3009;p117"/>
          <p:cNvSpPr/>
          <p:nvPr/>
        </p:nvSpPr>
        <p:spPr>
          <a:xfrm rot="381649">
            <a:off x="2431230" y="2808386"/>
            <a:ext cx="1657202" cy="1276535"/>
          </a:xfrm>
          <a:prstGeom prst="wedgeRoundRectCallout">
            <a:avLst>
              <a:gd fmla="val -20833" name="adj1"/>
              <a:gd fmla="val 62500" name="adj2"/>
              <a:gd fmla="val 0" name="adj3"/>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9900FF"/>
                </a:solidFill>
              </a:rPr>
              <a:t>?</a:t>
            </a:r>
            <a:endParaRPr b="1" sz="4800">
              <a:solidFill>
                <a:srgbClr val="9900FF"/>
              </a:solidFill>
            </a:endParaRPr>
          </a:p>
        </p:txBody>
      </p:sp>
      <p:sp>
        <p:nvSpPr>
          <p:cNvPr id="3010" name="Google Shape;3010;p117"/>
          <p:cNvSpPr/>
          <p:nvPr/>
        </p:nvSpPr>
        <p:spPr>
          <a:xfrm>
            <a:off x="3942172" y="1367987"/>
            <a:ext cx="1654800" cy="1278000"/>
          </a:xfrm>
          <a:prstGeom prst="wedgeRoundRectCallout">
            <a:avLst>
              <a:gd fmla="val -20833" name="adj1"/>
              <a:gd fmla="val 62500" name="adj2"/>
              <a:gd fmla="val 0" name="adj3"/>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FF"/>
                </a:solidFill>
              </a:rPr>
              <a:t>?</a:t>
            </a:r>
            <a:endParaRPr b="1" sz="4800">
              <a:solidFill>
                <a:srgbClr val="0000FF"/>
              </a:solidFill>
            </a:endParaRPr>
          </a:p>
        </p:txBody>
      </p:sp>
      <p:sp>
        <p:nvSpPr>
          <p:cNvPr id="3011" name="Google Shape;3011;p117"/>
          <p:cNvSpPr/>
          <p:nvPr/>
        </p:nvSpPr>
        <p:spPr>
          <a:xfrm rot="-248822">
            <a:off x="4877532" y="3053088"/>
            <a:ext cx="1655234" cy="1277365"/>
          </a:xfrm>
          <a:prstGeom prst="wedgeRoundRectCallout">
            <a:avLst>
              <a:gd fmla="val -20833" name="adj1"/>
              <a:gd fmla="val 62500" name="adj2"/>
              <a:gd fmla="val 0" name="adj3"/>
            </a:avLst>
          </a:prstGeom>
          <a:no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FFFF"/>
                </a:solidFill>
              </a:rPr>
              <a:t>?</a:t>
            </a:r>
            <a:endParaRPr b="1" sz="4800">
              <a:solidFill>
                <a:srgbClr val="00FFFF"/>
              </a:solidFill>
            </a:endParaRPr>
          </a:p>
        </p:txBody>
      </p:sp>
      <p:sp>
        <p:nvSpPr>
          <p:cNvPr id="3012" name="Google Shape;3012;p117"/>
          <p:cNvSpPr/>
          <p:nvPr/>
        </p:nvSpPr>
        <p:spPr>
          <a:xfrm rot="466779">
            <a:off x="6280437" y="1369229"/>
            <a:ext cx="1657758" cy="1276192"/>
          </a:xfrm>
          <a:prstGeom prst="wedgeRoundRectCallout">
            <a:avLst>
              <a:gd fmla="val -20833" name="adj1"/>
              <a:gd fmla="val 62500" name="adj2"/>
              <a:gd fmla="val 0" name="adj3"/>
            </a:avLst>
          </a:prstGeom>
          <a:noFill/>
          <a:ln cap="flat" cmpd="sng" w="76200">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C700"/>
                </a:solidFill>
              </a:rPr>
              <a:t>?</a:t>
            </a:r>
            <a:endParaRPr b="1" sz="4800">
              <a:solidFill>
                <a:srgbClr val="00C7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6" name="Shape 3016"/>
        <p:cNvGrpSpPr/>
        <p:nvPr/>
      </p:nvGrpSpPr>
      <p:grpSpPr>
        <a:xfrm>
          <a:off x="0" y="0"/>
          <a:ext cx="0" cy="0"/>
          <a:chOff x="0" y="0"/>
          <a:chExt cx="0" cy="0"/>
        </a:xfrm>
      </p:grpSpPr>
      <p:sp>
        <p:nvSpPr>
          <p:cNvPr id="3017" name="Google Shape;3017;p11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18"/>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Go Links (for Googlers only)</a:t>
            </a:r>
            <a:endParaRPr b="1" sz="3600">
              <a:solidFill>
                <a:srgbClr val="FFFFFF"/>
              </a:solidFill>
            </a:endParaRPr>
          </a:p>
          <a:p>
            <a:pPr indent="0" lvl="0" marL="0" rtl="0" algn="l">
              <a:spcBef>
                <a:spcPts val="0"/>
              </a:spcBef>
              <a:spcAft>
                <a:spcPts val="0"/>
              </a:spcAft>
              <a:buNone/>
            </a:pPr>
            <a:r>
              <a:t/>
            </a:r>
            <a:endParaRPr sz="3000"/>
          </a:p>
        </p:txBody>
      </p:sp>
      <p:graphicFrame>
        <p:nvGraphicFramePr>
          <p:cNvPr id="3019" name="Google Shape;3019;p118"/>
          <p:cNvGraphicFramePr/>
          <p:nvPr/>
        </p:nvGraphicFramePr>
        <p:xfrm>
          <a:off x="337225" y="745450"/>
          <a:ext cx="3000000" cy="3000000"/>
        </p:xfrm>
        <a:graphic>
          <a:graphicData uri="http://schemas.openxmlformats.org/drawingml/2006/table">
            <a:tbl>
              <a:tblPr>
                <a:noFill/>
                <a:tableStyleId>{344CBB56-7194-4EAF-9EC4-B3795C3C9A82}</a:tableStyleId>
              </a:tblPr>
              <a:tblGrid>
                <a:gridCol w="1193075"/>
                <a:gridCol w="2625800"/>
              </a:tblGrid>
              <a:tr h="257475">
                <a:tc>
                  <a:txBody>
                    <a:bodyPr/>
                    <a:lstStyle/>
                    <a:p>
                      <a:pPr indent="0" lvl="0" marL="0" rtl="0" algn="ctr">
                        <a:spcBef>
                          <a:spcPts val="0"/>
                        </a:spcBef>
                        <a:spcAft>
                          <a:spcPts val="0"/>
                        </a:spcAft>
                        <a:buNone/>
                      </a:pPr>
                      <a:r>
                        <a:rPr b="1" i="1" lang="en" sz="1000"/>
                        <a:t>TOPIC</a:t>
                      </a:r>
                      <a:endParaRPr b="1" i="1" sz="1000"/>
                    </a:p>
                  </a:txBody>
                  <a:tcPr marT="91425" marB="91425" marR="91425" marL="91425"/>
                </a:tc>
                <a:tc>
                  <a:txBody>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lstStyle/>
                    <a:p>
                      <a:pPr indent="0" lvl="0" marL="0" rtl="0" algn="l">
                        <a:spcBef>
                          <a:spcPts val="0"/>
                        </a:spcBef>
                        <a:spcAft>
                          <a:spcPts val="0"/>
                        </a:spcAft>
                        <a:buNone/>
                      </a:pPr>
                      <a:r>
                        <a:rPr lang="en" sz="1000"/>
                        <a:t>Alternative Workflow</a:t>
                      </a:r>
                      <a:endParaRPr sz="1000"/>
                    </a:p>
                  </a:txBody>
                  <a:tcPr marT="91425" marB="91425" marR="91425" marL="91425"/>
                </a:tc>
                <a:tc>
                  <a:txBody>
                    <a:bodyPr/>
                    <a:lstStyle/>
                    <a:p>
                      <a:pPr indent="0" lvl="0" marL="0" rtl="0" algn="l">
                        <a:spcBef>
                          <a:spcPts val="0"/>
                        </a:spcBef>
                        <a:spcAft>
                          <a:spcPts val="0"/>
                        </a:spcAft>
                        <a:buNone/>
                      </a:pPr>
                      <a:r>
                        <a:rPr lang="en" sz="1000"/>
                        <a:t>go/gerrit-explained@alternative-workflow</a:t>
                      </a:r>
                      <a:endParaRPr sz="1000"/>
                    </a:p>
                  </a:txBody>
                  <a:tcPr marT="91425" marB="91425" marR="91425" marL="91425"/>
                </a:tc>
              </a:tr>
              <a:tr h="257475">
                <a:tc>
                  <a:txBody>
                    <a:bodyPr/>
                    <a:lstStyle/>
                    <a:p>
                      <a:pPr indent="0" lvl="0" marL="0" rtl="0" algn="l">
                        <a:spcBef>
                          <a:spcPts val="0"/>
                        </a:spcBef>
                        <a:spcAft>
                          <a:spcPts val="0"/>
                        </a:spcAft>
                        <a:buNone/>
                      </a:pPr>
                      <a:r>
                        <a:rPr lang="en" sz="1000"/>
                        <a:t>Auto Merge</a:t>
                      </a:r>
                      <a:endParaRPr sz="1000"/>
                    </a:p>
                  </a:txBody>
                  <a:tcPr marT="91425" marB="91425" marR="91425" marL="91425"/>
                </a:tc>
                <a:tc>
                  <a:txBody>
                    <a:bodyPr/>
                    <a:lstStyle/>
                    <a:p>
                      <a:pPr indent="0" lvl="0" marL="0" rtl="0" algn="l">
                        <a:spcBef>
                          <a:spcPts val="0"/>
                        </a:spcBef>
                        <a:spcAft>
                          <a:spcPts val="0"/>
                        </a:spcAft>
                        <a:buNone/>
                      </a:pPr>
                      <a:r>
                        <a:rPr lang="en" sz="1000"/>
                        <a:t>go/gerrit-explained@auto-merge</a:t>
                      </a:r>
                      <a:endParaRPr sz="1000"/>
                    </a:p>
                  </a:txBody>
                  <a:tcPr marT="91425" marB="91425" marR="91425" marL="91425"/>
                </a:tc>
              </a:tr>
              <a:tr h="257475">
                <a:tc>
                  <a:txBody>
                    <a:bodyPr/>
                    <a:lstStyle/>
                    <a:p>
                      <a:pPr indent="0" lvl="0" marL="0" rtl="0" algn="l">
                        <a:spcBef>
                          <a:spcPts val="0"/>
                        </a:spcBef>
                        <a:spcAft>
                          <a:spcPts val="0"/>
                        </a:spcAft>
                        <a:buNone/>
                      </a:pPr>
                      <a:r>
                        <a:rPr lang="en" sz="1000"/>
                        <a:t>CHERRY_PICK Submit Strategy</a:t>
                      </a:r>
                      <a:endParaRPr sz="1000"/>
                    </a:p>
                  </a:txBody>
                  <a:tcPr marT="91425" marB="91425" marR="91425" marL="91425"/>
                </a:tc>
                <a:tc>
                  <a:txBody>
                    <a:bodyPr/>
                    <a:lstStyle/>
                    <a:p>
                      <a:pPr indent="0" lvl="0" marL="0" rtl="0" algn="l">
                        <a:spcBef>
                          <a:spcPts val="0"/>
                        </a:spcBef>
                        <a:spcAft>
                          <a:spcPts val="0"/>
                        </a:spcAft>
                        <a:buNone/>
                      </a:pPr>
                      <a:r>
                        <a:rPr lang="en" sz="1000"/>
                        <a:t>go/gerrit-explained@cherry_pick, go/gerrit-explained@cherry-pick-strategy</a:t>
                      </a:r>
                      <a:endParaRPr sz="1000"/>
                    </a:p>
                  </a:txBody>
                  <a:tcPr marT="91425" marB="91425" marR="91425" marL="91425"/>
                </a:tc>
              </a:tr>
              <a:tr h="257475">
                <a:tc>
                  <a:txBody>
                    <a:bodyPr/>
                    <a:lstStyle/>
                    <a:p>
                      <a:pPr indent="0" lvl="0" marL="0" rtl="0" algn="l">
                        <a:spcBef>
                          <a:spcPts val="0"/>
                        </a:spcBef>
                        <a:spcAft>
                          <a:spcPts val="0"/>
                        </a:spcAft>
                        <a:buNone/>
                      </a:pPr>
                      <a:r>
                        <a:rPr lang="en" sz="1000"/>
                        <a:t>Change Ref</a:t>
                      </a:r>
                      <a:endParaRPr sz="1000"/>
                    </a:p>
                  </a:txBody>
                  <a:tcPr marT="91425" marB="91425" marR="91425" marL="91425"/>
                </a:tc>
                <a:tc>
                  <a:txBody>
                    <a:bodyPr/>
                    <a:lstStyle/>
                    <a:p>
                      <a:pPr indent="0" lvl="0" marL="0" rtl="0" algn="l">
                        <a:spcBef>
                          <a:spcPts val="0"/>
                        </a:spcBef>
                        <a:spcAft>
                          <a:spcPts val="0"/>
                        </a:spcAft>
                        <a:buNone/>
                      </a:pPr>
                      <a:r>
                        <a:rPr lang="en" sz="1000"/>
                        <a:t>go/gerrit-explained@change-ref</a:t>
                      </a:r>
                      <a:endParaRPr sz="1000"/>
                    </a:p>
                  </a:txBody>
                  <a:tcPr marT="91425" marB="91425" marR="91425" marL="91425"/>
                </a:tc>
              </a:tr>
              <a:tr h="257475">
                <a:tc>
                  <a:txBody>
                    <a:bodyPr/>
                    <a:lstStyle/>
                    <a:p>
                      <a:pPr indent="0" lvl="0" marL="0" rtl="0" algn="l">
                        <a:spcBef>
                          <a:spcPts val="0"/>
                        </a:spcBef>
                        <a:spcAft>
                          <a:spcPts val="0"/>
                        </a:spcAft>
                        <a:buNone/>
                      </a:pPr>
                      <a:r>
                        <a:rPr lang="en" sz="1000"/>
                        <a:t>Change States</a:t>
                      </a:r>
                      <a:endParaRPr sz="1000"/>
                    </a:p>
                  </a:txBody>
                  <a:tcPr marT="91425" marB="91425" marR="91425" marL="91425"/>
                </a:tc>
                <a:tc>
                  <a:txBody>
                    <a:bodyPr/>
                    <a:lstStyle/>
                    <a:p>
                      <a:pPr indent="0" lvl="0" marL="0" rtl="0" algn="l">
                        <a:spcBef>
                          <a:spcPts val="0"/>
                        </a:spcBef>
                        <a:spcAft>
                          <a:spcPts val="0"/>
                        </a:spcAft>
                        <a:buNone/>
                      </a:pPr>
                      <a:r>
                        <a:rPr lang="en" sz="1000"/>
                        <a:t>go/gerrit-explained@change-states</a:t>
                      </a:r>
                      <a:endParaRPr sz="1000"/>
                    </a:p>
                  </a:txBody>
                  <a:tcPr marT="91425" marB="91425" marR="91425" marL="91425"/>
                </a:tc>
              </a:tr>
              <a:tr h="257475">
                <a:tc>
                  <a:txBody>
                    <a:bodyPr/>
                    <a:lstStyle/>
                    <a:p>
                      <a:pPr indent="0" lvl="0" marL="0" rtl="0" algn="l">
                        <a:spcBef>
                          <a:spcPts val="0"/>
                        </a:spcBef>
                        <a:spcAft>
                          <a:spcPts val="0"/>
                        </a:spcAft>
                        <a:buNone/>
                      </a:pPr>
                      <a:r>
                        <a:rPr lang="en" sz="1000"/>
                        <a:t>Change-Id</a:t>
                      </a:r>
                      <a:endParaRPr sz="1000"/>
                    </a:p>
                  </a:txBody>
                  <a:tcPr marT="91425" marB="91425" marR="91425" marL="91425"/>
                </a:tc>
                <a:tc>
                  <a:txBody>
                    <a:bodyPr/>
                    <a:lstStyle/>
                    <a:p>
                      <a:pPr indent="0" lvl="0" marL="0" rtl="0" algn="l">
                        <a:spcBef>
                          <a:spcPts val="0"/>
                        </a:spcBef>
                        <a:spcAft>
                          <a:spcPts val="0"/>
                        </a:spcAft>
                        <a:buNone/>
                      </a:pPr>
                      <a:r>
                        <a:rPr lang="en" sz="1000"/>
                        <a:t>go/gerrit-explained@change-id</a:t>
                      </a:r>
                      <a:endParaRPr sz="1000"/>
                    </a:p>
                  </a:txBody>
                  <a:tcPr marT="91425" marB="91425" marR="91425" marL="91425"/>
                </a:tc>
              </a:tr>
              <a:tr h="257475">
                <a:tc>
                  <a:txBody>
                    <a:bodyPr/>
                    <a:lstStyle/>
                    <a:p>
                      <a:pPr indent="0" lvl="0" marL="0" rtl="0" algn="l">
                        <a:spcBef>
                          <a:spcPts val="0"/>
                        </a:spcBef>
                        <a:spcAft>
                          <a:spcPts val="0"/>
                        </a:spcAft>
                        <a:buNone/>
                      </a:pPr>
                      <a:r>
                        <a:rPr lang="en" sz="1000"/>
                        <a:t>Change</a:t>
                      </a:r>
                      <a:endParaRPr sz="1000"/>
                    </a:p>
                  </a:txBody>
                  <a:tcPr marT="91425" marB="91425" marR="91425" marL="91425"/>
                </a:tc>
                <a:tc>
                  <a:txBody>
                    <a:bodyPr/>
                    <a:lstStyle/>
                    <a:p>
                      <a:pPr indent="0" lvl="0" marL="0" rtl="0" algn="l">
                        <a:spcBef>
                          <a:spcPts val="0"/>
                        </a:spcBef>
                        <a:spcAft>
                          <a:spcPts val="0"/>
                        </a:spcAft>
                        <a:buNone/>
                      </a:pPr>
                      <a:r>
                        <a:rPr lang="en" sz="1000"/>
                        <a:t>go/gerrit-explained@change</a:t>
                      </a:r>
                      <a:endParaRPr sz="1000"/>
                    </a:p>
                  </a:txBody>
                  <a:tcPr marT="91425" marB="91425" marR="91425" marL="91425"/>
                </a:tc>
              </a:tr>
              <a:tr h="257475">
                <a:tc>
                  <a:txBody>
                    <a:bodyPr/>
                    <a:lstStyle/>
                    <a:p>
                      <a:pPr indent="0" lvl="0" marL="0" rtl="0" algn="l">
                        <a:spcBef>
                          <a:spcPts val="0"/>
                        </a:spcBef>
                        <a:spcAft>
                          <a:spcPts val="0"/>
                        </a:spcAft>
                        <a:buNone/>
                      </a:pPr>
                      <a:r>
                        <a:rPr lang="en" sz="1000"/>
                        <a:t>Code Review Benefits</a:t>
                      </a:r>
                      <a:endParaRPr sz="1000"/>
                    </a:p>
                  </a:txBody>
                  <a:tcPr marT="91425" marB="91425" marR="91425" marL="91425"/>
                </a:tc>
                <a:tc>
                  <a:txBody>
                    <a:bodyPr/>
                    <a:lstStyle/>
                    <a:p>
                      <a:pPr indent="0" lvl="0" marL="0" rtl="0" algn="l">
                        <a:spcBef>
                          <a:spcPts val="0"/>
                        </a:spcBef>
                        <a:spcAft>
                          <a:spcPts val="0"/>
                        </a:spcAft>
                        <a:buNone/>
                      </a:pPr>
                      <a:r>
                        <a:rPr lang="en" sz="1000"/>
                        <a:t>go/gerrit-explained@code-review-benefits</a:t>
                      </a:r>
                      <a:endParaRPr sz="1000"/>
                    </a:p>
                  </a:txBody>
                  <a:tcPr marT="91425" marB="91425" marR="91425" marL="91425"/>
                </a:tc>
              </a:tr>
              <a:tr h="257475">
                <a:tc>
                  <a:txBody>
                    <a:bodyPr/>
                    <a:lstStyle/>
                    <a:p>
                      <a:pPr indent="0" lvl="0" marL="0" rtl="0" algn="l">
                        <a:spcBef>
                          <a:spcPts val="0"/>
                        </a:spcBef>
                        <a:spcAft>
                          <a:spcPts val="0"/>
                        </a:spcAft>
                        <a:buNone/>
                      </a:pPr>
                      <a:r>
                        <a:rPr lang="en" sz="1000"/>
                        <a:t>Comparing Patch Sets after Rebase</a:t>
                      </a:r>
                      <a:endParaRPr sz="1000"/>
                    </a:p>
                  </a:txBody>
                  <a:tcPr marT="91425" marB="91425" marR="91425" marL="91425"/>
                </a:tc>
                <a:tc>
                  <a:txBody>
                    <a:bodyPr/>
                    <a:lstStyle/>
                    <a:p>
                      <a:pPr indent="0" lvl="0" marL="0" rtl="0" algn="l">
                        <a:spcBef>
                          <a:spcPts val="0"/>
                        </a:spcBef>
                        <a:spcAft>
                          <a:spcPts val="0"/>
                        </a:spcAft>
                        <a:buNone/>
                      </a:pPr>
                      <a:r>
                        <a:rPr lang="en" sz="1000"/>
                        <a:t>go/gerrit-explained@comparing-patch-sets-after-rebase</a:t>
                      </a:r>
                      <a:endParaRPr sz="1000"/>
                    </a:p>
                  </a:txBody>
                  <a:tcPr marT="91425" marB="91425" marR="91425" marL="91425"/>
                </a:tc>
              </a:tr>
            </a:tbl>
          </a:graphicData>
        </a:graphic>
      </p:graphicFrame>
      <p:graphicFrame>
        <p:nvGraphicFramePr>
          <p:cNvPr id="3020" name="Google Shape;3020;p118"/>
          <p:cNvGraphicFramePr/>
          <p:nvPr/>
        </p:nvGraphicFramePr>
        <p:xfrm>
          <a:off x="4506800" y="745450"/>
          <a:ext cx="3000000" cy="3000000"/>
        </p:xfrm>
        <a:graphic>
          <a:graphicData uri="http://schemas.openxmlformats.org/drawingml/2006/table">
            <a:tbl>
              <a:tblPr>
                <a:noFill/>
                <a:tableStyleId>{344CBB56-7194-4EAF-9EC4-B3795C3C9A82}</a:tableStyleId>
              </a:tblPr>
              <a:tblGrid>
                <a:gridCol w="1712800"/>
                <a:gridCol w="2597675"/>
              </a:tblGrid>
              <a:tr h="257475">
                <a:tc>
                  <a:txBody>
                    <a:bodyPr/>
                    <a:lstStyle/>
                    <a:p>
                      <a:pPr indent="0" lvl="0" marL="0" rtl="0" algn="ctr">
                        <a:spcBef>
                          <a:spcPts val="0"/>
                        </a:spcBef>
                        <a:spcAft>
                          <a:spcPts val="0"/>
                        </a:spcAft>
                        <a:buNone/>
                      </a:pPr>
                      <a:r>
                        <a:rPr b="1" i="1" lang="en" sz="1000"/>
                        <a:t>TOPIC</a:t>
                      </a:r>
                      <a:endParaRPr b="1" i="1" sz="1000"/>
                    </a:p>
                  </a:txBody>
                  <a:tcPr marT="91425" marB="91425" marR="91425" marL="91425"/>
                </a:tc>
                <a:tc>
                  <a:txBody>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lstStyle/>
                    <a:p>
                      <a:pPr indent="0" lvl="0" marL="0" rtl="0" algn="l">
                        <a:spcBef>
                          <a:spcPts val="0"/>
                        </a:spcBef>
                        <a:spcAft>
                          <a:spcPts val="0"/>
                        </a:spcAft>
                        <a:buNone/>
                      </a:pPr>
                      <a:r>
                        <a:rPr lang="en" sz="1000"/>
                        <a:t>Comparing Patch Sets</a:t>
                      </a:r>
                      <a:endParaRPr sz="1000"/>
                    </a:p>
                  </a:txBody>
                  <a:tcPr marT="91425" marB="91425" marR="91425" marL="91425"/>
                </a:tc>
                <a:tc>
                  <a:txBody>
                    <a:bodyPr/>
                    <a:lstStyle/>
                    <a:p>
                      <a:pPr indent="0" lvl="0" marL="0" rtl="0" algn="l">
                        <a:spcBef>
                          <a:spcPts val="0"/>
                        </a:spcBef>
                        <a:spcAft>
                          <a:spcPts val="0"/>
                        </a:spcAft>
                        <a:buNone/>
                      </a:pPr>
                      <a:r>
                        <a:rPr lang="en" sz="1000"/>
                        <a:t>go/gerrit-explained@comparing-patch-sets</a:t>
                      </a:r>
                      <a:endParaRPr sz="1000"/>
                    </a:p>
                  </a:txBody>
                  <a:tcPr marT="91425" marB="91425" marR="91425" marL="91425"/>
                </a:tc>
              </a:tr>
              <a:tr h="257475">
                <a:tc>
                  <a:txBody>
                    <a:bodyPr/>
                    <a:lstStyle/>
                    <a:p>
                      <a:pPr indent="0" lvl="0" marL="0" rtl="0" algn="l">
                        <a:spcBef>
                          <a:spcPts val="0"/>
                        </a:spcBef>
                        <a:spcAft>
                          <a:spcPts val="0"/>
                        </a:spcAft>
                        <a:buNone/>
                      </a:pPr>
                      <a:r>
                        <a:rPr lang="en" sz="1000"/>
                        <a:t>Conflict Resolution</a:t>
                      </a:r>
                      <a:endParaRPr sz="1000"/>
                    </a:p>
                  </a:txBody>
                  <a:tcPr marT="91425" marB="91425" marR="91425" marL="91425"/>
                </a:tc>
                <a:tc>
                  <a:txBody>
                    <a:bodyPr/>
                    <a:lstStyle/>
                    <a:p>
                      <a:pPr indent="0" lvl="0" marL="0" rtl="0" algn="l">
                        <a:spcBef>
                          <a:spcPts val="0"/>
                        </a:spcBef>
                        <a:spcAft>
                          <a:spcPts val="0"/>
                        </a:spcAft>
                        <a:buNone/>
                      </a:pPr>
                      <a:r>
                        <a:rPr lang="en" sz="1000"/>
                        <a:t>go/gerrit-explained@conflict-resolution</a:t>
                      </a:r>
                      <a:endParaRPr sz="1000"/>
                    </a:p>
                  </a:txBody>
                  <a:tcPr marT="91425" marB="91425" marR="91425" marL="91425"/>
                </a:tc>
              </a:tr>
              <a:tr h="257475">
                <a:tc>
                  <a:txBody>
                    <a:bodyPr/>
                    <a:lstStyle/>
                    <a:p>
                      <a:pPr indent="0" lvl="0" marL="0" rtl="0" algn="l">
                        <a:spcBef>
                          <a:spcPts val="0"/>
                        </a:spcBef>
                        <a:spcAft>
                          <a:spcPts val="0"/>
                        </a:spcAft>
                        <a:buNone/>
                      </a:pPr>
                      <a:r>
                        <a:rPr lang="en" sz="1000"/>
                        <a:t>Gerrit Concepts</a:t>
                      </a:r>
                      <a:endParaRPr sz="1000"/>
                    </a:p>
                  </a:txBody>
                  <a:tcPr marT="91425" marB="91425" marR="91425" marL="91425"/>
                </a:tc>
                <a:tc>
                  <a:txBody>
                    <a:bodyPr/>
                    <a:lstStyle/>
                    <a:p>
                      <a:pPr indent="0" lvl="0" marL="0" rtl="0" algn="l">
                        <a:spcBef>
                          <a:spcPts val="0"/>
                        </a:spcBef>
                        <a:spcAft>
                          <a:spcPts val="0"/>
                        </a:spcAft>
                        <a:buNone/>
                      </a:pPr>
                      <a:r>
                        <a:rPr lang="en" sz="1000"/>
                        <a:t>go/gerrit-explained@concepts, go/gerrit-explained@gerrit-concepts</a:t>
                      </a:r>
                      <a:endParaRPr sz="1000"/>
                    </a:p>
                  </a:txBody>
                  <a:tcPr marT="91425" marB="91425" marR="91425" marL="91425"/>
                </a:tc>
              </a:tr>
              <a:tr h="257475">
                <a:tc>
                  <a:txBody>
                    <a:bodyPr/>
                    <a:lstStyle/>
                    <a:p>
                      <a:pPr indent="0" lvl="0" marL="0" rtl="0" algn="l">
                        <a:spcBef>
                          <a:spcPts val="0"/>
                        </a:spcBef>
                        <a:spcAft>
                          <a:spcPts val="0"/>
                        </a:spcAft>
                        <a:buNone/>
                      </a:pPr>
                      <a:r>
                        <a:rPr lang="en" sz="1000"/>
                        <a:t>Gerrit</a:t>
                      </a:r>
                      <a:endParaRPr sz="1000"/>
                    </a:p>
                  </a:txBody>
                  <a:tcPr marT="91425" marB="91425" marR="91425" marL="91425"/>
                </a:tc>
                <a:tc>
                  <a:txBody>
                    <a:bodyPr/>
                    <a:lstStyle/>
                    <a:p>
                      <a:pPr indent="0" lvl="0" marL="0" rtl="0" algn="l">
                        <a:spcBef>
                          <a:spcPts val="0"/>
                        </a:spcBef>
                        <a:spcAft>
                          <a:spcPts val="0"/>
                        </a:spcAft>
                        <a:buNone/>
                      </a:pPr>
                      <a:r>
                        <a:rPr lang="en" sz="1000"/>
                        <a:t>go/gerrit-explained@gerrit</a:t>
                      </a:r>
                      <a:endParaRPr sz="1000"/>
                    </a:p>
                  </a:txBody>
                  <a:tcPr marT="91425" marB="91425" marR="91425" marL="91425"/>
                </a:tc>
              </a:tr>
              <a:tr h="257475">
                <a:tc>
                  <a:txBody>
                    <a:bodyPr/>
                    <a:lstStyle/>
                    <a:p>
                      <a:pPr indent="0" lvl="0" marL="0" rtl="0" algn="l">
                        <a:spcBef>
                          <a:spcPts val="0"/>
                        </a:spcBef>
                        <a:spcAft>
                          <a:spcPts val="0"/>
                        </a:spcAft>
                        <a:buNone/>
                      </a:pPr>
                      <a:r>
                        <a:rPr lang="en" sz="1000"/>
                        <a:t>Hashtags</a:t>
                      </a:r>
                      <a:endParaRPr sz="1000"/>
                    </a:p>
                  </a:txBody>
                  <a:tcPr marT="91425" marB="91425" marR="91425" marL="91425"/>
                </a:tc>
                <a:tc>
                  <a:txBody>
                    <a:bodyPr/>
                    <a:lstStyle/>
                    <a:p>
                      <a:pPr indent="0" lvl="0" marL="0" rtl="0" algn="l">
                        <a:spcBef>
                          <a:spcPts val="0"/>
                        </a:spcBef>
                        <a:spcAft>
                          <a:spcPts val="0"/>
                        </a:spcAft>
                        <a:buNone/>
                      </a:pPr>
                      <a:r>
                        <a:rPr lang="en" sz="1000"/>
                        <a:t>go/gerrit-explained@hashtags</a:t>
                      </a:r>
                      <a:endParaRPr sz="1000"/>
                    </a:p>
                  </a:txBody>
                  <a:tcPr marT="91425" marB="91425" marR="91425" marL="91425"/>
                </a:tc>
              </a:tr>
              <a:tr h="257475">
                <a:tc>
                  <a:txBody>
                    <a:bodyPr/>
                    <a:lstStyle/>
                    <a:p>
                      <a:pPr indent="0" lvl="0" marL="0" rtl="0" algn="l">
                        <a:spcBef>
                          <a:spcPts val="0"/>
                        </a:spcBef>
                        <a:spcAft>
                          <a:spcPts val="0"/>
                        </a:spcAft>
                        <a:buNone/>
                      </a:pPr>
                      <a:r>
                        <a:rPr lang="en" sz="1000"/>
                        <a:t>MERGE_ALWAYS Submit Strategy</a:t>
                      </a:r>
                      <a:endParaRPr sz="1000"/>
                    </a:p>
                  </a:txBody>
                  <a:tcPr marT="91425" marB="91425" marR="91425" marL="91425"/>
                </a:tc>
                <a:tc>
                  <a:txBody>
                    <a:bodyPr/>
                    <a:lstStyle/>
                    <a:p>
                      <a:pPr indent="0" lvl="0" marL="0" rtl="0" algn="l">
                        <a:spcBef>
                          <a:spcPts val="0"/>
                        </a:spcBef>
                        <a:spcAft>
                          <a:spcPts val="0"/>
                        </a:spcAft>
                        <a:buNone/>
                      </a:pPr>
                      <a:r>
                        <a:rPr lang="en" sz="1000"/>
                        <a:t>go/gerrit-explained@merge_always, go/gerrit-explained@merge-always</a:t>
                      </a:r>
                      <a:endParaRPr sz="1000"/>
                    </a:p>
                  </a:txBody>
                  <a:tcPr marT="91425" marB="91425" marR="91425" marL="91425"/>
                </a:tc>
              </a:tr>
              <a:tr h="257475">
                <a:tc>
                  <a:txBody>
                    <a:bodyPr/>
                    <a:lstStyle/>
                    <a:p>
                      <a:pPr indent="0" lvl="0" marL="0" rtl="0" algn="l">
                        <a:spcBef>
                          <a:spcPts val="0"/>
                        </a:spcBef>
                        <a:spcAft>
                          <a:spcPts val="0"/>
                        </a:spcAft>
                        <a:buNone/>
                      </a:pPr>
                      <a:r>
                        <a:rPr lang="en" sz="1000"/>
                        <a:t>MERGE_IF_NECESSARY Submit Strategy</a:t>
                      </a:r>
                      <a:endParaRPr sz="1000"/>
                    </a:p>
                  </a:txBody>
                  <a:tcPr marT="91425" marB="91425" marR="91425" marL="91425"/>
                </a:tc>
                <a:tc>
                  <a:txBody>
                    <a:bodyPr/>
                    <a:lstStyle/>
                    <a:p>
                      <a:pPr indent="0" lvl="0" marL="0" rtl="0" algn="l">
                        <a:spcBef>
                          <a:spcPts val="0"/>
                        </a:spcBef>
                        <a:spcAft>
                          <a:spcPts val="0"/>
                        </a:spcAft>
                        <a:buNone/>
                      </a:pPr>
                      <a:r>
                        <a:rPr lang="en" sz="1000"/>
                        <a:t>go/gerrit-explained@merge_if_necessary, go/gerrit-explained@merge-if-necessary</a:t>
                      </a:r>
                      <a:endParaRPr sz="1000"/>
                    </a:p>
                  </a:txBody>
                  <a:tcPr marT="91425" marB="91425" marR="91425" marL="91425"/>
                </a:tc>
              </a:tr>
              <a:tr h="257475">
                <a:tc>
                  <a:txBody>
                    <a:bodyPr/>
                    <a:lstStyle/>
                    <a:p>
                      <a:pPr indent="0" lvl="0" marL="0" rtl="0" algn="l">
                        <a:spcBef>
                          <a:spcPts val="0"/>
                        </a:spcBef>
                        <a:spcAft>
                          <a:spcPts val="0"/>
                        </a:spcAft>
                        <a:buNone/>
                      </a:pPr>
                      <a:r>
                        <a:rPr lang="en" sz="1000"/>
                        <a:t>Modern Code Review</a:t>
                      </a:r>
                      <a:endParaRPr sz="1000"/>
                    </a:p>
                  </a:txBody>
                  <a:tcPr marT="91425" marB="91425" marR="91425" marL="91425"/>
                </a:tc>
                <a:tc>
                  <a:txBody>
                    <a:bodyPr/>
                    <a:lstStyle/>
                    <a:p>
                      <a:pPr indent="0" lvl="0" marL="0" rtl="0" algn="l">
                        <a:spcBef>
                          <a:spcPts val="0"/>
                        </a:spcBef>
                        <a:spcAft>
                          <a:spcPts val="0"/>
                        </a:spcAft>
                        <a:buNone/>
                      </a:pPr>
                      <a:r>
                        <a:rPr lang="en" sz="1000"/>
                        <a:t>go/gerrit-explained@modern-code-review</a:t>
                      </a:r>
                      <a:endParaRPr sz="1000"/>
                    </a:p>
                  </a:txBody>
                  <a:tcPr marT="91425" marB="91425" marR="91425" marL="91425"/>
                </a:tc>
              </a:tr>
              <a:tr h="257475">
                <a:tc>
                  <a:txBody>
                    <a:bodyPr/>
                    <a:lstStyle/>
                    <a:p>
                      <a:pPr indent="0" lvl="0" marL="0" rtl="0" algn="l">
                        <a:spcBef>
                          <a:spcPts val="0"/>
                        </a:spcBef>
                        <a:spcAft>
                          <a:spcPts val="0"/>
                        </a:spcAft>
                        <a:buNone/>
                      </a:pPr>
                      <a:r>
                        <a:rPr lang="en" sz="1000"/>
                        <a:t>Not Gerrit</a:t>
                      </a:r>
                      <a:endParaRPr sz="1000"/>
                    </a:p>
                  </a:txBody>
                  <a:tcPr marT="91425" marB="91425" marR="91425" marL="91425"/>
                </a:tc>
                <a:tc>
                  <a:txBody>
                    <a:bodyPr/>
                    <a:lstStyle/>
                    <a:p>
                      <a:pPr indent="0" lvl="0" marL="0" rtl="0" algn="l">
                        <a:spcBef>
                          <a:spcPts val="0"/>
                        </a:spcBef>
                        <a:spcAft>
                          <a:spcPts val="0"/>
                        </a:spcAft>
                        <a:buNone/>
                      </a:pPr>
                      <a:r>
                        <a:rPr lang="en" sz="1000"/>
                        <a:t>go/gerrit-explained@not-gerrit</a:t>
                      </a:r>
                      <a:endParaRPr sz="1000"/>
                    </a:p>
                  </a:txBody>
                  <a:tcPr marT="91425" marB="91425" marR="91425" marL="91425"/>
                </a:tc>
              </a:tr>
              <a:tr h="257475">
                <a:tc>
                  <a:txBody>
                    <a:bodyPr/>
                    <a:lstStyle/>
                    <a:p>
                      <a:pPr indent="0" lvl="0" marL="0" rtl="0" algn="l">
                        <a:spcBef>
                          <a:spcPts val="0"/>
                        </a:spcBef>
                        <a:spcAft>
                          <a:spcPts val="0"/>
                        </a:spcAft>
                        <a:buNone/>
                      </a:pPr>
                      <a:r>
                        <a:rPr lang="en" sz="1000"/>
                        <a:t>Patch Set</a:t>
                      </a:r>
                      <a:endParaRPr sz="1000"/>
                    </a:p>
                  </a:txBody>
                  <a:tcPr marT="91425" marB="91425" marR="91425" marL="91425"/>
                </a:tc>
                <a:tc>
                  <a:txBody>
                    <a:bodyPr/>
                    <a:lstStyle/>
                    <a:p>
                      <a:pPr indent="0" lvl="0" marL="0" rtl="0" algn="l">
                        <a:spcBef>
                          <a:spcPts val="0"/>
                        </a:spcBef>
                        <a:spcAft>
                          <a:spcPts val="0"/>
                        </a:spcAft>
                        <a:buNone/>
                      </a:pPr>
                      <a:r>
                        <a:rPr lang="en" sz="1000"/>
                        <a:t>go/gerrit-explained@patch-set</a:t>
                      </a:r>
                      <a:endParaRPr sz="1000"/>
                    </a:p>
                  </a:txBody>
                  <a:tcPr marT="91425" marB="91425" marR="91425" marL="91425"/>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4" name="Shape 3024"/>
        <p:cNvGrpSpPr/>
        <p:nvPr/>
      </p:nvGrpSpPr>
      <p:grpSpPr>
        <a:xfrm>
          <a:off x="0" y="0"/>
          <a:ext cx="0" cy="0"/>
          <a:chOff x="0" y="0"/>
          <a:chExt cx="0" cy="0"/>
        </a:xfrm>
      </p:grpSpPr>
      <p:sp>
        <p:nvSpPr>
          <p:cNvPr id="3025" name="Google Shape;3025;p11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19"/>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Go Links (for Googlers only)</a:t>
            </a:r>
            <a:endParaRPr b="1" sz="3600">
              <a:solidFill>
                <a:srgbClr val="FFFFFF"/>
              </a:solidFill>
            </a:endParaRPr>
          </a:p>
          <a:p>
            <a:pPr indent="0" lvl="0" marL="0" rtl="0" algn="l">
              <a:spcBef>
                <a:spcPts val="0"/>
              </a:spcBef>
              <a:spcAft>
                <a:spcPts val="0"/>
              </a:spcAft>
              <a:buNone/>
            </a:pPr>
            <a:r>
              <a:t/>
            </a:r>
            <a:endParaRPr sz="3000"/>
          </a:p>
        </p:txBody>
      </p:sp>
      <p:graphicFrame>
        <p:nvGraphicFramePr>
          <p:cNvPr id="3027" name="Google Shape;3027;p119"/>
          <p:cNvGraphicFramePr/>
          <p:nvPr/>
        </p:nvGraphicFramePr>
        <p:xfrm>
          <a:off x="189450" y="731400"/>
          <a:ext cx="3000000" cy="3000000"/>
        </p:xfrm>
        <a:graphic>
          <a:graphicData uri="http://schemas.openxmlformats.org/drawingml/2006/table">
            <a:tbl>
              <a:tblPr>
                <a:noFill/>
                <a:tableStyleId>{344CBB56-7194-4EAF-9EC4-B3795C3C9A82}</a:tableStyleId>
              </a:tblPr>
              <a:tblGrid>
                <a:gridCol w="1783050"/>
                <a:gridCol w="2653850"/>
              </a:tblGrid>
              <a:tr h="257475">
                <a:tc>
                  <a:txBody>
                    <a:bodyPr/>
                    <a:lstStyle/>
                    <a:p>
                      <a:pPr indent="0" lvl="0" marL="0" rtl="0" algn="ctr">
                        <a:spcBef>
                          <a:spcPts val="0"/>
                        </a:spcBef>
                        <a:spcAft>
                          <a:spcPts val="0"/>
                        </a:spcAft>
                        <a:buNone/>
                      </a:pPr>
                      <a:r>
                        <a:rPr b="1" i="1" lang="en" sz="1000"/>
                        <a:t>TOPIC</a:t>
                      </a:r>
                      <a:endParaRPr b="1" i="1" sz="1000"/>
                    </a:p>
                  </a:txBody>
                  <a:tcPr marT="91425" marB="91425" marR="91425" marL="91425"/>
                </a:tc>
                <a:tc>
                  <a:txBody>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lstStyle/>
                    <a:p>
                      <a:pPr indent="0" lvl="0" marL="0" rtl="0" algn="l">
                        <a:spcBef>
                          <a:spcPts val="0"/>
                        </a:spcBef>
                        <a:spcAft>
                          <a:spcPts val="0"/>
                        </a:spcAft>
                        <a:buNone/>
                      </a:pPr>
                      <a:r>
                        <a:rPr lang="en" sz="1000"/>
                        <a:t>Private Changes</a:t>
                      </a:r>
                      <a:endParaRPr sz="1000"/>
                    </a:p>
                  </a:txBody>
                  <a:tcPr marT="91425" marB="91425" marR="91425" marL="91425"/>
                </a:tc>
                <a:tc>
                  <a:txBody>
                    <a:bodyPr/>
                    <a:lstStyle/>
                    <a:p>
                      <a:pPr indent="0" lvl="0" marL="0" rtl="0" algn="l">
                        <a:spcBef>
                          <a:spcPts val="0"/>
                        </a:spcBef>
                        <a:spcAft>
                          <a:spcPts val="0"/>
                        </a:spcAft>
                        <a:buNone/>
                      </a:pPr>
                      <a:r>
                        <a:rPr lang="en" sz="1000"/>
                        <a:t>go/gerrit-explained@private-changes</a:t>
                      </a:r>
                      <a:endParaRPr sz="1000"/>
                    </a:p>
                  </a:txBody>
                  <a:tcPr marT="91425" marB="91425" marR="91425" marL="91425"/>
                </a:tc>
              </a:tr>
              <a:tr h="257475">
                <a:tc>
                  <a:txBody>
                    <a:bodyPr/>
                    <a:lstStyle/>
                    <a:p>
                      <a:pPr indent="0" lvl="0" marL="0" rtl="0" algn="l">
                        <a:spcBef>
                          <a:spcPts val="0"/>
                        </a:spcBef>
                        <a:spcAft>
                          <a:spcPts val="0"/>
                        </a:spcAft>
                        <a:buNone/>
                      </a:pPr>
                      <a:r>
                        <a:rPr lang="en" sz="1000"/>
                        <a:t>Push for Code Review</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go/gerrit-explained@push-for-code-review, go/gerrit-explained@refs-for</a:t>
                      </a:r>
                      <a:endParaRPr sz="1000"/>
                    </a:p>
                  </a:txBody>
                  <a:tcPr marT="91425" marB="91425" marR="91425" marL="91425">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t>Push for Code Review (Case 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go/gerrit-explained@push-for-code-review-case-1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solidFill>
                            <a:schemeClr val="dk1"/>
                          </a:solidFill>
                        </a:rPr>
                        <a:t>Push for Code Review (Case 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go/gerrit-explained@push-for-code-review-case-2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solidFill>
                            <a:schemeClr val="dk1"/>
                          </a:solidFill>
                        </a:rPr>
                        <a:t>Push for Code Review (Case 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go/gerrit-explained@push-for-code-review-case-3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solidFill>
                            <a:schemeClr val="dk1"/>
                          </a:solidFill>
                        </a:rPr>
                        <a:t>Push new Patch Set</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go/gerrit-explained@push-new-patch-set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solidFill>
                            <a:schemeClr val="dk1"/>
                          </a:solidFill>
                        </a:rPr>
                        <a:t>REBASE_ALWYAS Submit Strategy</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go/gerrit-explained@rebase_always, go/gerrit-explained@rebase-always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solidFill>
                            <a:schemeClr val="dk1"/>
                          </a:solidFill>
                        </a:rPr>
                        <a:t>REBASE_IF_NECESSARY Submit Strategy</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go/gerrit-explained@rebase_if_necessary, go/gerrit-explained@rebase-if-necessary</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028" name="Google Shape;3028;p119"/>
          <p:cNvGraphicFramePr/>
          <p:nvPr/>
        </p:nvGraphicFramePr>
        <p:xfrm>
          <a:off x="5028050" y="731400"/>
          <a:ext cx="3000000" cy="3000000"/>
        </p:xfrm>
        <a:graphic>
          <a:graphicData uri="http://schemas.openxmlformats.org/drawingml/2006/table">
            <a:tbl>
              <a:tblPr>
                <a:noFill/>
                <a:tableStyleId>{344CBB56-7194-4EAF-9EC4-B3795C3C9A82}</a:tableStyleId>
              </a:tblPr>
              <a:tblGrid>
                <a:gridCol w="1193075"/>
                <a:gridCol w="2724125"/>
              </a:tblGrid>
              <a:tr h="257475">
                <a:tc>
                  <a:txBody>
                    <a:bodyPr/>
                    <a:lstStyle/>
                    <a:p>
                      <a:pPr indent="0" lvl="0" marL="0" rtl="0" algn="ctr">
                        <a:spcBef>
                          <a:spcPts val="0"/>
                        </a:spcBef>
                        <a:spcAft>
                          <a:spcPts val="0"/>
                        </a:spcAft>
                        <a:buNone/>
                      </a:pPr>
                      <a:r>
                        <a:rPr b="1" i="1" lang="en" sz="1000"/>
                        <a:t>TOPIC</a:t>
                      </a:r>
                      <a:endParaRPr b="1" i="1"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i="1" lang="en" sz="1000"/>
                        <a:t>GO LINK</a:t>
                      </a:r>
                      <a:endParaRPr b="1" i="1" sz="1000"/>
                    </a:p>
                  </a:txBody>
                  <a:tcPr marT="91425" marB="91425" marR="91425" marL="91425">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solidFill>
                            <a:schemeClr val="dk1"/>
                          </a:solidFill>
                        </a:rPr>
                        <a:t>Repository Config</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go/gerrit-explained@repo-config, go/gerrit-explained@repository-config, go/gerrit-explained@project-config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t>Review Merge Commits</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go/gerrit-explained@review-merge-commits, go/gerrit-explained@merge-commits</a:t>
                      </a:r>
                      <a:endParaRPr sz="1000"/>
                    </a:p>
                  </a:txBody>
                  <a:tcPr marT="91425" marB="91425" marR="91425" marL="91425">
                    <a:lnT cap="flat" cmpd="sng" w="9525">
                      <a:solidFill>
                        <a:srgbClr val="9E9E9E"/>
                      </a:solidFill>
                      <a:prstDash val="solid"/>
                      <a:round/>
                      <a:headEnd len="sm" w="sm" type="none"/>
                      <a:tailEnd len="sm" w="sm" type="none"/>
                    </a:lnT>
                  </a:tcPr>
                </a:tc>
              </a:tr>
              <a:tr h="257475">
                <a:tc>
                  <a:txBody>
                    <a:bodyPr/>
                    <a:lstStyle/>
                    <a:p>
                      <a:pPr indent="0" lvl="0" marL="0" rtl="0" algn="l">
                        <a:spcBef>
                          <a:spcPts val="0"/>
                        </a:spcBef>
                        <a:spcAft>
                          <a:spcPts val="0"/>
                        </a:spcAft>
                        <a:buNone/>
                      </a:pPr>
                      <a:r>
                        <a:rPr lang="en" sz="1000"/>
                        <a:t>Review and Vote</a:t>
                      </a:r>
                      <a:endParaRPr sz="1000"/>
                    </a:p>
                  </a:txBody>
                  <a:tcPr marT="91425" marB="91425" marR="91425" marL="91425"/>
                </a:tc>
                <a:tc>
                  <a:txBody>
                    <a:bodyPr/>
                    <a:lstStyle/>
                    <a:p>
                      <a:pPr indent="0" lvl="0" marL="0" rtl="0" algn="l">
                        <a:spcBef>
                          <a:spcPts val="0"/>
                        </a:spcBef>
                        <a:spcAft>
                          <a:spcPts val="0"/>
                        </a:spcAft>
                        <a:buNone/>
                      </a:pPr>
                      <a:r>
                        <a:rPr lang="en" sz="1000"/>
                        <a:t>go/gerrit-explained@review-and-vote</a:t>
                      </a:r>
                      <a:endParaRPr sz="1000"/>
                    </a:p>
                  </a:txBody>
                  <a:tcPr marT="91425" marB="91425" marR="91425" marL="91425"/>
                </a:tc>
              </a:tr>
              <a:tr h="257475">
                <a:tc>
                  <a:txBody>
                    <a:bodyPr/>
                    <a:lstStyle/>
                    <a:p>
                      <a:pPr indent="0" lvl="0" marL="0" rtl="0" algn="l">
                        <a:spcBef>
                          <a:spcPts val="0"/>
                        </a:spcBef>
                        <a:spcAft>
                          <a:spcPts val="0"/>
                        </a:spcAft>
                        <a:buNone/>
                      </a:pPr>
                      <a:r>
                        <a:rPr lang="en" sz="1000"/>
                        <a:t>Review new Patch Set</a:t>
                      </a:r>
                      <a:endParaRPr sz="1000"/>
                    </a:p>
                  </a:txBody>
                  <a:tcPr marT="91425" marB="91425" marR="91425" marL="91425"/>
                </a:tc>
                <a:tc>
                  <a:txBody>
                    <a:bodyPr/>
                    <a:lstStyle/>
                    <a:p>
                      <a:pPr indent="0" lvl="0" marL="0" rtl="0" algn="l">
                        <a:spcBef>
                          <a:spcPts val="0"/>
                        </a:spcBef>
                        <a:spcAft>
                          <a:spcPts val="0"/>
                        </a:spcAft>
                        <a:buNone/>
                      </a:pPr>
                      <a:r>
                        <a:rPr lang="en" sz="1000"/>
                        <a:t>go/gerrit-explained@review-patch-set</a:t>
                      </a:r>
                      <a:endParaRPr sz="1000"/>
                    </a:p>
                  </a:txBody>
                  <a:tcPr marT="91425" marB="91425" marR="91425" marL="91425"/>
                </a:tc>
              </a:tr>
              <a:tr h="257475">
                <a:tc>
                  <a:txBody>
                    <a:bodyPr/>
                    <a:lstStyle/>
                    <a:p>
                      <a:pPr indent="0" lvl="0" marL="0" rtl="0" algn="l">
                        <a:spcBef>
                          <a:spcPts val="0"/>
                        </a:spcBef>
                        <a:spcAft>
                          <a:spcPts val="0"/>
                        </a:spcAft>
                        <a:buNone/>
                      </a:pPr>
                      <a:r>
                        <a:rPr lang="en" sz="1000"/>
                        <a:t>Security Fixes</a:t>
                      </a:r>
                      <a:endParaRPr sz="1000"/>
                    </a:p>
                  </a:txBody>
                  <a:tcPr marT="91425" marB="91425" marR="91425" marL="91425"/>
                </a:tc>
                <a:tc>
                  <a:txBody>
                    <a:bodyPr/>
                    <a:lstStyle/>
                    <a:p>
                      <a:pPr indent="0" lvl="0" marL="0" rtl="0" algn="l">
                        <a:spcBef>
                          <a:spcPts val="0"/>
                        </a:spcBef>
                        <a:spcAft>
                          <a:spcPts val="0"/>
                        </a:spcAft>
                        <a:buNone/>
                      </a:pPr>
                      <a:r>
                        <a:rPr lang="en" sz="1000"/>
                        <a:t>go/gerrit-explained@security-fixes</a:t>
                      </a:r>
                      <a:endParaRPr sz="1000"/>
                    </a:p>
                  </a:txBody>
                  <a:tcPr marT="91425" marB="91425" marR="91425" marL="91425"/>
                </a:tc>
              </a:tr>
              <a:tr h="257475">
                <a:tc>
                  <a:txBody>
                    <a:bodyPr/>
                    <a:lstStyle/>
                    <a:p>
                      <a:pPr indent="0" lvl="0" marL="0" rtl="0" algn="l">
                        <a:spcBef>
                          <a:spcPts val="0"/>
                        </a:spcBef>
                        <a:spcAft>
                          <a:spcPts val="0"/>
                        </a:spcAft>
                        <a:buNone/>
                      </a:pPr>
                      <a:r>
                        <a:rPr lang="en" sz="1000"/>
                        <a:t>Standard Workflow</a:t>
                      </a:r>
                      <a:endParaRPr sz="1000"/>
                    </a:p>
                  </a:txBody>
                  <a:tcPr marT="91425" marB="91425" marR="91425" marL="91425"/>
                </a:tc>
                <a:tc>
                  <a:txBody>
                    <a:bodyPr/>
                    <a:lstStyle/>
                    <a:p>
                      <a:pPr indent="0" lvl="0" marL="0" rtl="0" algn="l">
                        <a:spcBef>
                          <a:spcPts val="0"/>
                        </a:spcBef>
                        <a:spcAft>
                          <a:spcPts val="0"/>
                        </a:spcAft>
                        <a:buNone/>
                      </a:pPr>
                      <a:r>
                        <a:rPr lang="en" sz="1000"/>
                        <a:t>go/gerrit-explained@workflow, go/gerrit-explained@standard-workflow</a:t>
                      </a:r>
                      <a:endParaRPr sz="1000"/>
                    </a:p>
                  </a:txBody>
                  <a:tcPr marT="91425" marB="91425" marR="91425" marL="91425"/>
                </a:tc>
              </a:tr>
              <a:tr h="257475">
                <a:tc>
                  <a:txBody>
                    <a:bodyPr/>
                    <a:lstStyle/>
                    <a:p>
                      <a:pPr indent="0" lvl="0" marL="0" rtl="0" algn="l">
                        <a:spcBef>
                          <a:spcPts val="0"/>
                        </a:spcBef>
                        <a:spcAft>
                          <a:spcPts val="0"/>
                        </a:spcAft>
                        <a:buNone/>
                      </a:pPr>
                      <a:r>
                        <a:rPr lang="en" sz="1000"/>
                        <a:t>Sticky Votes</a:t>
                      </a:r>
                      <a:endParaRPr sz="1000"/>
                    </a:p>
                  </a:txBody>
                  <a:tcPr marT="91425" marB="91425" marR="91425" marL="91425"/>
                </a:tc>
                <a:tc>
                  <a:txBody>
                    <a:bodyPr/>
                    <a:lstStyle/>
                    <a:p>
                      <a:pPr indent="0" lvl="0" marL="0" rtl="0" algn="l">
                        <a:spcBef>
                          <a:spcPts val="0"/>
                        </a:spcBef>
                        <a:spcAft>
                          <a:spcPts val="0"/>
                        </a:spcAft>
                        <a:buNone/>
                      </a:pPr>
                      <a:r>
                        <a:rPr lang="en" sz="1000"/>
                        <a:t>go/gerrit-explained@sticky-votes, go/gerrit-explained@sticky-approvals</a:t>
                      </a:r>
                      <a:endParaRPr sz="1000"/>
                    </a:p>
                  </a:txBody>
                  <a:tcPr marT="91425" marB="91425" marR="91425" marL="91425"/>
                </a:tc>
              </a:tr>
              <a:tr h="257475">
                <a:tc>
                  <a:txBody>
                    <a:bodyPr/>
                    <a:lstStyle/>
                    <a:p>
                      <a:pPr indent="0" lvl="0" marL="0" rtl="0" algn="l">
                        <a:spcBef>
                          <a:spcPts val="0"/>
                        </a:spcBef>
                        <a:spcAft>
                          <a:spcPts val="0"/>
                        </a:spcAft>
                        <a:buNone/>
                      </a:pPr>
                      <a:r>
                        <a:rPr lang="en" sz="1000"/>
                        <a:t>Submit Strategy / Submit Type</a:t>
                      </a:r>
                      <a:endParaRPr sz="1000"/>
                    </a:p>
                  </a:txBody>
                  <a:tcPr marT="91425" marB="91425" marR="91425" marL="91425"/>
                </a:tc>
                <a:tc>
                  <a:txBody>
                    <a:bodyPr/>
                    <a:lstStyle/>
                    <a:p>
                      <a:pPr indent="0" lvl="0" marL="0" rtl="0" algn="l">
                        <a:spcBef>
                          <a:spcPts val="0"/>
                        </a:spcBef>
                        <a:spcAft>
                          <a:spcPts val="0"/>
                        </a:spcAft>
                        <a:buNone/>
                      </a:pPr>
                      <a:r>
                        <a:rPr lang="en" sz="1000"/>
                        <a:t>go/gerrit-explained@submit-strategy, go/gerrit-explained@submit-type</a:t>
                      </a:r>
                      <a:endParaRPr sz="1000"/>
                    </a:p>
                  </a:txBody>
                  <a:tcPr marT="91425" marB="91425" marR="91425" marL="91425"/>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2" name="Shape 3032"/>
        <p:cNvGrpSpPr/>
        <p:nvPr/>
      </p:nvGrpSpPr>
      <p:grpSpPr>
        <a:xfrm>
          <a:off x="0" y="0"/>
          <a:ext cx="0" cy="0"/>
          <a:chOff x="0" y="0"/>
          <a:chExt cx="0" cy="0"/>
        </a:xfrm>
      </p:grpSpPr>
      <p:sp>
        <p:nvSpPr>
          <p:cNvPr id="3033" name="Google Shape;3033;p12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20"/>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Go Links (for Googlers only)</a:t>
            </a:r>
            <a:endParaRPr b="1" sz="3600">
              <a:solidFill>
                <a:srgbClr val="FFFFFF"/>
              </a:solidFill>
            </a:endParaRPr>
          </a:p>
          <a:p>
            <a:pPr indent="0" lvl="0" marL="0" rtl="0" algn="l">
              <a:spcBef>
                <a:spcPts val="0"/>
              </a:spcBef>
              <a:spcAft>
                <a:spcPts val="0"/>
              </a:spcAft>
              <a:buNone/>
            </a:pPr>
            <a:r>
              <a:t/>
            </a:r>
            <a:endParaRPr sz="3000"/>
          </a:p>
        </p:txBody>
      </p:sp>
      <p:graphicFrame>
        <p:nvGraphicFramePr>
          <p:cNvPr id="3035" name="Google Shape;3035;p120"/>
          <p:cNvGraphicFramePr/>
          <p:nvPr/>
        </p:nvGraphicFramePr>
        <p:xfrm>
          <a:off x="105175" y="731400"/>
          <a:ext cx="3000000" cy="3000000"/>
        </p:xfrm>
        <a:graphic>
          <a:graphicData uri="http://schemas.openxmlformats.org/drawingml/2006/table">
            <a:tbl>
              <a:tblPr>
                <a:noFill/>
                <a:tableStyleId>{344CBB56-7194-4EAF-9EC4-B3795C3C9A82}</a:tableStyleId>
              </a:tblPr>
              <a:tblGrid>
                <a:gridCol w="1670675"/>
                <a:gridCol w="3061200"/>
              </a:tblGrid>
              <a:tr h="257475">
                <a:tc>
                  <a:txBody>
                    <a:bodyPr/>
                    <a:lstStyle/>
                    <a:p>
                      <a:pPr indent="0" lvl="0" marL="0" rtl="0" algn="ctr">
                        <a:spcBef>
                          <a:spcPts val="0"/>
                        </a:spcBef>
                        <a:spcAft>
                          <a:spcPts val="0"/>
                        </a:spcAft>
                        <a:buNone/>
                      </a:pPr>
                      <a:r>
                        <a:rPr b="1" i="1" lang="en" sz="1000"/>
                        <a:t>TOPIC</a:t>
                      </a:r>
                      <a:endParaRPr b="1" i="1" sz="1000"/>
                    </a:p>
                  </a:txBody>
                  <a:tcPr marT="91425" marB="91425" marR="91425" marL="91425"/>
                </a:tc>
                <a:tc>
                  <a:txBody>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lstStyle/>
                    <a:p>
                      <a:pPr indent="0" lvl="0" marL="0" rtl="0" algn="l">
                        <a:spcBef>
                          <a:spcPts val="0"/>
                        </a:spcBef>
                        <a:spcAft>
                          <a:spcPts val="0"/>
                        </a:spcAft>
                        <a:buNone/>
                      </a:pPr>
                      <a:r>
                        <a:rPr lang="en" sz="1000"/>
                        <a:t>Submit</a:t>
                      </a:r>
                      <a:endParaRPr sz="1000"/>
                    </a:p>
                  </a:txBody>
                  <a:tcPr marT="91425" marB="91425" marR="91425" marL="91425"/>
                </a:tc>
                <a:tc>
                  <a:txBody>
                    <a:bodyPr/>
                    <a:lstStyle/>
                    <a:p>
                      <a:pPr indent="0" lvl="0" marL="0" rtl="0" algn="l">
                        <a:spcBef>
                          <a:spcPts val="0"/>
                        </a:spcBef>
                        <a:spcAft>
                          <a:spcPts val="0"/>
                        </a:spcAft>
                        <a:buNone/>
                      </a:pPr>
                      <a:r>
                        <a:rPr lang="en" sz="1000"/>
                        <a:t>go/gerrit-explained@submit</a:t>
                      </a:r>
                      <a:endParaRPr sz="1000"/>
                    </a:p>
                  </a:txBody>
                  <a:tcPr marT="91425" marB="91425" marR="91425" marL="91425"/>
                </a:tc>
              </a:tr>
              <a:tr h="257475">
                <a:tc>
                  <a:txBody>
                    <a:bodyPr/>
                    <a:lstStyle/>
                    <a:p>
                      <a:pPr indent="0" lvl="0" marL="0" rtl="0" algn="l">
                        <a:spcBef>
                          <a:spcPts val="0"/>
                        </a:spcBef>
                        <a:spcAft>
                          <a:spcPts val="0"/>
                        </a:spcAft>
                        <a:buNone/>
                      </a:pPr>
                      <a:r>
                        <a:rPr lang="en" sz="1000"/>
                        <a:t>Trivial Rebase</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go/gerrit-explained@trivial-rebase</a:t>
                      </a:r>
                      <a:endParaRPr sz="1000"/>
                    </a:p>
                  </a:txBody>
                  <a:tcPr marT="91425" marB="91425" marR="91425" marL="91425">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t>Voting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go/gerrit-explained@voting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t>Working with Change Series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go/gerrit-explained@working-with-change-series, go/gerrit-explained@change-series, go/gerrit-explained@workflow-change-series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t>Working with Stable Branches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go/gerrit-explained@working-with-stable-branches, go/gerrit-explained@stable-branches, go/gerrit-explained@workflow-stable-branches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lstStyle/>
                    <a:p>
                      <a:pPr indent="0" lvl="0" marL="0" rtl="0" algn="l">
                        <a:spcBef>
                          <a:spcPts val="0"/>
                        </a:spcBef>
                        <a:spcAft>
                          <a:spcPts val="0"/>
                        </a:spcAft>
                        <a:buNone/>
                      </a:pPr>
                      <a:r>
                        <a:rPr lang="en" sz="1000"/>
                        <a:t>Working with Topic</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go/gerrit-explained@working-with-topic, go/gerrit-explained@topics, go/gerrit-explained@workflow-topics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9" name="Shape 3039"/>
        <p:cNvGrpSpPr/>
        <p:nvPr/>
      </p:nvGrpSpPr>
      <p:grpSpPr>
        <a:xfrm>
          <a:off x="0" y="0"/>
          <a:ext cx="0" cy="0"/>
          <a:chOff x="0" y="0"/>
          <a:chExt cx="0" cy="0"/>
        </a:xfrm>
      </p:grpSpPr>
      <p:sp>
        <p:nvSpPr>
          <p:cNvPr id="3040" name="Google Shape;3040;p12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21"/>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License</a:t>
            </a:r>
            <a:endParaRPr b="1" sz="3600">
              <a:solidFill>
                <a:srgbClr val="FFFFFF"/>
              </a:solidFill>
            </a:endParaRPr>
          </a:p>
          <a:p>
            <a:pPr indent="0" lvl="0" marL="0" rtl="0" algn="l">
              <a:spcBef>
                <a:spcPts val="0"/>
              </a:spcBef>
              <a:spcAft>
                <a:spcPts val="0"/>
              </a:spcAft>
              <a:buNone/>
            </a:pPr>
            <a:r>
              <a:t/>
            </a:r>
            <a:endParaRPr sz="3000"/>
          </a:p>
        </p:txBody>
      </p:sp>
      <p:sp>
        <p:nvSpPr>
          <p:cNvPr id="3042" name="Google Shape;3042;p121"/>
          <p:cNvSpPr txBox="1"/>
          <p:nvPr/>
        </p:nvSpPr>
        <p:spPr>
          <a:xfrm>
            <a:off x="265950" y="705200"/>
            <a:ext cx="6209400" cy="38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900"/>
              </a:spcAft>
              <a:buNone/>
            </a:pPr>
            <a:r>
              <a:rPr lang="en" sz="1800">
                <a:solidFill>
                  <a:schemeClr val="dk1"/>
                </a:solidFill>
              </a:rPr>
              <a:t>This presentation is part of the </a:t>
            </a:r>
            <a:r>
              <a:rPr lang="en" sz="1800" u="sng">
                <a:solidFill>
                  <a:schemeClr val="hlink"/>
                </a:solidFill>
                <a:hlinkClick r:id="rId3"/>
              </a:rPr>
              <a:t>Gerrit Code Review project</a:t>
            </a:r>
            <a:r>
              <a:rPr lang="en" sz="1800">
                <a:solidFill>
                  <a:schemeClr val="dk1"/>
                </a:solidFill>
              </a:rPr>
              <a:t> and is published under the </a:t>
            </a:r>
            <a:r>
              <a:rPr lang="en" sz="1800" u="sng">
                <a:solidFill>
                  <a:schemeClr val="hlink"/>
                </a:solidFill>
                <a:hlinkClick r:id="rId4"/>
              </a:rPr>
              <a:t>Apache License 2.0</a:t>
            </a:r>
            <a:r>
              <a:rPr lang="en" sz="1800">
                <a:solidFill>
                  <a:schemeClr val="dk1"/>
                </a:solidFill>
              </a:rPr>
              <a:t>.</a:t>
            </a:r>
            <a:endParaRPr i="1" sz="18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