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125466"/>
            <a:ext cx="8520599" cy="123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Making tea at home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11123"/>
            <a:ext cx="8520599" cy="19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Felix Hampe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Daniel Pyka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solidFill>
                  <a:srgbClr val="000000"/>
                </a:solidFill>
              </a:rPr>
              <a:t>Planning and Scheduling WS2015/2016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00550" y="5254727"/>
            <a:ext cx="8520599" cy="76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Prof. Dr. Gerhard K. Kraetzschmar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M.Sc. Iman Awaad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8784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Content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995875"/>
            <a:ext cx="8520599" cy="406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Problem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Planner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Structure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Strategy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Tests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Planning / acting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Conclusion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1 / 9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78844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6387"/>
            <a:ext cx="8520599" cy="439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Partially observable domain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Incomplete information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HTN Planner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Domain: kitchen room with different locations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Either clean or dirty teacups (with unknown state)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Robot has to discover teacups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 / 9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8548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Planner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755775"/>
            <a:ext cx="8520599" cy="43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Pyhop HTN Planner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Easy to install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Portable (only python 2.7 needed)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JSHOP difficulties to setup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Variables instead of logical propositions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No planning language, functions for HTN operators and methods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3 / 9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857779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Structure</a:t>
            </a:r>
          </a:p>
        </p:txBody>
      </p:sp>
      <p:sp>
        <p:nvSpPr>
          <p:cNvPr id="93" name="Shape 93"/>
          <p:cNvSpPr/>
          <p:nvPr/>
        </p:nvSpPr>
        <p:spPr>
          <a:xfrm>
            <a:off x="4213225" y="1761700"/>
            <a:ext cx="9867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1200"/>
              <a:t>maketea</a:t>
            </a:r>
          </a:p>
        </p:txBody>
      </p:sp>
      <p:sp>
        <p:nvSpPr>
          <p:cNvPr id="94" name="Shape 94"/>
          <p:cNvSpPr/>
          <p:nvPr/>
        </p:nvSpPr>
        <p:spPr>
          <a:xfrm>
            <a:off x="4660125" y="2580025"/>
            <a:ext cx="13727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preparehotwater</a:t>
            </a:r>
          </a:p>
        </p:txBody>
      </p:sp>
      <p:sp>
        <p:nvSpPr>
          <p:cNvPr id="95" name="Shape 95"/>
          <p:cNvSpPr/>
          <p:nvPr/>
        </p:nvSpPr>
        <p:spPr>
          <a:xfrm>
            <a:off x="6147925" y="2584425"/>
            <a:ext cx="1082399" cy="4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getcleancup</a:t>
            </a:r>
          </a:p>
        </p:txBody>
      </p:sp>
      <p:sp>
        <p:nvSpPr>
          <p:cNvPr id="96" name="Shape 96"/>
          <p:cNvSpPr/>
          <p:nvPr/>
        </p:nvSpPr>
        <p:spPr>
          <a:xfrm>
            <a:off x="7462450" y="2575625"/>
            <a:ext cx="10823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finalizetea</a:t>
            </a:r>
          </a:p>
        </p:txBody>
      </p:sp>
      <p:cxnSp>
        <p:nvCxnSpPr>
          <p:cNvPr id="97" name="Shape 97"/>
          <p:cNvCxnSpPr>
            <a:stCxn id="93" idx="2"/>
            <a:endCxn id="94" idx="0"/>
          </p:cNvCxnSpPr>
          <p:nvPr/>
        </p:nvCxnSpPr>
        <p:spPr>
          <a:xfrm>
            <a:off x="4706575" y="2175399"/>
            <a:ext cx="639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3" idx="2"/>
            <a:endCxn id="95" idx="0"/>
          </p:cNvCxnSpPr>
          <p:nvPr/>
        </p:nvCxnSpPr>
        <p:spPr>
          <a:xfrm>
            <a:off x="4706575" y="2175399"/>
            <a:ext cx="19824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93" idx="2"/>
            <a:endCxn id="96" idx="0"/>
          </p:cNvCxnSpPr>
          <p:nvPr/>
        </p:nvCxnSpPr>
        <p:spPr>
          <a:xfrm>
            <a:off x="4706575" y="2175399"/>
            <a:ext cx="32970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2906725" y="2580025"/>
            <a:ext cx="16901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preparehotwater_fullk</a:t>
            </a:r>
          </a:p>
        </p:txBody>
      </p:sp>
      <p:cxnSp>
        <p:nvCxnSpPr>
          <p:cNvPr id="101" name="Shape 101"/>
          <p:cNvCxnSpPr>
            <a:stCxn id="93" idx="2"/>
            <a:endCxn id="100" idx="0"/>
          </p:cNvCxnSpPr>
          <p:nvPr/>
        </p:nvCxnSpPr>
        <p:spPr>
          <a:xfrm flipH="1">
            <a:off x="3751675" y="2175399"/>
            <a:ext cx="954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/>
          <p:nvPr/>
        </p:nvSpPr>
        <p:spPr>
          <a:xfrm>
            <a:off x="853850" y="2577800"/>
            <a:ext cx="19028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preparehotwater_fullhotk</a:t>
            </a:r>
          </a:p>
        </p:txBody>
      </p:sp>
      <p:cxnSp>
        <p:nvCxnSpPr>
          <p:cNvPr id="103" name="Shape 103"/>
          <p:cNvCxnSpPr>
            <a:stCxn id="102" idx="0"/>
            <a:endCxn id="93" idx="2"/>
          </p:cNvCxnSpPr>
          <p:nvPr/>
        </p:nvCxnSpPr>
        <p:spPr>
          <a:xfrm flipH="1" rot="10800000">
            <a:off x="1805299" y="2175500"/>
            <a:ext cx="2901299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1919975" y="3339600"/>
            <a:ext cx="548699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/>
              <a:t>goto</a:t>
            </a:r>
          </a:p>
        </p:txBody>
      </p:sp>
      <p:sp>
        <p:nvSpPr>
          <p:cNvPr id="105" name="Shape 105"/>
          <p:cNvSpPr/>
          <p:nvPr/>
        </p:nvSpPr>
        <p:spPr>
          <a:xfrm>
            <a:off x="2519525" y="3398162"/>
            <a:ext cx="9071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boilwater</a:t>
            </a:r>
          </a:p>
        </p:txBody>
      </p:sp>
      <p:cxnSp>
        <p:nvCxnSpPr>
          <p:cNvPr id="106" name="Shape 106"/>
          <p:cNvCxnSpPr>
            <a:stCxn id="104" idx="0"/>
            <a:endCxn id="100" idx="2"/>
          </p:cNvCxnSpPr>
          <p:nvPr/>
        </p:nvCxnSpPr>
        <p:spPr>
          <a:xfrm flipH="1" rot="10800000">
            <a:off x="2194324" y="2993700"/>
            <a:ext cx="1557599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stCxn id="105" idx="0"/>
            <a:endCxn id="100" idx="2"/>
          </p:cNvCxnSpPr>
          <p:nvPr/>
        </p:nvCxnSpPr>
        <p:spPr>
          <a:xfrm flipH="1" rot="10800000">
            <a:off x="2973124" y="2993762"/>
            <a:ext cx="778799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stCxn id="94" idx="2"/>
            <a:endCxn id="109" idx="0"/>
          </p:cNvCxnSpPr>
          <p:nvPr/>
        </p:nvCxnSpPr>
        <p:spPr>
          <a:xfrm flipH="1">
            <a:off x="4175925" y="2993724"/>
            <a:ext cx="11706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3489625" y="3398150"/>
            <a:ext cx="13727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placekettleinsink</a:t>
            </a:r>
          </a:p>
        </p:txBody>
      </p:sp>
      <p:sp>
        <p:nvSpPr>
          <p:cNvPr id="110" name="Shape 110"/>
          <p:cNvSpPr/>
          <p:nvPr/>
        </p:nvSpPr>
        <p:spPr>
          <a:xfrm>
            <a:off x="4961500" y="3398366"/>
            <a:ext cx="9414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fillkettle</a:t>
            </a:r>
          </a:p>
        </p:txBody>
      </p:sp>
      <p:cxnSp>
        <p:nvCxnSpPr>
          <p:cNvPr id="111" name="Shape 111"/>
          <p:cNvCxnSpPr>
            <a:stCxn id="94" idx="2"/>
            <a:endCxn id="110" idx="0"/>
          </p:cNvCxnSpPr>
          <p:nvPr/>
        </p:nvCxnSpPr>
        <p:spPr>
          <a:xfrm>
            <a:off x="5346525" y="2993724"/>
            <a:ext cx="85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5977075" y="3402833"/>
            <a:ext cx="15899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placekettleonbase</a:t>
            </a:r>
          </a:p>
        </p:txBody>
      </p:sp>
      <p:sp>
        <p:nvSpPr>
          <p:cNvPr id="113" name="Shape 113"/>
          <p:cNvSpPr/>
          <p:nvPr/>
        </p:nvSpPr>
        <p:spPr>
          <a:xfrm>
            <a:off x="7641250" y="3394033"/>
            <a:ext cx="9867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boilwater</a:t>
            </a:r>
          </a:p>
        </p:txBody>
      </p:sp>
      <p:cxnSp>
        <p:nvCxnSpPr>
          <p:cNvPr id="114" name="Shape 114"/>
          <p:cNvCxnSpPr>
            <a:stCxn id="94" idx="2"/>
            <a:endCxn id="112" idx="0"/>
          </p:cNvCxnSpPr>
          <p:nvPr/>
        </p:nvCxnSpPr>
        <p:spPr>
          <a:xfrm>
            <a:off x="5346525" y="2993724"/>
            <a:ext cx="14256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94" idx="2"/>
            <a:endCxn id="113" idx="0"/>
          </p:cNvCxnSpPr>
          <p:nvPr/>
        </p:nvCxnSpPr>
        <p:spPr>
          <a:xfrm>
            <a:off x="5346525" y="2993724"/>
            <a:ext cx="27882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266825" y="4212425"/>
            <a:ext cx="6399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goto</a:t>
            </a:r>
          </a:p>
        </p:txBody>
      </p:sp>
      <p:sp>
        <p:nvSpPr>
          <p:cNvPr id="117" name="Shape 117"/>
          <p:cNvSpPr/>
          <p:nvPr/>
        </p:nvSpPr>
        <p:spPr>
          <a:xfrm>
            <a:off x="3035150" y="4216300"/>
            <a:ext cx="15576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turnonkettlebase</a:t>
            </a:r>
          </a:p>
        </p:txBody>
      </p:sp>
      <p:cxnSp>
        <p:nvCxnSpPr>
          <p:cNvPr id="118" name="Shape 118"/>
          <p:cNvCxnSpPr>
            <a:stCxn id="105" idx="2"/>
            <a:endCxn id="116" idx="0"/>
          </p:cNvCxnSpPr>
          <p:nvPr/>
        </p:nvCxnSpPr>
        <p:spPr>
          <a:xfrm flipH="1">
            <a:off x="2586724" y="3811862"/>
            <a:ext cx="3864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05" idx="2"/>
            <a:endCxn id="117" idx="0"/>
          </p:cNvCxnSpPr>
          <p:nvPr/>
        </p:nvCxnSpPr>
        <p:spPr>
          <a:xfrm>
            <a:off x="2973124" y="3811862"/>
            <a:ext cx="840899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5399325" y="4225633"/>
            <a:ext cx="11763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...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4 / 9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9028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Strategy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959900"/>
            <a:ext cx="8520599" cy="39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Checking of all relevant preconditions in operators - failure if not fullfilled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Alternative methods for tasks which could fail due to preconditions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Some checking in top-methods to select correct sub-method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Domain knowledge: state (e.g. teacup clean/dirty)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Teacups: randomize cup locations, state (dirty / clean)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5 / 9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7461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Tests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509700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2800">
                <a:solidFill>
                  <a:srgbClr val="000000"/>
                </a:solidFill>
              </a:rPr>
              <a:t>Test 1 / 3: “Standard recipe”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2800">
                <a:solidFill>
                  <a:srgbClr val="000000"/>
                </a:solidFill>
              </a:rPr>
              <a:t>Alternate methods for failing preconditions (kettle full, kettle hot, …)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domain state fully known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Test 2: “Standard recipe” with “cup-finder”: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limited knowledge of teacups (dirty/ unknown)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robot discovers teacups (clean/ dirty)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6 / 9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2139975"/>
            <a:ext cx="8520599" cy="39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Incomplete domain knowledge issue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Idea: Execute plan until plan fails. Update domain knowledge, then replan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For dirty cups: Execute “cup finder” first - repeat in case of dirty cup until all cups tested or clean cup found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Stop when domain knowledge unchanged / plan finished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236650" y="12255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Planning / acting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7 / 9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2139975"/>
            <a:ext cx="8520599" cy="39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Pyhop easy to install and easy to use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Bigger domain (e.g. |teacups| &gt; 10,000) already takes minutes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More refinement means bigger domain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High amount of methods for different domain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36650" y="12255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Conclusion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8 / 9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8389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Online resources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2795700"/>
            <a:ext cx="8520599" cy="126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https://bitbucket.org/dananau/pyhop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https://github.com/dpyka/TeaAtHomeHTN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9 / 9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