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1125466"/>
            <a:ext cx="8520599" cy="123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/>
              <a:t>Making tea at home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611123"/>
            <a:ext cx="8520599" cy="198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rgbClr val="000000"/>
                </a:solidFill>
              </a:rPr>
              <a:t>Felix Hampe</a:t>
            </a:r>
          </a:p>
          <a:p>
            <a:pPr lvl="0" rtl="0">
              <a:spcBef>
                <a:spcPts val="0"/>
              </a:spcBef>
              <a:buNone/>
            </a:pPr>
            <a:r>
              <a:rPr lang="de">
                <a:solidFill>
                  <a:srgbClr val="000000"/>
                </a:solidFill>
              </a:rPr>
              <a:t>Daniel Pyka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de">
                <a:solidFill>
                  <a:srgbClr val="000000"/>
                </a:solidFill>
              </a:rPr>
              <a:t>Planning and Scheduling WS2015/2016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" name="Shape 56"/>
          <p:cNvSpPr txBox="1"/>
          <p:nvPr>
            <p:ph idx="2" type="subTitle"/>
          </p:nvPr>
        </p:nvSpPr>
        <p:spPr>
          <a:xfrm>
            <a:off x="500550" y="5254727"/>
            <a:ext cx="8520599" cy="76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chemeClr val="dk1"/>
                </a:solidFill>
              </a:rPr>
              <a:t>Prof. Dr. Gerhard K. Kraetzschmar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800">
                <a:solidFill>
                  <a:schemeClr val="dk1"/>
                </a:solidFill>
              </a:rPr>
              <a:t>M.Sc. Iman Awaad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8784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Content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995875"/>
            <a:ext cx="8520599" cy="406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Problem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Planner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Structure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Strategy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Tests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Planning / acting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Conclusion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1 / 9</a:t>
            </a:r>
          </a:p>
        </p:txBody>
      </p:sp>
      <p:sp>
        <p:nvSpPr>
          <p:cNvPr id="65" name="Shape 65"/>
          <p:cNvSpPr txBox="1"/>
          <p:nvPr>
            <p:ph idx="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66" name="Shape 66"/>
          <p:cNvSpPr txBox="1"/>
          <p:nvPr>
            <p:ph idx="3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78844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Problem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686387"/>
            <a:ext cx="8520599" cy="439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Partially observable domain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Incomplete information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HTN Planner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Domain: kitchen room with different locations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Either clean or dirty teacups (with unknown state)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Robot has to discover teacups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 / 9</a:t>
            </a:r>
          </a:p>
        </p:txBody>
      </p:sp>
      <p:sp>
        <p:nvSpPr>
          <p:cNvPr id="75" name="Shape 75"/>
          <p:cNvSpPr txBox="1"/>
          <p:nvPr>
            <p:ph idx="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76" name="Shape 76"/>
          <p:cNvSpPr txBox="1"/>
          <p:nvPr>
            <p:ph idx="3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85481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Planner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755775"/>
            <a:ext cx="8520599" cy="430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Pyhop HTN Planner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Easy to install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Portable (only python 2.7 needed)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JSHOP difficulties to setup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3 / 9</a:t>
            </a:r>
          </a:p>
        </p:txBody>
      </p:sp>
      <p:sp>
        <p:nvSpPr>
          <p:cNvPr id="85" name="Shape 85"/>
          <p:cNvSpPr txBox="1"/>
          <p:nvPr>
            <p:ph idx="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86" name="Shape 86"/>
          <p:cNvSpPr txBox="1"/>
          <p:nvPr>
            <p:ph idx="3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857779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Structure</a:t>
            </a:r>
          </a:p>
        </p:txBody>
      </p:sp>
      <p:sp>
        <p:nvSpPr>
          <p:cNvPr id="93" name="Shape 93"/>
          <p:cNvSpPr/>
          <p:nvPr/>
        </p:nvSpPr>
        <p:spPr>
          <a:xfrm>
            <a:off x="4213225" y="1761700"/>
            <a:ext cx="986700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" sz="1200"/>
              <a:t>maketea</a:t>
            </a:r>
          </a:p>
        </p:txBody>
      </p:sp>
      <p:sp>
        <p:nvSpPr>
          <p:cNvPr id="94" name="Shape 94"/>
          <p:cNvSpPr/>
          <p:nvPr/>
        </p:nvSpPr>
        <p:spPr>
          <a:xfrm>
            <a:off x="4660125" y="2580025"/>
            <a:ext cx="13727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preparehotwater</a:t>
            </a:r>
          </a:p>
        </p:txBody>
      </p:sp>
      <p:sp>
        <p:nvSpPr>
          <p:cNvPr id="95" name="Shape 95"/>
          <p:cNvSpPr/>
          <p:nvPr/>
        </p:nvSpPr>
        <p:spPr>
          <a:xfrm>
            <a:off x="6147925" y="2584425"/>
            <a:ext cx="1082399" cy="40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/>
              <a:t>getcleancup</a:t>
            </a:r>
          </a:p>
        </p:txBody>
      </p:sp>
      <p:sp>
        <p:nvSpPr>
          <p:cNvPr id="96" name="Shape 96"/>
          <p:cNvSpPr/>
          <p:nvPr/>
        </p:nvSpPr>
        <p:spPr>
          <a:xfrm>
            <a:off x="7462450" y="2575625"/>
            <a:ext cx="10823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finalizetea</a:t>
            </a:r>
          </a:p>
        </p:txBody>
      </p:sp>
      <p:cxnSp>
        <p:nvCxnSpPr>
          <p:cNvPr id="97" name="Shape 97"/>
          <p:cNvCxnSpPr>
            <a:stCxn id="93" idx="2"/>
            <a:endCxn id="94" idx="0"/>
          </p:cNvCxnSpPr>
          <p:nvPr/>
        </p:nvCxnSpPr>
        <p:spPr>
          <a:xfrm>
            <a:off x="4706575" y="2175399"/>
            <a:ext cx="6399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8" name="Shape 98"/>
          <p:cNvCxnSpPr>
            <a:stCxn id="93" idx="2"/>
            <a:endCxn id="95" idx="0"/>
          </p:cNvCxnSpPr>
          <p:nvPr/>
        </p:nvCxnSpPr>
        <p:spPr>
          <a:xfrm>
            <a:off x="4706575" y="2175399"/>
            <a:ext cx="1982400" cy="4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9" name="Shape 99"/>
          <p:cNvCxnSpPr>
            <a:stCxn id="93" idx="2"/>
            <a:endCxn id="96" idx="0"/>
          </p:cNvCxnSpPr>
          <p:nvPr/>
        </p:nvCxnSpPr>
        <p:spPr>
          <a:xfrm>
            <a:off x="4706575" y="2175399"/>
            <a:ext cx="3297000" cy="4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/>
          <p:nvPr/>
        </p:nvSpPr>
        <p:spPr>
          <a:xfrm>
            <a:off x="2906725" y="2580025"/>
            <a:ext cx="16901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/>
              <a:t>preparehotwater_fullk</a:t>
            </a:r>
          </a:p>
        </p:txBody>
      </p:sp>
      <p:cxnSp>
        <p:nvCxnSpPr>
          <p:cNvPr id="101" name="Shape 101"/>
          <p:cNvCxnSpPr>
            <a:stCxn id="93" idx="2"/>
            <a:endCxn id="100" idx="0"/>
          </p:cNvCxnSpPr>
          <p:nvPr/>
        </p:nvCxnSpPr>
        <p:spPr>
          <a:xfrm flipH="1">
            <a:off x="3751675" y="2175399"/>
            <a:ext cx="9549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2" name="Shape 102"/>
          <p:cNvSpPr/>
          <p:nvPr/>
        </p:nvSpPr>
        <p:spPr>
          <a:xfrm>
            <a:off x="853850" y="2577800"/>
            <a:ext cx="19028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/>
              <a:t>preparehotwater_fullhotk</a:t>
            </a:r>
          </a:p>
        </p:txBody>
      </p:sp>
      <p:cxnSp>
        <p:nvCxnSpPr>
          <p:cNvPr id="103" name="Shape 103"/>
          <p:cNvCxnSpPr>
            <a:stCxn id="102" idx="0"/>
            <a:endCxn id="93" idx="2"/>
          </p:cNvCxnSpPr>
          <p:nvPr/>
        </p:nvCxnSpPr>
        <p:spPr>
          <a:xfrm flipH="1" rot="10800000">
            <a:off x="1805299" y="2175500"/>
            <a:ext cx="2901299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4" name="Shape 104"/>
          <p:cNvSpPr/>
          <p:nvPr/>
        </p:nvSpPr>
        <p:spPr>
          <a:xfrm>
            <a:off x="1919975" y="3339600"/>
            <a:ext cx="548699" cy="524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" sz="1200"/>
              <a:t>goto</a:t>
            </a:r>
          </a:p>
        </p:txBody>
      </p:sp>
      <p:sp>
        <p:nvSpPr>
          <p:cNvPr id="105" name="Shape 105"/>
          <p:cNvSpPr/>
          <p:nvPr/>
        </p:nvSpPr>
        <p:spPr>
          <a:xfrm>
            <a:off x="2519525" y="3398162"/>
            <a:ext cx="9071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/>
              <a:t>boilwater</a:t>
            </a:r>
          </a:p>
        </p:txBody>
      </p:sp>
      <p:cxnSp>
        <p:nvCxnSpPr>
          <p:cNvPr id="106" name="Shape 106"/>
          <p:cNvCxnSpPr>
            <a:stCxn id="104" idx="0"/>
            <a:endCxn id="100" idx="2"/>
          </p:cNvCxnSpPr>
          <p:nvPr/>
        </p:nvCxnSpPr>
        <p:spPr>
          <a:xfrm flipH="1" rot="10800000">
            <a:off x="2194324" y="2993700"/>
            <a:ext cx="1557599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>
            <a:stCxn id="105" idx="0"/>
            <a:endCxn id="100" idx="2"/>
          </p:cNvCxnSpPr>
          <p:nvPr/>
        </p:nvCxnSpPr>
        <p:spPr>
          <a:xfrm flipH="1" rot="10800000">
            <a:off x="2973124" y="2993762"/>
            <a:ext cx="778799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>
            <a:stCxn id="94" idx="2"/>
            <a:endCxn id="109" idx="0"/>
          </p:cNvCxnSpPr>
          <p:nvPr/>
        </p:nvCxnSpPr>
        <p:spPr>
          <a:xfrm flipH="1">
            <a:off x="4175925" y="2993724"/>
            <a:ext cx="11706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9" name="Shape 109"/>
          <p:cNvSpPr/>
          <p:nvPr/>
        </p:nvSpPr>
        <p:spPr>
          <a:xfrm>
            <a:off x="3489625" y="3398150"/>
            <a:ext cx="13727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placekettleinsink</a:t>
            </a:r>
          </a:p>
        </p:txBody>
      </p:sp>
      <p:sp>
        <p:nvSpPr>
          <p:cNvPr id="110" name="Shape 110"/>
          <p:cNvSpPr/>
          <p:nvPr/>
        </p:nvSpPr>
        <p:spPr>
          <a:xfrm>
            <a:off x="4961500" y="3398366"/>
            <a:ext cx="941400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fillkettle</a:t>
            </a:r>
          </a:p>
        </p:txBody>
      </p:sp>
      <p:cxnSp>
        <p:nvCxnSpPr>
          <p:cNvPr id="111" name="Shape 111"/>
          <p:cNvCxnSpPr>
            <a:stCxn id="94" idx="2"/>
            <a:endCxn id="110" idx="0"/>
          </p:cNvCxnSpPr>
          <p:nvPr/>
        </p:nvCxnSpPr>
        <p:spPr>
          <a:xfrm>
            <a:off x="5346525" y="2993724"/>
            <a:ext cx="85800" cy="4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" name="Shape 112"/>
          <p:cNvSpPr/>
          <p:nvPr/>
        </p:nvSpPr>
        <p:spPr>
          <a:xfrm>
            <a:off x="5977075" y="3402833"/>
            <a:ext cx="1589999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placekettleonbase</a:t>
            </a:r>
          </a:p>
        </p:txBody>
      </p:sp>
      <p:sp>
        <p:nvSpPr>
          <p:cNvPr id="113" name="Shape 113"/>
          <p:cNvSpPr/>
          <p:nvPr/>
        </p:nvSpPr>
        <p:spPr>
          <a:xfrm>
            <a:off x="7641250" y="3394033"/>
            <a:ext cx="986700" cy="413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boilwater</a:t>
            </a:r>
          </a:p>
        </p:txBody>
      </p:sp>
      <p:cxnSp>
        <p:nvCxnSpPr>
          <p:cNvPr id="114" name="Shape 114"/>
          <p:cNvCxnSpPr>
            <a:stCxn id="94" idx="2"/>
            <a:endCxn id="112" idx="0"/>
          </p:cNvCxnSpPr>
          <p:nvPr/>
        </p:nvCxnSpPr>
        <p:spPr>
          <a:xfrm>
            <a:off x="5346525" y="2993724"/>
            <a:ext cx="14256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>
            <a:stCxn id="94" idx="2"/>
            <a:endCxn id="113" idx="0"/>
          </p:cNvCxnSpPr>
          <p:nvPr/>
        </p:nvCxnSpPr>
        <p:spPr>
          <a:xfrm>
            <a:off x="5346525" y="2993724"/>
            <a:ext cx="2788200" cy="4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6" name="Shape 116"/>
          <p:cNvSpPr/>
          <p:nvPr/>
        </p:nvSpPr>
        <p:spPr>
          <a:xfrm>
            <a:off x="2266825" y="4212425"/>
            <a:ext cx="639900" cy="524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/>
              <a:t>goto</a:t>
            </a:r>
          </a:p>
        </p:txBody>
      </p:sp>
      <p:sp>
        <p:nvSpPr>
          <p:cNvPr id="117" name="Shape 117"/>
          <p:cNvSpPr/>
          <p:nvPr/>
        </p:nvSpPr>
        <p:spPr>
          <a:xfrm>
            <a:off x="3035150" y="4216300"/>
            <a:ext cx="1557600" cy="524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turnonkettlebase</a:t>
            </a:r>
          </a:p>
        </p:txBody>
      </p:sp>
      <p:cxnSp>
        <p:nvCxnSpPr>
          <p:cNvPr id="118" name="Shape 118"/>
          <p:cNvCxnSpPr>
            <a:stCxn id="105" idx="2"/>
            <a:endCxn id="116" idx="0"/>
          </p:cNvCxnSpPr>
          <p:nvPr/>
        </p:nvCxnSpPr>
        <p:spPr>
          <a:xfrm flipH="1">
            <a:off x="2586724" y="3811862"/>
            <a:ext cx="38640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>
            <a:stCxn id="105" idx="2"/>
            <a:endCxn id="117" idx="0"/>
          </p:cNvCxnSpPr>
          <p:nvPr/>
        </p:nvCxnSpPr>
        <p:spPr>
          <a:xfrm>
            <a:off x="2973124" y="3811862"/>
            <a:ext cx="840899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/>
          <p:nvPr/>
        </p:nvSpPr>
        <p:spPr>
          <a:xfrm>
            <a:off x="5399325" y="4225633"/>
            <a:ext cx="1176300" cy="524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/>
              <a:t>...</a:t>
            </a: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4 / 9</a:t>
            </a:r>
          </a:p>
        </p:txBody>
      </p:sp>
      <p:sp>
        <p:nvSpPr>
          <p:cNvPr id="122" name="Shape 122"/>
          <p:cNvSpPr txBox="1"/>
          <p:nvPr>
            <p:ph idx="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23" name="Shape 123"/>
          <p:cNvSpPr txBox="1"/>
          <p:nvPr>
            <p:ph idx="3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9028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Strategy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959900"/>
            <a:ext cx="8520599" cy="396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Checking of all relevant preconditions in operators - fail if not fullfilled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Alternative methods for Tasks which could fail due to preconditions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Some checking in Top-Methods to select correct sub-method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Enums containing domain states (e.g. cup clean/dirty)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400">
                <a:solidFill>
                  <a:srgbClr val="000000"/>
                </a:solidFill>
              </a:rPr>
              <a:t>Cups: Randomize cup locations, state (dirty / clean)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5 / 9</a:t>
            </a:r>
          </a:p>
        </p:txBody>
      </p:sp>
      <p:sp>
        <p:nvSpPr>
          <p:cNvPr id="132" name="Shape 132"/>
          <p:cNvSpPr txBox="1"/>
          <p:nvPr>
            <p:ph idx="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33" name="Shape 133"/>
          <p:cNvSpPr txBox="1"/>
          <p:nvPr>
            <p:ph idx="3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7461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Tests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509700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 sz="2800">
                <a:solidFill>
                  <a:srgbClr val="000000"/>
                </a:solidFill>
              </a:rPr>
              <a:t>Test 1 / 3: “Standard recipe”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de" sz="2800">
                <a:solidFill>
                  <a:srgbClr val="000000"/>
                </a:solidFill>
              </a:rPr>
              <a:t>Alternate methods for failing preconditions (kettle full, kettle hot, …)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-"/>
            </a:pPr>
            <a:r>
              <a:rPr lang="de" sz="2800">
                <a:solidFill>
                  <a:srgbClr val="000000"/>
                </a:solidFill>
              </a:rPr>
              <a:t>domain state fully known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-"/>
            </a:pPr>
            <a:r>
              <a:rPr lang="de" sz="2800">
                <a:solidFill>
                  <a:srgbClr val="000000"/>
                </a:solidFill>
              </a:rPr>
              <a:t>Test 2: “Standard recipe” with “cup-finder”: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-"/>
            </a:pPr>
            <a:r>
              <a:rPr lang="de" sz="2800">
                <a:solidFill>
                  <a:srgbClr val="000000"/>
                </a:solidFill>
              </a:rPr>
              <a:t>limited knowledge of teacups (dirty/ unknown)</a:t>
            </a: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Char char="-"/>
            </a:pPr>
            <a:r>
              <a:rPr lang="de" sz="2800">
                <a:solidFill>
                  <a:srgbClr val="000000"/>
                </a:solidFill>
              </a:rPr>
              <a:t>robot discovers teacups (clean/ dirty)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6 / 9</a:t>
            </a:r>
          </a:p>
        </p:txBody>
      </p:sp>
      <p:sp>
        <p:nvSpPr>
          <p:cNvPr id="142" name="Shape 142"/>
          <p:cNvSpPr txBox="1"/>
          <p:nvPr>
            <p:ph idx="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43" name="Shape 143"/>
          <p:cNvSpPr txBox="1"/>
          <p:nvPr>
            <p:ph idx="3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2139975"/>
            <a:ext cx="8520599" cy="392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Incomplete domain knowledge issue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Idea: Execute plan until plan fails. Update domain knowledge, then replan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For dirty cups: Execute “cup finder” first - restart after dirty cup until all cups tested or clean cup found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Stop when domain knowledge unchanged / plan finished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236650" y="122551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Planning / acting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7 / 9</a:t>
            </a:r>
          </a:p>
        </p:txBody>
      </p:sp>
      <p:sp>
        <p:nvSpPr>
          <p:cNvPr id="152" name="Shape 152"/>
          <p:cNvSpPr txBox="1"/>
          <p:nvPr>
            <p:ph idx="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53" name="Shape 153"/>
          <p:cNvSpPr txBox="1"/>
          <p:nvPr>
            <p:ph idx="3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2139975"/>
            <a:ext cx="8520599" cy="3926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Pyhop easy to install and easy to use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Bigger domain (e.g. |teacups| &gt; 10,000) already takes minutes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More refinement means bigger domain</a:t>
            </a:r>
          </a:p>
          <a:p>
            <a:pPr indent="-3937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2600">
                <a:solidFill>
                  <a:srgbClr val="000000"/>
                </a:solidFill>
              </a:rPr>
              <a:t>High amount of methods for different domain states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236650" y="122551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Conclusion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8 / 9</a:t>
            </a:r>
          </a:p>
        </p:txBody>
      </p:sp>
      <p:sp>
        <p:nvSpPr>
          <p:cNvPr id="162" name="Shape 162"/>
          <p:cNvSpPr txBox="1"/>
          <p:nvPr>
            <p:ph idx="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63" name="Shape 163"/>
          <p:cNvSpPr txBox="1"/>
          <p:nvPr>
            <p:ph idx="3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183891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3300"/>
              <a:t>Online resources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2795700"/>
            <a:ext cx="8520599" cy="1266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https://bitbucket.org/dananau/pyhop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-"/>
            </a:pPr>
            <a:r>
              <a:rPr lang="de" sz="3000">
                <a:solidFill>
                  <a:srgbClr val="000000"/>
                </a:solidFill>
              </a:rPr>
              <a:t>https://github.com/dpyka/TeaAtHomeHTN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9 / 9</a:t>
            </a:r>
          </a:p>
        </p:txBody>
      </p:sp>
      <p:sp>
        <p:nvSpPr>
          <p:cNvPr id="172" name="Shape 172"/>
          <p:cNvSpPr txBox="1"/>
          <p:nvPr>
            <p:ph idx="2" type="sldNum"/>
          </p:nvPr>
        </p:nvSpPr>
        <p:spPr>
          <a:xfrm>
            <a:off x="138643" y="6217633"/>
            <a:ext cx="9867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2016/01/12</a:t>
            </a:r>
          </a:p>
        </p:txBody>
      </p:sp>
      <p:sp>
        <p:nvSpPr>
          <p:cNvPr id="173" name="Shape 173"/>
          <p:cNvSpPr txBox="1"/>
          <p:nvPr>
            <p:ph idx="3" type="sldNum"/>
          </p:nvPr>
        </p:nvSpPr>
        <p:spPr>
          <a:xfrm>
            <a:off x="2941271" y="6217625"/>
            <a:ext cx="3031200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1200">
                <a:solidFill>
                  <a:srgbClr val="000000"/>
                </a:solidFill>
              </a:rPr>
              <a:t>Felix Hampe, Daniel Pyka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" y="39150"/>
            <a:ext cx="3421498" cy="66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