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lear Sans Regular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30" d="100"/>
          <a:sy n="30" d="100"/>
        </p:scale>
        <p:origin x="90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Accenture%20task2022\Accenture%20dataset%20-%20Copy\Accenture%20Task_Ravina%20with%20diagra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diagram.xlsx]Sheet1!PivotTable1</c:name>
    <c:fmtId val="14"/>
  </c:pivotSource>
  <c:chart>
    <c:title>
      <c:tx>
        <c:rich>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r>
              <a:rPr lang="en-IN" sz="4000"/>
              <a:t>Top 5 Categories by aggregate "Popularity" score</a:t>
            </a:r>
          </a:p>
        </c:rich>
      </c:tx>
      <c:layout>
        <c:manualLayout>
          <c:xMode val="edge"/>
          <c:yMode val="edge"/>
          <c:x val="0.13563448715518883"/>
          <c:y val="3.7399465875251496E-2"/>
        </c:manualLayout>
      </c:layout>
      <c:overlay val="0"/>
      <c:spPr>
        <a:noFill/>
        <a:ln>
          <a:noFill/>
        </a:ln>
        <a:effectLst/>
      </c:spPr>
      <c:txPr>
        <a:bodyPr rot="0" spcFirstLastPara="1" vertOverflow="ellipsis" vert="horz" wrap="square" anchor="ctr" anchorCtr="1"/>
        <a:lstStyle/>
        <a:p>
          <a:pPr>
            <a:defRPr sz="4000" b="1" i="0" u="none" strike="noStrike" kern="1200" baseline="0">
              <a:solidFill>
                <a:schemeClr val="dk1">
                  <a:lumMod val="75000"/>
                  <a:lumOff val="25000"/>
                </a:schemeClr>
              </a:solidFill>
              <a:latin typeface="+mn-lt"/>
              <a:ea typeface="+mn-ea"/>
              <a:cs typeface="+mn-cs"/>
            </a:defRPr>
          </a:pPr>
          <a:endParaRPr lang="en-KE"/>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K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KE"/>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KE"/>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6553696652251119E-2"/>
          <c:y val="3.55932781129632E-2"/>
          <c:w val="0.89937628146591087"/>
          <c:h val="0.8138771137406644"/>
        </c:manualLayout>
      </c:layout>
      <c:barChart>
        <c:barDir val="col"/>
        <c:grouping val="clustered"/>
        <c:varyColors val="0"/>
        <c:ser>
          <c:idx val="0"/>
          <c:order val="0"/>
          <c:tx>
            <c:strRef>
              <c:f>Sheet1!$B$3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lt1"/>
                    </a:solidFill>
                    <a:latin typeface="+mn-lt"/>
                    <a:ea typeface="+mn-ea"/>
                    <a:cs typeface="+mn-cs"/>
                  </a:defRPr>
                </a:pPr>
                <a:endParaRPr lang="en-KE"/>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Sheet1!$A$4:$A$9</c:f>
              <c:strCache>
                <c:ptCount val="5"/>
                <c:pt idx="0">
                  <c:v>Technology</c:v>
                </c:pt>
                <c:pt idx="1">
                  <c:v>Science</c:v>
                </c:pt>
                <c:pt idx="2">
                  <c:v>Food</c:v>
                </c:pt>
                <c:pt idx="3">
                  <c:v>Animals</c:v>
                </c:pt>
                <c:pt idx="4">
                  <c:v>Healthy Eating</c:v>
                </c:pt>
              </c:strCache>
            </c:strRef>
          </c:cat>
          <c:val>
            <c:numRef>
              <c:f>Sheet1!$B$4:$B$9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0-8F91-4693-9541-4B078E15E198}"/>
            </c:ext>
          </c:extLst>
        </c:ser>
        <c:dLbls>
          <c:showLegendKey val="0"/>
          <c:showVal val="1"/>
          <c:showCatName val="0"/>
          <c:showSerName val="0"/>
          <c:showPercent val="0"/>
          <c:showBubbleSize val="0"/>
        </c:dLbls>
        <c:gapWidth val="65"/>
        <c:axId val="104520704"/>
        <c:axId val="108643456"/>
      </c:barChart>
      <c:catAx>
        <c:axId val="104520704"/>
        <c:scaling>
          <c:orientation val="minMax"/>
        </c:scaling>
        <c:delete val="0"/>
        <c:axPos val="b"/>
        <c:title>
          <c:tx>
            <c:rich>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r>
                  <a:rPr lang="en-IN" sz="2800">
                    <a:solidFill>
                      <a:srgbClr val="002060"/>
                    </a:solidFill>
                  </a:rPr>
                  <a:t>Aggregate "Popularity" score</a:t>
                </a:r>
              </a:p>
            </c:rich>
          </c:tx>
          <c:layout>
            <c:manualLayout>
              <c:xMode val="edge"/>
              <c:yMode val="edge"/>
              <c:x val="0.37469081135098842"/>
              <c:y val="0.9243256188689196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dk1">
                      <a:lumMod val="75000"/>
                      <a:lumOff val="25000"/>
                    </a:schemeClr>
                  </a:solidFill>
                  <a:latin typeface="+mn-lt"/>
                  <a:ea typeface="+mn-ea"/>
                  <a:cs typeface="+mn-cs"/>
                </a:defRPr>
              </a:pPr>
              <a:endParaRPr lang="en-KE"/>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000" b="0" i="0" u="none" strike="noStrike" kern="1200" cap="all" baseline="0">
                <a:solidFill>
                  <a:schemeClr val="dk1">
                    <a:lumMod val="75000"/>
                    <a:lumOff val="25000"/>
                  </a:schemeClr>
                </a:solidFill>
                <a:latin typeface="+mn-lt"/>
                <a:ea typeface="+mn-ea"/>
                <a:cs typeface="+mn-cs"/>
              </a:defRPr>
            </a:pPr>
            <a:endParaRPr lang="en-KE"/>
          </a:p>
        </c:txPr>
        <c:crossAx val="108643456"/>
        <c:crosses val="autoZero"/>
        <c:auto val="1"/>
        <c:lblAlgn val="ctr"/>
        <c:lblOffset val="100"/>
        <c:noMultiLvlLbl val="0"/>
      </c:catAx>
      <c:valAx>
        <c:axId val="108643456"/>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r>
                  <a:rPr lang="en-IN" sz="3200" b="1">
                    <a:solidFill>
                      <a:srgbClr val="002060"/>
                    </a:solidFill>
                  </a:rPr>
                  <a:t>Categories</a:t>
                </a:r>
              </a:p>
            </c:rich>
          </c:tx>
          <c:layout>
            <c:manualLayout>
              <c:xMode val="edge"/>
              <c:yMode val="edge"/>
              <c:x val="3.2593083960784995E-2"/>
              <c:y val="0.36104739971408711"/>
            </c:manualLayout>
          </c:layout>
          <c:overlay val="0"/>
          <c:spPr>
            <a:noFill/>
            <a:ln>
              <a:noFill/>
            </a:ln>
            <a:effectLst/>
          </c:spPr>
          <c:txPr>
            <a:bodyPr rot="-5400000" spcFirstLastPara="1" vertOverflow="ellipsis" vert="horz" wrap="square" anchor="ctr" anchorCtr="1"/>
            <a:lstStyle/>
            <a:p>
              <a:pPr>
                <a:defRPr sz="3200" b="1" i="0" u="none" strike="noStrike" kern="1200" baseline="0">
                  <a:solidFill>
                    <a:schemeClr val="dk1">
                      <a:lumMod val="75000"/>
                      <a:lumOff val="25000"/>
                    </a:schemeClr>
                  </a:solidFill>
                  <a:latin typeface="+mn-lt"/>
                  <a:ea typeface="+mn-ea"/>
                  <a:cs typeface="+mn-cs"/>
                </a:defRPr>
              </a:pPr>
              <a:endParaRPr lang="en-KE"/>
            </a:p>
          </c:txPr>
        </c:title>
        <c:numFmt formatCode="General" sourceLinked="1"/>
        <c:majorTickMark val="none"/>
        <c:minorTickMark val="none"/>
        <c:tickLblPos val="nextTo"/>
        <c:crossAx val="104520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KE"/>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[Accenture Task_Ravina with diagram.xlsx]Sheet2!PivotTable3</c:name>
    <c:fmtId val="9"/>
  </c:pivotSource>
  <c:chart>
    <c:title>
      <c:tx>
        <c:rich>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3200"/>
              <a:t>POPULARITY PERCENTAGE SHARE FROM TOP 5 CATEGORIES</a:t>
            </a:r>
          </a:p>
        </c:rich>
      </c:tx>
      <c:layout>
        <c:manualLayout>
          <c:xMode val="edge"/>
          <c:yMode val="edge"/>
          <c:x val="0.18574300087489085"/>
          <c:y val="9.1571886847477454E-2"/>
        </c:manualLayout>
      </c:layout>
      <c:overlay val="0"/>
      <c:spPr>
        <a:noFill/>
        <a:ln>
          <a:noFill/>
        </a:ln>
        <a:effectLst/>
      </c:spPr>
      <c:txPr>
        <a:bodyPr rot="0" spcFirstLastPara="1" vertOverflow="ellipsis" vert="horz" wrap="square" anchor="ctr" anchorCtr="1"/>
        <a:lstStyle/>
        <a:p>
          <a:pPr>
            <a:defRPr sz="32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KE"/>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KE"/>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KE"/>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KE"/>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0.28929412258291909"/>
          <c:y val="0.23253651642657022"/>
          <c:w val="0.36487661462031484"/>
          <c:h val="0.70995780933524733"/>
        </c:manualLayout>
      </c:layout>
      <c:pieChart>
        <c:varyColors val="1"/>
        <c:ser>
          <c:idx val="0"/>
          <c:order val="0"/>
          <c:tx>
            <c:strRef>
              <c:f>Sheet2!$B$3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5BFD-4086-AFB1-12211F88C08F}"/>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5BFD-4086-AFB1-12211F88C08F}"/>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5BFD-4086-AFB1-12211F88C08F}"/>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5BFD-4086-AFB1-12211F88C08F}"/>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5BFD-4086-AFB1-12211F88C08F}"/>
              </c:ext>
            </c:extLst>
          </c:dPt>
          <c:dLbls>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bg1"/>
                    </a:solidFill>
                    <a:latin typeface="+mn-lt"/>
                    <a:ea typeface="+mn-ea"/>
                    <a:cs typeface="+mn-cs"/>
                  </a:defRPr>
                </a:pPr>
                <a:endParaRPr lang="en-KE"/>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Sheet2!$A$4:$A$9</c:f>
              <c:strCache>
                <c:ptCount val="5"/>
                <c:pt idx="0">
                  <c:v>Technology</c:v>
                </c:pt>
                <c:pt idx="1">
                  <c:v>Science</c:v>
                </c:pt>
                <c:pt idx="2">
                  <c:v>Food</c:v>
                </c:pt>
                <c:pt idx="3">
                  <c:v>Animals</c:v>
                </c:pt>
                <c:pt idx="4">
                  <c:v>Healthy Eating</c:v>
                </c:pt>
              </c:strCache>
            </c:strRef>
          </c:cat>
          <c:val>
            <c:numRef>
              <c:f>Sheet2!$B$4:$B$9</c:f>
              <c:numCache>
                <c:formatCode>General</c:formatCode>
                <c:ptCount val="5"/>
                <c:pt idx="0">
                  <c:v>1353</c:v>
                </c:pt>
                <c:pt idx="1">
                  <c:v>1134</c:v>
                </c:pt>
                <c:pt idx="2">
                  <c:v>1091</c:v>
                </c:pt>
                <c:pt idx="3">
                  <c:v>971</c:v>
                </c:pt>
                <c:pt idx="4">
                  <c:v>898</c:v>
                </c:pt>
              </c:numCache>
            </c:numRef>
          </c:val>
          <c:extLst>
            <c:ext xmlns:c16="http://schemas.microsoft.com/office/drawing/2014/chart" uri="{C3380CC4-5D6E-409C-BE32-E72D297353CC}">
              <c16:uniqueId val="{0000000A-5BFD-4086-AFB1-12211F88C08F}"/>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82693546824595843"/>
          <c:y val="0.31572672165131982"/>
          <c:w val="0.15110973138215317"/>
          <c:h val="0.4705206120000953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KE"/>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KE"/>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Julius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z="1200" b="0" i="0" kern="1200" dirty="0">
                <a:solidFill>
                  <a:schemeClr val="tx1"/>
                </a:solidFill>
                <a:effectLst/>
                <a:latin typeface="+mn-lt"/>
                <a:ea typeface="+mn-ea"/>
                <a:cs typeface="+mn-cs"/>
              </a:rPr>
              <a:t>We tackled this task and found the top 5 most popular categories as asked, but we also went one step further. </a:t>
            </a:r>
          </a:p>
          <a:p>
            <a:pPr lvl="0"/>
            <a:endParaRPr lang="en-US" sz="1200" b="0" i="0" kern="1200" dirty="0">
              <a:solidFill>
                <a:schemeClr val="tx1"/>
              </a:solidFill>
              <a:effectLst/>
              <a:latin typeface="+mn-lt"/>
              <a:ea typeface="+mn-ea"/>
              <a:cs typeface="+mn-cs"/>
            </a:endParaRPr>
          </a:p>
          <a:p>
            <a:pPr marL="171450" lvl="0" indent="-171450">
              <a:buFontTx/>
              <a:buChar char="-"/>
            </a:pPr>
            <a:r>
              <a:rPr lang="en-US" sz="1200" b="0" i="0" kern="1200" dirty="0">
                <a:solidFill>
                  <a:schemeClr val="tx1"/>
                </a:solidFill>
                <a:effectLst/>
                <a:latin typeface="+mn-lt"/>
                <a:ea typeface="+mn-ea"/>
                <a:cs typeface="+mn-cs"/>
              </a:rPr>
              <a:t>We found that food and culture are the two most popular categories, suggesting that users like "real-life" content </a:t>
            </a:r>
          </a:p>
          <a:p>
            <a:pPr marL="171450" lvl="0" indent="-171450">
              <a:buFontTx/>
              <a:buChar char="-"/>
            </a:pPr>
            <a:r>
              <a:rPr lang="en-US" sz="1200" b="0" i="0" kern="1200" dirty="0">
                <a:solidFill>
                  <a:schemeClr val="tx1"/>
                </a:solidFill>
                <a:effectLst/>
                <a:latin typeface="+mn-lt"/>
                <a:ea typeface="+mn-ea"/>
                <a:cs typeface="+mn-cs"/>
              </a:rPr>
              <a:t>We also found that soccer was the third most popular, perhaps due to the tournament coming up. This presents a massive opportunity for Social Buzz to ride on this global event, as all eyes will be on it as well as the players. </a:t>
            </a:r>
          </a:p>
          <a:p>
            <a:pPr marL="171450" lvl="0" indent="-171450">
              <a:buFontTx/>
              <a:buChar char="-"/>
            </a:pPr>
            <a:r>
              <a:rPr lang="en-US" sz="1200" b="0" i="0" kern="1200" dirty="0">
                <a:solidFill>
                  <a:schemeClr val="tx1"/>
                </a:solidFill>
                <a:effectLst/>
                <a:latin typeface="+mn-lt"/>
                <a:ea typeface="+mn-ea"/>
                <a:cs typeface="+mn-cs"/>
              </a:rPr>
              <a:t>As much as this analysis was insightful, we are ready to take it to the next stage and we have the expertise within Accenture to help you realize these kinds of insights in production across your organization and in real time. </a:t>
            </a:r>
          </a:p>
          <a:p>
            <a:pPr marL="0" lvl="0" indent="0">
              <a:buFontTx/>
              <a:buNone/>
            </a:pPr>
            <a:endParaRPr lang="en-US" sz="1200" b="0" i="0" kern="1200" dirty="0">
              <a:solidFill>
                <a:schemeClr val="tx1"/>
              </a:solidFill>
              <a:effectLst/>
              <a:latin typeface="+mn-lt"/>
              <a:ea typeface="+mn-ea"/>
              <a:cs typeface="+mn-cs"/>
            </a:endParaRPr>
          </a:p>
          <a:p>
            <a:pPr marL="0" lvl="0" indent="0">
              <a:buFontTx/>
              <a:buNone/>
            </a:pPr>
            <a:r>
              <a:rPr lang="en-US" sz="1200" b="0" i="0" kern="1200" dirty="0">
                <a:solidFill>
                  <a:schemeClr val="tx1"/>
                </a:solidFill>
                <a:effectLst/>
                <a:latin typeface="+mn-lt"/>
                <a:ea typeface="+mn-ea"/>
                <a:cs typeface="+mn-cs"/>
              </a:rPr>
              <a:t>We would love to help you with this.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b="0" i="0" kern="1200" dirty="0">
                <a:solidFill>
                  <a:schemeClr val="tx1"/>
                </a:solidFill>
                <a:effectLst/>
                <a:latin typeface="+mn-lt"/>
                <a:ea typeface="+mn-ea"/>
                <a:cs typeface="+mn-cs"/>
              </a:rPr>
              <a:t>Today's agenda is as follows: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Recap of the project to provide an overview of the business problem and specific requirements.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Dive into the specific problem addressed by the Data Analytics team and explain its significance.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Introduction of the team responsible for tackling the task.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Overview of the high-level process followed to complete the task.</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Presentation of the results as insights and visualizations from the analysis.</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To conclude, there will be a summary and an opportunity for questions.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br>
              <a:rPr lang="en-US" dirty="0"/>
            </a:br>
            <a:r>
              <a:rPr lang="en-US" sz="1200" b="0" i="0" kern="1200" dirty="0">
                <a:solidFill>
                  <a:schemeClr val="tx1"/>
                </a:solidFill>
                <a:effectLst/>
                <a:latin typeface="+mn-lt"/>
                <a:ea typeface="+mn-ea"/>
                <a:cs typeface="+mn-cs"/>
              </a:rPr>
              <a:t>In Accenture's expansive data analytics practice, our three-person team excelled. Andrew Fleming, our Chief Technical Architect, expertly guided us, ensuring our analyses were of the highest quality. Marcus </a:t>
            </a:r>
            <a:r>
              <a:rPr lang="en-US" sz="1200" b="0" i="0" kern="1200" dirty="0" err="1">
                <a:solidFill>
                  <a:schemeClr val="tx1"/>
                </a:solidFill>
                <a:effectLst/>
                <a:latin typeface="+mn-lt"/>
                <a:ea typeface="+mn-ea"/>
                <a:cs typeface="+mn-cs"/>
              </a:rPr>
              <a:t>Rompton</a:t>
            </a:r>
            <a:r>
              <a:rPr lang="en-US" sz="1200" b="0" i="0" kern="1200" dirty="0">
                <a:solidFill>
                  <a:schemeClr val="tx1"/>
                </a:solidFill>
                <a:effectLst/>
                <a:latin typeface="+mn-lt"/>
                <a:ea typeface="+mn-ea"/>
                <a:cs typeface="+mn-cs"/>
              </a:rPr>
              <a:t>, a seasoned data expert, tackled the most challenging data problems for global clients, particularly focusing on data engineering. I, Julius, played a pivotal role, translating leadership directives into actionable insights from raw datasets. This process enabled us to make informed business decisions, showcasing our team's ability to deliver valuable outcomes in a complex data analytics environment.</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b="0" i="0" kern="1200" dirty="0">
                <a:solidFill>
                  <a:schemeClr val="tx1"/>
                </a:solidFill>
                <a:effectLst/>
                <a:latin typeface="+mn-lt"/>
                <a:ea typeface="+mn-ea"/>
                <a:cs typeface="+mn-cs"/>
              </a:rPr>
              <a:t>How did we address this challenge? We followed a structured approach:</a:t>
            </a:r>
          </a:p>
          <a:p>
            <a:r>
              <a:rPr lang="en-US" sz="1200" b="0" i="0" kern="1200" dirty="0">
                <a:solidFill>
                  <a:schemeClr val="tx1"/>
                </a:solidFill>
                <a:effectLst/>
                <a:latin typeface="+mn-lt"/>
                <a:ea typeface="+mn-ea"/>
                <a:cs typeface="+mn-cs"/>
              </a:rPr>
              <a:t>Data Understanding: We delved deeply into your data, comprehensively grasping its model and your business domain.</a:t>
            </a:r>
          </a:p>
          <a:p>
            <a:r>
              <a:rPr lang="en-US" sz="1200" b="0" i="0" kern="1200" dirty="0">
                <a:solidFill>
                  <a:schemeClr val="tx1"/>
                </a:solidFill>
                <a:effectLst/>
                <a:latin typeface="+mn-lt"/>
                <a:ea typeface="+mn-ea"/>
                <a:cs typeface="+mn-cs"/>
              </a:rPr>
              <a:t>Data Extraction/Cleaning: Once we understood your business, we designed an optimal dataset for this issue and extracted it from relevant sources.</a:t>
            </a:r>
          </a:p>
          <a:p>
            <a:r>
              <a:rPr lang="en-US" sz="1200" b="0" i="0" kern="1200" dirty="0">
                <a:solidFill>
                  <a:schemeClr val="tx1"/>
                </a:solidFill>
                <a:effectLst/>
                <a:latin typeface="+mn-lt"/>
                <a:ea typeface="+mn-ea"/>
                <a:cs typeface="+mn-cs"/>
              </a:rPr>
              <a:t>Data Modelling/Processing: Post extraction, we processed and modeled the raw data to create a dataset capable of precisely answering business queries and generating analytics.</a:t>
            </a:r>
          </a:p>
          <a:p>
            <a:r>
              <a:rPr lang="en-US" sz="1200" b="0" i="0" kern="1200" dirty="0">
                <a:solidFill>
                  <a:schemeClr val="tx1"/>
                </a:solidFill>
                <a:effectLst/>
                <a:latin typeface="+mn-lt"/>
                <a:ea typeface="+mn-ea"/>
                <a:cs typeface="+mn-cs"/>
              </a:rPr>
              <a:t>Analytical Insight: Leveraging our analytical skills, we unearthed insights and created visual representations to elucidate them.</a:t>
            </a:r>
          </a:p>
          <a:p>
            <a:r>
              <a:rPr lang="en-US" sz="1200" b="0" i="0" kern="1200" dirty="0">
                <a:solidFill>
                  <a:schemeClr val="tx1"/>
                </a:solidFill>
                <a:effectLst/>
                <a:latin typeface="+mn-lt"/>
                <a:ea typeface="+mn-ea"/>
                <a:cs typeface="+mn-cs"/>
              </a:rPr>
              <a:t>Business Impact: Lastly, we utilized these insights to drive business decisions and offer recommendations for future actions.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b="0" i="0" kern="1200" dirty="0">
                <a:solidFill>
                  <a:schemeClr val="tx1"/>
                </a:solidFill>
                <a:effectLst/>
                <a:latin typeface="+mn-lt"/>
                <a:ea typeface="+mn-ea"/>
                <a:cs typeface="+mn-cs"/>
              </a:rPr>
              <a:t>From our analysis of your data, we discovered that the sample dataset contains a total of 16 unique categories of posts, including Food, Culture, and Sport.</a:t>
            </a:r>
          </a:p>
          <a:p>
            <a:r>
              <a:rPr lang="en-US" sz="1200" b="0" i="0" kern="1200" dirty="0">
                <a:solidFill>
                  <a:schemeClr val="tx1"/>
                </a:solidFill>
                <a:effectLst/>
                <a:latin typeface="+mn-lt"/>
                <a:ea typeface="+mn-ea"/>
                <a:cs typeface="+mn-cs"/>
              </a:rPr>
              <a:t>Interestingly, the Food category stood out with a total of 1091 posts, indicating a strong interest in food-related content among users.</a:t>
            </a:r>
          </a:p>
          <a:p>
            <a:r>
              <a:rPr lang="en-US" sz="1200" b="0" i="0" kern="1200" dirty="0">
                <a:solidFill>
                  <a:schemeClr val="tx1"/>
                </a:solidFill>
                <a:effectLst/>
                <a:latin typeface="+mn-lt"/>
                <a:ea typeface="+mn-ea"/>
                <a:cs typeface="+mn-cs"/>
              </a:rPr>
              <a:t>Additionally, we observed that December emerged as the most common month for user posts. This trend aligns with the festive nature of December, characterized by numerous holidays and events, suggesting that users are most active during this seasonal month.</a:t>
            </a:r>
          </a:p>
          <a:p>
            <a:r>
              <a:rPr lang="en-US" sz="1200" b="0" i="0" kern="1200" dirty="0">
                <a:solidFill>
                  <a:schemeClr val="tx1"/>
                </a:solidFill>
                <a:effectLst/>
                <a:latin typeface="+mn-lt"/>
                <a:ea typeface="+mn-ea"/>
                <a:cs typeface="+mn-cs"/>
              </a:rPr>
              <a:t>Now, moving on to the main question: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Our analysis reveals that the top 5 most popular categories of posts were food, culture, soccer, cooking, and animals, listed in descending order of popularity.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Food emerged as the most popular category, with an aggregate popularity score of nearly 1100. The inclusion of both food and cooking in the top 5 highlights users' preference for content related to gastronomy. Additionally, the presence of culture in the top 5 suggests a strong interest in "real-life" content on the platform.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category of soccer is particularly intriguing, given the upcoming European championships. This presents a significant opportunity for your platform to stand out by offering specific content or events tied to this global event.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13.05.2024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b="0" i="0" kern="1200" dirty="0">
                <a:solidFill>
                  <a:schemeClr val="tx1"/>
                </a:solidFill>
                <a:effectLst/>
                <a:latin typeface="+mn-lt"/>
                <a:ea typeface="+mn-ea"/>
                <a:cs typeface="+mn-cs"/>
              </a:rPr>
              <a:t>Furthermore, the pie chart illustrates the percentage split of popularity among the top 5 categories. Interestingly, there is minimal variation between each category, with food narrowly surpassing culture by only 0.4% within the top 5.</a:t>
            </a:r>
          </a:p>
          <a:p>
            <a:r>
              <a:rPr lang="en-US" sz="1200" b="0" i="0" kern="1200" dirty="0">
                <a:solidFill>
                  <a:schemeClr val="tx1"/>
                </a:solidFill>
                <a:effectLst/>
                <a:latin typeface="+mn-lt"/>
                <a:ea typeface="+mn-ea"/>
                <a:cs typeface="+mn-cs"/>
              </a:rPr>
              <a:t>However, the disparity between the 4th most popular category, cooking, and the 5th most popular category, animals, is notably larger at 1.3%.</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observation suggests that the categorization by popularity is skewed towards the categories at the top. This phenomenon resembles a "greedy" effect, wherein the most popular categories tend to become even more popular, while those lower in the rankings may experience a significant drop-off in popularity.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1.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1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7639"/>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8" y="1580430"/>
            <a:ext cx="7230602" cy="830997"/>
          </a:xfrm>
          <a:prstGeom prst="rect">
            <a:avLst/>
          </a:prstGeom>
          <a:noFill/>
        </p:spPr>
        <p:txBody>
          <a:bodyPr wrap="square" rtlCol="0">
            <a:spAutoFit/>
          </a:bodyPr>
          <a:lstStyle/>
          <a:p>
            <a:r>
              <a:rPr lang="en-US" sz="2400" b="1" dirty="0"/>
              <a:t>ANALYSIS</a:t>
            </a:r>
          </a:p>
          <a:p>
            <a:endParaRPr lang="en-US"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4087269"/>
            <a:ext cx="7230602" cy="830997"/>
          </a:xfrm>
          <a:prstGeom prst="rect">
            <a:avLst/>
          </a:prstGeom>
          <a:noFill/>
        </p:spPr>
        <p:txBody>
          <a:bodyPr wrap="square" rtlCol="0">
            <a:spAutoFit/>
          </a:bodyPr>
          <a:lstStyle/>
          <a:p>
            <a:r>
              <a:rPr lang="en-US" sz="2400" b="1" dirty="0"/>
              <a:t>INSIGHT</a:t>
            </a:r>
          </a:p>
          <a:p>
            <a:endParaRPr lang="en-US" sz="2400" dirty="0"/>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7445172"/>
            <a:ext cx="7208371" cy="830997"/>
          </a:xfrm>
          <a:prstGeom prst="rect">
            <a:avLst/>
          </a:prstGeom>
          <a:noFill/>
        </p:spPr>
        <p:txBody>
          <a:bodyPr wrap="square" rtlCol="0">
            <a:spAutoFit/>
          </a:bodyPr>
          <a:lstStyle/>
          <a:p>
            <a:r>
              <a:rPr lang="en-US" sz="2400" b="1" dirty="0"/>
              <a:t>NEXT STEPS</a:t>
            </a:r>
          </a:p>
          <a:p>
            <a:endParaRPr lang="en-US" sz="2400" dirty="0"/>
          </a:p>
        </p:txBody>
      </p:sp>
      <p:sp>
        <p:nvSpPr>
          <p:cNvPr id="18" name="Rectangle 2">
            <a:extLst>
              <a:ext uri="{FF2B5EF4-FFF2-40B4-BE49-F238E27FC236}">
                <a16:creationId xmlns:a16="http://schemas.microsoft.com/office/drawing/2014/main" id="{EC612236-752C-4433-8C5B-330925C1664C}"/>
              </a:ext>
            </a:extLst>
          </p:cNvPr>
          <p:cNvSpPr>
            <a:spLocks noChangeArrowheads="1"/>
          </p:cNvSpPr>
          <p:nvPr/>
        </p:nvSpPr>
        <p:spPr bwMode="auto">
          <a:xfrm>
            <a:off x="0" y="0"/>
            <a:ext cx="638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E" altLang="en-KE" sz="1200" b="0" i="0" u="none" strike="noStrike" cap="none" normalizeH="0" baseline="0">
                <a:ln>
                  <a:noFill/>
                </a:ln>
                <a:solidFill>
                  <a:srgbClr val="000000"/>
                </a:solidFill>
                <a:effectLst/>
                <a:latin typeface="Söhne"/>
              </a:rPr>
            </a:br>
            <a:endParaRPr kumimoji="0" lang="en-KE" altLang="en-KE" sz="1800" b="0" i="0" u="none" strike="noStrike" cap="none" normalizeH="0" baseline="0">
              <a:ln>
                <a:noFill/>
              </a:ln>
              <a:solidFill>
                <a:schemeClr val="tx1"/>
              </a:solidFill>
              <a:effectLst/>
              <a:latin typeface="Arial" panose="020B0604020202020204" pitchFamily="34" charset="0"/>
            </a:endParaRPr>
          </a:p>
        </p:txBody>
      </p:sp>
      <p:sp>
        <p:nvSpPr>
          <p:cNvPr id="29" name="Rectangle 4">
            <a:extLst>
              <a:ext uri="{FF2B5EF4-FFF2-40B4-BE49-F238E27FC236}">
                <a16:creationId xmlns:a16="http://schemas.microsoft.com/office/drawing/2014/main" id="{B7B428DA-8DFD-4FBC-97F9-CDB6C8FFF2F4}"/>
              </a:ext>
            </a:extLst>
          </p:cNvPr>
          <p:cNvSpPr>
            <a:spLocks noChangeArrowheads="1"/>
          </p:cNvSpPr>
          <p:nvPr/>
        </p:nvSpPr>
        <p:spPr bwMode="auto">
          <a:xfrm>
            <a:off x="152400" y="152400"/>
            <a:ext cx="638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E" altLang="en-KE" sz="1200" b="0" i="0" u="none" strike="noStrike" cap="none" normalizeH="0" baseline="0">
                <a:ln>
                  <a:noFill/>
                </a:ln>
                <a:solidFill>
                  <a:srgbClr val="000000"/>
                </a:solidFill>
                <a:effectLst/>
                <a:latin typeface="Söhne"/>
              </a:rPr>
            </a:br>
            <a:endParaRPr kumimoji="0" lang="en-KE" altLang="en-KE" sz="1800" b="0" i="0" u="none" strike="noStrike" cap="none" normalizeH="0" baseline="0">
              <a:ln>
                <a:noFill/>
              </a:ln>
              <a:solidFill>
                <a:schemeClr val="tx1"/>
              </a:solidFill>
              <a:effectLst/>
              <a:latin typeface="Arial" panose="020B0604020202020204" pitchFamily="34" charset="0"/>
            </a:endParaRPr>
          </a:p>
        </p:txBody>
      </p:sp>
      <p:sp>
        <p:nvSpPr>
          <p:cNvPr id="31" name="Rectangle 6">
            <a:extLst>
              <a:ext uri="{FF2B5EF4-FFF2-40B4-BE49-F238E27FC236}">
                <a16:creationId xmlns:a16="http://schemas.microsoft.com/office/drawing/2014/main" id="{47DDB270-23A7-4D66-BC40-A539275E1244}"/>
              </a:ext>
            </a:extLst>
          </p:cNvPr>
          <p:cNvSpPr>
            <a:spLocks noChangeArrowheads="1"/>
          </p:cNvSpPr>
          <p:nvPr/>
        </p:nvSpPr>
        <p:spPr bwMode="auto">
          <a:xfrm>
            <a:off x="304800" y="304800"/>
            <a:ext cx="638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E" altLang="en-KE" sz="1200" b="0" i="0" u="none" strike="noStrike" cap="none" normalizeH="0" baseline="0">
                <a:ln>
                  <a:noFill/>
                </a:ln>
                <a:solidFill>
                  <a:srgbClr val="000000"/>
                </a:solidFill>
                <a:effectLst/>
                <a:latin typeface="Söhne"/>
              </a:rPr>
            </a:br>
            <a:endParaRPr kumimoji="0" lang="en-KE" altLang="en-KE" sz="1800" b="0" i="0" u="none" strike="noStrike" cap="none" normalizeH="0" baseline="0">
              <a:ln>
                <a:noFill/>
              </a:ln>
              <a:solidFill>
                <a:schemeClr val="tx1"/>
              </a:solidFill>
              <a:effectLst/>
              <a:latin typeface="Arial" panose="020B0604020202020204" pitchFamily="34" charset="0"/>
            </a:endParaRPr>
          </a:p>
        </p:txBody>
      </p:sp>
      <p:sp>
        <p:nvSpPr>
          <p:cNvPr id="34" name="Rectangle 9">
            <a:extLst>
              <a:ext uri="{FF2B5EF4-FFF2-40B4-BE49-F238E27FC236}">
                <a16:creationId xmlns:a16="http://schemas.microsoft.com/office/drawing/2014/main" id="{8493697B-4D51-45A1-8686-291C4D87C2B9}"/>
              </a:ext>
            </a:extLst>
          </p:cNvPr>
          <p:cNvSpPr>
            <a:spLocks noChangeArrowheads="1"/>
          </p:cNvSpPr>
          <p:nvPr/>
        </p:nvSpPr>
        <p:spPr bwMode="auto">
          <a:xfrm>
            <a:off x="10972800" y="2069725"/>
            <a:ext cx="685569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2400" b="0" i="0" u="none" strike="noStrike" cap="none" normalizeH="0" baseline="0" dirty="0">
                <a:ln>
                  <a:noFill/>
                </a:ln>
                <a:solidFill>
                  <a:schemeClr val="tx1"/>
                </a:solidFill>
                <a:effectLst/>
                <a:latin typeface="Arial" panose="020B0604020202020204" pitchFamily="34" charset="0"/>
              </a:rPr>
              <a:t>It's interesting to note that Science and Technology are the most popular categories of content, indicating a strong preference for "real-life" and "factual" content among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2400" b="0" i="0" u="none" strike="noStrike" cap="none" normalizeH="0" baseline="0" dirty="0">
              <a:ln>
                <a:noFill/>
              </a:ln>
              <a:solidFill>
                <a:schemeClr val="tx1"/>
              </a:solidFill>
              <a:effectLst/>
              <a:latin typeface="Arial" panose="020B0604020202020204" pitchFamily="34" charset="0"/>
            </a:endParaRPr>
          </a:p>
        </p:txBody>
      </p:sp>
      <p:sp>
        <p:nvSpPr>
          <p:cNvPr id="35" name="Rectangle 10">
            <a:extLst>
              <a:ext uri="{FF2B5EF4-FFF2-40B4-BE49-F238E27FC236}">
                <a16:creationId xmlns:a16="http://schemas.microsoft.com/office/drawing/2014/main" id="{0443B49F-9FF3-4676-BC8D-3C99CA786458}"/>
              </a:ext>
            </a:extLst>
          </p:cNvPr>
          <p:cNvSpPr>
            <a:spLocks noChangeArrowheads="1"/>
          </p:cNvSpPr>
          <p:nvPr/>
        </p:nvSpPr>
        <p:spPr bwMode="auto">
          <a:xfrm>
            <a:off x="457200" y="457200"/>
            <a:ext cx="638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E" altLang="en-KE" sz="1200" b="0" i="0" u="none" strike="noStrike" cap="none" normalizeH="0" baseline="0">
                <a:ln>
                  <a:noFill/>
                </a:ln>
                <a:solidFill>
                  <a:srgbClr val="000000"/>
                </a:solidFill>
                <a:effectLst/>
                <a:latin typeface="Söhne"/>
              </a:rPr>
            </a:br>
            <a:endParaRPr kumimoji="0" lang="en-KE" altLang="en-KE" sz="1800" b="0" i="0" u="none" strike="noStrike" cap="none" normalizeH="0" baseline="0">
              <a:ln>
                <a:noFill/>
              </a:ln>
              <a:solidFill>
                <a:schemeClr val="tx1"/>
              </a:solidFill>
              <a:effectLst/>
              <a:latin typeface="Arial" panose="020B0604020202020204" pitchFamily="34" charset="0"/>
            </a:endParaRPr>
          </a:p>
        </p:txBody>
      </p:sp>
      <p:sp>
        <p:nvSpPr>
          <p:cNvPr id="36" name="Rectangle 11">
            <a:extLst>
              <a:ext uri="{FF2B5EF4-FFF2-40B4-BE49-F238E27FC236}">
                <a16:creationId xmlns:a16="http://schemas.microsoft.com/office/drawing/2014/main" id="{23DDC5E9-3566-4F96-81C3-55F0DBDFDE95}"/>
              </a:ext>
            </a:extLst>
          </p:cNvPr>
          <p:cNvSpPr>
            <a:spLocks noChangeArrowheads="1"/>
          </p:cNvSpPr>
          <p:nvPr/>
        </p:nvSpPr>
        <p:spPr bwMode="auto">
          <a:xfrm>
            <a:off x="11201399" y="4599226"/>
            <a:ext cx="666974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2400" b="0" i="0" u="none" strike="noStrike" cap="none" normalizeH="0" baseline="0" dirty="0">
                <a:ln>
                  <a:noFill/>
                </a:ln>
                <a:solidFill>
                  <a:schemeClr val="tx1"/>
                </a:solidFill>
                <a:effectLst/>
                <a:latin typeface="Arial" panose="020B0604020202020204" pitchFamily="34" charset="0"/>
              </a:rPr>
              <a:t>Food is a recurring theme among the top 5 categories, with "Science" ranking the highest. This insight provides valuable information about your audience's interests and preferences. Leveraging this data, you could create a campaign and collaborate with healthy eating brands to enhance user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2400" b="0" i="0" u="none" strike="noStrike" cap="none" normalizeH="0" baseline="0" dirty="0">
              <a:ln>
                <a:noFill/>
              </a:ln>
              <a:solidFill>
                <a:schemeClr val="tx1"/>
              </a:solidFill>
              <a:effectLst/>
              <a:latin typeface="Arial" panose="020B0604020202020204" pitchFamily="34" charset="0"/>
            </a:endParaRPr>
          </a:p>
        </p:txBody>
      </p:sp>
      <p:sp>
        <p:nvSpPr>
          <p:cNvPr id="37" name="Rectangle 12">
            <a:extLst>
              <a:ext uri="{FF2B5EF4-FFF2-40B4-BE49-F238E27FC236}">
                <a16:creationId xmlns:a16="http://schemas.microsoft.com/office/drawing/2014/main" id="{3A69FA88-BF7A-40BA-8DF3-444D4F7CCEAA}"/>
              </a:ext>
            </a:extLst>
          </p:cNvPr>
          <p:cNvSpPr>
            <a:spLocks noChangeArrowheads="1"/>
          </p:cNvSpPr>
          <p:nvPr/>
        </p:nvSpPr>
        <p:spPr bwMode="auto">
          <a:xfrm>
            <a:off x="0" y="0"/>
            <a:ext cx="6819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E" altLang="en-KE" sz="1200" b="0" i="0" u="none" strike="noStrike" cap="none" normalizeH="0" baseline="0">
                <a:ln>
                  <a:noFill/>
                </a:ln>
                <a:solidFill>
                  <a:srgbClr val="000000"/>
                </a:solidFill>
                <a:effectLst/>
                <a:latin typeface="Söhne"/>
              </a:rPr>
            </a:br>
            <a:endParaRPr kumimoji="0" lang="en-KE" altLang="en-KE" sz="1800" b="0" i="0" u="none" strike="noStrike" cap="none" normalizeH="0" baseline="0">
              <a:ln>
                <a:noFill/>
              </a:ln>
              <a:solidFill>
                <a:schemeClr val="tx1"/>
              </a:solidFill>
              <a:effectLst/>
              <a:latin typeface="Arial" panose="020B0604020202020204" pitchFamily="34" charset="0"/>
            </a:endParaRPr>
          </a:p>
        </p:txBody>
      </p:sp>
      <p:sp>
        <p:nvSpPr>
          <p:cNvPr id="38" name="Rectangle 13">
            <a:extLst>
              <a:ext uri="{FF2B5EF4-FFF2-40B4-BE49-F238E27FC236}">
                <a16:creationId xmlns:a16="http://schemas.microsoft.com/office/drawing/2014/main" id="{9DE2ED1C-407C-4804-8C08-7F3FAC8EC9A0}"/>
              </a:ext>
            </a:extLst>
          </p:cNvPr>
          <p:cNvSpPr>
            <a:spLocks noChangeArrowheads="1"/>
          </p:cNvSpPr>
          <p:nvPr/>
        </p:nvSpPr>
        <p:spPr bwMode="auto">
          <a:xfrm>
            <a:off x="10972800" y="7717949"/>
            <a:ext cx="68199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KE" altLang="en-KE" sz="2000" b="0" i="0" u="none" strike="noStrike" cap="none" normalizeH="0" baseline="0" dirty="0">
                <a:ln>
                  <a:noFill/>
                </a:ln>
                <a:solidFill>
                  <a:schemeClr val="tx1"/>
                </a:solidFill>
                <a:effectLst/>
                <a:latin typeface="Arial" panose="020B0604020202020204" pitchFamily="34" charset="0"/>
              </a:rPr>
              <a:t>Transition from ad-hoc analysis to large-scale production for real-time insights. Receive guidance on implementation and training, ensuring effective utilization. Continuously improve and optimize analytics processes. Tailored solutions for specific business needs. Establish a long-term partnership for ongoing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2000" b="0" i="0" u="none" strike="noStrike" cap="none" normalizeH="0" baseline="0" dirty="0">
              <a:ln>
                <a:noFill/>
              </a:ln>
              <a:solidFill>
                <a:schemeClr val="tx1"/>
              </a:solidFill>
              <a:effectLst/>
              <a:latin typeface="Arial" panose="020B0604020202020204" pitchFamily="34" charset="0"/>
            </a:endParaRPr>
          </a:p>
        </p:txBody>
      </p:sp>
      <p:sp>
        <p:nvSpPr>
          <p:cNvPr id="39" name="Rectangle 14">
            <a:extLst>
              <a:ext uri="{FF2B5EF4-FFF2-40B4-BE49-F238E27FC236}">
                <a16:creationId xmlns:a16="http://schemas.microsoft.com/office/drawing/2014/main" id="{ED807B8F-1E03-492A-8E05-6F6A3322A87D}"/>
              </a:ext>
            </a:extLst>
          </p:cNvPr>
          <p:cNvSpPr>
            <a:spLocks noChangeArrowheads="1"/>
          </p:cNvSpPr>
          <p:nvPr/>
        </p:nvSpPr>
        <p:spPr bwMode="auto">
          <a:xfrm>
            <a:off x="0" y="0"/>
            <a:ext cx="6743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KE" altLang="en-KE" sz="1200" b="0" i="0" u="none" strike="noStrike" cap="none" normalizeH="0" baseline="0">
                <a:ln>
                  <a:noFill/>
                </a:ln>
                <a:solidFill>
                  <a:srgbClr val="000000"/>
                </a:solidFill>
                <a:effectLst/>
                <a:latin typeface="Söhne"/>
              </a:rPr>
            </a:br>
            <a:endParaRPr kumimoji="0" lang="en-KE" altLang="en-KE"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4518428"/>
            <a:chOff x="0" y="0"/>
            <a:chExt cx="11564591" cy="4316624"/>
          </a:xfrm>
        </p:grpSpPr>
        <p:sp>
          <p:nvSpPr>
            <p:cNvPr id="3" name="TextBox 3"/>
            <p:cNvSpPr txBox="1"/>
            <p:nvPr/>
          </p:nvSpPr>
          <p:spPr>
            <a:xfrm>
              <a:off x="0" y="0"/>
              <a:ext cx="11564591" cy="1176122"/>
            </a:xfrm>
            <a:prstGeom prst="rect">
              <a:avLst/>
            </a:prstGeom>
          </p:spPr>
          <p:txBody>
            <a:bodyPr lIns="0" tIns="0" rIns="0" bIns="0" rtlCol="0" anchor="t">
              <a:spAutoFit/>
            </a:bodyPr>
            <a:lstStyle/>
            <a:p>
              <a:pPr>
                <a:lnSpc>
                  <a:spcPts val="9600"/>
                </a:lnSpc>
              </a:pPr>
              <a:r>
                <a:rPr lang="en-US" sz="8000" b="1"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2018458"/>
            </a:xfrm>
            <a:prstGeom prst="rect">
              <a:avLst/>
            </a:prstGeom>
          </p:spPr>
          <p:txBody>
            <a:bodyPr lIns="0" tIns="0" rIns="0" bIns="0" rtlCol="0" anchor="t">
              <a:spAutoFit/>
            </a:bodyPr>
            <a:lstStyle/>
            <a:p>
              <a:pPr marL="457200" indent="-457200">
                <a:lnSpc>
                  <a:spcPts val="2660"/>
                </a:lnSpc>
                <a:buFont typeface="Arial" panose="020B0604020202020204" pitchFamily="34" charset="0"/>
                <a:buChar char="•"/>
              </a:pPr>
              <a:r>
                <a:rPr lang="en-US" sz="3600" spc="-19" dirty="0">
                  <a:solidFill>
                    <a:srgbClr val="000000"/>
                  </a:solidFill>
                  <a:latin typeface="Graphik Regular" panose="020B0503030202060203" pitchFamily="34" charset="0"/>
                </a:rPr>
                <a:t>Project recap</a:t>
              </a:r>
            </a:p>
            <a:p>
              <a:pPr marL="457200" indent="-457200">
                <a:lnSpc>
                  <a:spcPts val="2660"/>
                </a:lnSpc>
                <a:buFont typeface="Arial" panose="020B0604020202020204" pitchFamily="34" charset="0"/>
                <a:buChar char="•"/>
              </a:pPr>
              <a:r>
                <a:rPr lang="en-US" sz="3600" spc="-19" dirty="0">
                  <a:solidFill>
                    <a:srgbClr val="000000"/>
                  </a:solidFill>
                  <a:latin typeface="Graphik Regular" panose="020B0503030202060203" pitchFamily="34" charset="0"/>
                </a:rPr>
                <a:t>Problem</a:t>
              </a:r>
            </a:p>
            <a:p>
              <a:pPr marL="457200" indent="-457200">
                <a:lnSpc>
                  <a:spcPts val="2660"/>
                </a:lnSpc>
                <a:buFont typeface="Arial" panose="020B0604020202020204" pitchFamily="34" charset="0"/>
                <a:buChar char="•"/>
              </a:pPr>
              <a:r>
                <a:rPr lang="en-US" sz="3600" spc="-19" dirty="0">
                  <a:solidFill>
                    <a:srgbClr val="000000"/>
                  </a:solidFill>
                  <a:latin typeface="Graphik Regular" panose="020B0503030202060203" pitchFamily="34" charset="0"/>
                </a:rPr>
                <a:t>The Analytics team</a:t>
              </a:r>
            </a:p>
            <a:p>
              <a:pPr marL="457200" indent="-457200">
                <a:lnSpc>
                  <a:spcPts val="2660"/>
                </a:lnSpc>
                <a:buFont typeface="Arial" panose="020B0604020202020204" pitchFamily="34" charset="0"/>
                <a:buChar char="•"/>
              </a:pPr>
              <a:r>
                <a:rPr lang="en-US" sz="3600" spc="-19" dirty="0">
                  <a:solidFill>
                    <a:srgbClr val="000000"/>
                  </a:solidFill>
                  <a:latin typeface="Graphik Regular" panose="020B0503030202060203" pitchFamily="34" charset="0"/>
                </a:rPr>
                <a:t>Process</a:t>
              </a:r>
            </a:p>
            <a:p>
              <a:pPr marL="457200" indent="-457200">
                <a:lnSpc>
                  <a:spcPts val="2660"/>
                </a:lnSpc>
                <a:buFont typeface="Arial" panose="020B0604020202020204" pitchFamily="34" charset="0"/>
                <a:buChar char="•"/>
              </a:pPr>
              <a:r>
                <a:rPr lang="en-US" sz="3600" spc="-19" dirty="0">
                  <a:solidFill>
                    <a:srgbClr val="000000"/>
                  </a:solidFill>
                  <a:latin typeface="Graphik Regular" panose="020B0503030202060203" pitchFamily="34" charset="0"/>
                </a:rPr>
                <a:t>Insights</a:t>
              </a:r>
            </a:p>
            <a:p>
              <a:pPr marL="457200" indent="-457200">
                <a:lnSpc>
                  <a:spcPts val="2660"/>
                </a:lnSpc>
                <a:buFont typeface="Arial" panose="020B0604020202020204" pitchFamily="34" charset="0"/>
                <a:buChar char="•"/>
              </a:pPr>
              <a:r>
                <a:rPr lang="en-US" sz="36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595921" y="4869051"/>
            <a:ext cx="2725464" cy="830997"/>
          </a:xfrm>
          <a:prstGeom prst="rect">
            <a:avLst/>
          </a:prstGeom>
          <a:noFill/>
        </p:spPr>
        <p:txBody>
          <a:bodyPr wrap="square" rtlCol="0">
            <a:spAutoFit/>
          </a:bodyPr>
          <a:lstStyle/>
          <a:p>
            <a:r>
              <a:rPr lang="en-US" sz="2400" b="1" dirty="0"/>
              <a:t>Marcus</a:t>
            </a:r>
            <a:r>
              <a:rPr lang="en-US" sz="2000" b="1" dirty="0"/>
              <a:t> </a:t>
            </a:r>
            <a:r>
              <a:rPr lang="en-US" sz="2400" b="1" dirty="0" err="1"/>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59573" y="7845834"/>
            <a:ext cx="2667000" cy="830997"/>
          </a:xfrm>
          <a:prstGeom prst="rect">
            <a:avLst/>
          </a:prstGeom>
          <a:noFill/>
        </p:spPr>
        <p:txBody>
          <a:bodyPr wrap="square" rtlCol="0">
            <a:spAutoFit/>
          </a:bodyPr>
          <a:lstStyle/>
          <a:p>
            <a:r>
              <a:rPr lang="en-US" sz="2400" b="1" dirty="0"/>
              <a:t>Julius Leley</a:t>
            </a:r>
          </a:p>
          <a:p>
            <a:r>
              <a:rPr lang="en-US" sz="2400" b="1" dirty="0"/>
              <a:t>Data Analyst</a:t>
            </a:r>
            <a:endParaRPr lang="en-IN" sz="2400" b="1" dirty="0"/>
          </a:p>
        </p:txBody>
      </p:sp>
      <p:pic>
        <p:nvPicPr>
          <p:cNvPr id="38" name="Picture 37">
            <a:extLst>
              <a:ext uri="{FF2B5EF4-FFF2-40B4-BE49-F238E27FC236}">
                <a16:creationId xmlns:a16="http://schemas.microsoft.com/office/drawing/2014/main" id="{22584EDE-A413-45BA-8312-3E5928ECC3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96289" y="7061446"/>
            <a:ext cx="2562055" cy="21230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The 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69048"/>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BB610298-EEB7-47F5-8D68-D5032AAF5D77}"/>
              </a:ext>
            </a:extLst>
          </p:cNvPr>
          <p:cNvGraphicFramePr>
            <a:graphicFrameLocks/>
          </p:cNvGraphicFramePr>
          <p:nvPr>
            <p:extLst>
              <p:ext uri="{D42A27DB-BD31-4B8C-83A1-F6EECF244321}">
                <p14:modId xmlns:p14="http://schemas.microsoft.com/office/powerpoint/2010/main" val="3750511583"/>
              </p:ext>
            </p:extLst>
          </p:nvPr>
        </p:nvGraphicFramePr>
        <p:xfrm>
          <a:off x="2824654" y="1383833"/>
          <a:ext cx="14701346" cy="7768804"/>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6B49F00A-AF2B-49A5-A506-CA009DB2A6B0}"/>
              </a:ext>
            </a:extLst>
          </p:cNvPr>
          <p:cNvGraphicFramePr>
            <a:graphicFrameLocks/>
          </p:cNvGraphicFramePr>
          <p:nvPr>
            <p:extLst>
              <p:ext uri="{D42A27DB-BD31-4B8C-83A1-F6EECF244321}">
                <p14:modId xmlns:p14="http://schemas.microsoft.com/office/powerpoint/2010/main" val="353548883"/>
              </p:ext>
            </p:extLst>
          </p:nvPr>
        </p:nvGraphicFramePr>
        <p:xfrm>
          <a:off x="2985217" y="1383832"/>
          <a:ext cx="15039991" cy="772967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TotalTime>
  <Words>1583</Words>
  <Application>Microsoft Office PowerPoint</Application>
  <PresentationFormat>Custom</PresentationFormat>
  <Paragraphs>152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Graphik Regular</vt:lpstr>
      <vt:lpstr>Clear Sans Regular Bold</vt:lpstr>
      <vt:lpstr>Calibri</vt:lpstr>
      <vt:lpstr>Söhne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Julius Leley</cp:lastModifiedBy>
  <cp:revision>33</cp:revision>
  <dcterms:created xsi:type="dcterms:W3CDTF">2006-08-16T00:00:00Z</dcterms:created>
  <dcterms:modified xsi:type="dcterms:W3CDTF">2024-05-13T07:01:16Z</dcterms:modified>
  <dc:identifier>DAEhDyfaYKE</dc:identifier>
</cp:coreProperties>
</file>