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4" r:id="rId12"/>
    <p:sldId id="266" r:id="rId13"/>
    <p:sldId id="263" r:id="rId14"/>
    <p:sldId id="284" r:id="rId15"/>
    <p:sldId id="271" r:id="rId16"/>
    <p:sldId id="273" r:id="rId17"/>
    <p:sldId id="267" r:id="rId18"/>
    <p:sldId id="268" r:id="rId19"/>
    <p:sldId id="274" r:id="rId20"/>
    <p:sldId id="275" r:id="rId21"/>
    <p:sldId id="276" r:id="rId22"/>
    <p:sldId id="277" r:id="rId23"/>
    <p:sldId id="282" r:id="rId24"/>
    <p:sldId id="283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Churn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Unpredictable churner tendency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Behavior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New Customers Cost</a:t>
          </a:r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Higher than retaining</a:t>
          </a: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insight of customers behavior</a:t>
          </a:r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 custLinFactNeighborX="-26175" custLinFactNeighborY="-1808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Preparation 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Separate data in to three sets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 &amp; Parameter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Choosing algorithm which we going to use in this study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of algorithm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Diagnostic of result we acquire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6131427C-B378-46C3-8A70-D03218425CB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Setting of parameters – for each machine learning algorithm we are going to implement</a:t>
          </a:r>
        </a:p>
      </dgm:t>
    </dgm:pt>
    <dgm:pt modelId="{9281A5FA-4798-480C-98E3-1A72DBA91AF6}" type="parTrans" cxnId="{AEC23E3E-BF61-4135-A77E-AF9F5646C607}">
      <dgm:prSet/>
      <dgm:spPr/>
      <dgm:t>
        <a:bodyPr/>
        <a:lstStyle/>
        <a:p>
          <a:endParaRPr lang="en-US"/>
        </a:p>
      </dgm:t>
    </dgm:pt>
    <dgm:pt modelId="{8CD37F88-CA2E-4115-B2B0-25A794E9DF16}" type="sibTrans" cxnId="{AEC23E3E-BF61-4135-A77E-AF9F5646C607}">
      <dgm:prSet/>
      <dgm:spPr/>
      <dgm:t>
        <a:bodyPr/>
        <a:lstStyle/>
        <a:p>
          <a:endParaRPr lang="en-US"/>
        </a:p>
      </dgm:t>
    </dgm:pt>
    <dgm:pt modelId="{B99E243F-24D7-4680-A312-349244942760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661C88-6A55-49FB-9D9C-EE357E255F36}" type="parTrans" cxnId="{3ACA429C-5E8F-49C2-B115-84D6B28CEBD6}">
      <dgm:prSet/>
      <dgm:spPr/>
      <dgm:t>
        <a:bodyPr/>
        <a:lstStyle/>
        <a:p>
          <a:endParaRPr lang="en-US"/>
        </a:p>
      </dgm:t>
    </dgm:pt>
    <dgm:pt modelId="{8E68574C-58AD-496F-9F94-3E6DC94F6704}" type="sibTrans" cxnId="{3ACA429C-5E8F-49C2-B115-84D6B28CEBD6}">
      <dgm:prSet/>
      <dgm:spPr/>
      <dgm:t>
        <a:bodyPr/>
        <a:lstStyle/>
        <a:p>
          <a:endParaRPr lang="en-US"/>
        </a:p>
      </dgm:t>
    </dgm:pt>
    <dgm:pt modelId="{8D8E445C-3AA6-46BF-8FB1-E33CC1087A25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 graph and seek basis descriptive math on our dataset</a:t>
          </a:r>
        </a:p>
      </dgm:t>
    </dgm:pt>
    <dgm:pt modelId="{EDA7B4D5-7C8B-4C81-8BC6-DB128A41CEC6}" type="parTrans" cxnId="{36E4C6A8-6418-4489-97F4-2472F6D6A23B}">
      <dgm:prSet/>
      <dgm:spPr/>
      <dgm:t>
        <a:bodyPr/>
        <a:lstStyle/>
        <a:p>
          <a:endParaRPr lang="en-US"/>
        </a:p>
      </dgm:t>
    </dgm:pt>
    <dgm:pt modelId="{2497D715-EABE-4D3C-879B-1385A752BA5F}" type="sibTrans" cxnId="{36E4C6A8-6418-4489-97F4-2472F6D6A23B}">
      <dgm:prSet/>
      <dgm:spPr/>
      <dgm:t>
        <a:bodyPr/>
        <a:lstStyle/>
        <a:p>
          <a:endParaRPr lang="en-US"/>
        </a:p>
      </dgm:t>
    </dgm:pt>
    <dgm:pt modelId="{B6C8A721-D912-4470-BAEC-0E31CE82465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Type of data</a:t>
          </a:r>
        </a:p>
      </dgm:t>
    </dgm:pt>
    <dgm:pt modelId="{5287D2A6-6868-4068-8404-518D27ED31F2}" type="parTrans" cxnId="{5621EBBB-EDC2-4EBA-BB66-435D3B5C0206}">
      <dgm:prSet/>
      <dgm:spPr/>
    </dgm:pt>
    <dgm:pt modelId="{562F3153-873B-46F5-9844-A0C54FD1E4A7}" type="sibTrans" cxnId="{5621EBBB-EDC2-4EBA-BB66-435D3B5C0206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AEC23E3E-BF61-4135-A77E-AF9F5646C607}" srcId="{ABA77F75-8642-4931-8D7E-BE6C6DB9940D}" destId="{6131427C-B378-46C3-8A70-D03218425CBC}" srcOrd="1" destOrd="0" parTransId="{9281A5FA-4798-480C-98E3-1A72DBA91AF6}" sibTransId="{8CD37F88-CA2E-4115-B2B0-25A794E9DF16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C2C5B476-391C-4715-8C6B-2296F2CB566B}" type="presOf" srcId="{6131427C-B378-46C3-8A70-D03218425CBC}" destId="{E4FD5043-5612-43C5-B6AE-CCD431549399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3ACA429C-5E8F-49C2-B115-84D6B28CEBD6}" srcId="{ABA77F75-8642-4931-8D7E-BE6C6DB9940D}" destId="{B99E243F-24D7-4680-A312-349244942760}" srcOrd="2" destOrd="0" parTransId="{CF661C88-6A55-49FB-9D9C-EE357E255F36}" sibTransId="{8E68574C-58AD-496F-9F94-3E6DC94F6704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EB6FC0A4-376C-4C8F-9A28-632FE64BAD8D}" type="presOf" srcId="{B6C8A721-D912-4470-BAEC-0E31CE824654}" destId="{17CA1487-CDD9-4364-92F6-A11DBDAFE16C}" srcOrd="0" destOrd="1" presId="urn:microsoft.com/office/officeart/2005/8/layout/hList1"/>
    <dgm:cxn modelId="{36E4C6A8-6418-4489-97F4-2472F6D6A23B}" srcId="{6857B86A-DEC1-407C-A1BB-5BF9ACCBCA6A}" destId="{8D8E445C-3AA6-46BF-8FB1-E33CC1087A25}" srcOrd="2" destOrd="0" parTransId="{EDA7B4D5-7C8B-4C81-8BC6-DB128A41CEC6}" sibTransId="{2497D715-EABE-4D3C-879B-1385A752BA5F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5621EBBB-EDC2-4EBA-BB66-435D3B5C0206}" srcId="{6857B86A-DEC1-407C-A1BB-5BF9ACCBCA6A}" destId="{B6C8A721-D912-4470-BAEC-0E31CE824654}" srcOrd="1" destOrd="0" parTransId="{5287D2A6-6868-4068-8404-518D27ED31F2}" sibTransId="{562F3153-873B-46F5-9844-A0C54FD1E4A7}"/>
    <dgm:cxn modelId="{EB5047C1-747D-4C4B-900F-AA26C3BEEB56}" type="presOf" srcId="{B99E243F-24D7-4680-A312-349244942760}" destId="{E4FD5043-5612-43C5-B6AE-CCD431549399}" srcOrd="0" destOrd="2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2A0C5AEE-2880-4060-A0EC-0BD67F888C8C}" type="presOf" srcId="{8D8E445C-3AA6-46BF-8FB1-E33CC1087A25}" destId="{17CA1487-CDD9-4364-92F6-A11DBDAFE16C}" srcOrd="0" destOrd="2" presId="urn:microsoft.com/office/officeart/2005/8/layout/hList1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Unpredictable churner tendency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Churn</a:t>
          </a:r>
        </a:p>
      </dsp:txBody>
      <dsp:txXfrm>
        <a:off x="55717" y="55717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Higher than retaining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New Customers Cost</a:t>
          </a: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insight of customers behavior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Behavior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00650"/>
          <a:ext cx="3447370" cy="863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Preparation </a:t>
          </a:r>
        </a:p>
      </dsp:txBody>
      <dsp:txXfrm>
        <a:off x="3535" y="100650"/>
        <a:ext cx="3447370" cy="863137"/>
      </dsp:txXfrm>
    </dsp:sp>
    <dsp:sp modelId="{17CA1487-CDD9-4364-92F6-A11DBDAFE16C}">
      <dsp:nvSpPr>
        <dsp:cNvPr id="0" name=""/>
        <dsp:cNvSpPr/>
      </dsp:nvSpPr>
      <dsp:spPr>
        <a:xfrm>
          <a:off x="3535" y="963787"/>
          <a:ext cx="3447370" cy="3427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Separate data in to three sets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Type of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 graph and seek basis descriptive math on our dataset</a:t>
          </a:r>
        </a:p>
      </dsp:txBody>
      <dsp:txXfrm>
        <a:off x="3535" y="963787"/>
        <a:ext cx="3447370" cy="3427818"/>
      </dsp:txXfrm>
    </dsp:sp>
    <dsp:sp modelId="{055A5EAB-EAE0-4501-8649-31F112FF9AD5}">
      <dsp:nvSpPr>
        <dsp:cNvPr id="0" name=""/>
        <dsp:cNvSpPr/>
      </dsp:nvSpPr>
      <dsp:spPr>
        <a:xfrm>
          <a:off x="3933537" y="100650"/>
          <a:ext cx="3447370" cy="863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 &amp; Parameter</a:t>
          </a:r>
        </a:p>
      </dsp:txBody>
      <dsp:txXfrm>
        <a:off x="3933537" y="100650"/>
        <a:ext cx="3447370" cy="863137"/>
      </dsp:txXfrm>
    </dsp:sp>
    <dsp:sp modelId="{E4FD5043-5612-43C5-B6AE-CCD431549399}">
      <dsp:nvSpPr>
        <dsp:cNvPr id="0" name=""/>
        <dsp:cNvSpPr/>
      </dsp:nvSpPr>
      <dsp:spPr>
        <a:xfrm>
          <a:off x="3933537" y="963787"/>
          <a:ext cx="3447370" cy="3427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Choosing algorithm which we going to use in this study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Setting of parameters – for each machine learning algorithm we are going to implement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963787"/>
        <a:ext cx="3447370" cy="3427818"/>
      </dsp:txXfrm>
    </dsp:sp>
    <dsp:sp modelId="{23D06E36-F688-4B37-8BB8-73015E665B0E}">
      <dsp:nvSpPr>
        <dsp:cNvPr id="0" name=""/>
        <dsp:cNvSpPr/>
      </dsp:nvSpPr>
      <dsp:spPr>
        <a:xfrm>
          <a:off x="7863539" y="100650"/>
          <a:ext cx="3447370" cy="863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Test of algorithm</a:t>
          </a:r>
        </a:p>
      </dsp:txBody>
      <dsp:txXfrm>
        <a:off x="7863539" y="100650"/>
        <a:ext cx="3447370" cy="863137"/>
      </dsp:txXfrm>
    </dsp:sp>
    <dsp:sp modelId="{EA81ED6A-A7EA-4137-A3DC-D16E79F1B938}">
      <dsp:nvSpPr>
        <dsp:cNvPr id="0" name=""/>
        <dsp:cNvSpPr/>
      </dsp:nvSpPr>
      <dsp:spPr>
        <a:xfrm>
          <a:off x="7863539" y="963787"/>
          <a:ext cx="3447370" cy="3427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Diagnostic of result we acquire</a:t>
          </a:r>
        </a:p>
      </dsp:txBody>
      <dsp:txXfrm>
        <a:off x="7863539" y="963787"/>
        <a:ext cx="3447370" cy="3427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15-Dec-20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7734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Machine learning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>for predicting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57015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Pongpisut KONGDAN (6370175121)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 Weeks, Data Usage, Cust Service Calls, Day Mins, Monthly Charge, and Roam Mins.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will be normalized with and without Regularized Terms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using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scipy.optimize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 iterations, lambda = 1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methods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Curve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Precision, Recall, and F1 score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C988-DAAD-4400-B87E-821B843B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Trial and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9C9F1-8318-4AC9-8ED4-B0B9CC7E6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482" y="2097088"/>
            <a:ext cx="9097645" cy="2038635"/>
          </a:xfrm>
        </p:spPr>
      </p:pic>
    </p:spTree>
    <p:extLst>
      <p:ext uri="{BB962C8B-B14F-4D97-AF65-F5344CB8AC3E}">
        <p14:creationId xmlns:p14="http://schemas.microsoft.com/office/powerpoint/2010/main" val="154835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 Weeks, Data Usage, Cust Service Calls, Day Mins, Monthly Charge, and Roam Mins.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will be normalized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 Kernel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=1 , Sigma = 0.1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methods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Precision, Recall, and F1 score</a:t>
            </a:r>
          </a:p>
        </p:txBody>
      </p:sp>
    </p:spTree>
    <p:extLst>
      <p:ext uri="{BB962C8B-B14F-4D97-AF65-F5344CB8AC3E}">
        <p14:creationId xmlns:p14="http://schemas.microsoft.com/office/powerpoint/2010/main" val="407679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254"/>
            <a:ext cx="9905999" cy="402394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FW and BW propagation, using all the feature we have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will be normalized, and we will have regularized terms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Sigmoid Function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Trial and error for best of hidden layer (5, 10, 15, 20, 25, 50,70,100,200)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Trial and error for best of lambda (0.1, 0.2, 0.3, 0,4, 0.5, 0.7, 1, 1.5, 2, 2.5, 3)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= 50,000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initial theta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methods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Precision, Recall, and F1 score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Checking</a:t>
            </a:r>
          </a:p>
        </p:txBody>
      </p:sp>
    </p:spTree>
    <p:extLst>
      <p:ext uri="{BB962C8B-B14F-4D97-AF65-F5344CB8AC3E}">
        <p14:creationId xmlns:p14="http://schemas.microsoft.com/office/powerpoint/2010/main" val="215685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Result : 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080AE-564C-4817-ADB5-C11ABC1087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2469" y="2674330"/>
            <a:ext cx="5524500" cy="99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3FBE2-DBF2-4465-8915-C8AA6B8D8F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672" y="4494184"/>
            <a:ext cx="4756785" cy="969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CD56D-D410-44C0-A975-B74EA856FB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5989" y="5460020"/>
            <a:ext cx="2316480" cy="302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065EE-41FC-43DD-AFED-F5F10E1017F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20167" y="4466245"/>
            <a:ext cx="4549140" cy="993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432998-0B58-4C01-9F63-A92E9DD8CFA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20167" y="5475232"/>
            <a:ext cx="2362200" cy="32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120108-B37C-4FA0-9F31-EF1F8CD06416}"/>
              </a:ext>
            </a:extLst>
          </p:cNvPr>
          <p:cNvSpPr txBox="1"/>
          <p:nvPr/>
        </p:nvSpPr>
        <p:spPr>
          <a:xfrm>
            <a:off x="4255844" y="2304998"/>
            <a:ext cx="306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from zero initial theta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7FF99-F19D-4723-8933-0F36AD376826}"/>
              </a:ext>
            </a:extLst>
          </p:cNvPr>
          <p:cNvSpPr txBox="1"/>
          <p:nvPr/>
        </p:nvSpPr>
        <p:spPr>
          <a:xfrm>
            <a:off x="1656250" y="4040612"/>
            <a:ext cx="370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from Regularized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31684-3E8C-4ABC-8EFB-5E9F1AE71783}"/>
              </a:ext>
            </a:extLst>
          </p:cNvPr>
          <p:cNvSpPr txBox="1"/>
          <p:nvPr/>
        </p:nvSpPr>
        <p:spPr>
          <a:xfrm>
            <a:off x="7054727" y="4019258"/>
            <a:ext cx="391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from Non-regularize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5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159" y="1012418"/>
            <a:ext cx="5781841" cy="86299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evaluations</a:t>
            </a:r>
            <a:br>
              <a:rPr lang="en-US" sz="4400" dirty="0">
                <a:latin typeface="Rockwell" panose="02060603020205020403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50E93-3866-4BAC-95B2-306B5528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44" y="2520096"/>
            <a:ext cx="5621948" cy="38367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F56B9D-79C6-46AB-9A0E-F54FD46EBD9E}"/>
              </a:ext>
            </a:extLst>
          </p:cNvPr>
          <p:cNvSpPr txBox="1">
            <a:spLocks/>
          </p:cNvSpPr>
          <p:nvPr/>
        </p:nvSpPr>
        <p:spPr>
          <a:xfrm>
            <a:off x="587620" y="282288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2300" dirty="0">
                <a:latin typeface="Rockwell" panose="02060603020205020403" pitchFamily="18" charset="0"/>
              </a:rPr>
              <a:t>F1 score : Non-regularized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05E71-E29A-43FD-9643-50414E056F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2345" y="2541274"/>
            <a:ext cx="4774397" cy="56322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725AFBE-2D82-44A1-96A3-AC77CAA71A1A}"/>
              </a:ext>
            </a:extLst>
          </p:cNvPr>
          <p:cNvSpPr txBox="1">
            <a:spLocks/>
          </p:cNvSpPr>
          <p:nvPr/>
        </p:nvSpPr>
        <p:spPr>
          <a:xfrm>
            <a:off x="5152205" y="1875416"/>
            <a:ext cx="5781841" cy="86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Learning curve – non regularized</a:t>
            </a:r>
            <a:br>
              <a:rPr lang="en-US" sz="4400" dirty="0">
                <a:latin typeface="Rockwell" panose="02060603020205020403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anchor="ctr">
            <a:normAutofit/>
          </a:bodyPr>
          <a:lstStyle/>
          <a:p>
            <a:r>
              <a:rPr lang="en-US"/>
              <a:t>Result : support vector machine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9D5713-A8C1-4670-AC26-2C68B7F5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1" y="1685131"/>
            <a:ext cx="4649783" cy="823912"/>
          </a:xfrm>
        </p:spPr>
        <p:txBody>
          <a:bodyPr/>
          <a:lstStyle/>
          <a:p>
            <a:r>
              <a:rPr lang="en-US" dirty="0"/>
              <a:t>Accuracy and F1 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BDD28-4F9E-4861-B463-B33354518B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0502" y="2661442"/>
            <a:ext cx="4878391" cy="854103"/>
          </a:xfrm>
          <a:prstGeom prst="rect">
            <a:avLst/>
          </a:prstGeom>
          <a:noFill/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799301B-EC38-412C-A811-9E98A69C9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70136" y="3631431"/>
            <a:ext cx="4875210" cy="2717801"/>
          </a:xfrm>
        </p:spPr>
        <p:txBody>
          <a:bodyPr/>
          <a:lstStyle/>
          <a:p>
            <a:r>
              <a:rPr lang="en-US" dirty="0"/>
              <a:t>Overfitting</a:t>
            </a:r>
          </a:p>
          <a:p>
            <a:r>
              <a:rPr lang="en-US" dirty="0"/>
              <a:t>Zero True Positive</a:t>
            </a:r>
          </a:p>
          <a:p>
            <a:r>
              <a:rPr lang="en-US" dirty="0"/>
              <a:t>Complex non – 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411665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Result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300A8-DE47-46A2-8B4F-2A48013757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0" y="3334320"/>
            <a:ext cx="4878389" cy="1372046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852ED6A-CF15-407F-9D28-619E2C0A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Hidden layer beyond 25 prone to increase overfitting(high variance)</a:t>
            </a:r>
          </a:p>
          <a:p>
            <a:r>
              <a:rPr lang="en-US" dirty="0"/>
              <a:t>Lambda beyond 1 prone to increase underfitting (prediction accuracy)</a:t>
            </a:r>
          </a:p>
          <a:p>
            <a:r>
              <a:rPr lang="en-US" dirty="0"/>
              <a:t>8.4% and 8.39%</a:t>
            </a:r>
          </a:p>
          <a:p>
            <a:r>
              <a:rPr lang="en-US" dirty="0"/>
              <a:t>Close range precision and recall</a:t>
            </a:r>
          </a:p>
          <a:p>
            <a:r>
              <a:rPr lang="en-US" dirty="0"/>
              <a:t>0.7 F1Score</a:t>
            </a:r>
          </a:p>
          <a:p>
            <a:r>
              <a:rPr lang="en-US" dirty="0"/>
              <a:t>Handling Skewed dataset capability</a:t>
            </a:r>
          </a:p>
        </p:txBody>
      </p:sp>
    </p:spTree>
    <p:extLst>
      <p:ext uri="{BB962C8B-B14F-4D97-AF65-F5344CB8AC3E}">
        <p14:creationId xmlns:p14="http://schemas.microsoft.com/office/powerpoint/2010/main" val="69921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27AD0-F951-47CD-9426-25FA76CB83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9565958" cy="971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BB5A3-CCB8-445B-8223-9BE48797B66B}"/>
              </a:ext>
            </a:extLst>
          </p:cNvPr>
          <p:cNvSpPr txBox="1"/>
          <p:nvPr/>
        </p:nvSpPr>
        <p:spPr>
          <a:xfrm>
            <a:off x="2020276" y="3429000"/>
            <a:ext cx="8148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by Neural Network Algorithm with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412403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Winner is Neural Network Algorithm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 result in low accuracy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Trying pairs of features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 result in overfitting and always predict zero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Trying smaller set of features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more training example data</a:t>
            </a:r>
          </a:p>
        </p:txBody>
      </p:sp>
    </p:spTree>
    <p:extLst>
      <p:ext uri="{BB962C8B-B14F-4D97-AF65-F5344CB8AC3E}">
        <p14:creationId xmlns:p14="http://schemas.microsoft.com/office/powerpoint/2010/main" val="407685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today telecommunication industry, there is a huge competition, on of the challenges in the telecommunication industry is the retention. Industry is struggling on maximizing profit from acquiring a new customer, which cost company a lot more when compare with retaining the existing customers; Therefore, for the company to increase it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can allow company to have better chance to identify potential churner.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Craft the strategies to retain customers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cost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 insights into customer behavior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Data-driven method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Others algorithm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64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211" y="2689715"/>
            <a:ext cx="3909035" cy="1478570"/>
          </a:xfrm>
        </p:spPr>
        <p:txBody>
          <a:bodyPr>
            <a:normAutofit/>
          </a:bodyPr>
          <a:lstStyle/>
          <a:p>
            <a:r>
              <a:rPr lang="en-US" sz="10000" dirty="0">
                <a:latin typeface="Rockwell" panose="02060603020205020403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1583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88" y="2523518"/>
            <a:ext cx="9905998" cy="1478570"/>
          </a:xfrm>
        </p:spPr>
        <p:txBody>
          <a:bodyPr>
            <a:normAutofit/>
          </a:bodyPr>
          <a:lstStyle/>
          <a:p>
            <a:r>
              <a:rPr lang="en-US" sz="10000" dirty="0">
                <a:latin typeface="Rockwell" panose="020606030202050204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275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9413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041655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/>
              <a:t>Variables (Attributes)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CA9EBF-D415-4C5A-8107-D709CEEC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647"/>
            <a:ext cx="9905999" cy="3541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data (2,000 records – 60%)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validation data (667 recodes – 20%)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data (666 records – 20%).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263" y="21878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Exploration on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8986-577F-41F7-A7FD-828E80F134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0150" y="1573529"/>
            <a:ext cx="9905998" cy="48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8D4A-6803-49AE-8745-F10B6037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1336202"/>
            <a:ext cx="3856037" cy="621322"/>
          </a:xfrm>
        </p:spPr>
        <p:txBody>
          <a:bodyPr anchor="b">
            <a:normAutofit/>
          </a:bodyPr>
          <a:lstStyle/>
          <a:p>
            <a:r>
              <a:rPr lang="en-US" dirty="0"/>
              <a:t>Visualize 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9F6B0-4658-4B1C-B6DD-7BC2FBE5E3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6200" y="1336202"/>
            <a:ext cx="5891209" cy="3711461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41371D-82D2-4465-809E-A53D9B70E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477" y="2232550"/>
            <a:ext cx="3856037" cy="354171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Skewed Class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Differences on average values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Some outliers</a:t>
            </a:r>
          </a:p>
        </p:txBody>
      </p:sp>
    </p:spTree>
    <p:extLst>
      <p:ext uri="{BB962C8B-B14F-4D97-AF65-F5344CB8AC3E}">
        <p14:creationId xmlns:p14="http://schemas.microsoft.com/office/powerpoint/2010/main" val="306168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 Algorithm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 Algorithm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Network Algorithm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Diagnostic Tools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Curve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Checking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Precision, Recall, and F1 Score</a:t>
            </a:r>
          </a:p>
        </p:txBody>
      </p:sp>
    </p:spTree>
    <p:extLst>
      <p:ext uri="{BB962C8B-B14F-4D97-AF65-F5344CB8AC3E}">
        <p14:creationId xmlns:p14="http://schemas.microsoft.com/office/powerpoint/2010/main" val="1549812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594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Rockwell</vt:lpstr>
      <vt:lpstr>Tahoma</vt:lpstr>
      <vt:lpstr>Times New Roman</vt:lpstr>
      <vt:lpstr>Tw Cen MT</vt:lpstr>
      <vt:lpstr>Wingdings</vt:lpstr>
      <vt:lpstr>Circuit</vt:lpstr>
      <vt:lpstr>Machine learning for predicting churn</vt:lpstr>
      <vt:lpstr>Background Information</vt:lpstr>
      <vt:lpstr>Problems</vt:lpstr>
      <vt:lpstr>Workable Solutions </vt:lpstr>
      <vt:lpstr>Variables (Attributes)</vt:lpstr>
      <vt:lpstr>datasets</vt:lpstr>
      <vt:lpstr>Exploration on dataset</vt:lpstr>
      <vt:lpstr>Visualize our data</vt:lpstr>
      <vt:lpstr>methodology</vt:lpstr>
      <vt:lpstr>Logistic Regression</vt:lpstr>
      <vt:lpstr>Logistic Trial and error</vt:lpstr>
      <vt:lpstr>Support Vector Machine</vt:lpstr>
      <vt:lpstr>Neural network</vt:lpstr>
      <vt:lpstr>Result : Logistic Regression</vt:lpstr>
      <vt:lpstr>Model evaluations </vt:lpstr>
      <vt:lpstr>Result : support vector machine</vt:lpstr>
      <vt:lpstr>Result Neural network</vt:lpstr>
      <vt:lpstr>Final Result</vt:lpstr>
      <vt:lpstr>conclusion</vt:lpstr>
      <vt:lpstr>conclusion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predicting churn</dc:title>
  <dc:creator>Back Kongdan</dc:creator>
  <cp:lastModifiedBy>Back Kongdan</cp:lastModifiedBy>
  <cp:revision>8</cp:revision>
  <dcterms:created xsi:type="dcterms:W3CDTF">2020-12-15T04:35:25Z</dcterms:created>
  <dcterms:modified xsi:type="dcterms:W3CDTF">2020-12-15T06:01:12Z</dcterms:modified>
</cp:coreProperties>
</file>