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6CFC-5BC5-4F88-A8AB-38CD0D72D32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24D-327B-4079-A2D3-22057C3D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6CFC-5BC5-4F88-A8AB-38CD0D72D32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24D-327B-4079-A2D3-22057C3D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8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6CFC-5BC5-4F88-A8AB-38CD0D72D32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24D-327B-4079-A2D3-22057C3D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3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6CFC-5BC5-4F88-A8AB-38CD0D72D32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24D-327B-4079-A2D3-22057C3D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6CFC-5BC5-4F88-A8AB-38CD0D72D32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24D-327B-4079-A2D3-22057C3D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9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6CFC-5BC5-4F88-A8AB-38CD0D72D32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24D-327B-4079-A2D3-22057C3D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6CFC-5BC5-4F88-A8AB-38CD0D72D32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24D-327B-4079-A2D3-22057C3D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9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6CFC-5BC5-4F88-A8AB-38CD0D72D32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24D-327B-4079-A2D3-22057C3D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6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6CFC-5BC5-4F88-A8AB-38CD0D72D32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24D-327B-4079-A2D3-22057C3D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2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6CFC-5BC5-4F88-A8AB-38CD0D72D32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24D-327B-4079-A2D3-22057C3D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7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6CFC-5BC5-4F88-A8AB-38CD0D72D32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24D-327B-4079-A2D3-22057C3D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9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FC-5BC5-4F88-A8AB-38CD0D72D32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1024D-327B-4079-A2D3-22057C3D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0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84231"/>
              </p:ext>
            </p:extLst>
          </p:nvPr>
        </p:nvGraphicFramePr>
        <p:xfrm>
          <a:off x="407458" y="238254"/>
          <a:ext cx="314920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472">
                  <a:extLst>
                    <a:ext uri="{9D8B030D-6E8A-4147-A177-3AD203B41FA5}">
                      <a16:colId xmlns:a16="http://schemas.microsoft.com/office/drawing/2014/main" val="2850512020"/>
                    </a:ext>
                  </a:extLst>
                </a:gridCol>
                <a:gridCol w="526361">
                  <a:extLst>
                    <a:ext uri="{9D8B030D-6E8A-4147-A177-3AD203B41FA5}">
                      <a16:colId xmlns:a16="http://schemas.microsoft.com/office/drawing/2014/main" val="2560216055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28627748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25637670"/>
                    </a:ext>
                  </a:extLst>
                </a:gridCol>
                <a:gridCol w="593766">
                  <a:extLst>
                    <a:ext uri="{9D8B030D-6E8A-4147-A177-3AD203B41FA5}">
                      <a16:colId xmlns:a16="http://schemas.microsoft.com/office/drawing/2014/main" val="3577692682"/>
                    </a:ext>
                  </a:extLst>
                </a:gridCol>
                <a:gridCol w="564078">
                  <a:extLst>
                    <a:ext uri="{9D8B030D-6E8A-4147-A177-3AD203B41FA5}">
                      <a16:colId xmlns:a16="http://schemas.microsoft.com/office/drawing/2014/main" val="1796516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baseline="-25000" dirty="0" err="1" smtClean="0"/>
                        <a:t>i</a:t>
                      </a:r>
                      <a:endParaRPr lang="en-US" b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b="0" dirty="0" smtClean="0"/>
                        <a:t>Θ</a:t>
                      </a:r>
                      <a:r>
                        <a:rPr lang="en-US" b="0" baseline="-25000" dirty="0" err="1" smtClean="0"/>
                        <a:t>i</a:t>
                      </a:r>
                      <a:endParaRPr lang="en-US" b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d</a:t>
                      </a:r>
                      <a:r>
                        <a:rPr lang="en-US" b="0" baseline="-25000" dirty="0" smtClean="0"/>
                        <a:t>i</a:t>
                      </a:r>
                      <a:endParaRPr lang="en-US" b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a</a:t>
                      </a:r>
                      <a:r>
                        <a:rPr lang="en-US" b="0" baseline="-25000" dirty="0" err="1" smtClean="0"/>
                        <a:t>i</a:t>
                      </a:r>
                      <a:endParaRPr lang="en-US" b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b="0" dirty="0" smtClean="0"/>
                        <a:t>α</a:t>
                      </a:r>
                      <a:r>
                        <a:rPr lang="en-US" b="0" baseline="-25000" dirty="0" err="1" smtClean="0"/>
                        <a:t>i</a:t>
                      </a:r>
                      <a:endParaRPr lang="en-US" b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b="0" dirty="0" smtClean="0"/>
                        <a:t>σ</a:t>
                      </a:r>
                      <a:r>
                        <a:rPr lang="en-US" b="0" baseline="-25000" dirty="0" err="1" smtClean="0"/>
                        <a:t>i</a:t>
                      </a:r>
                      <a:endParaRPr lang="en-US" b="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358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r>
                        <a:rPr lang="en-US" baseline="30000" dirty="0" smtClean="0"/>
                        <a:t>o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67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0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r>
                        <a:rPr lang="en-US" baseline="30000" dirty="0" smtClean="0"/>
                        <a:t>o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r>
                        <a:rPr lang="en-US" baseline="30000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60125"/>
                  </a:ext>
                </a:extLst>
              </a:tr>
              <a:tr h="2880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295248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32606" y="1912531"/>
            <a:ext cx="1028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= 1</a:t>
            </a:r>
          </a:p>
          <a:p>
            <a:r>
              <a:rPr lang="en-US" dirty="0" smtClean="0"/>
              <a:t>Θ</a:t>
            </a:r>
            <a:r>
              <a:rPr lang="en-US" baseline="-25000" dirty="0" smtClean="0"/>
              <a:t>1 </a:t>
            </a:r>
            <a:r>
              <a:rPr lang="en-US" dirty="0" smtClean="0"/>
              <a:t>= q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d</a:t>
            </a:r>
            <a:r>
              <a:rPr lang="en-US" baseline="-25000" dirty="0" smtClean="0"/>
              <a:t>1 </a:t>
            </a:r>
            <a:r>
              <a:rPr lang="en-US" dirty="0" smtClean="0"/>
              <a:t>= L</a:t>
            </a:r>
            <a:r>
              <a:rPr lang="en-US" baseline="-25000" dirty="0" smtClean="0"/>
              <a:t>1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baseline="-25000" dirty="0" smtClean="0"/>
              <a:t>1 </a:t>
            </a:r>
            <a:r>
              <a:rPr lang="en-US" dirty="0" smtClean="0"/>
              <a:t>= 0</a:t>
            </a:r>
          </a:p>
          <a:p>
            <a:r>
              <a:rPr lang="en-US" dirty="0" smtClean="0"/>
              <a:t>α</a:t>
            </a:r>
            <a:r>
              <a:rPr lang="en-US" baseline="-25000" dirty="0" smtClean="0"/>
              <a:t>1 </a:t>
            </a:r>
            <a:r>
              <a:rPr lang="en-US" dirty="0" smtClean="0"/>
              <a:t>= </a:t>
            </a:r>
            <a:r>
              <a:rPr lang="en-US" dirty="0" smtClean="0"/>
              <a:t>90</a:t>
            </a:r>
            <a:r>
              <a:rPr lang="en-US" baseline="30000" dirty="0" smtClean="0"/>
              <a:t>o</a:t>
            </a:r>
            <a:endParaRPr lang="en-US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1533727" y="3072215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{1}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33727" y="2042265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{2}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32011" y="3478128"/>
            <a:ext cx="10641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= 2</a:t>
            </a:r>
          </a:p>
          <a:p>
            <a:r>
              <a:rPr lang="en-US" dirty="0" smtClean="0"/>
              <a:t>Θ</a:t>
            </a:r>
            <a:r>
              <a:rPr lang="en-US" baseline="-25000" dirty="0" smtClean="0"/>
              <a:t>2 </a:t>
            </a:r>
            <a:r>
              <a:rPr lang="en-US" dirty="0" smtClean="0"/>
              <a:t>= q</a:t>
            </a:r>
            <a:r>
              <a:rPr lang="en-US" baseline="-25000" dirty="0"/>
              <a:t>2</a:t>
            </a:r>
            <a:endParaRPr lang="en-US" baseline="-25000" dirty="0" smtClean="0"/>
          </a:p>
          <a:p>
            <a:r>
              <a:rPr lang="en-US" dirty="0" smtClean="0"/>
              <a:t>d</a:t>
            </a:r>
            <a:r>
              <a:rPr lang="en-US" baseline="-25000" dirty="0" smtClean="0"/>
              <a:t>2 </a:t>
            </a:r>
            <a:r>
              <a:rPr lang="en-US" dirty="0" smtClean="0"/>
              <a:t>= 0</a:t>
            </a:r>
          </a:p>
          <a:p>
            <a:r>
              <a:rPr lang="en-US" dirty="0" smtClean="0"/>
              <a:t>a</a:t>
            </a:r>
            <a:r>
              <a:rPr lang="en-US" baseline="-25000" dirty="0" smtClean="0"/>
              <a:t>2 </a:t>
            </a:r>
            <a:r>
              <a:rPr lang="en-US" dirty="0" smtClean="0"/>
              <a:t>= </a:t>
            </a:r>
            <a:r>
              <a:rPr lang="en-US" dirty="0" smtClean="0"/>
              <a:t>0</a:t>
            </a:r>
            <a:endParaRPr lang="en-US" dirty="0" smtClean="0"/>
          </a:p>
          <a:p>
            <a:r>
              <a:rPr lang="en-US" dirty="0" smtClean="0"/>
              <a:t>α</a:t>
            </a:r>
            <a:r>
              <a:rPr lang="en-US" baseline="-25000" dirty="0" smtClean="0"/>
              <a:t>2 </a:t>
            </a:r>
            <a:r>
              <a:rPr lang="en-US" dirty="0" smtClean="0"/>
              <a:t>= </a:t>
            </a:r>
            <a:r>
              <a:rPr lang="en-US" dirty="0" smtClean="0"/>
              <a:t>90</a:t>
            </a:r>
            <a:r>
              <a:rPr lang="en-US" baseline="30000" dirty="0" smtClean="0"/>
              <a:t>o</a:t>
            </a:r>
            <a:endParaRPr lang="en-US" dirty="0" smtClean="0"/>
          </a:p>
          <a:p>
            <a:r>
              <a:rPr lang="el-GR" dirty="0" smtClean="0"/>
              <a:t>σ</a:t>
            </a:r>
            <a:r>
              <a:rPr lang="en-US" baseline="-25000" dirty="0"/>
              <a:t>2</a:t>
            </a:r>
            <a:r>
              <a:rPr lang="en-US" dirty="0" smtClean="0"/>
              <a:t> = </a:t>
            </a:r>
            <a:r>
              <a:rPr lang="en-US" dirty="0"/>
              <a:t>90</a:t>
            </a:r>
            <a:r>
              <a:rPr lang="en-US" baseline="30000" dirty="0"/>
              <a:t>o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694558" y="4287425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{2}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766333" y="3697169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{3}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46451" y="5225888"/>
            <a:ext cx="1064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= 3</a:t>
            </a:r>
          </a:p>
          <a:p>
            <a:r>
              <a:rPr lang="en-US" dirty="0" smtClean="0"/>
              <a:t>Θ</a:t>
            </a:r>
            <a:r>
              <a:rPr lang="en-US" baseline="-25000" dirty="0"/>
              <a:t>3</a:t>
            </a:r>
            <a:r>
              <a:rPr lang="en-US" baseline="-25000" dirty="0" smtClean="0"/>
              <a:t> </a:t>
            </a:r>
            <a:r>
              <a:rPr lang="en-US" dirty="0" smtClean="0"/>
              <a:t>= 0</a:t>
            </a:r>
            <a:endParaRPr lang="en-US" baseline="-25000" dirty="0" smtClean="0"/>
          </a:p>
          <a:p>
            <a:r>
              <a:rPr lang="en-US" dirty="0" smtClean="0"/>
              <a:t>d</a:t>
            </a:r>
            <a:r>
              <a:rPr lang="en-US" baseline="-25000" dirty="0"/>
              <a:t>3</a:t>
            </a:r>
            <a:r>
              <a:rPr lang="en-US" baseline="-25000" dirty="0" smtClean="0"/>
              <a:t> </a:t>
            </a:r>
            <a:r>
              <a:rPr lang="en-US" dirty="0" smtClean="0"/>
              <a:t>= q</a:t>
            </a:r>
            <a:r>
              <a:rPr lang="en-US" baseline="-25000" dirty="0"/>
              <a:t>3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baseline="-25000" dirty="0"/>
              <a:t>3</a:t>
            </a:r>
            <a:r>
              <a:rPr lang="en-US" baseline="-25000" dirty="0" smtClean="0"/>
              <a:t> </a:t>
            </a:r>
            <a:r>
              <a:rPr lang="en-US" dirty="0" smtClean="0"/>
              <a:t>= 0</a:t>
            </a:r>
          </a:p>
          <a:p>
            <a:r>
              <a:rPr lang="en-US" dirty="0" smtClean="0"/>
              <a:t>α</a:t>
            </a:r>
            <a:r>
              <a:rPr lang="en-US" baseline="-25000" dirty="0"/>
              <a:t>3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90</a:t>
            </a:r>
            <a:r>
              <a:rPr lang="en-US" baseline="30000" dirty="0" smtClean="0"/>
              <a:t>o</a:t>
            </a:r>
            <a:endParaRPr lang="en-US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1595167" y="564605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{3}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577636" y="564856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{4}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840780" y="238254"/>
            <a:ext cx="57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= 1</a:t>
            </a:r>
          </a:p>
        </p:txBody>
      </p:sp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629034"/>
              </p:ext>
            </p:extLst>
          </p:nvPr>
        </p:nvGraphicFramePr>
        <p:xfrm>
          <a:off x="4517674" y="238254"/>
          <a:ext cx="3508385" cy="7086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1677">
                  <a:extLst>
                    <a:ext uri="{9D8B030D-6E8A-4147-A177-3AD203B41FA5}">
                      <a16:colId xmlns:a16="http://schemas.microsoft.com/office/drawing/2014/main" val="74815048"/>
                    </a:ext>
                  </a:extLst>
                </a:gridCol>
                <a:gridCol w="701677">
                  <a:extLst>
                    <a:ext uri="{9D8B030D-6E8A-4147-A177-3AD203B41FA5}">
                      <a16:colId xmlns:a16="http://schemas.microsoft.com/office/drawing/2014/main" val="1722335726"/>
                    </a:ext>
                  </a:extLst>
                </a:gridCol>
                <a:gridCol w="701677">
                  <a:extLst>
                    <a:ext uri="{9D8B030D-6E8A-4147-A177-3AD203B41FA5}">
                      <a16:colId xmlns:a16="http://schemas.microsoft.com/office/drawing/2014/main" val="2487977645"/>
                    </a:ext>
                  </a:extLst>
                </a:gridCol>
                <a:gridCol w="701677">
                  <a:extLst>
                    <a:ext uri="{9D8B030D-6E8A-4147-A177-3AD203B41FA5}">
                      <a16:colId xmlns:a16="http://schemas.microsoft.com/office/drawing/2014/main" val="4199318882"/>
                    </a:ext>
                  </a:extLst>
                </a:gridCol>
                <a:gridCol w="701677">
                  <a:extLst>
                    <a:ext uri="{9D8B030D-6E8A-4147-A177-3AD203B41FA5}">
                      <a16:colId xmlns:a16="http://schemas.microsoft.com/office/drawing/2014/main" val="3925963196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cos(q1)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sin(q1)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37689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</a:rPr>
                        <a:t>A1=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sin(q1)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-cos(q1)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7467559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244778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1610668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735396"/>
              </p:ext>
            </p:extLst>
          </p:nvPr>
        </p:nvGraphicFramePr>
        <p:xfrm>
          <a:off x="4517670" y="1158108"/>
          <a:ext cx="3508390" cy="7086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1678">
                  <a:extLst>
                    <a:ext uri="{9D8B030D-6E8A-4147-A177-3AD203B41FA5}">
                      <a16:colId xmlns:a16="http://schemas.microsoft.com/office/drawing/2014/main" val="1444678640"/>
                    </a:ext>
                  </a:extLst>
                </a:gridCol>
                <a:gridCol w="701678">
                  <a:extLst>
                    <a:ext uri="{9D8B030D-6E8A-4147-A177-3AD203B41FA5}">
                      <a16:colId xmlns:a16="http://schemas.microsoft.com/office/drawing/2014/main" val="2037671878"/>
                    </a:ext>
                  </a:extLst>
                </a:gridCol>
                <a:gridCol w="701678">
                  <a:extLst>
                    <a:ext uri="{9D8B030D-6E8A-4147-A177-3AD203B41FA5}">
                      <a16:colId xmlns:a16="http://schemas.microsoft.com/office/drawing/2014/main" val="2155895435"/>
                    </a:ext>
                  </a:extLst>
                </a:gridCol>
                <a:gridCol w="701678">
                  <a:extLst>
                    <a:ext uri="{9D8B030D-6E8A-4147-A177-3AD203B41FA5}">
                      <a16:colId xmlns:a16="http://schemas.microsoft.com/office/drawing/2014/main" val="1520298990"/>
                    </a:ext>
                  </a:extLst>
                </a:gridCol>
                <a:gridCol w="701678">
                  <a:extLst>
                    <a:ext uri="{9D8B030D-6E8A-4147-A177-3AD203B41FA5}">
                      <a16:colId xmlns:a16="http://schemas.microsoft.com/office/drawing/2014/main" val="43997224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cos(q2+90)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sin(q2+90)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884391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</a:rPr>
                        <a:t>A2=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sin(q2+90)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-cos(q2+90)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39667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012578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5465504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840780" y="1158108"/>
            <a:ext cx="57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= 2</a:t>
            </a:r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569554"/>
              </p:ext>
            </p:extLst>
          </p:nvPr>
        </p:nvGraphicFramePr>
        <p:xfrm>
          <a:off x="4517671" y="2077962"/>
          <a:ext cx="3508390" cy="76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1678">
                  <a:extLst>
                    <a:ext uri="{9D8B030D-6E8A-4147-A177-3AD203B41FA5}">
                      <a16:colId xmlns:a16="http://schemas.microsoft.com/office/drawing/2014/main" val="1941807848"/>
                    </a:ext>
                  </a:extLst>
                </a:gridCol>
                <a:gridCol w="701678">
                  <a:extLst>
                    <a:ext uri="{9D8B030D-6E8A-4147-A177-3AD203B41FA5}">
                      <a16:colId xmlns:a16="http://schemas.microsoft.com/office/drawing/2014/main" val="3735843159"/>
                    </a:ext>
                  </a:extLst>
                </a:gridCol>
                <a:gridCol w="701678">
                  <a:extLst>
                    <a:ext uri="{9D8B030D-6E8A-4147-A177-3AD203B41FA5}">
                      <a16:colId xmlns:a16="http://schemas.microsoft.com/office/drawing/2014/main" val="2657905080"/>
                    </a:ext>
                  </a:extLst>
                </a:gridCol>
                <a:gridCol w="701678">
                  <a:extLst>
                    <a:ext uri="{9D8B030D-6E8A-4147-A177-3AD203B41FA5}">
                      <a16:colId xmlns:a16="http://schemas.microsoft.com/office/drawing/2014/main" val="3829256814"/>
                    </a:ext>
                  </a:extLst>
                </a:gridCol>
                <a:gridCol w="701678">
                  <a:extLst>
                    <a:ext uri="{9D8B030D-6E8A-4147-A177-3AD203B41FA5}">
                      <a16:colId xmlns:a16="http://schemas.microsoft.com/office/drawing/2014/main" val="4952585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04820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</a:rPr>
                        <a:t>A3=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75478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q3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9540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3268938"/>
                  </a:ext>
                </a:extLst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3840779" y="2005215"/>
            <a:ext cx="57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= 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895" y="341281"/>
            <a:ext cx="3507922" cy="3012238"/>
          </a:xfrm>
          <a:prstGeom prst="rect">
            <a:avLst/>
          </a:prstGeom>
        </p:spPr>
      </p:pic>
      <p:cxnSp>
        <p:nvCxnSpPr>
          <p:cNvPr id="76" name="Straight Arrow Connector 75"/>
          <p:cNvCxnSpPr/>
          <p:nvPr/>
        </p:nvCxnSpPr>
        <p:spPr>
          <a:xfrm flipV="1">
            <a:off x="9065626" y="2500864"/>
            <a:ext cx="0" cy="4631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9065625" y="1259791"/>
            <a:ext cx="320633" cy="3265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9065627" y="1562707"/>
            <a:ext cx="555341" cy="176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431257" y="2415325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{1}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8532558" y="102587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{2}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9710819" y="170973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{3}</a:t>
            </a:r>
            <a:endParaRPr lang="en-US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9051185" y="2964002"/>
            <a:ext cx="5462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2041584" y="2893421"/>
            <a:ext cx="0" cy="4631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2027143" y="3356559"/>
            <a:ext cx="5462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2016939" y="1980269"/>
            <a:ext cx="320633" cy="3265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2016940" y="2300872"/>
            <a:ext cx="5462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1758110" y="3881835"/>
            <a:ext cx="320633" cy="3265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1758111" y="4202438"/>
            <a:ext cx="5462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543" y="4032996"/>
            <a:ext cx="2571853" cy="2566404"/>
          </a:xfrm>
          <a:prstGeom prst="rect">
            <a:avLst/>
          </a:prstGeom>
        </p:spPr>
      </p:pic>
      <p:cxnSp>
        <p:nvCxnSpPr>
          <p:cNvPr id="142" name="Straight Arrow Connector 141"/>
          <p:cNvCxnSpPr/>
          <p:nvPr/>
        </p:nvCxnSpPr>
        <p:spPr>
          <a:xfrm flipV="1">
            <a:off x="10054127" y="5331256"/>
            <a:ext cx="0" cy="4631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V="1">
            <a:off x="10039687" y="5474455"/>
            <a:ext cx="509835" cy="3199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V="1">
            <a:off x="10054128" y="4780946"/>
            <a:ext cx="693041" cy="1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10054129" y="4509430"/>
            <a:ext cx="495393" cy="2587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9578312" y="4808631"/>
            <a:ext cx="405960" cy="2363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 flipV="1">
            <a:off x="9984271" y="4355291"/>
            <a:ext cx="2" cy="439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0186365" y="1575007"/>
            <a:ext cx="489552" cy="53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10186367" y="1569039"/>
            <a:ext cx="3621" cy="431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0473835" y="522588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{1}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10894841" y="4583499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{2}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9465325" y="4170625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{3}</a:t>
            </a:r>
            <a:endParaRPr lang="en-US" dirty="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2648240" y="4196469"/>
            <a:ext cx="539167" cy="59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>
            <a:off x="2648240" y="4196469"/>
            <a:ext cx="1" cy="5153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10821178" y="1572313"/>
            <a:ext cx="489552" cy="53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0821180" y="1566345"/>
            <a:ext cx="3621" cy="431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10944438" y="167670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{4}</a:t>
            </a:r>
            <a:endParaRPr lang="en-US" dirty="0"/>
          </a:p>
        </p:txBody>
      </p:sp>
      <p:cxnSp>
        <p:nvCxnSpPr>
          <p:cNvPr id="174" name="Straight Arrow Connector 173"/>
          <p:cNvCxnSpPr/>
          <p:nvPr/>
        </p:nvCxnSpPr>
        <p:spPr>
          <a:xfrm flipH="1">
            <a:off x="9102496" y="5094877"/>
            <a:ext cx="405960" cy="2363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9508455" y="4641537"/>
            <a:ext cx="2" cy="439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8964782" y="5289789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{4}</a:t>
            </a:r>
            <a:endParaRPr lang="en-US" dirty="0"/>
          </a:p>
        </p:txBody>
      </p:sp>
      <p:cxnSp>
        <p:nvCxnSpPr>
          <p:cNvPr id="177" name="Straight Arrow Connector 176"/>
          <p:cNvCxnSpPr/>
          <p:nvPr/>
        </p:nvCxnSpPr>
        <p:spPr>
          <a:xfrm flipV="1">
            <a:off x="1798405" y="6118293"/>
            <a:ext cx="539167" cy="59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>
            <a:off x="1798405" y="6118293"/>
            <a:ext cx="1" cy="5153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V="1">
            <a:off x="2573408" y="6103465"/>
            <a:ext cx="539167" cy="59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>
            <a:off x="2573408" y="6103465"/>
            <a:ext cx="1" cy="5153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TextBox 182"/>
              <p:cNvSpPr txBox="1"/>
              <p:nvPr/>
            </p:nvSpPr>
            <p:spPr>
              <a:xfrm>
                <a:off x="3297366" y="3244408"/>
                <a:ext cx="6182077" cy="8122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sz="1400" i="1" baseline="-25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sz="1400" i="1" baseline="-25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  <m:r>
                                              <a:rPr lang="en-US" sz="1400" i="1" baseline="-2500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  <m:r>
                                                  <a:rPr lang="en-US" sz="1400" i="1" baseline="-2500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𝐿</m:t>
                                                  </m:r>
                                                  <m:r>
                                                    <a:rPr lang="en-US" sz="1400" b="0" i="1" baseline="-250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sz="1400" i="1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+90)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sz="1400" i="1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+90)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  <m:r>
                                              <a:rPr lang="en-US" sz="1400" i="1" baseline="-250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+90)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  <m:r>
                                                  <a:rPr lang="en-US" sz="1400" i="1" baseline="-2500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  <m:t>+90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  <m:r>
                                                    <a:rPr lang="en-US" sz="1400" b="0" i="1" baseline="-250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baseline="-25000" dirty="0"/>
              </a:p>
            </p:txBody>
          </p:sp>
        </mc:Choice>
        <mc:Fallback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366" y="3244408"/>
                <a:ext cx="6182077" cy="8122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Rectangle 183"/>
              <p:cNvSpPr/>
              <p:nvPr/>
            </p:nvSpPr>
            <p:spPr>
              <a:xfrm>
                <a:off x="3245129" y="4045118"/>
                <a:ext cx="6096000" cy="9426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sz="1400" i="1" baseline="-250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sz="1400" i="1" baseline="-250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+90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sz="1400" i="1" baseline="-250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sz="1400" i="1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+90)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  <m:r>
                                              <a:rPr lang="en-US" sz="1400" i="1" baseline="-250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+90)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sz="1400" i="1" baseline="-25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sz="1400" i="1" baseline="-250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  <m:r>
                                              <a:rPr lang="en-US" sz="1400" i="1" baseline="-2500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  <m:r>
                                              <a:rPr lang="en-US" sz="1400" i="1" baseline="-250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+90)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  <m:r>
                                                  <a:rPr lang="en-US" sz="1400" i="1" baseline="-2500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  <m:r>
                                                  <a:rPr lang="en-US" sz="1400" i="1" baseline="-2500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  <m:t>+90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𝑞</m:t>
                                                      </m:r>
                                                      <m:r>
                                                        <a:rPr lang="en-US" sz="1400" i="1" baseline="-250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  <m:r>
                                                        <a:rPr lang="en-US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+90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𝐿</m:t>
                                                  </m:r>
                                                  <m:r>
                                                    <a:rPr lang="en-US" sz="1400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  <m:r>
                                                    <a:rPr lang="en-US" sz="1400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baseline="-25000" dirty="0"/>
              </a:p>
            </p:txBody>
          </p:sp>
        </mc:Choice>
        <mc:Fallback>
          <p:sp>
            <p:nvSpPr>
              <p:cNvPr id="184" name="Rectangle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129" y="4045118"/>
                <a:ext cx="6096000" cy="9426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Rectangle 185"/>
              <p:cNvSpPr/>
              <p:nvPr/>
            </p:nvSpPr>
            <p:spPr>
              <a:xfrm>
                <a:off x="3239925" y="5011369"/>
                <a:ext cx="6096000" cy="9426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sz="1400" i="1" baseline="-250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sz="1400" i="1" baseline="-250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+90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sz="1400" i="1" baseline="-250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sz="1400" i="1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+90)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  <m:r>
                                              <a:rPr lang="en-US" sz="1400" i="1" baseline="-250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+90)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sz="1400" i="1" baseline="-25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sz="1400" i="1" baseline="-250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  <m:r>
                                              <a:rPr lang="en-US" sz="1400" i="1" baseline="-2500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  <m:r>
                                              <a:rPr lang="en-US" sz="1400" i="1" baseline="-250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+90)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  <m:r>
                                                  <a:rPr lang="en-US" sz="1400" i="1" baseline="-2500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  <m:r>
                                                  <a:rPr lang="en-US" sz="1400" i="1" baseline="-2500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  <m:t>+90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𝑞</m:t>
                                                      </m:r>
                                                      <m:r>
                                                        <a:rPr lang="en-US" sz="1400" i="1" baseline="-250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  <m:r>
                                                        <a:rPr lang="en-US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+90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  <m:r>
                                              <a:rPr lang="en-US" sz="1400" i="1" baseline="-2500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  <m:r>
                                              <a:rPr lang="en-US" sz="1400" i="1" baseline="-250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+90)</m:t>
                                            </m:r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  <m:r>
                                              <a:rPr lang="en-US" sz="1400" i="1" baseline="-2500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  <m:r>
                                                  <a:rPr lang="en-US" sz="1400" i="1" baseline="-2500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  <m:r>
                                                  <a:rPr lang="en-US" sz="1400" i="1" baseline="-2500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  <m:t>+90</m:t>
                                                </m:r>
                                              </m:e>
                                            </m:d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  <m:r>
                                              <a:rPr lang="en-US" sz="1400" i="1" baseline="-2500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𝐿</m:t>
                                                  </m:r>
                                                  <m:r>
                                                    <a:rPr lang="en-US" sz="1400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sz="1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𝑞</m:t>
                                                      </m:r>
                                                      <m:r>
                                                        <a:rPr lang="en-US" sz="1400" b="0" i="1" baseline="-2500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  <m:r>
                                                        <a:rPr lang="en-US" sz="1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+90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  <m: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baseline="-25000" dirty="0"/>
              </a:p>
            </p:txBody>
          </p:sp>
        </mc:Choice>
        <mc:Fallback>
          <p:sp>
            <p:nvSpPr>
              <p:cNvPr id="186" name="Rectangle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925" y="5011369"/>
                <a:ext cx="6096000" cy="9426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3297366" y="5942730"/>
            <a:ext cx="5621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dx/</a:t>
            </a:r>
            <a:r>
              <a:rPr lang="es-ES" sz="1400" dirty="0" err="1" smtClean="0"/>
              <a:t>dq</a:t>
            </a:r>
            <a:r>
              <a:rPr lang="es-ES" sz="1400" dirty="0" smtClean="0"/>
              <a:t> </a:t>
            </a:r>
            <a:r>
              <a:rPr lang="es-ES" sz="1400" dirty="0"/>
              <a:t>= </a:t>
            </a:r>
            <a:r>
              <a:rPr lang="es-ES" sz="1400" dirty="0" smtClean="0"/>
              <a:t>[s(q</a:t>
            </a:r>
            <a:r>
              <a:rPr lang="es-ES" sz="1400" baseline="-25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+ </a:t>
            </a:r>
            <a:r>
              <a:rPr lang="es-ES" sz="1400" dirty="0" smtClean="0"/>
              <a:t>90)c(q</a:t>
            </a:r>
            <a:r>
              <a:rPr lang="es-ES" sz="1400" baseline="-25000" dirty="0" smtClean="0"/>
              <a:t>1</a:t>
            </a:r>
            <a:r>
              <a:rPr lang="es-ES" sz="1400" dirty="0" smtClean="0"/>
              <a:t>)]dq</a:t>
            </a:r>
            <a:r>
              <a:rPr lang="es-ES" sz="1400" baseline="-25000" dirty="0" smtClean="0"/>
              <a:t>3</a:t>
            </a:r>
            <a:r>
              <a:rPr lang="es-ES" sz="1400" dirty="0" smtClean="0"/>
              <a:t> + [q</a:t>
            </a:r>
            <a:r>
              <a:rPr lang="es-ES" sz="1400" baseline="-25000" dirty="0" smtClean="0"/>
              <a:t>3</a:t>
            </a:r>
            <a:r>
              <a:rPr lang="es-ES" sz="1400" dirty="0" smtClean="0"/>
              <a:t>c(q</a:t>
            </a:r>
            <a:r>
              <a:rPr lang="es-ES" sz="1400" baseline="-25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+ </a:t>
            </a:r>
            <a:r>
              <a:rPr lang="es-ES" sz="1400" dirty="0" smtClean="0"/>
              <a:t>90)c(q</a:t>
            </a:r>
            <a:r>
              <a:rPr lang="es-ES" sz="1400" baseline="-25000" dirty="0" smtClean="0"/>
              <a:t>1</a:t>
            </a:r>
            <a:r>
              <a:rPr lang="es-ES" sz="1400" dirty="0" smtClean="0"/>
              <a:t>)]dq</a:t>
            </a:r>
            <a:r>
              <a:rPr lang="es-ES" sz="1400" baseline="-25000" dirty="0" smtClean="0"/>
              <a:t>2</a:t>
            </a:r>
            <a:r>
              <a:rPr lang="es-ES" sz="1400" dirty="0" smtClean="0"/>
              <a:t> – [q</a:t>
            </a:r>
            <a:r>
              <a:rPr lang="es-ES" sz="1400" baseline="-25000" dirty="0" smtClean="0"/>
              <a:t>3</a:t>
            </a:r>
            <a:r>
              <a:rPr lang="es-ES" sz="1400" dirty="0" smtClean="0"/>
              <a:t>s(q</a:t>
            </a:r>
            <a:r>
              <a:rPr lang="es-ES" sz="1400" baseline="-25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+ </a:t>
            </a:r>
            <a:r>
              <a:rPr lang="es-ES" sz="1400" dirty="0" smtClean="0"/>
              <a:t>90)s(q</a:t>
            </a:r>
            <a:r>
              <a:rPr lang="es-ES" sz="1400" baseline="-25000" dirty="0" smtClean="0"/>
              <a:t>1</a:t>
            </a:r>
            <a:r>
              <a:rPr lang="es-ES" sz="1400" dirty="0" smtClean="0"/>
              <a:t>)]dq</a:t>
            </a:r>
            <a:r>
              <a:rPr lang="es-E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188" name="TextBox 187"/>
          <p:cNvSpPr txBox="1"/>
          <p:nvPr/>
        </p:nvSpPr>
        <p:spPr>
          <a:xfrm>
            <a:off x="3290701" y="6204083"/>
            <a:ext cx="5674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dy</a:t>
            </a:r>
            <a:r>
              <a:rPr lang="es-ES" sz="1400" dirty="0" smtClean="0"/>
              <a:t>/</a:t>
            </a:r>
            <a:r>
              <a:rPr lang="es-ES" sz="1400" dirty="0" err="1" smtClean="0"/>
              <a:t>dq</a:t>
            </a:r>
            <a:r>
              <a:rPr lang="es-ES" sz="1400" dirty="0" smtClean="0"/>
              <a:t> </a:t>
            </a:r>
            <a:r>
              <a:rPr lang="es-ES" sz="1400" dirty="0"/>
              <a:t>= </a:t>
            </a:r>
            <a:r>
              <a:rPr lang="es-ES" sz="1400" dirty="0" smtClean="0"/>
              <a:t>[s(q</a:t>
            </a:r>
            <a:r>
              <a:rPr lang="es-ES" sz="1400" baseline="-25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+ </a:t>
            </a:r>
            <a:r>
              <a:rPr lang="es-ES" sz="1400" dirty="0" smtClean="0"/>
              <a:t>90)s(q</a:t>
            </a:r>
            <a:r>
              <a:rPr lang="es-ES" sz="1400" baseline="-25000" dirty="0" smtClean="0"/>
              <a:t>1</a:t>
            </a:r>
            <a:r>
              <a:rPr lang="es-ES" sz="1400" dirty="0" smtClean="0"/>
              <a:t>)]dq</a:t>
            </a:r>
            <a:r>
              <a:rPr lang="es-ES" sz="1400" baseline="-25000" dirty="0" smtClean="0"/>
              <a:t>3</a:t>
            </a:r>
            <a:r>
              <a:rPr lang="es-ES" sz="1400" dirty="0" smtClean="0"/>
              <a:t> </a:t>
            </a:r>
            <a:r>
              <a:rPr lang="es-ES" sz="1400" dirty="0"/>
              <a:t>+ </a:t>
            </a:r>
            <a:r>
              <a:rPr lang="es-ES" sz="1400" dirty="0" smtClean="0"/>
              <a:t>[q</a:t>
            </a:r>
            <a:r>
              <a:rPr lang="es-ES" sz="1400" baseline="-25000" dirty="0" smtClean="0"/>
              <a:t>3</a:t>
            </a:r>
            <a:r>
              <a:rPr lang="es-ES" sz="1400" dirty="0" smtClean="0"/>
              <a:t>c(q</a:t>
            </a:r>
            <a:r>
              <a:rPr lang="es-ES" sz="1400" baseline="-25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+ </a:t>
            </a:r>
            <a:r>
              <a:rPr lang="es-ES" sz="1400" dirty="0" smtClean="0"/>
              <a:t>90)s(q</a:t>
            </a:r>
            <a:r>
              <a:rPr lang="es-ES" sz="1400" baseline="-25000" dirty="0" smtClean="0"/>
              <a:t>1</a:t>
            </a:r>
            <a:r>
              <a:rPr lang="es-ES" sz="1400" dirty="0" smtClean="0"/>
              <a:t>)]dq</a:t>
            </a:r>
            <a:r>
              <a:rPr lang="es-ES" sz="1400" baseline="-25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+ </a:t>
            </a:r>
            <a:r>
              <a:rPr lang="es-ES" sz="1400" dirty="0" smtClean="0"/>
              <a:t>[q</a:t>
            </a:r>
            <a:r>
              <a:rPr lang="es-ES" sz="1400" baseline="-25000" dirty="0" smtClean="0"/>
              <a:t>3</a:t>
            </a:r>
            <a:r>
              <a:rPr lang="es-ES" sz="1400" dirty="0" smtClean="0"/>
              <a:t>s(q</a:t>
            </a:r>
            <a:r>
              <a:rPr lang="es-ES" sz="1400" baseline="-25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+ </a:t>
            </a:r>
            <a:r>
              <a:rPr lang="es-ES" sz="1400" dirty="0" smtClean="0"/>
              <a:t>90)c(q</a:t>
            </a:r>
            <a:r>
              <a:rPr lang="es-ES" sz="1400" baseline="-25000" dirty="0" smtClean="0"/>
              <a:t>1</a:t>
            </a:r>
            <a:r>
              <a:rPr lang="es-ES" sz="1400" dirty="0" smtClean="0"/>
              <a:t>)]dq</a:t>
            </a:r>
            <a:r>
              <a:rPr lang="es-E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3290700" y="6486993"/>
            <a:ext cx="5674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dy</a:t>
            </a:r>
            <a:r>
              <a:rPr lang="es-ES" sz="1400" dirty="0" smtClean="0"/>
              <a:t>/</a:t>
            </a:r>
            <a:r>
              <a:rPr lang="es-ES" sz="1400" dirty="0" err="1" smtClean="0"/>
              <a:t>dq</a:t>
            </a:r>
            <a:r>
              <a:rPr lang="es-ES" sz="1400" dirty="0" smtClean="0"/>
              <a:t> </a:t>
            </a:r>
            <a:r>
              <a:rPr lang="es-ES" sz="1400" dirty="0"/>
              <a:t>= </a:t>
            </a:r>
            <a:r>
              <a:rPr lang="es-ES" sz="1400" dirty="0" smtClean="0"/>
              <a:t>[q</a:t>
            </a:r>
            <a:r>
              <a:rPr lang="es-ES" sz="1400" baseline="-25000" dirty="0" smtClean="0"/>
              <a:t>3</a:t>
            </a:r>
            <a:r>
              <a:rPr lang="es-ES" sz="1400" dirty="0" smtClean="0"/>
              <a:t>s(q</a:t>
            </a:r>
            <a:r>
              <a:rPr lang="es-ES" sz="1400" baseline="-25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+ 90</a:t>
            </a:r>
            <a:r>
              <a:rPr lang="es-ES" sz="1400" dirty="0" smtClean="0"/>
              <a:t>)]dq</a:t>
            </a:r>
            <a:r>
              <a:rPr lang="es-ES" sz="1400" baseline="-25000" dirty="0" smtClean="0"/>
              <a:t>2</a:t>
            </a:r>
            <a:r>
              <a:rPr lang="es-ES" sz="1400" dirty="0" smtClean="0"/>
              <a:t> – [c(q2 </a:t>
            </a:r>
            <a:r>
              <a:rPr lang="es-ES" sz="1400" dirty="0"/>
              <a:t>+ 90</a:t>
            </a:r>
            <a:r>
              <a:rPr lang="es-ES" sz="1400" dirty="0" smtClean="0"/>
              <a:t>)]dq</a:t>
            </a:r>
            <a:r>
              <a:rPr lang="es-ES" sz="1400" baseline="-25000" dirty="0" smtClean="0"/>
              <a:t>3</a:t>
            </a:r>
            <a:endParaRPr lang="en-US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55079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DDBFECDF46F845B2946EB16BD702CC" ma:contentTypeVersion="14" ma:contentTypeDescription="Create a new document." ma:contentTypeScope="" ma:versionID="0dd02ebcda82384723ae05ffa3aa9b71">
  <xsd:schema xmlns:xsd="http://www.w3.org/2001/XMLSchema" xmlns:xs="http://www.w3.org/2001/XMLSchema" xmlns:p="http://schemas.microsoft.com/office/2006/metadata/properties" xmlns:ns3="f41e70fc-211f-40cd-890c-7f0d321ad7d1" xmlns:ns4="330b01d9-79ca-4ced-ac74-c16b5687a983" targetNamespace="http://schemas.microsoft.com/office/2006/metadata/properties" ma:root="true" ma:fieldsID="ad4fabd3e73ae739ec04f745eb664622" ns3:_="" ns4:_="">
    <xsd:import namespace="f41e70fc-211f-40cd-890c-7f0d321ad7d1"/>
    <xsd:import namespace="330b01d9-79ca-4ced-ac74-c16b5687a9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1e70fc-211f-40cd-890c-7f0d321ad7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0b01d9-79ca-4ced-ac74-c16b5687a98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1C547E-B745-466F-9783-6B8765731F17}">
  <ds:schemaRefs>
    <ds:schemaRef ds:uri="f41e70fc-211f-40cd-890c-7f0d321ad7d1"/>
    <ds:schemaRef ds:uri="http://purl.org/dc/terms/"/>
    <ds:schemaRef ds:uri="http://schemas.openxmlformats.org/package/2006/metadata/core-properties"/>
    <ds:schemaRef ds:uri="http://purl.org/dc/dcmitype/"/>
    <ds:schemaRef ds:uri="330b01d9-79ca-4ced-ac74-c16b5687a983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71759EF-FD26-4AF8-BC1B-08B9EE640C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6F390D-656A-43B6-88A4-D38F2929B9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1e70fc-211f-40cd-890c-7f0d321ad7d1"/>
    <ds:schemaRef ds:uri="330b01d9-79ca-4ced-ac74-c16b5687a9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751</Words>
  <Application>Microsoft Office PowerPoint</Application>
  <PresentationFormat>Widescreen</PresentationFormat>
  <Paragraphs>114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Koprov</dc:creator>
  <cp:lastModifiedBy>Pavel Koprov</cp:lastModifiedBy>
  <cp:revision>37</cp:revision>
  <dcterms:created xsi:type="dcterms:W3CDTF">2022-03-15T22:27:41Z</dcterms:created>
  <dcterms:modified xsi:type="dcterms:W3CDTF">2022-04-07T22:46:39Z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0x01010040DDBFECDF46F845B2946EB16BD702CC</vt:lpwstr>
  </property>
</Properties>
</file>