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2" r:id="rId2"/>
    <p:sldId id="388" r:id="rId3"/>
    <p:sldId id="399" r:id="rId4"/>
    <p:sldId id="400" r:id="rId5"/>
    <p:sldId id="393" r:id="rId6"/>
    <p:sldId id="395" r:id="rId7"/>
    <p:sldId id="398" r:id="rId8"/>
  </p:sldIdLst>
  <p:sldSz cx="18288000" cy="13716000"/>
  <p:notesSz cx="6858000" cy="9144000"/>
  <p:defaultTextStyle>
    <a:defPPr>
      <a:defRPr lang="id-ID"/>
    </a:defPPr>
    <a:lvl1pPr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chemeClr val="tx1"/>
        </a:solidFill>
        <a:latin typeface="Gill Sans"/>
        <a:ea typeface="Gill Sans"/>
        <a:cs typeface="Gill Sans"/>
        <a:sym typeface="Gill Sans"/>
      </a:defRPr>
    </a:lvl1pPr>
    <a:lvl2pPr marL="457200" indent="-1143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chemeClr val="tx1"/>
        </a:solidFill>
        <a:latin typeface="Gill Sans"/>
        <a:ea typeface="Gill Sans"/>
        <a:cs typeface="Gill Sans"/>
        <a:sym typeface="Gill Sans"/>
      </a:defRPr>
    </a:lvl2pPr>
    <a:lvl3pPr marL="914400" indent="-2286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chemeClr val="tx1"/>
        </a:solidFill>
        <a:latin typeface="Gill Sans"/>
        <a:ea typeface="Gill Sans"/>
        <a:cs typeface="Gill Sans"/>
        <a:sym typeface="Gill Sans"/>
      </a:defRPr>
    </a:lvl3pPr>
    <a:lvl4pPr marL="1371600" indent="-3429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chemeClr val="tx1"/>
        </a:solidFill>
        <a:latin typeface="Gill Sans"/>
        <a:ea typeface="Gill Sans"/>
        <a:cs typeface="Gill Sans"/>
        <a:sym typeface="Gill Sans"/>
      </a:defRPr>
    </a:lvl4pPr>
    <a:lvl5pPr marL="1828800" indent="-4572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chemeClr val="tx1"/>
        </a:solidFill>
        <a:latin typeface="Gill Sans"/>
        <a:ea typeface="Gill Sans"/>
        <a:cs typeface="Gill Sans"/>
        <a:sym typeface="Gill Sans"/>
      </a:defRPr>
    </a:lvl5pPr>
    <a:lvl6pPr marL="2286000" algn="l" defTabSz="914400" rtl="0" eaLnBrk="1" latinLnBrk="0" hangingPunct="1">
      <a:defRPr sz="5600" kern="1200">
        <a:solidFill>
          <a:schemeClr val="tx1"/>
        </a:solidFill>
        <a:latin typeface="Gill Sans"/>
        <a:ea typeface="Gill Sans"/>
        <a:cs typeface="Gill Sans"/>
        <a:sym typeface="Gill Sans"/>
      </a:defRPr>
    </a:lvl6pPr>
    <a:lvl7pPr marL="2743200" algn="l" defTabSz="914400" rtl="0" eaLnBrk="1" latinLnBrk="0" hangingPunct="1">
      <a:defRPr sz="5600" kern="1200">
        <a:solidFill>
          <a:schemeClr val="tx1"/>
        </a:solidFill>
        <a:latin typeface="Gill Sans"/>
        <a:ea typeface="Gill Sans"/>
        <a:cs typeface="Gill Sans"/>
        <a:sym typeface="Gill Sans"/>
      </a:defRPr>
    </a:lvl7pPr>
    <a:lvl8pPr marL="3200400" algn="l" defTabSz="914400" rtl="0" eaLnBrk="1" latinLnBrk="0" hangingPunct="1">
      <a:defRPr sz="5600" kern="1200">
        <a:solidFill>
          <a:schemeClr val="tx1"/>
        </a:solidFill>
        <a:latin typeface="Gill Sans"/>
        <a:ea typeface="Gill Sans"/>
        <a:cs typeface="Gill Sans"/>
        <a:sym typeface="Gill Sans"/>
      </a:defRPr>
    </a:lvl8pPr>
    <a:lvl9pPr marL="3657600" algn="l" defTabSz="914400" rtl="0" eaLnBrk="1" latinLnBrk="0" hangingPunct="1">
      <a:defRPr sz="5600" kern="1200">
        <a:solidFill>
          <a:schemeClr val="tx1"/>
        </a:solidFill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7" autoAdjust="0"/>
  </p:normalViewPr>
  <p:slideViewPr>
    <p:cSldViewPr snapToGrid="0">
      <p:cViewPr varScale="1">
        <p:scale>
          <a:sx n="75" d="100"/>
          <a:sy n="75" d="100"/>
        </p:scale>
        <p:origin x="894" y="66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13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Shape 14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596857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5500" rtl="0" eaLnBrk="0" fontAlgn="base" hangingPunct="0">
      <a:spcBef>
        <a:spcPct val="30000"/>
      </a:spcBef>
      <a:spcAft>
        <a:spcPct val="0"/>
      </a:spcAft>
      <a:defRPr sz="3000">
        <a:solidFill>
          <a:schemeClr val="tx1"/>
        </a:solidFill>
        <a:latin typeface="Lucida Grande"/>
        <a:ea typeface="Lucida Grande"/>
        <a:cs typeface="Lucida Grande"/>
        <a:sym typeface="Lucida Grande"/>
      </a:defRPr>
    </a:lvl1pPr>
    <a:lvl2pPr marL="742950" indent="-285750" algn="l" defTabSz="825500" rtl="0" eaLnBrk="0" fontAlgn="base" hangingPunct="0">
      <a:spcBef>
        <a:spcPct val="30000"/>
      </a:spcBef>
      <a:spcAft>
        <a:spcPct val="0"/>
      </a:spcAft>
      <a:defRPr sz="3000">
        <a:solidFill>
          <a:schemeClr val="tx1"/>
        </a:solidFill>
        <a:latin typeface="Lucida Grande"/>
        <a:ea typeface="Lucida Grande"/>
        <a:cs typeface="Lucida Grande"/>
        <a:sym typeface="Lucida Grande"/>
      </a:defRPr>
    </a:lvl2pPr>
    <a:lvl3pPr marL="1143000" indent="-228600" algn="l" defTabSz="825500" rtl="0" eaLnBrk="0" fontAlgn="base" hangingPunct="0">
      <a:spcBef>
        <a:spcPct val="30000"/>
      </a:spcBef>
      <a:spcAft>
        <a:spcPct val="0"/>
      </a:spcAft>
      <a:defRPr sz="3000">
        <a:solidFill>
          <a:schemeClr val="tx1"/>
        </a:solidFill>
        <a:latin typeface="Lucida Grande"/>
        <a:ea typeface="Lucida Grande"/>
        <a:cs typeface="Lucida Grande"/>
        <a:sym typeface="Lucida Grande"/>
      </a:defRPr>
    </a:lvl3pPr>
    <a:lvl4pPr marL="1600200" indent="-228600" algn="l" defTabSz="825500" rtl="0" eaLnBrk="0" fontAlgn="base" hangingPunct="0">
      <a:spcBef>
        <a:spcPct val="30000"/>
      </a:spcBef>
      <a:spcAft>
        <a:spcPct val="0"/>
      </a:spcAft>
      <a:defRPr sz="3000">
        <a:solidFill>
          <a:schemeClr val="tx1"/>
        </a:solidFill>
        <a:latin typeface="Lucida Grande"/>
        <a:ea typeface="Lucida Grande"/>
        <a:cs typeface="Lucida Grande"/>
        <a:sym typeface="Lucida Grande"/>
      </a:defRPr>
    </a:lvl4pPr>
    <a:lvl5pPr marL="2057400" indent="-228600" algn="l" defTabSz="825500" rtl="0" eaLnBrk="0" fontAlgn="base" hangingPunct="0">
      <a:spcBef>
        <a:spcPct val="30000"/>
      </a:spcBef>
      <a:spcAft>
        <a:spcPct val="0"/>
      </a:spcAft>
      <a:defRPr sz="3000">
        <a:solidFill>
          <a:schemeClr val="tx1"/>
        </a:solidFill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314325" y="3219450"/>
            <a:ext cx="187452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7200435" y="2298200"/>
            <a:ext cx="3896100" cy="5194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9209825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277475" y="4356099"/>
            <a:ext cx="2667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3725525" y="4356099"/>
            <a:ext cx="2667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941283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368219" y="4326648"/>
            <a:ext cx="4010026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86950" y="4326648"/>
            <a:ext cx="4010026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182751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210800" y="4445000"/>
            <a:ext cx="6438895" cy="487203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5254992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105525" y="4368801"/>
            <a:ext cx="2667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534525" y="4368801"/>
            <a:ext cx="2667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3881745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609600"/>
            <a:ext cx="16459200" cy="108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1"/>
            <a:ext cx="16459200" cy="90519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600">
                <a:latin typeface="+mn-lt"/>
              </a:defRPr>
            </a:lvl1pPr>
            <a:lvl2pPr>
              <a:defRPr sz="4800">
                <a:latin typeface="+mn-lt"/>
              </a:defRPr>
            </a:lvl2pPr>
            <a:lvl3pPr>
              <a:defRPr sz="4000">
                <a:latin typeface="+mn-lt"/>
              </a:defRPr>
            </a:lvl3pPr>
            <a:lvl4pPr>
              <a:defRPr sz="4000">
                <a:latin typeface="+mn-lt"/>
              </a:defRPr>
            </a:lvl4pPr>
            <a:lvl5pPr>
              <a:defRPr sz="40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05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4"/>
          <p:cNvSpPr>
            <a:spLocks noGrp="1"/>
          </p:cNvSpPr>
          <p:nvPr>
            <p:ph type="pic" sz="quarter" idx="13"/>
          </p:nvPr>
        </p:nvSpPr>
        <p:spPr>
          <a:xfrm rot="20549606">
            <a:off x="10121970" y="3927644"/>
            <a:ext cx="3544999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0"/>
          </p:nvPr>
        </p:nvSpPr>
        <p:spPr>
          <a:xfrm rot="20631247">
            <a:off x="1346298" y="3485906"/>
            <a:ext cx="3317269" cy="482403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/>
          </p:nvPr>
        </p:nvSpPr>
        <p:spPr>
          <a:xfrm rot="21289442">
            <a:off x="7358555" y="3069423"/>
            <a:ext cx="3544999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4"/>
          </p:nvPr>
        </p:nvSpPr>
        <p:spPr>
          <a:xfrm rot="451390">
            <a:off x="13552233" y="3535651"/>
            <a:ext cx="3544999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/>
          </p:nvPr>
        </p:nvSpPr>
        <p:spPr>
          <a:xfrm rot="930442">
            <a:off x="4398126" y="4142239"/>
            <a:ext cx="3385015" cy="4872727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165904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8038958" y="26591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861117" y="82598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985442" y="82598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0105883" y="82598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4226325" y="82598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844238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8038958" y="26591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52215449"/>
      </p:ext>
    </p:extLst>
  </p:cSld>
  <p:clrMapOvr>
    <a:masterClrMapping/>
  </p:clrMapOvr>
  <p:transition spd="med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861117" y="39624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985442" y="39624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0105883" y="39624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4226325" y="3962400"/>
            <a:ext cx="21681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688601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63100" y="3784600"/>
            <a:ext cx="6396044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134661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57325" y="3784600"/>
            <a:ext cx="6396044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3967795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5853" y="3403600"/>
            <a:ext cx="34668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17194" y="7276871"/>
            <a:ext cx="34668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334390" y="3403600"/>
            <a:ext cx="34668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423381" y="7276871"/>
            <a:ext cx="34668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1358742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0932" y="3367889"/>
            <a:ext cx="27108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477385" y="7637300"/>
            <a:ext cx="27108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991437" y="7637300"/>
            <a:ext cx="27108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727963" y="3367889"/>
            <a:ext cx="27108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4227745" y="3367889"/>
            <a:ext cx="27108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id-ID" noProof="0" dirty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873373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ransition spd="med"/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2"/>
          </a:solidFill>
          <a:latin typeface="+mn-lt"/>
          <a:ea typeface="+mn-ea"/>
          <a:cs typeface="+mn-cs"/>
          <a:sym typeface="Gill Sans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2"/>
          </a:solidFill>
          <a:latin typeface="+mn-lt"/>
          <a:ea typeface="+mn-ea"/>
          <a:cs typeface="+mn-cs"/>
          <a:sym typeface="Gill Sans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2"/>
          </a:solidFill>
          <a:latin typeface="+mn-lt"/>
          <a:ea typeface="+mn-ea"/>
          <a:cs typeface="+mn-cs"/>
          <a:sym typeface="Gill Sans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2"/>
          </a:solidFill>
          <a:latin typeface="+mn-lt"/>
          <a:ea typeface="+mn-ea"/>
          <a:cs typeface="+mn-cs"/>
          <a:sym typeface="Gill Sans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11600">
          <a:solidFill>
            <a:schemeClr val="tx2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marL="1117600" indent="-800100" algn="l" defTabSz="825500" rtl="0" eaLnBrk="0" fontAlgn="base" hangingPunct="0">
        <a:spcBef>
          <a:spcPts val="5200"/>
        </a:spcBef>
        <a:spcAft>
          <a:spcPct val="0"/>
        </a:spcAft>
        <a:buSzPct val="17100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562100" indent="-800100" algn="l" defTabSz="825500" rtl="0" eaLnBrk="0" fontAlgn="base" hangingPunct="0">
        <a:spcBef>
          <a:spcPts val="5200"/>
        </a:spcBef>
        <a:spcAft>
          <a:spcPct val="0"/>
        </a:spcAft>
        <a:buSzPct val="17100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2006600" indent="-800100" algn="l" defTabSz="825500" rtl="0" eaLnBrk="0" fontAlgn="base" hangingPunct="0">
        <a:spcBef>
          <a:spcPts val="5200"/>
        </a:spcBef>
        <a:spcAft>
          <a:spcPct val="0"/>
        </a:spcAft>
        <a:buSzPct val="17100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451100" indent="-800100" algn="l" defTabSz="825500" rtl="0" eaLnBrk="0" fontAlgn="base" hangingPunct="0">
        <a:spcBef>
          <a:spcPts val="5200"/>
        </a:spcBef>
        <a:spcAft>
          <a:spcPct val="0"/>
        </a:spcAft>
        <a:buSzPct val="17100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895600" indent="-800100" algn="l" defTabSz="825500" rtl="0" eaLnBrk="0" fontAlgn="base" hangingPunct="0">
        <a:spcBef>
          <a:spcPts val="5200"/>
        </a:spcBef>
        <a:spcAft>
          <a:spcPct val="0"/>
        </a:spcAft>
        <a:buSzPct val="17100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2512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6pPr>
      <a:lvl7pPr marL="36068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7pPr>
      <a:lvl8pPr marL="39624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8pPr>
      <a:lvl9pPr marL="43180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903345"/>
            <a:ext cx="17018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6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End of Semester Python Project</a:t>
            </a:r>
          </a:p>
          <a:p>
            <a:pPr algn="ctr" eaLnBrk="1" hangingPunct="1"/>
            <a:endParaRPr lang="en-US" sz="6600" b="1" dirty="0">
              <a:solidFill>
                <a:srgbClr val="C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 eaLnBrk="1" hangingPunct="1"/>
            <a:r>
              <a:rPr lang="en-US" sz="66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Project Deliverables </a:t>
            </a:r>
          </a:p>
          <a:p>
            <a:pPr algn="ctr" eaLnBrk="1" hangingPunct="1"/>
            <a:endParaRPr lang="en-US" sz="6600" b="1" dirty="0">
              <a:solidFill>
                <a:srgbClr val="C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 eaLnBrk="1" hangingPunct="1"/>
            <a:r>
              <a:rPr lang="en-US" sz="66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Due 11.59pm Aug 1</a:t>
            </a:r>
            <a:r>
              <a:rPr lang="en-US" sz="6600" b="1" baseline="30000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sz="66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 2022</a:t>
            </a:r>
          </a:p>
          <a:p>
            <a:pPr algn="ctr" eaLnBrk="1" hangingPunct="1"/>
            <a:r>
              <a:rPr lang="en-US" sz="32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(11.59pm Aug 1st deadline anywhere on earth)</a:t>
            </a:r>
          </a:p>
        </p:txBody>
      </p:sp>
    </p:spTree>
    <p:extLst>
      <p:ext uri="{BB962C8B-B14F-4D97-AF65-F5344CB8AC3E}">
        <p14:creationId xmlns:p14="http://schemas.microsoft.com/office/powerpoint/2010/main" val="295602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52" y="609600"/>
            <a:ext cx="16459200" cy="1080000"/>
          </a:xfrm>
        </p:spPr>
        <p:txBody>
          <a:bodyPr/>
          <a:lstStyle/>
          <a:p>
            <a:pPr eaLnBrk="1" hangingPunct="1"/>
            <a:r>
              <a:rPr lang="en-US" sz="4800" b="1" kern="1200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92" y="2223979"/>
            <a:ext cx="17274567" cy="1098816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  <a:buSzPct val="90000"/>
            </a:pPr>
            <a:r>
              <a:rPr lang="en-US" dirty="0">
                <a:solidFill>
                  <a:srgbClr val="C00000"/>
                </a:solidFill>
              </a:rPr>
              <a:t>A Less than 4-min video describing your Project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Explain the problem and/or Dataset </a:t>
            </a:r>
            <a:r>
              <a:rPr lang="en-US" b="1" dirty="0"/>
              <a:t>(do not spend much time on this if you are using the dataset given to you)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The approach you took to solve the problem.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Show the output of the program.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Explain any unique features that you incorporated or additional libraries used that was not covered in class.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Upload Video to Moodle Submission Link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If too large, you can upload to an ‘Unlisted’ </a:t>
            </a:r>
            <a:r>
              <a:rPr lang="en-US" dirty="0" err="1"/>
              <a:t>Youtube</a:t>
            </a:r>
            <a:r>
              <a:rPr lang="en-US" dirty="0"/>
              <a:t>/</a:t>
            </a:r>
            <a:r>
              <a:rPr lang="en-US" dirty="0" err="1"/>
              <a:t>vimeo</a:t>
            </a:r>
            <a:r>
              <a:rPr lang="en-US" dirty="0"/>
              <a:t> or any cloud storage (such as google drive). Share the link on Moodle.</a:t>
            </a:r>
          </a:p>
          <a:p>
            <a:pPr lvl="1">
              <a:spcBef>
                <a:spcPts val="2400"/>
              </a:spcBef>
              <a:buSzPct val="90000"/>
            </a:pPr>
            <a:endParaRPr lang="en-US" dirty="0"/>
          </a:p>
          <a:p>
            <a:pPr>
              <a:spcBef>
                <a:spcPts val="2400"/>
              </a:spcBef>
              <a:buSzPct val="90000"/>
            </a:pPr>
            <a:r>
              <a:rPr lang="en-US" dirty="0">
                <a:solidFill>
                  <a:srgbClr val="C00000"/>
                </a:solidFill>
              </a:rPr>
              <a:t>CODE SUBMISSION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Upload all necessary files to the Moodle Project Location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I will not execute your code but will go through file structure and code organization.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I will rely on your video/slides to understand how your code works.</a:t>
            </a:r>
          </a:p>
          <a:p>
            <a:pPr marL="762000" lvl="1" indent="0">
              <a:spcBef>
                <a:spcPts val="2400"/>
              </a:spcBef>
              <a:buSzPct val="90000"/>
              <a:buNone/>
            </a:pPr>
            <a:endParaRPr lang="en-US" sz="5600" dirty="0">
              <a:solidFill>
                <a:srgbClr val="C00000"/>
              </a:solidFill>
            </a:endParaRPr>
          </a:p>
          <a:p>
            <a:pPr lvl="1">
              <a:spcBef>
                <a:spcPts val="2400"/>
              </a:spcBef>
              <a:buSzPct val="90000"/>
            </a:pPr>
            <a:endParaRPr lang="en-US" sz="5600" dirty="0">
              <a:solidFill>
                <a:srgbClr val="C00000"/>
              </a:solidFill>
            </a:endParaRPr>
          </a:p>
          <a:p>
            <a:pPr marL="762000" lvl="1" indent="0">
              <a:buSzPct val="9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7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kern="1200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Grading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16459200" cy="1047749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SzPct val="90000"/>
            </a:pPr>
            <a:r>
              <a:rPr lang="en-US" dirty="0">
                <a:solidFill>
                  <a:srgbClr val="C00000"/>
                </a:solidFill>
              </a:rPr>
              <a:t>Grading Criteria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Results Obtained (</a:t>
            </a:r>
            <a:r>
              <a:rPr lang="en-US" b="1" dirty="0"/>
              <a:t>60 points</a:t>
            </a:r>
            <a:r>
              <a:rPr lang="en-US" dirty="0"/>
              <a:t>).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Code Construction (</a:t>
            </a:r>
            <a:r>
              <a:rPr lang="en-US" b="1" dirty="0"/>
              <a:t>30 points</a:t>
            </a:r>
            <a:r>
              <a:rPr lang="en-US" dirty="0"/>
              <a:t>).</a:t>
            </a:r>
          </a:p>
          <a:p>
            <a:pPr lvl="3">
              <a:spcBef>
                <a:spcPts val="2400"/>
              </a:spcBef>
              <a:buSzPct val="90000"/>
            </a:pPr>
            <a:r>
              <a:rPr lang="en-US" dirty="0"/>
              <a:t>Code Block Organization</a:t>
            </a:r>
          </a:p>
          <a:p>
            <a:pPr lvl="3">
              <a:spcBef>
                <a:spcPts val="2400"/>
              </a:spcBef>
              <a:buSzPct val="90000"/>
            </a:pPr>
            <a:r>
              <a:rPr lang="en-US" dirty="0"/>
              <a:t>Commenting of Code (all lines do not need to be commented. But blocks of code can be)</a:t>
            </a:r>
          </a:p>
          <a:p>
            <a:pPr lvl="3">
              <a:spcBef>
                <a:spcPts val="2400"/>
              </a:spcBef>
              <a:buSzPct val="90000"/>
            </a:pPr>
            <a:r>
              <a:rPr lang="en-US" dirty="0"/>
              <a:t>Appropriate use of Functions (if used) and Variable Names</a:t>
            </a:r>
          </a:p>
          <a:p>
            <a:pPr lvl="3">
              <a:spcBef>
                <a:spcPts val="2400"/>
              </a:spcBef>
              <a:buSzPct val="90000"/>
            </a:pPr>
            <a:r>
              <a:rPr lang="en-US" dirty="0"/>
              <a:t>Use of Python Libraries – </a:t>
            </a:r>
            <a:r>
              <a:rPr lang="en-US" dirty="0" err="1"/>
              <a:t>numpy</a:t>
            </a:r>
            <a:r>
              <a:rPr lang="en-US" dirty="0"/>
              <a:t>, Pandas, matplotlib, seaborn, </a:t>
            </a:r>
            <a:r>
              <a:rPr lang="en-US" dirty="0" err="1"/>
              <a:t>sklearn</a:t>
            </a:r>
            <a:r>
              <a:rPr lang="en-US" dirty="0"/>
              <a:t> others.</a:t>
            </a:r>
          </a:p>
          <a:p>
            <a:pPr lvl="1">
              <a:spcBef>
                <a:spcPts val="2400"/>
              </a:spcBef>
              <a:buSzPct val="90000"/>
            </a:pPr>
            <a:r>
              <a:rPr lang="en-US" dirty="0"/>
              <a:t>Video Presentation (</a:t>
            </a:r>
            <a:r>
              <a:rPr lang="en-US" b="1" dirty="0"/>
              <a:t>10 points</a:t>
            </a:r>
            <a:r>
              <a:rPr lang="en-US" dirty="0"/>
              <a:t>).</a:t>
            </a:r>
          </a:p>
          <a:p>
            <a:pPr lvl="1">
              <a:spcBef>
                <a:spcPts val="2400"/>
              </a:spcBef>
              <a:buSzPct val="900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1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903345"/>
            <a:ext cx="17487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6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SHOULD YOU DECIDE TO DO A PROJECT OF YOUR OWN</a:t>
            </a:r>
          </a:p>
          <a:p>
            <a:pPr algn="ctr" eaLnBrk="1" hangingPunct="1"/>
            <a:endParaRPr lang="en-US" sz="6600" b="1" dirty="0">
              <a:solidFill>
                <a:srgbClr val="C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 eaLnBrk="1" hangingPunct="1"/>
            <a:endParaRPr lang="en-US" sz="6600" b="1" dirty="0">
              <a:solidFill>
                <a:srgbClr val="C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 eaLnBrk="1" hangingPunct="1"/>
            <a:r>
              <a:rPr lang="en-US" sz="66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THEN</a:t>
            </a:r>
            <a:br>
              <a:rPr lang="en-US" sz="66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66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READ THE FOLLOWING</a:t>
            </a:r>
            <a:endParaRPr lang="en-US" sz="3200" b="1" dirty="0">
              <a:solidFill>
                <a:srgbClr val="C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588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Must Meet 4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1"/>
            <a:ext cx="16459200" cy="10591800"/>
          </a:xfrm>
        </p:spPr>
        <p:txBody>
          <a:bodyPr>
            <a:normAutofit/>
          </a:bodyPr>
          <a:lstStyle/>
          <a:p>
            <a:pPr marL="1231900" indent="-914400">
              <a:buSzPct val="100000"/>
              <a:buFont typeface="+mj-lt"/>
              <a:buAutoNum type="arabicPeriod"/>
            </a:pPr>
            <a:r>
              <a:rPr lang="en-US" dirty="0"/>
              <a:t>Must involve reading in Files(CSV, JSON) </a:t>
            </a:r>
            <a:r>
              <a:rPr lang="en-US" b="1" u="sng" dirty="0"/>
              <a:t>OR</a:t>
            </a:r>
            <a:r>
              <a:rPr lang="en-US" dirty="0"/>
              <a:t> interacting with Databases (Access, SQL, </a:t>
            </a:r>
            <a:r>
              <a:rPr lang="en-US" dirty="0" err="1"/>
              <a:t>PostGRESQL</a:t>
            </a:r>
            <a:r>
              <a:rPr lang="en-US" dirty="0"/>
              <a:t> or MongoDB).</a:t>
            </a:r>
          </a:p>
          <a:p>
            <a:pPr marL="1231900" indent="-914400">
              <a:buSzPct val="100000"/>
              <a:buFont typeface="+mj-lt"/>
              <a:buAutoNum type="arabicPeriod"/>
            </a:pPr>
            <a:r>
              <a:rPr lang="en-US" dirty="0"/>
              <a:t>Must Involve </a:t>
            </a:r>
            <a:r>
              <a:rPr lang="en-US" dirty="0" err="1"/>
              <a:t>NumPY</a:t>
            </a:r>
            <a:r>
              <a:rPr lang="en-US" dirty="0"/>
              <a:t> OR Pandas OR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pPr marL="1231900" indent="-914400">
              <a:buSzPct val="100000"/>
              <a:buFont typeface="+mj-lt"/>
              <a:buAutoNum type="arabicPeriod"/>
            </a:pPr>
            <a:r>
              <a:rPr lang="en-US" dirty="0"/>
              <a:t>Must have a Visualization component – either Data Visualization (Plots) or some form of a GUI </a:t>
            </a:r>
          </a:p>
          <a:p>
            <a:pPr marL="1231900" indent="-914400">
              <a:buSzPct val="100000"/>
              <a:buFont typeface="+mj-lt"/>
              <a:buAutoNum type="arabicPeriod"/>
            </a:pPr>
            <a:r>
              <a:rPr lang="en-US" dirty="0"/>
              <a:t>Clearly defined Project Problem ( be able to solve in 10days, min 30hrs needed on it), and the expected technical analysis to be done on the data.</a:t>
            </a:r>
          </a:p>
        </p:txBody>
      </p:sp>
    </p:spTree>
    <p:extLst>
      <p:ext uri="{BB962C8B-B14F-4D97-AF65-F5344CB8AC3E}">
        <p14:creationId xmlns:p14="http://schemas.microsoft.com/office/powerpoint/2010/main" val="369906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kern="1200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Criteria that I would consider a </a:t>
            </a:r>
            <a:r>
              <a:rPr lang="en-US" sz="4800" b="1" u="sng" kern="1200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BAD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project is a direct copy from the web. Please cite all data sets or data sources used.</a:t>
            </a:r>
          </a:p>
          <a:p>
            <a:r>
              <a:rPr lang="en-US" dirty="0"/>
              <a:t>This obviously takes 2 days to complete</a:t>
            </a:r>
          </a:p>
          <a:p>
            <a:r>
              <a:rPr lang="en-US" dirty="0"/>
              <a:t>Did not take any risk. Nothing complex about the dataset or computation or the analysis performed. Not appropriate at the Graduate Level.</a:t>
            </a:r>
          </a:p>
          <a:p>
            <a:r>
              <a:rPr lang="en-US" dirty="0"/>
              <a:t>Really bad code organization and explanation.</a:t>
            </a:r>
          </a:p>
          <a:p>
            <a:r>
              <a:rPr lang="en-US" dirty="0"/>
              <a:t>It clearly does not work and the solution is mocked up…or the solution is hard-coded in.</a:t>
            </a:r>
          </a:p>
        </p:txBody>
      </p:sp>
    </p:spTree>
    <p:extLst>
      <p:ext uri="{BB962C8B-B14F-4D97-AF65-F5344CB8AC3E}">
        <p14:creationId xmlns:p14="http://schemas.microsoft.com/office/powerpoint/2010/main" val="359310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kern="1200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decide to do your own project, please submit the following:</a:t>
            </a:r>
          </a:p>
          <a:p>
            <a:pPr lvl="1"/>
            <a:r>
              <a:rPr lang="en-US" dirty="0"/>
              <a:t>Submit an email that describes your project idea with Instructor.</a:t>
            </a:r>
          </a:p>
          <a:p>
            <a:pPr lvl="1"/>
            <a:r>
              <a:rPr lang="en-US" dirty="0"/>
              <a:t>Deadline to submit email track: July 19</a:t>
            </a:r>
            <a:r>
              <a:rPr lang="en-US" baseline="30000" dirty="0"/>
              <a:t>th</a:t>
            </a:r>
            <a:r>
              <a:rPr lang="en-US" dirty="0"/>
              <a:t> 2022.</a:t>
            </a:r>
          </a:p>
        </p:txBody>
      </p:sp>
    </p:spTree>
    <p:extLst>
      <p:ext uri="{BB962C8B-B14F-4D97-AF65-F5344CB8AC3E}">
        <p14:creationId xmlns:p14="http://schemas.microsoft.com/office/powerpoint/2010/main" val="53424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rainstorm defaul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42505D"/>
      </a:accent1>
      <a:accent2>
        <a:srgbClr val="358CA8"/>
      </a:accent2>
      <a:accent3>
        <a:srgbClr val="2E778D"/>
      </a:accent3>
      <a:accent4>
        <a:srgbClr val="87C8D3"/>
      </a:accent4>
      <a:accent5>
        <a:srgbClr val="F8795C"/>
      </a:accent5>
      <a:accent6>
        <a:srgbClr val="F6C66C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17481</TotalTime>
  <Words>457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</vt:lpstr>
      <vt:lpstr>Lucida Grande</vt:lpstr>
      <vt:lpstr>Open Sans</vt:lpstr>
      <vt:lpstr>White</vt:lpstr>
      <vt:lpstr>PowerPoint Presentation</vt:lpstr>
      <vt:lpstr>Deliverables</vt:lpstr>
      <vt:lpstr>Grading Criteria</vt:lpstr>
      <vt:lpstr>PowerPoint Presentation</vt:lpstr>
      <vt:lpstr>Must Meet 4 Requirements</vt:lpstr>
      <vt:lpstr>Criteria that I would consider a BAD Project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Binil Starly</cp:lastModifiedBy>
  <cp:revision>454</cp:revision>
  <cp:lastPrinted>2018-10-25T19:37:52Z</cp:lastPrinted>
  <dcterms:modified xsi:type="dcterms:W3CDTF">2022-05-17T15:02:47Z</dcterms:modified>
</cp:coreProperties>
</file>