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9"/>
  </p:notesMasterIdLst>
  <p:handoutMasterIdLst>
    <p:handoutMasterId r:id="rId10"/>
  </p:handoutMasterIdLst>
  <p:sldIdLst>
    <p:sldId id="467" r:id="rId2"/>
    <p:sldId id="484" r:id="rId3"/>
    <p:sldId id="485" r:id="rId4"/>
    <p:sldId id="479" r:id="rId5"/>
    <p:sldId id="482" r:id="rId6"/>
    <p:sldId id="481" r:id="rId7"/>
    <p:sldId id="4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12" userDrawn="1">
          <p15:clr>
            <a:srgbClr val="A4A3A4"/>
          </p15:clr>
        </p15:guide>
        <p15:guide id="3" orient="horz" pos="4008" userDrawn="1">
          <p15:clr>
            <a:srgbClr val="A4A3A4"/>
          </p15:clr>
        </p15:guide>
        <p15:guide id="5" pos="7067" userDrawn="1">
          <p15:clr>
            <a:srgbClr val="A4A3A4"/>
          </p15:clr>
        </p15:guide>
        <p15:guide id="6" pos="615" userDrawn="1">
          <p15:clr>
            <a:srgbClr val="A4A3A4"/>
          </p15:clr>
        </p15:guide>
        <p15:guide id="8" orient="horz" pos="768" userDrawn="1">
          <p15:clr>
            <a:srgbClr val="A4A3A4"/>
          </p15:clr>
        </p15:guide>
        <p15:guide id="9" orient="horz" pos="278" userDrawn="1">
          <p15:clr>
            <a:srgbClr val="A4A3A4"/>
          </p15:clr>
        </p15:guide>
        <p15:guide id="10" orient="horz" pos="657" userDrawn="1">
          <p15:clr>
            <a:srgbClr val="A4A3A4"/>
          </p15:clr>
        </p15:guide>
        <p15:guide id="11" pos="38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029"/>
    <a:srgbClr val="D15F5F"/>
    <a:srgbClr val="1E2731"/>
    <a:srgbClr val="B78B02"/>
    <a:srgbClr val="F10F21"/>
    <a:srgbClr val="DEA902"/>
    <a:srgbClr val="D0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1" autoAdjust="0"/>
    <p:restoredTop sz="86350" autoAdjust="0"/>
  </p:normalViewPr>
  <p:slideViewPr>
    <p:cSldViewPr snapToGrid="0" snapToObjects="1">
      <p:cViewPr varScale="1">
        <p:scale>
          <a:sx n="137" d="100"/>
          <a:sy n="137" d="100"/>
        </p:scale>
        <p:origin x="8382" y="132"/>
      </p:cViewPr>
      <p:guideLst>
        <p:guide orient="horz" pos="312"/>
        <p:guide orient="horz" pos="4008"/>
        <p:guide pos="7067"/>
        <p:guide pos="615"/>
        <p:guide orient="horz" pos="768"/>
        <p:guide orient="horz" pos="278"/>
        <p:guide orient="horz" pos="657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FE0A-45A0-4F14-9ABE-3EC450342D34}" type="datetimeFigureOut">
              <a:rPr lang="en-US" smtClean="0">
                <a:latin typeface="Lato Light"/>
              </a:rPr>
              <a:t>1/15/2021</a:t>
            </a:fld>
            <a:endParaRPr lang="en-US" dirty="0">
              <a:latin typeface="Lat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C4133-F01A-4E07-B27F-AF60EBE25547}" type="slidenum">
              <a:rPr lang="en-US" smtClean="0">
                <a:latin typeface="Lato Light"/>
              </a:rPr>
              <a:t>‹#›</a:t>
            </a:fld>
            <a:endParaRPr lang="en-US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199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3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9-10</a:t>
            </a:r>
            <a:r>
              <a:rPr lang="en-US" baseline="0" dirty="0" smtClean="0"/>
              <a:t> Technologies that have made Smart Manufacturing / Industry 4.0 Possible? Ex. Big Data, </a:t>
            </a:r>
            <a:r>
              <a:rPr lang="en-US" baseline="0" dirty="0" err="1" smtClean="0"/>
              <a:t>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9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7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97709" y="677481"/>
            <a:ext cx="6763265" cy="4445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 smtClean="0"/>
              <a:t>Put your great title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7709" y="1216513"/>
            <a:ext cx="6763264" cy="28098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 smtClean="0"/>
              <a:t>Put your great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790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0" y="1609725"/>
            <a:ext cx="12496800" cy="4489450"/>
          </a:xfrm>
          <a:prstGeom prst="rect">
            <a:avLst/>
          </a:prstGeom>
        </p:spPr>
        <p:txBody>
          <a:bodyPr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0" y="2165350"/>
            <a:ext cx="4025900" cy="2298700"/>
          </a:xfrm>
          <a:prstGeom prst="rect">
            <a:avLst/>
          </a:prstGeom>
        </p:spPr>
        <p:txBody>
          <a:bodyPr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50" y="3854450"/>
            <a:ext cx="1200150" cy="1587500"/>
          </a:xfrm>
          <a:prstGeom prst="rect">
            <a:avLst/>
          </a:prstGeom>
        </p:spPr>
        <p:txBody>
          <a:bodyPr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047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3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9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3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2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9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Smart Manufacturing 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Course Contents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24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Smart Manufacturing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6915"/>
            <a:ext cx="10831286" cy="3834396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n-US" sz="3200" b="1" i="1" dirty="0" smtClean="0"/>
              <a:t>Manufacturing Systems </a:t>
            </a:r>
            <a:r>
              <a:rPr lang="en-US" sz="3200" b="1" i="1" dirty="0"/>
              <a:t>that are “</a:t>
            </a:r>
            <a:r>
              <a:rPr lang="en-US" sz="3200" b="1" i="1" dirty="0">
                <a:solidFill>
                  <a:srgbClr val="C00000"/>
                </a:solidFill>
              </a:rPr>
              <a:t>fully-integrated</a:t>
            </a:r>
            <a:r>
              <a:rPr lang="en-US" sz="3200" b="1" i="1" dirty="0"/>
              <a:t>, </a:t>
            </a:r>
            <a:r>
              <a:rPr lang="en-US" sz="3200" b="1" i="1" dirty="0">
                <a:solidFill>
                  <a:srgbClr val="C00000"/>
                </a:solidFill>
              </a:rPr>
              <a:t>collaborative</a:t>
            </a:r>
            <a:r>
              <a:rPr lang="en-US" sz="3200" b="1" i="1" dirty="0"/>
              <a:t> manufacturing systems that </a:t>
            </a:r>
            <a:r>
              <a:rPr lang="en-US" sz="3200" b="1" i="1" dirty="0">
                <a:solidFill>
                  <a:srgbClr val="C00000"/>
                </a:solidFill>
              </a:rPr>
              <a:t>respond in real time </a:t>
            </a:r>
            <a:r>
              <a:rPr lang="en-US" sz="3200" b="1" i="1" dirty="0"/>
              <a:t>to meet changing demands and conditions in the factory, in the supply network, and in customer needs.”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 algn="ctr">
              <a:buClr>
                <a:srgbClr val="C00000"/>
              </a:buClr>
              <a:buNone/>
            </a:pPr>
            <a:r>
              <a:rPr lang="en-US" dirty="0" smtClean="0"/>
              <a:t>US National Institute of Standards and Technology (NIST)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4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2478020" y="1773484"/>
            <a:ext cx="3105150" cy="157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87" name="Shape 787"/>
          <p:cNvSpPr/>
          <p:nvPr/>
        </p:nvSpPr>
        <p:spPr>
          <a:xfrm flipH="1">
            <a:off x="6948420" y="4904034"/>
            <a:ext cx="3105150" cy="157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88" name="Shape 788"/>
          <p:cNvSpPr/>
          <p:nvPr/>
        </p:nvSpPr>
        <p:spPr>
          <a:xfrm flipH="1">
            <a:off x="6981258" y="1976684"/>
            <a:ext cx="3105150" cy="157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89" name="Shape 789"/>
          <p:cNvSpPr/>
          <p:nvPr/>
        </p:nvSpPr>
        <p:spPr>
          <a:xfrm flipH="1">
            <a:off x="6911583" y="3297484"/>
            <a:ext cx="3644900" cy="184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1938270" y="3106984"/>
            <a:ext cx="3644900" cy="184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2420870" y="4796084"/>
            <a:ext cx="3162300" cy="157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4" y="0"/>
                </a:moveTo>
                <a:lnTo>
                  <a:pt x="18196" y="0"/>
                </a:lnTo>
                <a:cubicBezTo>
                  <a:pt x="20076" y="0"/>
                  <a:pt x="21600" y="3019"/>
                  <a:pt x="21600" y="6743"/>
                </a:cubicBezTo>
                <a:lnTo>
                  <a:pt x="21600" y="21600"/>
                </a:lnTo>
                <a:cubicBezTo>
                  <a:pt x="21600" y="21311"/>
                  <a:pt x="21531" y="13486"/>
                  <a:pt x="15224" y="13486"/>
                </a:cubicBezTo>
                <a:lnTo>
                  <a:pt x="3404" y="13486"/>
                </a:lnTo>
                <a:cubicBezTo>
                  <a:pt x="1524" y="13486"/>
                  <a:pt x="0" y="10467"/>
                  <a:pt x="0" y="6743"/>
                </a:cubicBezTo>
                <a:cubicBezTo>
                  <a:pt x="0" y="3019"/>
                  <a:pt x="1524" y="0"/>
                  <a:pt x="3404" y="0"/>
                </a:cubicBezTo>
                <a:close/>
              </a:path>
            </a:pathLst>
          </a:custGeom>
          <a:solidFill>
            <a:srgbClr val="95BFD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7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2" name="Shape 792"/>
          <p:cNvSpPr/>
          <p:nvPr/>
        </p:nvSpPr>
        <p:spPr bwMode="auto">
          <a:xfrm>
            <a:off x="5404577" y="1621084"/>
            <a:ext cx="1574800" cy="4946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3" h="21535" extrusionOk="0">
                <a:moveTo>
                  <a:pt x="9991" y="0"/>
                </a:moveTo>
                <a:cubicBezTo>
                  <a:pt x="11178" y="0"/>
                  <a:pt x="12529" y="275"/>
                  <a:pt x="12692" y="668"/>
                </a:cubicBezTo>
                <a:cubicBezTo>
                  <a:pt x="12856" y="1060"/>
                  <a:pt x="12774" y="1610"/>
                  <a:pt x="12774" y="1610"/>
                </a:cubicBezTo>
                <a:cubicBezTo>
                  <a:pt x="12774" y="1610"/>
                  <a:pt x="13183" y="1872"/>
                  <a:pt x="12856" y="2081"/>
                </a:cubicBezTo>
                <a:cubicBezTo>
                  <a:pt x="12529" y="2291"/>
                  <a:pt x="11751" y="2251"/>
                  <a:pt x="11751" y="2251"/>
                </a:cubicBezTo>
                <a:cubicBezTo>
                  <a:pt x="11751" y="2251"/>
                  <a:pt x="11546" y="2579"/>
                  <a:pt x="11546" y="2762"/>
                </a:cubicBezTo>
                <a:cubicBezTo>
                  <a:pt x="11546" y="2945"/>
                  <a:pt x="11587" y="3063"/>
                  <a:pt x="12037" y="3181"/>
                </a:cubicBezTo>
                <a:cubicBezTo>
                  <a:pt x="12488" y="3298"/>
                  <a:pt x="14166" y="3521"/>
                  <a:pt x="15475" y="3652"/>
                </a:cubicBezTo>
                <a:cubicBezTo>
                  <a:pt x="15621" y="3666"/>
                  <a:pt x="15762" y="3680"/>
                  <a:pt x="15900" y="3693"/>
                </a:cubicBezTo>
                <a:lnTo>
                  <a:pt x="15900" y="11209"/>
                </a:lnTo>
                <a:cubicBezTo>
                  <a:pt x="15876" y="11210"/>
                  <a:pt x="15853" y="11211"/>
                  <a:pt x="15828" y="11211"/>
                </a:cubicBezTo>
                <a:cubicBezTo>
                  <a:pt x="15429" y="11211"/>
                  <a:pt x="15279" y="11227"/>
                  <a:pt x="15279" y="11227"/>
                </a:cubicBezTo>
                <a:cubicBezTo>
                  <a:pt x="15279" y="11227"/>
                  <a:pt x="15429" y="11418"/>
                  <a:pt x="15429" y="11593"/>
                </a:cubicBezTo>
                <a:cubicBezTo>
                  <a:pt x="15429" y="11769"/>
                  <a:pt x="15379" y="11944"/>
                  <a:pt x="15379" y="11944"/>
                </a:cubicBezTo>
                <a:lnTo>
                  <a:pt x="15900" y="11919"/>
                </a:lnTo>
                <a:lnTo>
                  <a:pt x="15900" y="16039"/>
                </a:lnTo>
                <a:cubicBezTo>
                  <a:pt x="15862" y="16038"/>
                  <a:pt x="15824" y="16037"/>
                  <a:pt x="15786" y="16037"/>
                </a:cubicBezTo>
                <a:cubicBezTo>
                  <a:pt x="15176" y="16037"/>
                  <a:pt x="14870" y="16049"/>
                  <a:pt x="14870" y="16049"/>
                </a:cubicBezTo>
                <a:cubicBezTo>
                  <a:pt x="14870" y="16049"/>
                  <a:pt x="15037" y="17053"/>
                  <a:pt x="15037" y="17450"/>
                </a:cubicBezTo>
                <a:cubicBezTo>
                  <a:pt x="15037" y="17846"/>
                  <a:pt x="14928" y="18476"/>
                  <a:pt x="14381" y="18767"/>
                </a:cubicBezTo>
                <a:cubicBezTo>
                  <a:pt x="13834" y="19059"/>
                  <a:pt x="13761" y="19152"/>
                  <a:pt x="13761" y="19408"/>
                </a:cubicBezTo>
                <a:cubicBezTo>
                  <a:pt x="13761" y="19665"/>
                  <a:pt x="14928" y="20353"/>
                  <a:pt x="14892" y="20586"/>
                </a:cubicBezTo>
                <a:cubicBezTo>
                  <a:pt x="14855" y="20819"/>
                  <a:pt x="14673" y="21180"/>
                  <a:pt x="13470" y="21169"/>
                </a:cubicBezTo>
                <a:cubicBezTo>
                  <a:pt x="12267" y="21157"/>
                  <a:pt x="11356" y="21006"/>
                  <a:pt x="11356" y="20691"/>
                </a:cubicBezTo>
                <a:cubicBezTo>
                  <a:pt x="11356" y="20376"/>
                  <a:pt x="11502" y="20178"/>
                  <a:pt x="11100" y="20061"/>
                </a:cubicBezTo>
                <a:cubicBezTo>
                  <a:pt x="10699" y="19945"/>
                  <a:pt x="11319" y="19665"/>
                  <a:pt x="10626" y="19362"/>
                </a:cubicBezTo>
                <a:cubicBezTo>
                  <a:pt x="9934" y="19059"/>
                  <a:pt x="10699" y="19024"/>
                  <a:pt x="10517" y="18744"/>
                </a:cubicBezTo>
                <a:cubicBezTo>
                  <a:pt x="10335" y="18464"/>
                  <a:pt x="10663" y="17613"/>
                  <a:pt x="10736" y="17275"/>
                </a:cubicBezTo>
                <a:cubicBezTo>
                  <a:pt x="10809" y="16937"/>
                  <a:pt x="10626" y="16541"/>
                  <a:pt x="10080" y="15095"/>
                </a:cubicBezTo>
                <a:cubicBezTo>
                  <a:pt x="9533" y="13649"/>
                  <a:pt x="9205" y="13020"/>
                  <a:pt x="9059" y="12705"/>
                </a:cubicBezTo>
                <a:cubicBezTo>
                  <a:pt x="8913" y="12390"/>
                  <a:pt x="8658" y="11994"/>
                  <a:pt x="8658" y="11994"/>
                </a:cubicBezTo>
                <a:cubicBezTo>
                  <a:pt x="8658" y="11994"/>
                  <a:pt x="7965" y="13346"/>
                  <a:pt x="7382" y="13684"/>
                </a:cubicBezTo>
                <a:cubicBezTo>
                  <a:pt x="6799" y="14022"/>
                  <a:pt x="6179" y="15701"/>
                  <a:pt x="5997" y="16191"/>
                </a:cubicBezTo>
                <a:cubicBezTo>
                  <a:pt x="5815" y="16680"/>
                  <a:pt x="5924" y="18126"/>
                  <a:pt x="5560" y="18278"/>
                </a:cubicBezTo>
                <a:cubicBezTo>
                  <a:pt x="5195" y="18429"/>
                  <a:pt x="5013" y="18639"/>
                  <a:pt x="5013" y="18639"/>
                </a:cubicBezTo>
                <a:cubicBezTo>
                  <a:pt x="5013" y="18639"/>
                  <a:pt x="5961" y="18814"/>
                  <a:pt x="5961" y="19059"/>
                </a:cubicBezTo>
                <a:cubicBezTo>
                  <a:pt x="5961" y="19303"/>
                  <a:pt x="5268" y="19502"/>
                  <a:pt x="5304" y="19816"/>
                </a:cubicBezTo>
                <a:cubicBezTo>
                  <a:pt x="5341" y="20131"/>
                  <a:pt x="5231" y="20399"/>
                  <a:pt x="4830" y="20469"/>
                </a:cubicBezTo>
                <a:cubicBezTo>
                  <a:pt x="4429" y="20539"/>
                  <a:pt x="4502" y="21075"/>
                  <a:pt x="3992" y="21262"/>
                </a:cubicBezTo>
                <a:cubicBezTo>
                  <a:pt x="3482" y="21448"/>
                  <a:pt x="2643" y="21600"/>
                  <a:pt x="1623" y="21507"/>
                </a:cubicBezTo>
                <a:cubicBezTo>
                  <a:pt x="602" y="21413"/>
                  <a:pt x="602" y="20982"/>
                  <a:pt x="1112" y="20574"/>
                </a:cubicBezTo>
                <a:cubicBezTo>
                  <a:pt x="1623" y="20166"/>
                  <a:pt x="2242" y="19886"/>
                  <a:pt x="2060" y="19723"/>
                </a:cubicBezTo>
                <a:cubicBezTo>
                  <a:pt x="1878" y="19560"/>
                  <a:pt x="1696" y="19315"/>
                  <a:pt x="2206" y="19152"/>
                </a:cubicBezTo>
                <a:cubicBezTo>
                  <a:pt x="2716" y="18989"/>
                  <a:pt x="2169" y="18814"/>
                  <a:pt x="1841" y="18674"/>
                </a:cubicBezTo>
                <a:cubicBezTo>
                  <a:pt x="1513" y="18534"/>
                  <a:pt x="1586" y="17881"/>
                  <a:pt x="1550" y="17531"/>
                </a:cubicBezTo>
                <a:cubicBezTo>
                  <a:pt x="1513" y="17182"/>
                  <a:pt x="1659" y="15433"/>
                  <a:pt x="1586" y="14792"/>
                </a:cubicBezTo>
                <a:cubicBezTo>
                  <a:pt x="1513" y="14151"/>
                  <a:pt x="1331" y="12227"/>
                  <a:pt x="1623" y="11691"/>
                </a:cubicBezTo>
                <a:cubicBezTo>
                  <a:pt x="1914" y="11155"/>
                  <a:pt x="1659" y="10758"/>
                  <a:pt x="1659" y="10758"/>
                </a:cubicBezTo>
                <a:cubicBezTo>
                  <a:pt x="1659" y="10758"/>
                  <a:pt x="1003" y="10863"/>
                  <a:pt x="1003" y="10665"/>
                </a:cubicBezTo>
                <a:cubicBezTo>
                  <a:pt x="1003" y="10467"/>
                  <a:pt x="1258" y="10432"/>
                  <a:pt x="967" y="10082"/>
                </a:cubicBezTo>
                <a:cubicBezTo>
                  <a:pt x="675" y="9732"/>
                  <a:pt x="602" y="9406"/>
                  <a:pt x="274" y="9138"/>
                </a:cubicBezTo>
                <a:cubicBezTo>
                  <a:pt x="-54" y="8870"/>
                  <a:pt x="-127" y="8415"/>
                  <a:pt x="274" y="8275"/>
                </a:cubicBezTo>
                <a:cubicBezTo>
                  <a:pt x="675" y="8135"/>
                  <a:pt x="92" y="7366"/>
                  <a:pt x="456" y="6783"/>
                </a:cubicBezTo>
                <a:cubicBezTo>
                  <a:pt x="821" y="6200"/>
                  <a:pt x="1076" y="5267"/>
                  <a:pt x="1112" y="4766"/>
                </a:cubicBezTo>
                <a:cubicBezTo>
                  <a:pt x="1149" y="4265"/>
                  <a:pt x="1222" y="3903"/>
                  <a:pt x="3263" y="3740"/>
                </a:cubicBezTo>
                <a:cubicBezTo>
                  <a:pt x="5304" y="3577"/>
                  <a:pt x="6799" y="3391"/>
                  <a:pt x="7091" y="3251"/>
                </a:cubicBezTo>
                <a:cubicBezTo>
                  <a:pt x="7382" y="3111"/>
                  <a:pt x="7492" y="2749"/>
                  <a:pt x="7419" y="2586"/>
                </a:cubicBezTo>
                <a:cubicBezTo>
                  <a:pt x="7346" y="2423"/>
                  <a:pt x="7309" y="2295"/>
                  <a:pt x="7309" y="2201"/>
                </a:cubicBezTo>
                <a:cubicBezTo>
                  <a:pt x="7309" y="2108"/>
                  <a:pt x="6726" y="2248"/>
                  <a:pt x="6580" y="2073"/>
                </a:cubicBezTo>
                <a:cubicBezTo>
                  <a:pt x="6435" y="1898"/>
                  <a:pt x="6345" y="1520"/>
                  <a:pt x="6446" y="1489"/>
                </a:cubicBezTo>
                <a:cubicBezTo>
                  <a:pt x="6547" y="1458"/>
                  <a:pt x="6638" y="1462"/>
                  <a:pt x="6762" y="1467"/>
                </a:cubicBezTo>
                <a:cubicBezTo>
                  <a:pt x="6746" y="1406"/>
                  <a:pt x="6680" y="1054"/>
                  <a:pt x="6770" y="671"/>
                </a:cubicBezTo>
                <a:cubicBezTo>
                  <a:pt x="6852" y="325"/>
                  <a:pt x="7966" y="24"/>
                  <a:pt x="9991" y="0"/>
                </a:cubicBezTo>
                <a:close/>
                <a:moveTo>
                  <a:pt x="15900" y="3693"/>
                </a:moveTo>
                <a:cubicBezTo>
                  <a:pt x="17000" y="3800"/>
                  <a:pt x="17813" y="3893"/>
                  <a:pt x="17849" y="4359"/>
                </a:cubicBezTo>
                <a:cubicBezTo>
                  <a:pt x="17890" y="4882"/>
                  <a:pt x="18048" y="5909"/>
                  <a:pt x="18278" y="6595"/>
                </a:cubicBezTo>
                <a:cubicBezTo>
                  <a:pt x="18508" y="7282"/>
                  <a:pt x="19145" y="8750"/>
                  <a:pt x="19183" y="9214"/>
                </a:cubicBezTo>
                <a:cubicBezTo>
                  <a:pt x="19221" y="9678"/>
                  <a:pt x="19374" y="10666"/>
                  <a:pt x="19336" y="10776"/>
                </a:cubicBezTo>
                <a:cubicBezTo>
                  <a:pt x="19298" y="10886"/>
                  <a:pt x="19030" y="10874"/>
                  <a:pt x="19145" y="11057"/>
                </a:cubicBezTo>
                <a:cubicBezTo>
                  <a:pt x="19260" y="11240"/>
                  <a:pt x="19259" y="11411"/>
                  <a:pt x="18954" y="11533"/>
                </a:cubicBezTo>
                <a:cubicBezTo>
                  <a:pt x="18649" y="11655"/>
                  <a:pt x="18801" y="11814"/>
                  <a:pt x="18801" y="11814"/>
                </a:cubicBezTo>
                <a:lnTo>
                  <a:pt x="21473" y="11777"/>
                </a:lnTo>
                <a:lnTo>
                  <a:pt x="21282" y="15158"/>
                </a:lnTo>
                <a:lnTo>
                  <a:pt x="17084" y="16196"/>
                </a:lnTo>
                <a:cubicBezTo>
                  <a:pt x="17084" y="16196"/>
                  <a:pt x="16479" y="16056"/>
                  <a:pt x="15900" y="16039"/>
                </a:cubicBezTo>
                <a:lnTo>
                  <a:pt x="15900" y="11919"/>
                </a:lnTo>
                <a:lnTo>
                  <a:pt x="16376" y="11896"/>
                </a:lnTo>
                <a:cubicBezTo>
                  <a:pt x="16376" y="11896"/>
                  <a:pt x="16276" y="11657"/>
                  <a:pt x="16426" y="11498"/>
                </a:cubicBezTo>
                <a:cubicBezTo>
                  <a:pt x="16575" y="11338"/>
                  <a:pt x="16526" y="11195"/>
                  <a:pt x="16426" y="11019"/>
                </a:cubicBezTo>
                <a:cubicBezTo>
                  <a:pt x="16426" y="11019"/>
                  <a:pt x="16250" y="11188"/>
                  <a:pt x="15900" y="11209"/>
                </a:cubicBezTo>
                <a:cubicBezTo>
                  <a:pt x="15900" y="11209"/>
                  <a:pt x="15900" y="3693"/>
                  <a:pt x="15900" y="369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3" name="Shape 793"/>
          <p:cNvSpPr/>
          <p:nvPr/>
        </p:nvSpPr>
        <p:spPr bwMode="auto">
          <a:xfrm>
            <a:off x="6898089" y="4063453"/>
            <a:ext cx="197644" cy="7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393"/>
                </a:moveTo>
                <a:cubicBezTo>
                  <a:pt x="0" y="20393"/>
                  <a:pt x="0" y="0"/>
                  <a:pt x="9936" y="0"/>
                </a:cubicBezTo>
                <a:cubicBezTo>
                  <a:pt x="19871" y="0"/>
                  <a:pt x="21600" y="21600"/>
                  <a:pt x="21600" y="21600"/>
                </a:cubicBezTo>
                <a:cubicBezTo>
                  <a:pt x="21600" y="21600"/>
                  <a:pt x="16258" y="10389"/>
                  <a:pt x="9641" y="10937"/>
                </a:cubicBezTo>
                <a:cubicBezTo>
                  <a:pt x="3025" y="11484"/>
                  <a:pt x="2926" y="11758"/>
                  <a:pt x="0" y="2039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4" name="Shape 794"/>
          <p:cNvSpPr/>
          <p:nvPr/>
        </p:nvSpPr>
        <p:spPr bwMode="auto">
          <a:xfrm>
            <a:off x="5761764" y="2294978"/>
            <a:ext cx="529431" cy="138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4" y="0"/>
                </a:moveTo>
                <a:cubicBezTo>
                  <a:pt x="20895" y="212"/>
                  <a:pt x="21148" y="399"/>
                  <a:pt x="21600" y="582"/>
                </a:cubicBezTo>
                <a:cubicBezTo>
                  <a:pt x="20853" y="2125"/>
                  <a:pt x="19156" y="6723"/>
                  <a:pt x="18504" y="10124"/>
                </a:cubicBezTo>
                <a:cubicBezTo>
                  <a:pt x="17759" y="14013"/>
                  <a:pt x="19622" y="21505"/>
                  <a:pt x="19622" y="21505"/>
                </a:cubicBezTo>
                <a:cubicBezTo>
                  <a:pt x="19622" y="21505"/>
                  <a:pt x="18256" y="21600"/>
                  <a:pt x="13661" y="21600"/>
                </a:cubicBezTo>
                <a:cubicBezTo>
                  <a:pt x="9066" y="21600"/>
                  <a:pt x="0" y="20509"/>
                  <a:pt x="0" y="20509"/>
                </a:cubicBezTo>
                <a:cubicBezTo>
                  <a:pt x="0" y="20509"/>
                  <a:pt x="1490" y="19466"/>
                  <a:pt x="2732" y="18091"/>
                </a:cubicBezTo>
                <a:cubicBezTo>
                  <a:pt x="3974" y="16716"/>
                  <a:pt x="6210" y="10741"/>
                  <a:pt x="6830" y="5714"/>
                </a:cubicBezTo>
                <a:cubicBezTo>
                  <a:pt x="7145" y="3167"/>
                  <a:pt x="7172" y="1887"/>
                  <a:pt x="6783" y="1175"/>
                </a:cubicBezTo>
                <a:cubicBezTo>
                  <a:pt x="6983" y="1112"/>
                  <a:pt x="7137" y="1051"/>
                  <a:pt x="7240" y="992"/>
                </a:cubicBezTo>
                <a:cubicBezTo>
                  <a:pt x="7529" y="826"/>
                  <a:pt x="7759" y="573"/>
                  <a:pt x="7929" y="287"/>
                </a:cubicBezTo>
                <a:cubicBezTo>
                  <a:pt x="9339" y="1366"/>
                  <a:pt x="12733" y="2395"/>
                  <a:pt x="14779" y="2395"/>
                </a:cubicBezTo>
                <a:cubicBezTo>
                  <a:pt x="16783" y="2395"/>
                  <a:pt x="19512" y="883"/>
                  <a:pt x="2075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5" name="Shape 795"/>
          <p:cNvSpPr/>
          <p:nvPr/>
        </p:nvSpPr>
        <p:spPr bwMode="auto">
          <a:xfrm>
            <a:off x="5992745" y="2463253"/>
            <a:ext cx="215900" cy="1326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96" extrusionOk="0">
                <a:moveTo>
                  <a:pt x="0" y="965"/>
                </a:moveTo>
                <a:cubicBezTo>
                  <a:pt x="0" y="965"/>
                  <a:pt x="3955" y="0"/>
                  <a:pt x="10647" y="0"/>
                </a:cubicBezTo>
                <a:cubicBezTo>
                  <a:pt x="17340" y="0"/>
                  <a:pt x="21600" y="965"/>
                  <a:pt x="21600" y="965"/>
                </a:cubicBezTo>
                <a:cubicBezTo>
                  <a:pt x="21600" y="965"/>
                  <a:pt x="14298" y="723"/>
                  <a:pt x="14602" y="1495"/>
                </a:cubicBezTo>
                <a:cubicBezTo>
                  <a:pt x="14907" y="2266"/>
                  <a:pt x="17340" y="6316"/>
                  <a:pt x="17340" y="8968"/>
                </a:cubicBezTo>
                <a:cubicBezTo>
                  <a:pt x="17340" y="11620"/>
                  <a:pt x="18557" y="18514"/>
                  <a:pt x="16733" y="19816"/>
                </a:cubicBezTo>
                <a:cubicBezTo>
                  <a:pt x="14907" y="21118"/>
                  <a:pt x="9126" y="21600"/>
                  <a:pt x="7909" y="19913"/>
                </a:cubicBezTo>
                <a:cubicBezTo>
                  <a:pt x="6692" y="18225"/>
                  <a:pt x="6997" y="9161"/>
                  <a:pt x="7302" y="7425"/>
                </a:cubicBezTo>
                <a:cubicBezTo>
                  <a:pt x="7606" y="5690"/>
                  <a:pt x="9431" y="2025"/>
                  <a:pt x="8213" y="1543"/>
                </a:cubicBezTo>
                <a:cubicBezTo>
                  <a:pt x="6997" y="1061"/>
                  <a:pt x="3650" y="675"/>
                  <a:pt x="0" y="96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7519920" y="2039877"/>
            <a:ext cx="2495550" cy="851515"/>
          </a:xfrm>
          <a:prstGeom prst="rect">
            <a:avLst/>
          </a:prstGeom>
          <a:ln w="12700">
            <a:miter lim="400000"/>
          </a:ln>
          <a:extLst/>
        </p:spPr>
        <p:txBody>
          <a:bodyPr lIns="25400" tIns="25400" rIns="25400" bIns="25400" anchor="ctr">
            <a:spAutoFit/>
          </a:bodyPr>
          <a:lstStyle/>
          <a:p>
            <a:pPr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Big Data Manipulation; Statistical Tools; Data Mining;  Forecasting;  Decision Making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7521183" y="3401952"/>
            <a:ext cx="2495550" cy="851515"/>
          </a:xfrm>
          <a:prstGeom prst="rect">
            <a:avLst/>
          </a:prstGeom>
          <a:ln w="12700">
            <a:miter lim="400000"/>
          </a:ln>
          <a:extLst/>
        </p:spPr>
        <p:txBody>
          <a:bodyPr lIns="25400" tIns="25400" rIns="25400" bIns="25400" anchor="ctr">
            <a:spAutoFit/>
          </a:bodyPr>
          <a:lstStyle/>
          <a:p>
            <a:pPr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 Intelligence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Identifying KPI/KSI; Building Dashboards; Predictive Maintenance; Process Optimization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7538970" y="5037328"/>
            <a:ext cx="2495550" cy="666849"/>
          </a:xfrm>
          <a:prstGeom prst="rect">
            <a:avLst/>
          </a:prstGeom>
          <a:ln w="12700">
            <a:miter lim="400000"/>
          </a:ln>
          <a:extLst/>
        </p:spPr>
        <p:txBody>
          <a:bodyPr lIns="25400" tIns="25400" rIns="25400" bIns="25400" anchor="ctr">
            <a:spAutoFit/>
          </a:bodyPr>
          <a:lstStyle/>
          <a:p>
            <a:pPr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Visualization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Charts and Infographics; Data Representation and Transformation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2458970" y="3211452"/>
            <a:ext cx="2647950" cy="851515"/>
          </a:xfrm>
          <a:prstGeom prst="rect">
            <a:avLst/>
          </a:prstGeom>
          <a:ln w="12700">
            <a:miter lim="400000"/>
          </a:ln>
          <a:extLst/>
        </p:spPr>
        <p:txBody>
          <a:bodyPr wrap="square" lIns="25400" tIns="25400" rIns="25400" bIns="25400" anchor="ctr">
            <a:spAutoFit/>
          </a:bodyPr>
          <a:lstStyle/>
          <a:p>
            <a:pPr algn="r"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Sensors/Controls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r"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Sensor Hardware; Control Algorithms; Communication Standards; Factory Integration; Embedded Systems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643120" y="4961135"/>
            <a:ext cx="2495550" cy="666849"/>
          </a:xfrm>
          <a:prstGeom prst="rect">
            <a:avLst/>
          </a:prstGeom>
          <a:ln w="12700">
            <a:miter lim="400000"/>
          </a:ln>
          <a:extLst/>
        </p:spPr>
        <p:txBody>
          <a:bodyPr lIns="25400" tIns="25400" rIns="25400" bIns="25400" anchor="ctr">
            <a:spAutoFit/>
          </a:bodyPr>
          <a:lstStyle/>
          <a:p>
            <a:pPr algn="r"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Cloud &amp; </a:t>
            </a:r>
            <a:r>
              <a:rPr lang="en-US" sz="1600" b="1" kern="0" spc="-32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Edge </a:t>
            </a: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Computing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r"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SQL/NoSQL; HDFS, MapReduce; Hive; Pig; Apps in the Cloud 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2611370" y="1799550"/>
            <a:ext cx="2495550" cy="913070"/>
          </a:xfrm>
          <a:prstGeom prst="rect">
            <a:avLst/>
          </a:prstGeom>
          <a:ln w="12700">
            <a:miter lim="400000"/>
          </a:ln>
          <a:extLst/>
        </p:spPr>
        <p:txBody>
          <a:bodyPr lIns="25400" tIns="25400" rIns="25400" bIns="25400" anchor="ctr">
            <a:spAutoFit/>
          </a:bodyPr>
          <a:lstStyle/>
          <a:p>
            <a:pPr algn="r" defTabSz="412750">
              <a:defRPr sz="1800"/>
            </a:pPr>
            <a:r>
              <a:rPr lang="en-US" sz="1600" b="1" kern="0" spc="-3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Domain Specific Knowledge</a:t>
            </a:r>
            <a:endParaRPr sz="1600" b="1" kern="0" spc="-32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r" defTabSz="412750">
              <a:defRPr sz="1800"/>
            </a:pPr>
            <a:r>
              <a:rPr lang="en-US" sz="1200" kern="0" spc="-2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Design, Analysis and Simulation Tools; BOM Management</a:t>
            </a:r>
            <a:endParaRPr sz="1200" kern="0" spc="-2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9259820" y="1836984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9384439" y="1986209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>
              <a:defRPr/>
            </a:pPr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10073883" y="3195884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10198502" y="3345109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/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9520170" y="4783384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332370" y="4672259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1957320" y="2967284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2497070" y="1671884"/>
            <a:ext cx="463550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32795" name="Shape 22"/>
          <p:cNvSpPr>
            <a:spLocks noChangeArrowheads="1"/>
          </p:cNvSpPr>
          <p:nvPr/>
        </p:nvSpPr>
        <p:spPr bwMode="auto">
          <a:xfrm>
            <a:off x="167827" y="604022"/>
            <a:ext cx="7327327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l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Lato Light"/>
                <a:ea typeface="+mn-ea"/>
                <a:cs typeface="Lato Light"/>
                <a:sym typeface="Open Sans"/>
              </a:rPr>
              <a:t>Skillsets of the Manufacturing Data Engineers</a:t>
            </a:r>
            <a:endParaRPr lang="id-ID" sz="2800" dirty="0">
              <a:solidFill>
                <a:schemeClr val="tx2"/>
              </a:solidFill>
              <a:latin typeface="Lato Light"/>
              <a:ea typeface="+mn-ea"/>
              <a:cs typeface="Lato Light"/>
              <a:sym typeface="Open Sans"/>
            </a:endParaRPr>
          </a:p>
        </p:txBody>
      </p:sp>
      <p:sp>
        <p:nvSpPr>
          <p:cNvPr id="35" name="Shape 23"/>
          <p:cNvSpPr/>
          <p:nvPr/>
        </p:nvSpPr>
        <p:spPr>
          <a:xfrm>
            <a:off x="196402" y="1022264"/>
            <a:ext cx="4052391" cy="259045"/>
          </a:xfrm>
          <a:prstGeom prst="rect">
            <a:avLst/>
          </a:prstGeom>
          <a:ln w="12700">
            <a:miter lim="400000"/>
          </a:ln>
          <a:extLst/>
        </p:spPr>
        <p:txBody>
          <a:bodyPr wrap="none" lIns="25400" tIns="25400" rIns="25400" bIns="254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412750">
              <a:defRPr sz="1800">
                <a:solidFill>
                  <a:srgbClr val="000000"/>
                </a:solidFill>
              </a:defRPr>
            </a:pPr>
            <a:r>
              <a:rPr lang="en-US" sz="1350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Process </a:t>
            </a:r>
            <a:r>
              <a:rPr lang="en-US" sz="135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Design + Data Analytics + Computing Skills</a:t>
            </a:r>
            <a:endParaRPr sz="1350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4" name="Group 886"/>
          <p:cNvGrpSpPr>
            <a:grpSpLocks/>
          </p:cNvGrpSpPr>
          <p:nvPr/>
        </p:nvGrpSpPr>
        <p:grpSpPr bwMode="auto">
          <a:xfrm flipH="1">
            <a:off x="5868756" y="1621084"/>
            <a:ext cx="1554884" cy="5007375"/>
            <a:chOff x="0" y="0"/>
            <a:chExt cx="1054099" cy="35941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6" name="Shape 882"/>
            <p:cNvSpPr/>
            <p:nvPr/>
          </p:nvSpPr>
          <p:spPr>
            <a:xfrm>
              <a:off x="423333" y="439490"/>
              <a:ext cx="234949" cy="33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93" h="16430" extrusionOk="0">
                  <a:moveTo>
                    <a:pt x="186" y="1062"/>
                  </a:moveTo>
                  <a:cubicBezTo>
                    <a:pt x="6551" y="2887"/>
                    <a:pt x="-497" y="5169"/>
                    <a:pt x="1549" y="7298"/>
                  </a:cubicBezTo>
                  <a:cubicBezTo>
                    <a:pt x="3596" y="9428"/>
                    <a:pt x="-951" y="10950"/>
                    <a:pt x="186" y="13839"/>
                  </a:cubicBezTo>
                  <a:cubicBezTo>
                    <a:pt x="1322" y="16729"/>
                    <a:pt x="11099" y="16577"/>
                    <a:pt x="15874" y="16273"/>
                  </a:cubicBezTo>
                  <a:cubicBezTo>
                    <a:pt x="20649" y="15969"/>
                    <a:pt x="13827" y="-4871"/>
                    <a:pt x="186" y="106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endParaRPr>
            </a:p>
          </p:txBody>
        </p:sp>
        <p:sp>
          <p:nvSpPr>
            <p:cNvPr id="37" name="Shape 883"/>
            <p:cNvSpPr/>
            <p:nvPr/>
          </p:nvSpPr>
          <p:spPr>
            <a:xfrm>
              <a:off x="309033" y="0"/>
              <a:ext cx="520700" cy="75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39" h="19358" extrusionOk="0">
                  <a:moveTo>
                    <a:pt x="710" y="2062"/>
                  </a:moveTo>
                  <a:cubicBezTo>
                    <a:pt x="4444" y="-1631"/>
                    <a:pt x="14162" y="-123"/>
                    <a:pt x="14072" y="4672"/>
                  </a:cubicBezTo>
                  <a:cubicBezTo>
                    <a:pt x="13981" y="9467"/>
                    <a:pt x="18111" y="6414"/>
                    <a:pt x="16740" y="8825"/>
                  </a:cubicBezTo>
                  <a:cubicBezTo>
                    <a:pt x="15368" y="11235"/>
                    <a:pt x="19697" y="10962"/>
                    <a:pt x="17891" y="12944"/>
                  </a:cubicBezTo>
                  <a:cubicBezTo>
                    <a:pt x="16085" y="14926"/>
                    <a:pt x="20502" y="15370"/>
                    <a:pt x="16264" y="17670"/>
                  </a:cubicBezTo>
                  <a:cubicBezTo>
                    <a:pt x="12026" y="19969"/>
                    <a:pt x="9576" y="19252"/>
                    <a:pt x="9576" y="19252"/>
                  </a:cubicBezTo>
                  <a:cubicBezTo>
                    <a:pt x="9576" y="19252"/>
                    <a:pt x="10880" y="5804"/>
                    <a:pt x="3218" y="7372"/>
                  </a:cubicBezTo>
                  <a:cubicBezTo>
                    <a:pt x="842" y="7859"/>
                    <a:pt x="-1098" y="3848"/>
                    <a:pt x="710" y="206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endParaRPr>
            </a:p>
          </p:txBody>
        </p:sp>
        <p:sp>
          <p:nvSpPr>
            <p:cNvPr id="38" name="Shape 884"/>
            <p:cNvSpPr/>
            <p:nvPr/>
          </p:nvSpPr>
          <p:spPr>
            <a:xfrm>
              <a:off x="0" y="0"/>
              <a:ext cx="1054099" cy="359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extrusionOk="0">
                  <a:moveTo>
                    <a:pt x="9729" y="0"/>
                  </a:moveTo>
                  <a:cubicBezTo>
                    <a:pt x="11263" y="-1"/>
                    <a:pt x="12626" y="216"/>
                    <a:pt x="13309" y="696"/>
                  </a:cubicBezTo>
                  <a:cubicBezTo>
                    <a:pt x="13991" y="1177"/>
                    <a:pt x="14104" y="1724"/>
                    <a:pt x="13877" y="2006"/>
                  </a:cubicBezTo>
                  <a:cubicBezTo>
                    <a:pt x="13685" y="2245"/>
                    <a:pt x="14425" y="2938"/>
                    <a:pt x="14755" y="3173"/>
                  </a:cubicBezTo>
                  <a:cubicBezTo>
                    <a:pt x="15167" y="3467"/>
                    <a:pt x="15809" y="3880"/>
                    <a:pt x="15809" y="3880"/>
                  </a:cubicBezTo>
                  <a:cubicBezTo>
                    <a:pt x="15809" y="3880"/>
                    <a:pt x="16491" y="4178"/>
                    <a:pt x="16491" y="4593"/>
                  </a:cubicBezTo>
                  <a:cubicBezTo>
                    <a:pt x="16491" y="5007"/>
                    <a:pt x="16434" y="5604"/>
                    <a:pt x="16945" y="6366"/>
                  </a:cubicBezTo>
                  <a:cubicBezTo>
                    <a:pt x="17457" y="7129"/>
                    <a:pt x="17400" y="7295"/>
                    <a:pt x="16945" y="7676"/>
                  </a:cubicBezTo>
                  <a:cubicBezTo>
                    <a:pt x="16491" y="8058"/>
                    <a:pt x="15013" y="8787"/>
                    <a:pt x="15013" y="8787"/>
                  </a:cubicBezTo>
                  <a:cubicBezTo>
                    <a:pt x="15013" y="8787"/>
                    <a:pt x="16434" y="8986"/>
                    <a:pt x="15923" y="9168"/>
                  </a:cubicBezTo>
                  <a:cubicBezTo>
                    <a:pt x="15411" y="9351"/>
                    <a:pt x="14957" y="9417"/>
                    <a:pt x="14957" y="9417"/>
                  </a:cubicBezTo>
                  <a:cubicBezTo>
                    <a:pt x="14957" y="9417"/>
                    <a:pt x="16491" y="10064"/>
                    <a:pt x="15695" y="10760"/>
                  </a:cubicBezTo>
                  <a:cubicBezTo>
                    <a:pt x="14900" y="11456"/>
                    <a:pt x="14750" y="11966"/>
                    <a:pt x="14841" y="12604"/>
                  </a:cubicBezTo>
                  <a:cubicBezTo>
                    <a:pt x="14932" y="13241"/>
                    <a:pt x="14932" y="13799"/>
                    <a:pt x="14932" y="13799"/>
                  </a:cubicBezTo>
                  <a:lnTo>
                    <a:pt x="14021" y="13852"/>
                  </a:lnTo>
                  <a:cubicBezTo>
                    <a:pt x="14021" y="13852"/>
                    <a:pt x="14021" y="14437"/>
                    <a:pt x="14932" y="14809"/>
                  </a:cubicBezTo>
                  <a:cubicBezTo>
                    <a:pt x="15843" y="15181"/>
                    <a:pt x="17300" y="15792"/>
                    <a:pt x="17573" y="16775"/>
                  </a:cubicBezTo>
                  <a:cubicBezTo>
                    <a:pt x="17846" y="17758"/>
                    <a:pt x="18574" y="18608"/>
                    <a:pt x="19576" y="18847"/>
                  </a:cubicBezTo>
                  <a:cubicBezTo>
                    <a:pt x="20578" y="19086"/>
                    <a:pt x="21600" y="19060"/>
                    <a:pt x="21600" y="19462"/>
                  </a:cubicBezTo>
                  <a:cubicBezTo>
                    <a:pt x="21600" y="19865"/>
                    <a:pt x="21334" y="20329"/>
                    <a:pt x="21334" y="20531"/>
                  </a:cubicBezTo>
                  <a:cubicBezTo>
                    <a:pt x="21334" y="20732"/>
                    <a:pt x="21334" y="21011"/>
                    <a:pt x="21334" y="21011"/>
                  </a:cubicBezTo>
                  <a:lnTo>
                    <a:pt x="20910" y="21042"/>
                  </a:lnTo>
                  <a:cubicBezTo>
                    <a:pt x="20910" y="21042"/>
                    <a:pt x="21016" y="20809"/>
                    <a:pt x="20910" y="20546"/>
                  </a:cubicBezTo>
                  <a:cubicBezTo>
                    <a:pt x="20804" y="20283"/>
                    <a:pt x="20538" y="19927"/>
                    <a:pt x="19955" y="20035"/>
                  </a:cubicBezTo>
                  <a:cubicBezTo>
                    <a:pt x="19371" y="20144"/>
                    <a:pt x="18469" y="20639"/>
                    <a:pt x="18044" y="20871"/>
                  </a:cubicBezTo>
                  <a:cubicBezTo>
                    <a:pt x="17620" y="21104"/>
                    <a:pt x="16770" y="21320"/>
                    <a:pt x="15072" y="21181"/>
                  </a:cubicBezTo>
                  <a:cubicBezTo>
                    <a:pt x="13374" y="21042"/>
                    <a:pt x="12790" y="20716"/>
                    <a:pt x="13692" y="20639"/>
                  </a:cubicBezTo>
                  <a:cubicBezTo>
                    <a:pt x="14595" y="20562"/>
                    <a:pt x="15709" y="20685"/>
                    <a:pt x="15921" y="20407"/>
                  </a:cubicBezTo>
                  <a:cubicBezTo>
                    <a:pt x="16134" y="20128"/>
                    <a:pt x="16505" y="19416"/>
                    <a:pt x="16134" y="19044"/>
                  </a:cubicBezTo>
                  <a:cubicBezTo>
                    <a:pt x="15762" y="18673"/>
                    <a:pt x="14435" y="17511"/>
                    <a:pt x="13905" y="17078"/>
                  </a:cubicBezTo>
                  <a:cubicBezTo>
                    <a:pt x="13374" y="16644"/>
                    <a:pt x="12631" y="16133"/>
                    <a:pt x="12631" y="16133"/>
                  </a:cubicBezTo>
                  <a:cubicBezTo>
                    <a:pt x="12631" y="16133"/>
                    <a:pt x="12684" y="16815"/>
                    <a:pt x="12206" y="17140"/>
                  </a:cubicBezTo>
                  <a:cubicBezTo>
                    <a:pt x="11729" y="17465"/>
                    <a:pt x="10083" y="18719"/>
                    <a:pt x="9765" y="18982"/>
                  </a:cubicBezTo>
                  <a:cubicBezTo>
                    <a:pt x="9447" y="19245"/>
                    <a:pt x="10030" y="19416"/>
                    <a:pt x="10508" y="19555"/>
                  </a:cubicBezTo>
                  <a:cubicBezTo>
                    <a:pt x="10986" y="19695"/>
                    <a:pt x="10720" y="20035"/>
                    <a:pt x="10349" y="20298"/>
                  </a:cubicBezTo>
                  <a:cubicBezTo>
                    <a:pt x="9977" y="20562"/>
                    <a:pt x="9818" y="20887"/>
                    <a:pt x="9818" y="21026"/>
                  </a:cubicBezTo>
                  <a:cubicBezTo>
                    <a:pt x="9818" y="21165"/>
                    <a:pt x="9818" y="21460"/>
                    <a:pt x="9818" y="21460"/>
                  </a:cubicBezTo>
                  <a:lnTo>
                    <a:pt x="9128" y="21460"/>
                  </a:lnTo>
                  <a:cubicBezTo>
                    <a:pt x="9128" y="21460"/>
                    <a:pt x="9341" y="21134"/>
                    <a:pt x="9341" y="20871"/>
                  </a:cubicBezTo>
                  <a:cubicBezTo>
                    <a:pt x="9341" y="20608"/>
                    <a:pt x="9500" y="20422"/>
                    <a:pt x="9181" y="20376"/>
                  </a:cubicBezTo>
                  <a:cubicBezTo>
                    <a:pt x="8863" y="20329"/>
                    <a:pt x="7430" y="20701"/>
                    <a:pt x="6846" y="20964"/>
                  </a:cubicBezTo>
                  <a:cubicBezTo>
                    <a:pt x="6262" y="21227"/>
                    <a:pt x="6156" y="21599"/>
                    <a:pt x="4246" y="21460"/>
                  </a:cubicBezTo>
                  <a:cubicBezTo>
                    <a:pt x="2335" y="21320"/>
                    <a:pt x="1062" y="21026"/>
                    <a:pt x="1539" y="20856"/>
                  </a:cubicBezTo>
                  <a:cubicBezTo>
                    <a:pt x="2017" y="20685"/>
                    <a:pt x="2972" y="20825"/>
                    <a:pt x="3556" y="20732"/>
                  </a:cubicBezTo>
                  <a:cubicBezTo>
                    <a:pt x="4140" y="20639"/>
                    <a:pt x="5254" y="19818"/>
                    <a:pt x="5944" y="19323"/>
                  </a:cubicBezTo>
                  <a:cubicBezTo>
                    <a:pt x="6634" y="18827"/>
                    <a:pt x="7430" y="17805"/>
                    <a:pt x="7642" y="17202"/>
                  </a:cubicBezTo>
                  <a:cubicBezTo>
                    <a:pt x="7855" y="16598"/>
                    <a:pt x="8173" y="16133"/>
                    <a:pt x="8226" y="15932"/>
                  </a:cubicBezTo>
                  <a:cubicBezTo>
                    <a:pt x="8279" y="15731"/>
                    <a:pt x="8279" y="15359"/>
                    <a:pt x="8279" y="15359"/>
                  </a:cubicBezTo>
                  <a:cubicBezTo>
                    <a:pt x="8279" y="15359"/>
                    <a:pt x="7642" y="14662"/>
                    <a:pt x="7430" y="14368"/>
                  </a:cubicBezTo>
                  <a:cubicBezTo>
                    <a:pt x="7218" y="14074"/>
                    <a:pt x="7218" y="13857"/>
                    <a:pt x="7218" y="13857"/>
                  </a:cubicBezTo>
                  <a:cubicBezTo>
                    <a:pt x="7218" y="13857"/>
                    <a:pt x="6103" y="13919"/>
                    <a:pt x="6103" y="13718"/>
                  </a:cubicBezTo>
                  <a:cubicBezTo>
                    <a:pt x="6103" y="13516"/>
                    <a:pt x="6475" y="12665"/>
                    <a:pt x="6368" y="12262"/>
                  </a:cubicBezTo>
                  <a:cubicBezTo>
                    <a:pt x="6262" y="11860"/>
                    <a:pt x="5785" y="11891"/>
                    <a:pt x="5785" y="11891"/>
                  </a:cubicBezTo>
                  <a:cubicBezTo>
                    <a:pt x="5785" y="11891"/>
                    <a:pt x="5679" y="12107"/>
                    <a:pt x="5679" y="12278"/>
                  </a:cubicBezTo>
                  <a:cubicBezTo>
                    <a:pt x="5679" y="12448"/>
                    <a:pt x="5254" y="12402"/>
                    <a:pt x="5095" y="12278"/>
                  </a:cubicBezTo>
                  <a:cubicBezTo>
                    <a:pt x="4936" y="12154"/>
                    <a:pt x="4352" y="12278"/>
                    <a:pt x="4352" y="12154"/>
                  </a:cubicBezTo>
                  <a:cubicBezTo>
                    <a:pt x="4352" y="12030"/>
                    <a:pt x="4086" y="11767"/>
                    <a:pt x="4193" y="11566"/>
                  </a:cubicBezTo>
                  <a:cubicBezTo>
                    <a:pt x="4299" y="11364"/>
                    <a:pt x="4776" y="10993"/>
                    <a:pt x="4776" y="10993"/>
                  </a:cubicBezTo>
                  <a:lnTo>
                    <a:pt x="0" y="10946"/>
                  </a:lnTo>
                  <a:lnTo>
                    <a:pt x="631" y="8118"/>
                  </a:lnTo>
                  <a:lnTo>
                    <a:pt x="5088" y="8135"/>
                  </a:lnTo>
                  <a:cubicBezTo>
                    <a:pt x="5088" y="8135"/>
                    <a:pt x="5323" y="7246"/>
                    <a:pt x="5323" y="6818"/>
                  </a:cubicBezTo>
                  <a:cubicBezTo>
                    <a:pt x="5323" y="6390"/>
                    <a:pt x="5147" y="5826"/>
                    <a:pt x="6143" y="5347"/>
                  </a:cubicBezTo>
                  <a:cubicBezTo>
                    <a:pt x="7140" y="4868"/>
                    <a:pt x="8430" y="4474"/>
                    <a:pt x="9251" y="4166"/>
                  </a:cubicBezTo>
                  <a:cubicBezTo>
                    <a:pt x="10072" y="3858"/>
                    <a:pt x="10190" y="3841"/>
                    <a:pt x="9955" y="3567"/>
                  </a:cubicBezTo>
                  <a:cubicBezTo>
                    <a:pt x="9721" y="3294"/>
                    <a:pt x="9721" y="2951"/>
                    <a:pt x="9134" y="2969"/>
                  </a:cubicBezTo>
                  <a:cubicBezTo>
                    <a:pt x="8548" y="2986"/>
                    <a:pt x="8020" y="2969"/>
                    <a:pt x="7727" y="2746"/>
                  </a:cubicBezTo>
                  <a:cubicBezTo>
                    <a:pt x="7433" y="2524"/>
                    <a:pt x="6730" y="2113"/>
                    <a:pt x="6671" y="1822"/>
                  </a:cubicBezTo>
                  <a:cubicBezTo>
                    <a:pt x="6613" y="1531"/>
                    <a:pt x="6840" y="1489"/>
                    <a:pt x="6697" y="1397"/>
                  </a:cubicBezTo>
                  <a:cubicBezTo>
                    <a:pt x="6554" y="1305"/>
                    <a:pt x="6755" y="1021"/>
                    <a:pt x="6783" y="788"/>
                  </a:cubicBezTo>
                  <a:cubicBezTo>
                    <a:pt x="6812" y="554"/>
                    <a:pt x="7842" y="2"/>
                    <a:pt x="972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endParaRPr>
            </a:p>
          </p:txBody>
        </p:sp>
        <p:sp>
          <p:nvSpPr>
            <p:cNvPr id="39" name="Shape 885"/>
            <p:cNvSpPr/>
            <p:nvPr/>
          </p:nvSpPr>
          <p:spPr>
            <a:xfrm>
              <a:off x="488949" y="456394"/>
              <a:ext cx="218017" cy="17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0" y="0"/>
                  </a:moveTo>
                  <a:cubicBezTo>
                    <a:pt x="20837" y="1583"/>
                    <a:pt x="21229" y="3095"/>
                    <a:pt x="21600" y="4439"/>
                  </a:cubicBezTo>
                  <a:cubicBezTo>
                    <a:pt x="10590" y="3782"/>
                    <a:pt x="4549" y="13958"/>
                    <a:pt x="0" y="21600"/>
                  </a:cubicBezTo>
                  <a:cubicBezTo>
                    <a:pt x="1704" y="18222"/>
                    <a:pt x="1487" y="13002"/>
                    <a:pt x="1393" y="10461"/>
                  </a:cubicBezTo>
                  <a:cubicBezTo>
                    <a:pt x="4070" y="7225"/>
                    <a:pt x="8060" y="3929"/>
                    <a:pt x="11634" y="2160"/>
                  </a:cubicBezTo>
                  <a:cubicBezTo>
                    <a:pt x="14683" y="649"/>
                    <a:pt x="18140" y="78"/>
                    <a:pt x="204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endParaRPr>
            </a:p>
          </p:txBody>
        </p:sp>
      </p:grpSp>
      <p:sp>
        <p:nvSpPr>
          <p:cNvPr id="41" name="Shape 819"/>
          <p:cNvSpPr/>
          <p:nvPr/>
        </p:nvSpPr>
        <p:spPr>
          <a:xfrm>
            <a:off x="2636569" y="1819766"/>
            <a:ext cx="184551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825500">
              <a:defRPr/>
            </a:pPr>
            <a:endParaRPr sz="56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42" name="Shape 807"/>
          <p:cNvSpPr/>
          <p:nvPr/>
        </p:nvSpPr>
        <p:spPr>
          <a:xfrm>
            <a:off x="9640820" y="4942134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/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43" name="Shape 807"/>
          <p:cNvSpPr/>
          <p:nvPr/>
        </p:nvSpPr>
        <p:spPr>
          <a:xfrm>
            <a:off x="9793220" y="5094534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/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44" name="Shape 807"/>
          <p:cNvSpPr/>
          <p:nvPr/>
        </p:nvSpPr>
        <p:spPr>
          <a:xfrm>
            <a:off x="2457344" y="4834184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/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  <p:sp>
        <p:nvSpPr>
          <p:cNvPr id="45" name="Shape 807"/>
          <p:cNvSpPr/>
          <p:nvPr/>
        </p:nvSpPr>
        <p:spPr>
          <a:xfrm>
            <a:off x="2062259" y="3127814"/>
            <a:ext cx="2222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25"/>
                </a:moveTo>
                <a:lnTo>
                  <a:pt x="7321" y="2160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412750"/>
            <a:endParaRPr sz="2800" kern="0">
              <a:solidFill>
                <a:sysClr val="windowText" lastClr="000000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230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601038" y="3716499"/>
            <a:ext cx="852933" cy="865159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82951" y="2664024"/>
            <a:ext cx="852933" cy="865159"/>
            <a:chOff x="2285781" y="4847654"/>
            <a:chExt cx="952480" cy="966132"/>
          </a:xfrm>
        </p:grpSpPr>
        <p:sp>
          <p:nvSpPr>
            <p:cNvPr id="51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15644" y="269182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Introduction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0850" y="3004702"/>
            <a:ext cx="30777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Learning </a:t>
            </a:r>
            <a:r>
              <a:rPr lang="en-US" sz="1200" dirty="0" smtClean="0">
                <a:latin typeface="Lato Light"/>
                <a:cs typeface="Lato Light"/>
              </a:rPr>
              <a:t>Objectives, </a:t>
            </a:r>
            <a:r>
              <a:rPr lang="en-US" sz="1200" dirty="0">
                <a:latin typeface="Lato Light"/>
                <a:cs typeface="Lato Light"/>
              </a:rPr>
              <a:t>Learning Delivery, Mini-Projects, Technical Paper, Course Expectations &amp; Grading</a:t>
            </a:r>
            <a:endParaRPr lang="es-ES" sz="1200" dirty="0">
              <a:latin typeface="Lato Light"/>
              <a:cs typeface="Lato Ligh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678603" y="3114598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4592" y="3149441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72171" y="4098005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157014" y="4154567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88634" y="3759180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SM Architecture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96885" y="4085977"/>
            <a:ext cx="30511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The Stacked Architecture, from Machine to the Factory to the Cloud, Various Versions of the Architecture, Technical Components and Value they provide</a:t>
            </a:r>
            <a:endParaRPr lang="es-ES" sz="1200" dirty="0">
              <a:latin typeface="Lato Light"/>
              <a:cs typeface="Lato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85077" y="4751301"/>
            <a:ext cx="852933" cy="865159"/>
            <a:chOff x="2285781" y="4847654"/>
            <a:chExt cx="952480" cy="966132"/>
          </a:xfrm>
        </p:grpSpPr>
        <p:sp>
          <p:nvSpPr>
            <p:cNvPr id="49" name="Oval 4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5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6116717" y="4196749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84070" y="4779098"/>
            <a:ext cx="28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Streaming Machine Data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10613" y="5091979"/>
            <a:ext cx="30300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Understand the key technical enablers from Edge, Web Services, Cloud Layer and Data Visualization.</a:t>
            </a:r>
            <a:endParaRPr lang="es-ES" sz="1200" dirty="0">
              <a:latin typeface="Lato Light"/>
              <a:cs typeface="La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74296" y="5145313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680729" y="5201875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16717" y="5236718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14593" y="5041944"/>
            <a:ext cx="2125" cy="1816056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82"/>
          <p:cNvSpPr>
            <a:spLocks/>
          </p:cNvSpPr>
          <p:nvPr/>
        </p:nvSpPr>
        <p:spPr bwMode="auto">
          <a:xfrm>
            <a:off x="5057206" y="2941200"/>
            <a:ext cx="316951" cy="2971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7" name="AutoShape 20"/>
          <p:cNvSpPr>
            <a:spLocks/>
          </p:cNvSpPr>
          <p:nvPr/>
        </p:nvSpPr>
        <p:spPr bwMode="auto">
          <a:xfrm>
            <a:off x="5057206" y="5038768"/>
            <a:ext cx="316951" cy="2959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1" name="AutoShape 43"/>
          <p:cNvSpPr>
            <a:spLocks/>
          </p:cNvSpPr>
          <p:nvPr/>
        </p:nvSpPr>
        <p:spPr bwMode="auto">
          <a:xfrm>
            <a:off x="6881373" y="3983532"/>
            <a:ext cx="316951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828816" y="2165221"/>
            <a:ext cx="552954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171" y="3058036"/>
            <a:ext cx="84842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08440" y="2178856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s software engineers, what are we really building ...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60" y="3773913"/>
            <a:ext cx="772302" cy="75781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Chandrapal Badshah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5" t="8830" b="15673"/>
          <a:stretch/>
        </p:blipFill>
        <p:spPr>
          <a:xfrm>
            <a:off x="4817979" y="4807124"/>
            <a:ext cx="783732" cy="75337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7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601038" y="2919353"/>
            <a:ext cx="852933" cy="865159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82951" y="1866878"/>
            <a:ext cx="852933" cy="865159"/>
            <a:chOff x="2285781" y="4847654"/>
            <a:chExt cx="952480" cy="966132"/>
          </a:xfrm>
        </p:grpSpPr>
        <p:sp>
          <p:nvSpPr>
            <p:cNvPr id="51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cxnSp>
        <p:nvCxnSpPr>
          <p:cNvPr id="19" name="Straight Connector 18"/>
          <p:cNvCxnSpPr>
            <a:endCxn id="23" idx="0"/>
          </p:cNvCxnSpPr>
          <p:nvPr/>
        </p:nvCxnSpPr>
        <p:spPr>
          <a:xfrm>
            <a:off x="6114592" y="0"/>
            <a:ext cx="0" cy="226089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4306" y="1894675"/>
            <a:ext cx="267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Factory Floor Systems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7104" y="2207556"/>
            <a:ext cx="29414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From SCADA to MES to ERP, IT-OT Integration is critical to smart manufacturing implementation</a:t>
            </a:r>
            <a:endParaRPr lang="es-ES" sz="1200" dirty="0">
              <a:latin typeface="Lato Light"/>
              <a:cs typeface="Lato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72171" y="2260890"/>
            <a:ext cx="84842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678603" y="2317452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4592" y="2352295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72171" y="3300859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157014" y="3357421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88634" y="2962034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Time-Series Analysis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96885" y="3288831"/>
            <a:ext cx="30511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Study how to store time-series data in scalable databases, retrieve and analyze sensor data. From Simple Regression to more advanced Auto-correlation analysis.</a:t>
            </a:r>
            <a:endParaRPr lang="es-ES" sz="1200" dirty="0">
              <a:latin typeface="Lato Light"/>
              <a:cs typeface="Lato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603164" y="5006630"/>
            <a:ext cx="852933" cy="865159"/>
            <a:chOff x="2285781" y="4847654"/>
            <a:chExt cx="952480" cy="966132"/>
          </a:xfrm>
        </p:grpSpPr>
        <p:sp>
          <p:nvSpPr>
            <p:cNvPr id="46" name="Oval 45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85077" y="3954155"/>
            <a:ext cx="852933" cy="865159"/>
            <a:chOff x="2285781" y="4847654"/>
            <a:chExt cx="952480" cy="966132"/>
          </a:xfrm>
        </p:grpSpPr>
        <p:sp>
          <p:nvSpPr>
            <p:cNvPr id="49" name="Oval 4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5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Lato Light"/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6116717" y="3399603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63744" y="39819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Quality Inspection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10613" y="4294834"/>
            <a:ext cx="30300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Study basic concepts of Image Analysis Tools to Advanced Neural Network Models to Classify Objects Relevant to Manufacturing Data.</a:t>
            </a:r>
            <a:endParaRPr lang="es-ES" sz="1200" dirty="0">
              <a:latin typeface="Lato Light"/>
              <a:cs typeface="La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74296" y="4348167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680729" y="4404729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16717" y="4439572"/>
            <a:ext cx="0" cy="93688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074296" y="5388136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latin typeface="Lato Ligh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159140" y="5444698"/>
            <a:ext cx="393569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90759" y="504931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AI in Smart Manufacturing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99010" y="5376107"/>
            <a:ext cx="2770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200" dirty="0">
                <a:latin typeface="Lato Light"/>
                <a:cs typeface="Lato Light"/>
              </a:rPr>
              <a:t>Concept of AI in Manufacturing, Key Technology Pieces, Challenges &amp; Case Study Examples.</a:t>
            </a:r>
            <a:endParaRPr lang="es-ES" sz="1200" dirty="0">
              <a:latin typeface="Lato Light"/>
              <a:cs typeface="Lato Ligh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114593" y="5041944"/>
            <a:ext cx="2125" cy="1816056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82"/>
          <p:cNvSpPr>
            <a:spLocks/>
          </p:cNvSpPr>
          <p:nvPr/>
        </p:nvSpPr>
        <p:spPr bwMode="auto">
          <a:xfrm>
            <a:off x="5057206" y="2144054"/>
            <a:ext cx="316951" cy="2971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6" name="AutoShape 19"/>
          <p:cNvSpPr>
            <a:spLocks/>
          </p:cNvSpPr>
          <p:nvPr/>
        </p:nvSpPr>
        <p:spPr bwMode="auto">
          <a:xfrm>
            <a:off x="6882638" y="5274546"/>
            <a:ext cx="315684" cy="29591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7" name="AutoShape 20"/>
          <p:cNvSpPr>
            <a:spLocks/>
          </p:cNvSpPr>
          <p:nvPr/>
        </p:nvSpPr>
        <p:spPr bwMode="auto">
          <a:xfrm>
            <a:off x="5057206" y="4241622"/>
            <a:ext cx="316951" cy="2959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1" name="AutoShape 43"/>
          <p:cNvSpPr>
            <a:spLocks/>
          </p:cNvSpPr>
          <p:nvPr/>
        </p:nvSpPr>
        <p:spPr bwMode="auto">
          <a:xfrm>
            <a:off x="6881373" y="3186386"/>
            <a:ext cx="316951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9" tIns="38099" rIns="38099" bIns="38099" anchor="ctr"/>
          <a:lstStyle/>
          <a:p>
            <a:pPr defTabSz="342892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" name="Picture 1" descr="File:Gnome-fs-server.svg - Wikimedia Common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7" y="1917641"/>
            <a:ext cx="746701" cy="76748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Picture 39" descr="javascript - Chartjs v2.7 - combo chart with time-series ...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14" y="2974076"/>
            <a:ext cx="750613" cy="76352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Visión por computadora - Libro online de IAAR"/>
          <p:cNvPicPr>
            <a:picLocks noChangeAspect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7" y="4001645"/>
            <a:ext cx="752739" cy="7707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AI and Fintech Growing Influence on Financial Data in 2019 ...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14" y="5061353"/>
            <a:ext cx="750612" cy="76352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Guided Mini-Projects</a:t>
            </a:r>
            <a:endParaRPr lang="en-US" dirty="0"/>
          </a:p>
        </p:txBody>
      </p:sp>
      <p:sp>
        <p:nvSpPr>
          <p:cNvPr id="92" name="AutoShape 6"/>
          <p:cNvSpPr>
            <a:spLocks/>
          </p:cNvSpPr>
          <p:nvPr/>
        </p:nvSpPr>
        <p:spPr bwMode="auto">
          <a:xfrm>
            <a:off x="8106372" y="3383323"/>
            <a:ext cx="3440963" cy="1095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3" name="AutoShape 7"/>
          <p:cNvSpPr>
            <a:spLocks/>
          </p:cNvSpPr>
          <p:nvPr/>
        </p:nvSpPr>
        <p:spPr bwMode="auto">
          <a:xfrm>
            <a:off x="7077075" y="3383322"/>
            <a:ext cx="1131094" cy="11072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4" name="AutoShape 8"/>
          <p:cNvSpPr>
            <a:spLocks/>
          </p:cNvSpPr>
          <p:nvPr/>
        </p:nvSpPr>
        <p:spPr bwMode="auto">
          <a:xfrm>
            <a:off x="6051949" y="3383322"/>
            <a:ext cx="1131689" cy="11072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5" name="AutoShape 9"/>
          <p:cNvSpPr>
            <a:spLocks/>
          </p:cNvSpPr>
          <p:nvPr/>
        </p:nvSpPr>
        <p:spPr bwMode="auto">
          <a:xfrm>
            <a:off x="5031583" y="3383322"/>
            <a:ext cx="1131689" cy="11072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6" name="AutoShape 10"/>
          <p:cNvSpPr>
            <a:spLocks/>
          </p:cNvSpPr>
          <p:nvPr/>
        </p:nvSpPr>
        <p:spPr bwMode="auto">
          <a:xfrm>
            <a:off x="4007049" y="3383322"/>
            <a:ext cx="1131094" cy="11072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7" name="AutoShape 11"/>
          <p:cNvSpPr>
            <a:spLocks/>
          </p:cNvSpPr>
          <p:nvPr/>
        </p:nvSpPr>
        <p:spPr bwMode="auto">
          <a:xfrm>
            <a:off x="550259" y="3383323"/>
            <a:ext cx="3545494" cy="1095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8" name="AutoShape 13"/>
          <p:cNvSpPr>
            <a:spLocks/>
          </p:cNvSpPr>
          <p:nvPr/>
        </p:nvSpPr>
        <p:spPr bwMode="auto">
          <a:xfrm>
            <a:off x="534038" y="3313075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9" name="AutoShape 16"/>
          <p:cNvSpPr>
            <a:spLocks/>
          </p:cNvSpPr>
          <p:nvPr/>
        </p:nvSpPr>
        <p:spPr bwMode="auto">
          <a:xfrm>
            <a:off x="4964911" y="3313075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0" name="AutoShape 19"/>
          <p:cNvSpPr>
            <a:spLocks/>
          </p:cNvSpPr>
          <p:nvPr/>
        </p:nvSpPr>
        <p:spPr bwMode="auto">
          <a:xfrm>
            <a:off x="1931924" y="3313075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1" name="AutoShape 22"/>
          <p:cNvSpPr>
            <a:spLocks/>
          </p:cNvSpPr>
          <p:nvPr/>
        </p:nvSpPr>
        <p:spPr bwMode="auto">
          <a:xfrm>
            <a:off x="8058022" y="3313075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solidFill>
                <a:srgbClr val="2BB1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3" name="AutoShape 28"/>
          <p:cNvSpPr>
            <a:spLocks/>
          </p:cNvSpPr>
          <p:nvPr/>
        </p:nvSpPr>
        <p:spPr bwMode="auto">
          <a:xfrm>
            <a:off x="3557229" y="3313075"/>
            <a:ext cx="250627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3" name="AutoShape 54"/>
          <p:cNvSpPr>
            <a:spLocks/>
          </p:cNvSpPr>
          <p:nvPr/>
        </p:nvSpPr>
        <p:spPr bwMode="auto">
          <a:xfrm rot="21599989">
            <a:off x="561423" y="3093404"/>
            <a:ext cx="186929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4" name="AutoShape 55"/>
          <p:cNvSpPr>
            <a:spLocks/>
          </p:cNvSpPr>
          <p:nvPr/>
        </p:nvSpPr>
        <p:spPr bwMode="auto">
          <a:xfrm rot="21599989">
            <a:off x="3587588" y="3093404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7" name="AutoShape 58"/>
          <p:cNvSpPr>
            <a:spLocks/>
          </p:cNvSpPr>
          <p:nvPr/>
        </p:nvSpPr>
        <p:spPr bwMode="auto">
          <a:xfrm rot="10799989">
            <a:off x="8093742" y="3673239"/>
            <a:ext cx="187523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8" name="AutoShape 59"/>
          <p:cNvSpPr>
            <a:spLocks/>
          </p:cNvSpPr>
          <p:nvPr/>
        </p:nvSpPr>
        <p:spPr bwMode="auto">
          <a:xfrm rot="10799989">
            <a:off x="4995271" y="3673239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9" name="AutoShape 60"/>
          <p:cNvSpPr>
            <a:spLocks/>
          </p:cNvSpPr>
          <p:nvPr/>
        </p:nvSpPr>
        <p:spPr bwMode="auto">
          <a:xfrm rot="10799989">
            <a:off x="1965856" y="3673239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0" name="AutoShape 31"/>
          <p:cNvSpPr>
            <a:spLocks/>
          </p:cNvSpPr>
          <p:nvPr/>
        </p:nvSpPr>
        <p:spPr bwMode="auto">
          <a:xfrm>
            <a:off x="6528858" y="3310782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1" name="AutoShape 56"/>
          <p:cNvSpPr>
            <a:spLocks/>
          </p:cNvSpPr>
          <p:nvPr/>
        </p:nvSpPr>
        <p:spPr bwMode="auto">
          <a:xfrm rot="21599989">
            <a:off x="6561004" y="3091111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2" name="AutoShape 31"/>
          <p:cNvSpPr>
            <a:spLocks/>
          </p:cNvSpPr>
          <p:nvPr/>
        </p:nvSpPr>
        <p:spPr bwMode="auto">
          <a:xfrm>
            <a:off x="9675819" y="3306067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CE202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3" name="AutoShape 56"/>
          <p:cNvSpPr>
            <a:spLocks/>
          </p:cNvSpPr>
          <p:nvPr/>
        </p:nvSpPr>
        <p:spPr bwMode="auto">
          <a:xfrm rot="21599989">
            <a:off x="9707965" y="3086396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CE2029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4" name="AutoShape 14"/>
          <p:cNvSpPr>
            <a:spLocks/>
          </p:cNvSpPr>
          <p:nvPr/>
        </p:nvSpPr>
        <p:spPr bwMode="auto">
          <a:xfrm>
            <a:off x="599586" y="3393924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5" name="AutoShape 14"/>
          <p:cNvSpPr>
            <a:spLocks/>
          </p:cNvSpPr>
          <p:nvPr/>
        </p:nvSpPr>
        <p:spPr bwMode="auto">
          <a:xfrm>
            <a:off x="1998110" y="3385592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6" name="AutoShape 14"/>
          <p:cNvSpPr>
            <a:spLocks/>
          </p:cNvSpPr>
          <p:nvPr/>
        </p:nvSpPr>
        <p:spPr bwMode="auto">
          <a:xfrm>
            <a:off x="3628684" y="3380864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7" name="AutoShape 14"/>
          <p:cNvSpPr>
            <a:spLocks/>
          </p:cNvSpPr>
          <p:nvPr/>
        </p:nvSpPr>
        <p:spPr bwMode="auto">
          <a:xfrm>
            <a:off x="5036618" y="3385592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8" name="AutoShape 14"/>
          <p:cNvSpPr>
            <a:spLocks/>
          </p:cNvSpPr>
          <p:nvPr/>
        </p:nvSpPr>
        <p:spPr bwMode="auto">
          <a:xfrm>
            <a:off x="6598147" y="3391396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9" name="AutoShape 14"/>
          <p:cNvSpPr>
            <a:spLocks/>
          </p:cNvSpPr>
          <p:nvPr/>
        </p:nvSpPr>
        <p:spPr bwMode="auto">
          <a:xfrm>
            <a:off x="8128769" y="3385592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0" name="AutoShape 14"/>
          <p:cNvSpPr>
            <a:spLocks/>
          </p:cNvSpPr>
          <p:nvPr/>
        </p:nvSpPr>
        <p:spPr bwMode="auto">
          <a:xfrm>
            <a:off x="9746566" y="3376814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7709" y="2198312"/>
            <a:ext cx="195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Virtual Machine to Flask Server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Cloud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403523" y="3798256"/>
            <a:ext cx="21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PI Simulator to MQTT to DB and </a:t>
            </a:r>
            <a:r>
              <a:rPr lang="en-US" sz="1600" dirty="0" err="1" smtClean="0"/>
              <a:t>Plotly</a:t>
            </a:r>
            <a:r>
              <a:rPr lang="en-US" sz="1600" dirty="0" smtClean="0"/>
              <a:t> Dash onto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Cloud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841564" y="2205267"/>
            <a:ext cx="248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Rework the architecture with RESTful API, deployed to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Cloud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05762" y="3798255"/>
            <a:ext cx="223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Multi-PI simulators streaming data to the cloud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646895" y="2242567"/>
            <a:ext cx="248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Stream Data from a Real-PI System using OPC/UA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040232" y="3798255"/>
            <a:ext cx="248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A Real PI-4 System with </a:t>
            </a:r>
            <a:r>
              <a:rPr lang="en-US" sz="1600" dirty="0" err="1" smtClean="0"/>
              <a:t>EdgeX</a:t>
            </a:r>
            <a:r>
              <a:rPr lang="en-US" sz="1600" dirty="0" smtClean="0"/>
              <a:t> Computing Layer to the Cloud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654553" y="2240393"/>
            <a:ext cx="248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7. Time-Series Analysis of Sensor Data with </a:t>
            </a:r>
            <a:r>
              <a:rPr lang="en-US" sz="1600" dirty="0" err="1" smtClean="0"/>
              <a:t>EdgeX</a:t>
            </a:r>
            <a:r>
              <a:rPr lang="en-US" sz="1600" dirty="0" smtClean="0"/>
              <a:t> Computing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522106" y="3798256"/>
            <a:ext cx="248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8. Deep Neural Network Architecture with </a:t>
            </a:r>
            <a:r>
              <a:rPr lang="en-US" sz="1600" dirty="0" err="1" smtClean="0"/>
              <a:t>OpenCV</a:t>
            </a:r>
            <a:r>
              <a:rPr lang="en-US" sz="1600" dirty="0" smtClean="0"/>
              <a:t> and </a:t>
            </a:r>
            <a:r>
              <a:rPr lang="en-US" sz="1600" dirty="0" err="1" smtClean="0"/>
              <a:t>PyTorch</a:t>
            </a:r>
            <a:endParaRPr lang="en-US" sz="1600" dirty="0"/>
          </a:p>
        </p:txBody>
      </p:sp>
      <p:sp>
        <p:nvSpPr>
          <p:cNvPr id="140" name="AutoShape 19"/>
          <p:cNvSpPr>
            <a:spLocks/>
          </p:cNvSpPr>
          <p:nvPr/>
        </p:nvSpPr>
        <p:spPr bwMode="auto">
          <a:xfrm>
            <a:off x="11348276" y="3313074"/>
            <a:ext cx="251222" cy="25122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1" name="AutoShape 60"/>
          <p:cNvSpPr>
            <a:spLocks/>
          </p:cNvSpPr>
          <p:nvPr/>
        </p:nvSpPr>
        <p:spPr bwMode="auto">
          <a:xfrm rot="10799989">
            <a:off x="11382208" y="3673238"/>
            <a:ext cx="187524" cy="125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4288" tIns="14288" rIns="14288" bIns="14288" anchor="ctr"/>
          <a:lstStyle/>
          <a:p>
            <a:pPr defTabSz="171450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2" name="AutoShape 14"/>
          <p:cNvSpPr>
            <a:spLocks/>
          </p:cNvSpPr>
          <p:nvPr/>
        </p:nvSpPr>
        <p:spPr bwMode="auto">
          <a:xfrm>
            <a:off x="11414462" y="3385591"/>
            <a:ext cx="109728" cy="1097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6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0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Paper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1230" y="1752796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Research/Technology Paper</a:t>
            </a:r>
          </a:p>
          <a:p>
            <a:r>
              <a:rPr lang="en-US" dirty="0" smtClean="0"/>
              <a:t>Some Examples</a:t>
            </a:r>
          </a:p>
          <a:p>
            <a:pPr lvl="1"/>
            <a:r>
              <a:rPr lang="en-US" dirty="0" smtClean="0"/>
              <a:t>In-Depth Explanatory Review of SM Technology Concepts.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Case Study Review of Examples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of </a:t>
            </a:r>
            <a:r>
              <a:rPr lang="en-US" dirty="0" smtClean="0"/>
              <a:t>SM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Research Advances in Technology Use in SM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439237" y="1752796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Technical Project Paper</a:t>
            </a:r>
          </a:p>
          <a:p>
            <a:r>
              <a:rPr lang="en-US" dirty="0" smtClean="0"/>
              <a:t>Some Examples</a:t>
            </a:r>
          </a:p>
          <a:p>
            <a:pPr lvl="1"/>
            <a:r>
              <a:rPr lang="en-US" dirty="0" smtClean="0"/>
              <a:t>Pick a technical project Idea and build a Demo of the application.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extend mini-projects in class and go beyond the guided projects.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54289" y="1675052"/>
            <a:ext cx="0" cy="4750024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6987</TotalTime>
  <Words>499</Words>
  <Application>Microsoft Office PowerPoint</Application>
  <PresentationFormat>Widescreen</PresentationFormat>
  <Paragraphs>67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Default Theme</vt:lpstr>
      <vt:lpstr>PowerPoint Presentation</vt:lpstr>
      <vt:lpstr>What is Smart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Binil Starly</cp:lastModifiedBy>
  <cp:revision>1142</cp:revision>
  <dcterms:created xsi:type="dcterms:W3CDTF">2014-11-12T21:47:38Z</dcterms:created>
  <dcterms:modified xsi:type="dcterms:W3CDTF">2021-01-15T13:57:13Z</dcterms:modified>
</cp:coreProperties>
</file>