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75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7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0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8730"/>
            <a:ext cx="10515600" cy="7228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665"/>
            <a:ext cx="10515600" cy="45952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4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5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9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1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3E9-73D4-4AAE-BB29-B177CB63F189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FE79-940C-4BDF-9E68-053667E57B2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brand.ncsu.edu/img/logo/4x1white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265" y="187470"/>
            <a:ext cx="2218981" cy="2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72995" y="154460"/>
            <a:ext cx="3865605" cy="307777"/>
          </a:xfrm>
          <a:prstGeom prst="rect">
            <a:avLst/>
          </a:prstGeom>
          <a:solidFill>
            <a:srgbClr val="CE2029"/>
          </a:solidFill>
        </p:spPr>
        <p:txBody>
          <a:bodyPr wrap="square" rtlCol="0">
            <a:spAutoFit/>
          </a:bodyPr>
          <a:lstStyle/>
          <a:p>
            <a:r>
              <a:rPr lang="en-US" sz="1400" b="1" spc="180" dirty="0" smtClean="0">
                <a:solidFill>
                  <a:schemeClr val="bg1"/>
                </a:solidFill>
              </a:rPr>
              <a:t>Foundations</a:t>
            </a:r>
            <a:r>
              <a:rPr lang="en-US" sz="1400" b="1" spc="180" baseline="0" dirty="0" smtClean="0">
                <a:solidFill>
                  <a:schemeClr val="bg1"/>
                </a:solidFill>
              </a:rPr>
              <a:t> of Smart Manufacturing</a:t>
            </a:r>
            <a:endParaRPr lang="en-US" sz="1400" b="1" spc="18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64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91" y="648730"/>
            <a:ext cx="10771909" cy="72287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What you should know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0" y="1581664"/>
            <a:ext cx="5850011" cy="4595298"/>
          </a:xfrm>
        </p:spPr>
        <p:txBody>
          <a:bodyPr>
            <a:normAutofit lnSpcReduction="10000"/>
          </a:bodyPr>
          <a:lstStyle/>
          <a:p>
            <a:pPr>
              <a:buClr>
                <a:srgbClr val="C00000"/>
              </a:buClr>
            </a:pPr>
            <a:r>
              <a:rPr lang="en-US" dirty="0" smtClean="0"/>
              <a:t>Basic Programming Experience</a:t>
            </a:r>
          </a:p>
          <a:p>
            <a:pPr>
              <a:buClr>
                <a:srgbClr val="C00000"/>
              </a:buClr>
            </a:pPr>
            <a:r>
              <a:rPr lang="en-US" dirty="0"/>
              <a:t>Python 3 (Intermediate Level)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Foundations </a:t>
            </a:r>
          </a:p>
          <a:p>
            <a:pPr lvl="2">
              <a:buClr>
                <a:srgbClr val="C00000"/>
              </a:buClr>
            </a:pPr>
            <a:r>
              <a:rPr lang="en-US" dirty="0" smtClean="0"/>
              <a:t>Variables, Data Types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Conditions &amp; Loops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Date-time Operations</a:t>
            </a:r>
          </a:p>
          <a:p>
            <a:pPr lvl="2">
              <a:buClr>
                <a:srgbClr val="C00000"/>
              </a:buClr>
            </a:pPr>
            <a:r>
              <a:rPr lang="en-US" dirty="0"/>
              <a:t>File I/O</a:t>
            </a:r>
          </a:p>
          <a:p>
            <a:pPr lvl="2"/>
            <a:endParaRPr lang="en-US" dirty="0" smtClean="0"/>
          </a:p>
          <a:p>
            <a:pPr lvl="1">
              <a:buClr>
                <a:srgbClr val="C00000"/>
              </a:buClr>
            </a:pPr>
            <a:r>
              <a:rPr lang="en-US" dirty="0"/>
              <a:t>Intermediate</a:t>
            </a:r>
          </a:p>
          <a:p>
            <a:pPr lvl="2"/>
            <a:r>
              <a:rPr lang="en-US" dirty="0" smtClean="0"/>
              <a:t>Numpy and Pandas</a:t>
            </a:r>
          </a:p>
          <a:p>
            <a:pPr lvl="2"/>
            <a:r>
              <a:rPr lang="en-US" dirty="0" smtClean="0"/>
              <a:t>List Comprehensions and Dictionary Handling</a:t>
            </a:r>
          </a:p>
          <a:p>
            <a:pPr lvl="2"/>
            <a:r>
              <a:rPr lang="en-US" dirty="0" smtClean="0"/>
              <a:t>Lambda Functions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16620" y="1577124"/>
            <a:ext cx="4914123" cy="487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dirty="0" smtClean="0"/>
              <a:t>Understanding of Manufacturing </a:t>
            </a:r>
            <a:r>
              <a:rPr lang="en-US" dirty="0"/>
              <a:t>Processes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Machining</a:t>
            </a:r>
          </a:p>
          <a:p>
            <a:pPr lvl="1">
              <a:buClr>
                <a:srgbClr val="C00000"/>
              </a:buClr>
            </a:pPr>
            <a:r>
              <a:rPr lang="en-US" dirty="0"/>
              <a:t>Casting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Molding</a:t>
            </a:r>
            <a:endParaRPr lang="en-US" dirty="0"/>
          </a:p>
          <a:p>
            <a:pPr lvl="1">
              <a:buClr>
                <a:srgbClr val="C00000"/>
              </a:buClr>
            </a:pPr>
            <a:r>
              <a:rPr lang="en-US" dirty="0"/>
              <a:t>Materials </a:t>
            </a:r>
            <a:r>
              <a:rPr lang="en-US" dirty="0" smtClean="0"/>
              <a:t>Processing</a:t>
            </a:r>
          </a:p>
          <a:p>
            <a:pPr lvl="1"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Computing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Access to a min 8GB RAM computer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64 bit OS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Windows, Mac or Linux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141" y="654950"/>
            <a:ext cx="10091735" cy="72287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Tools Used In This Course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141" y="1581665"/>
            <a:ext cx="5978492" cy="459529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2400" b="1" dirty="0" smtClean="0"/>
              <a:t>Python Local and Cloud IDE 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Either VS Code, PyCharm or Spyder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Microsoft Azure or Google Colab Notebooks</a:t>
            </a:r>
          </a:p>
          <a:p>
            <a:pPr lvl="1"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sz="2400" b="1" dirty="0" smtClean="0"/>
              <a:t>Hardware</a:t>
            </a:r>
            <a:endParaRPr lang="en-US" sz="2400" b="1" dirty="0"/>
          </a:p>
          <a:p>
            <a:pPr lvl="1">
              <a:buClr>
                <a:srgbClr val="C00000"/>
              </a:buClr>
            </a:pPr>
            <a:r>
              <a:rPr lang="en-US" dirty="0" smtClean="0"/>
              <a:t>Raspberry Pi-4 (One will be provided or campus accessible)</a:t>
            </a:r>
          </a:p>
          <a:p>
            <a:pPr lvl="2"/>
            <a:endParaRPr lang="en-US" dirty="0" smtClean="0"/>
          </a:p>
          <a:p>
            <a:pPr lvl="1">
              <a:buClr>
                <a:srgbClr val="C00000"/>
              </a:buClr>
            </a:pPr>
            <a:r>
              <a:rPr lang="en-US" dirty="0" smtClean="0"/>
              <a:t>Additional Accessories</a:t>
            </a:r>
            <a:endParaRPr lang="en-US" dirty="0"/>
          </a:p>
          <a:p>
            <a:pPr lvl="2"/>
            <a:r>
              <a:rPr lang="en-US" dirty="0" smtClean="0"/>
              <a:t>SENSE-HAT Module</a:t>
            </a:r>
          </a:p>
          <a:p>
            <a:pPr lvl="2"/>
            <a:r>
              <a:rPr lang="en-US" dirty="0" smtClean="0"/>
              <a:t>Camera V2 or Android </a:t>
            </a:r>
            <a:r>
              <a:rPr lang="en-US" dirty="0" err="1" smtClean="0"/>
              <a:t>SmartPhone</a:t>
            </a: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570236" y="1668750"/>
            <a:ext cx="4621764" cy="4798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</a:pPr>
            <a:r>
              <a:rPr lang="en-US" b="1" dirty="0" smtClean="0"/>
              <a:t>Database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PostgreSQL</a:t>
            </a:r>
          </a:p>
          <a:p>
            <a:pPr lvl="1"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b="1" dirty="0" smtClean="0"/>
              <a:t>Software</a:t>
            </a:r>
            <a:r>
              <a:rPr lang="en-US" dirty="0" smtClean="0"/>
              <a:t> (</a:t>
            </a:r>
            <a:r>
              <a:rPr lang="en-US" dirty="0" err="1" smtClean="0"/>
              <a:t>OpenSource</a:t>
            </a:r>
            <a:r>
              <a:rPr lang="en-US" dirty="0" smtClean="0"/>
              <a:t>)</a:t>
            </a:r>
            <a:endParaRPr lang="en-US" dirty="0"/>
          </a:p>
          <a:p>
            <a:pPr lvl="1">
              <a:buClr>
                <a:srgbClr val="C00000"/>
              </a:buClr>
            </a:pPr>
            <a:r>
              <a:rPr lang="en-US" dirty="0" err="1" smtClean="0"/>
              <a:t>Git</a:t>
            </a:r>
            <a:endParaRPr lang="en-US" dirty="0" smtClean="0"/>
          </a:p>
          <a:p>
            <a:pPr lvl="1">
              <a:buClr>
                <a:srgbClr val="C00000"/>
              </a:buClr>
            </a:pPr>
            <a:r>
              <a:rPr lang="en-US" dirty="0" smtClean="0"/>
              <a:t>MQTT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OPC-UA</a:t>
            </a:r>
          </a:p>
          <a:p>
            <a:pPr lvl="1">
              <a:buClr>
                <a:srgbClr val="C00000"/>
              </a:buClr>
            </a:pPr>
            <a:r>
              <a:rPr lang="en-US" dirty="0" err="1" smtClean="0"/>
              <a:t>PostMan</a:t>
            </a:r>
            <a:endParaRPr lang="en-US" dirty="0" smtClean="0"/>
          </a:p>
          <a:p>
            <a:pPr lvl="1">
              <a:buClr>
                <a:srgbClr val="C00000"/>
              </a:buClr>
            </a:pPr>
            <a:r>
              <a:rPr lang="en-US" dirty="0" err="1" smtClean="0"/>
              <a:t>EdgeX</a:t>
            </a:r>
            <a:r>
              <a:rPr lang="en-US" dirty="0" smtClean="0"/>
              <a:t> Computing</a:t>
            </a:r>
          </a:p>
          <a:p>
            <a:pPr lvl="1">
              <a:buClr>
                <a:srgbClr val="C00000"/>
              </a:buClr>
            </a:pPr>
            <a:r>
              <a:rPr lang="en-US" dirty="0" err="1" smtClean="0"/>
              <a:t>OpenCV</a:t>
            </a:r>
            <a:endParaRPr lang="en-US" dirty="0" smtClean="0"/>
          </a:p>
          <a:p>
            <a:pPr lvl="1">
              <a:buClr>
                <a:srgbClr val="C00000"/>
              </a:buClr>
            </a:pPr>
            <a:r>
              <a:rPr lang="en-US" dirty="0" err="1" smtClean="0"/>
              <a:t>PyTorch</a:t>
            </a:r>
            <a:endParaRPr lang="en-US" dirty="0" smtClean="0"/>
          </a:p>
          <a:p>
            <a:pPr lvl="1"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b="1" dirty="0" smtClean="0"/>
              <a:t>Cloud Hosting Platform</a:t>
            </a:r>
          </a:p>
          <a:p>
            <a:pPr lvl="1">
              <a:buClr>
                <a:srgbClr val="C00000"/>
              </a:buClr>
            </a:pPr>
            <a:r>
              <a:rPr lang="en-US" dirty="0" err="1" smtClean="0"/>
              <a:t>Heroku</a:t>
            </a:r>
            <a:r>
              <a:rPr lang="en-US" dirty="0" smtClean="0"/>
              <a:t> with </a:t>
            </a:r>
            <a:r>
              <a:rPr lang="en-US" dirty="0" err="1" smtClean="0"/>
              <a:t>Heroku</a:t>
            </a:r>
            <a:r>
              <a:rPr lang="en-US" dirty="0" smtClean="0"/>
              <a:t> CLI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9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126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What you should know</vt:lpstr>
      <vt:lpstr>Tools Used In This Course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Binil Starly</dc:creator>
  <cp:lastModifiedBy>Binil Starly</cp:lastModifiedBy>
  <cp:revision>13</cp:revision>
  <dcterms:created xsi:type="dcterms:W3CDTF">2020-12-28T16:41:43Z</dcterms:created>
  <dcterms:modified xsi:type="dcterms:W3CDTF">2021-01-14T13:32:45Z</dcterms:modified>
</cp:coreProperties>
</file>