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9" r:id="rId3"/>
    <p:sldId id="280" r:id="rId4"/>
    <p:sldId id="285" r:id="rId5"/>
    <p:sldId id="283" r:id="rId6"/>
    <p:sldId id="282" r:id="rId7"/>
    <p:sldId id="281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iS</a:t>
            </a:r>
            <a:r>
              <a:rPr lang="en-US" dirty="0" smtClean="0"/>
              <a:t> MQTT? Design Principles, its</a:t>
            </a:r>
            <a:r>
              <a:rPr lang="en-US" baseline="0" dirty="0" smtClean="0"/>
              <a:t> Model – the Publish-Subscribe data Model, Operations and its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4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asis-open.org/mqtt/mqtt/v3.1.1/mqtt-v3.1.1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Fundamentals of MQTT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is MQTT Relevant to SM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Gathering feedback from SatisFactory pilot implementation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4" y="1586814"/>
            <a:ext cx="6877813" cy="458598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9626" y="1764405"/>
            <a:ext cx="3649859" cy="441255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Various Machines Assets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From Various Vendors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Industrial Environment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Assets on the field with low infrastructure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Generated with varying frequencies.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997839"/>
            <a:ext cx="10541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“MQTT is a Client Server </a:t>
            </a:r>
            <a:r>
              <a:rPr lang="en-US" sz="2400" dirty="0">
                <a:solidFill>
                  <a:schemeClr val="accent1"/>
                </a:solidFill>
              </a:rPr>
              <a:t>publish/subscribe</a:t>
            </a:r>
            <a:r>
              <a:rPr lang="en-US" sz="2400" dirty="0">
                <a:solidFill>
                  <a:srgbClr val="333333"/>
                </a:solidFill>
              </a:rPr>
              <a:t> messaging </a:t>
            </a:r>
            <a:r>
              <a:rPr lang="en-US" sz="2400" dirty="0">
                <a:solidFill>
                  <a:schemeClr val="accent1"/>
                </a:solidFill>
              </a:rPr>
              <a:t>transport protocol</a:t>
            </a:r>
            <a:r>
              <a:rPr lang="en-US" sz="2400" dirty="0">
                <a:solidFill>
                  <a:srgbClr val="333333"/>
                </a:solidFill>
              </a:rPr>
              <a:t>. It is </a:t>
            </a:r>
            <a:r>
              <a:rPr lang="en-US" sz="2400" dirty="0">
                <a:solidFill>
                  <a:schemeClr val="accent1"/>
                </a:solidFill>
              </a:rPr>
              <a:t>light weight, open, simple</a:t>
            </a:r>
            <a:r>
              <a:rPr lang="en-US" sz="2400" dirty="0">
                <a:solidFill>
                  <a:srgbClr val="333333"/>
                </a:solidFill>
              </a:rPr>
              <a:t>, and designed so as to be </a:t>
            </a:r>
            <a:r>
              <a:rPr lang="en-US" sz="2400" dirty="0">
                <a:solidFill>
                  <a:schemeClr val="accent1"/>
                </a:solidFill>
              </a:rPr>
              <a:t>easy to implement</a:t>
            </a:r>
            <a:r>
              <a:rPr lang="en-US" sz="2400" dirty="0">
                <a:solidFill>
                  <a:srgbClr val="333333"/>
                </a:solidFill>
              </a:rPr>
              <a:t>. </a:t>
            </a:r>
            <a:endParaRPr lang="en-US" sz="2400" dirty="0" smtClean="0">
              <a:solidFill>
                <a:srgbClr val="333333"/>
              </a:solidFill>
            </a:endParaRPr>
          </a:p>
          <a:p>
            <a:endParaRPr lang="en-US" sz="2400" dirty="0" smtClean="0">
              <a:solidFill>
                <a:srgbClr val="333333"/>
              </a:solidFill>
            </a:endParaRPr>
          </a:p>
          <a:p>
            <a:r>
              <a:rPr lang="en-US" sz="2400" dirty="0" smtClean="0">
                <a:solidFill>
                  <a:srgbClr val="333333"/>
                </a:solidFill>
              </a:rPr>
              <a:t>Ideal </a:t>
            </a:r>
            <a:r>
              <a:rPr lang="en-US" sz="2400" dirty="0">
                <a:solidFill>
                  <a:srgbClr val="333333"/>
                </a:solidFill>
              </a:rPr>
              <a:t>for use in many situations, including </a:t>
            </a:r>
            <a:r>
              <a:rPr lang="en-US" sz="2400" dirty="0">
                <a:solidFill>
                  <a:schemeClr val="accent1"/>
                </a:solidFill>
              </a:rPr>
              <a:t>constrained environments </a:t>
            </a:r>
            <a:r>
              <a:rPr lang="en-US" sz="2400" dirty="0">
                <a:solidFill>
                  <a:srgbClr val="333333"/>
                </a:solidFill>
              </a:rPr>
              <a:t>such as for communication in Machine to Machine (M2M) and Internet of Things (IoT) contexts where a </a:t>
            </a:r>
            <a:r>
              <a:rPr lang="en-US" sz="2400" dirty="0">
                <a:solidFill>
                  <a:schemeClr val="accent1"/>
                </a:solidFill>
              </a:rPr>
              <a:t>small code footprint </a:t>
            </a:r>
            <a:r>
              <a:rPr lang="en-US" sz="2400" dirty="0">
                <a:solidFill>
                  <a:srgbClr val="333333"/>
                </a:solidFill>
              </a:rPr>
              <a:t>is required and/or network bandwidth is at a premium</a:t>
            </a:r>
            <a:r>
              <a:rPr lang="en-US" sz="2400" dirty="0" smtClean="0">
                <a:solidFill>
                  <a:srgbClr val="333333"/>
                </a:solidFill>
              </a:rPr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333333"/>
                </a:solidFill>
              </a:rPr>
              <a:t>Citation from the official </a:t>
            </a:r>
            <a:r>
              <a:rPr lang="en-US" b="1" i="1" dirty="0">
                <a:solidFill>
                  <a:srgbClr val="0060AA"/>
                </a:solidFill>
                <a:hlinkClick r:id="rId2"/>
              </a:rPr>
              <a:t>MQTT 3.1.1 specification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What is MQTT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2175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103603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Poll-Response            vs       Report by Exception   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 descr="Server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11" y="1868689"/>
            <a:ext cx="731826" cy="899786"/>
          </a:xfrm>
          <a:prstGeom prst="rect">
            <a:avLst/>
          </a:prstGeom>
        </p:spPr>
      </p:pic>
      <p:pic>
        <p:nvPicPr>
          <p:cNvPr id="7" name="Picture 6" descr="Server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11" y="2961442"/>
            <a:ext cx="731826" cy="899786"/>
          </a:xfrm>
          <a:prstGeom prst="rect">
            <a:avLst/>
          </a:prstGeom>
        </p:spPr>
      </p:pic>
      <p:pic>
        <p:nvPicPr>
          <p:cNvPr id="8" name="Picture 7" descr="Server PNG Transparent Images | PNG 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11" y="4054195"/>
            <a:ext cx="742895" cy="913395"/>
          </a:xfrm>
          <a:prstGeom prst="rect">
            <a:avLst/>
          </a:prstGeom>
        </p:spPr>
      </p:pic>
      <p:pic>
        <p:nvPicPr>
          <p:cNvPr id="9" name="Picture 8" descr="Server PNG Transparent Images | PNG All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11" y="5160557"/>
            <a:ext cx="776937" cy="955250"/>
          </a:xfrm>
          <a:prstGeom prst="rect">
            <a:avLst/>
          </a:prstGeom>
        </p:spPr>
      </p:pic>
      <p:pic>
        <p:nvPicPr>
          <p:cNvPr id="10" name="Picture 9" descr="Server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03" y="1868689"/>
            <a:ext cx="731826" cy="899786"/>
          </a:xfrm>
          <a:prstGeom prst="rect">
            <a:avLst/>
          </a:prstGeom>
        </p:spPr>
      </p:pic>
      <p:pic>
        <p:nvPicPr>
          <p:cNvPr id="11" name="Picture 10" descr="Server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03" y="2961442"/>
            <a:ext cx="731826" cy="899786"/>
          </a:xfrm>
          <a:prstGeom prst="rect">
            <a:avLst/>
          </a:prstGeom>
        </p:spPr>
      </p:pic>
      <p:pic>
        <p:nvPicPr>
          <p:cNvPr id="12" name="Picture 11" descr="Server PNG Transparent Images | PNG 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03" y="4054195"/>
            <a:ext cx="742895" cy="913395"/>
          </a:xfrm>
          <a:prstGeom prst="rect">
            <a:avLst/>
          </a:prstGeom>
        </p:spPr>
      </p:pic>
      <p:pic>
        <p:nvPicPr>
          <p:cNvPr id="13" name="Picture 12" descr="Server PNG Transparent Images | PNG All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03" y="5160557"/>
            <a:ext cx="776937" cy="955250"/>
          </a:xfrm>
          <a:prstGeom prst="rect">
            <a:avLst/>
          </a:prstGeom>
        </p:spPr>
      </p:pic>
      <p:pic>
        <p:nvPicPr>
          <p:cNvPr id="4" name="Picture 3" descr="Pin-type Humidity Sensor Enabling Easy Replaceability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8" y="2009135"/>
            <a:ext cx="1164584" cy="618893"/>
          </a:xfrm>
          <a:prstGeom prst="rect">
            <a:avLst/>
          </a:prstGeom>
        </p:spPr>
      </p:pic>
      <p:pic>
        <p:nvPicPr>
          <p:cNvPr id="15" name="Picture 14" descr="Pin-type Humidity Sensor Enabling Easy Replaceability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" y="3147335"/>
            <a:ext cx="1164584" cy="618893"/>
          </a:xfrm>
          <a:prstGeom prst="rect">
            <a:avLst/>
          </a:prstGeom>
        </p:spPr>
      </p:pic>
      <p:pic>
        <p:nvPicPr>
          <p:cNvPr id="16" name="Picture 15" descr="Pin-type Humidity Sensor Enabling Easy Replaceability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8" y="4285535"/>
            <a:ext cx="1164584" cy="618893"/>
          </a:xfrm>
          <a:prstGeom prst="rect">
            <a:avLst/>
          </a:prstGeom>
        </p:spPr>
      </p:pic>
      <p:pic>
        <p:nvPicPr>
          <p:cNvPr id="17" name="Picture 16" descr="Pin-type Humidity Sensor Enabling Easy Replaceability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8" y="5328735"/>
            <a:ext cx="1164584" cy="618893"/>
          </a:xfrm>
          <a:prstGeom prst="rect">
            <a:avLst/>
          </a:prstGeom>
        </p:spPr>
      </p:pic>
      <p:pic>
        <p:nvPicPr>
          <p:cNvPr id="18" name="Picture 17" descr="Pin-type Humidity Sensor Enabling Easy Replaceability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83" y="5409799"/>
            <a:ext cx="1164584" cy="618893"/>
          </a:xfrm>
          <a:prstGeom prst="rect">
            <a:avLst/>
          </a:prstGeom>
        </p:spPr>
      </p:pic>
      <p:pic>
        <p:nvPicPr>
          <p:cNvPr id="19" name="Picture 18" descr="Pin-type Humidity Sensor Enabling Easy Replaceability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83" y="4201445"/>
            <a:ext cx="1164584" cy="61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65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Message Transfer Protocols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64405"/>
            <a:ext cx="10831286" cy="44125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Asynchronous Message Transfer service between factory floor assets to higher order and lower order systems.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Enable interoperability between various machine asset vendors while creating the value chain of IIoT towards a digital factory.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57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Design Principles of MQTT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64405"/>
            <a:ext cx="10831286" cy="44125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Simple Implementation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Lightweight Code 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Bandwidth Efficient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Quality of Service Delivery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Continuous Session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02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 Simple MQTT Client-Server Example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Category:Bell icons - Wikimedia Common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75" y="5252655"/>
            <a:ext cx="834674" cy="834674"/>
          </a:xfrm>
          <a:prstGeom prst="rect">
            <a:avLst/>
          </a:prstGeom>
        </p:spPr>
      </p:pic>
      <p:pic>
        <p:nvPicPr>
          <p:cNvPr id="9" name="Picture 8" descr="Category:Bell icons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61" y="5223092"/>
            <a:ext cx="834674" cy="834674"/>
          </a:xfrm>
          <a:prstGeom prst="rect">
            <a:avLst/>
          </a:prstGeom>
        </p:spPr>
      </p:pic>
      <p:pic>
        <p:nvPicPr>
          <p:cNvPr id="10" name="Picture 9" descr="Category:Bell icons - Wikimedia Commons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48" y="5223092"/>
            <a:ext cx="834674" cy="834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5318" y="6087329"/>
            <a:ext cx="117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Alarm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66705" y="6087329"/>
            <a:ext cx="117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Robot</a:t>
            </a:r>
          </a:p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4183" y="6087329"/>
            <a:ext cx="161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Coolant Alarm</a:t>
            </a:r>
            <a:endParaRPr lang="en-US" dirty="0"/>
          </a:p>
        </p:txBody>
      </p:sp>
      <p:pic>
        <p:nvPicPr>
          <p:cNvPr id="11" name="Picture 10" descr="Industrial Machinery Mechanics at My Next Mov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t="2993" r="44444"/>
          <a:stretch/>
        </p:blipFill>
        <p:spPr>
          <a:xfrm>
            <a:off x="2329469" y="1550188"/>
            <a:ext cx="1124374" cy="1200388"/>
          </a:xfrm>
          <a:prstGeom prst="rect">
            <a:avLst/>
          </a:prstGeom>
        </p:spPr>
      </p:pic>
      <p:pic>
        <p:nvPicPr>
          <p:cNvPr id="15" name="Picture 14" descr="File:Inclined-belt conveyor.jp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63" y="1306531"/>
            <a:ext cx="2926080" cy="1645920"/>
          </a:xfrm>
          <a:prstGeom prst="rect">
            <a:avLst/>
          </a:prstGeom>
        </p:spPr>
      </p:pic>
      <p:pic>
        <p:nvPicPr>
          <p:cNvPr id="16" name="Picture 15" descr="Database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08" y="1463504"/>
            <a:ext cx="2066185" cy="11631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63336" y="2829764"/>
            <a:ext cx="117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Operator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16510" y="2829763"/>
            <a:ext cx="117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Device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83789" y="2750801"/>
            <a:ext cx="28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System </a:t>
            </a:r>
          </a:p>
          <a:p>
            <a:pPr algn="ctr"/>
            <a:r>
              <a:rPr lang="en-US" dirty="0" smtClean="0"/>
              <a:t>Database or Live Report</a:t>
            </a:r>
          </a:p>
        </p:txBody>
      </p:sp>
      <p:pic>
        <p:nvPicPr>
          <p:cNvPr id="2" name="Picture 1" descr="Broker - Clipboard ima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48" y="3929060"/>
            <a:ext cx="1250759" cy="8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Characteristics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764405"/>
            <a:ext cx="10831286" cy="477863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Built on top of TCP/IP – foundation of the internet communication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Binary Protocol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Efficient (can be as small as 2bytes)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Bi-Directional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Data structure/content agnostic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Scalable to millions of assets over the same installation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Built for push notifications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Built for constrained devices – particularly for devices with minimal computing / other constraints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307</Words>
  <Application>Microsoft Office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54</cp:revision>
  <dcterms:created xsi:type="dcterms:W3CDTF">2020-12-28T16:41:43Z</dcterms:created>
  <dcterms:modified xsi:type="dcterms:W3CDTF">2021-01-18T16:47:55Z</dcterms:modified>
</cp:coreProperties>
</file>