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9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98" d="100"/>
          <a:sy n="9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iS</a:t>
            </a:r>
            <a:r>
              <a:rPr lang="en-US" dirty="0" smtClean="0"/>
              <a:t> MQTT? Design Principles, its</a:t>
            </a:r>
            <a:r>
              <a:rPr lang="en-US" baseline="0" dirty="0" smtClean="0"/>
              <a:t> Model – the Publish-Subscribe data Model, Operations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6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Client - Broker Connection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with MQTT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Message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3370" y="1371601"/>
            <a:ext cx="4646116" cy="480536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Data element/record in the topic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Only and As sent by Publishers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Received as is by Subscribers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Contains data and optional attributes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Secure Transport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Max Size : 268435455 </a:t>
            </a:r>
            <a:r>
              <a:rPr lang="en-US" sz="3600" dirty="0"/>
              <a:t>bytes</a:t>
            </a:r>
            <a:endParaRPr lang="en-US" sz="36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2217906"/>
            <a:ext cx="5329136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”: “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sensor temperature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C000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”:</a:t>
            </a:r>
          </a:p>
          <a:p>
            <a:pPr>
              <a:tabLst>
                <a:tab pos="398463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>
              <a:tabLst>
                <a:tab pos="398463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C000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”: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300302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>
              <a:tabLst>
                <a:tab pos="398463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C000"/>
                </a:solidFill>
              </a:rPr>
              <a:t>timestamp</a:t>
            </a:r>
            <a:r>
              <a:rPr lang="en-US" dirty="0">
                <a:solidFill>
                  <a:schemeClr val="bg1"/>
                </a:solidFill>
              </a:rPr>
              <a:t>”: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2025-01-20 23:23:32.404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>
              <a:tabLst>
                <a:tab pos="398463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C00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120</a:t>
            </a:r>
          </a:p>
          <a:p>
            <a:pPr>
              <a:tabLst>
                <a:tab pos="398463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328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Topic &amp; Sub-Topics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3370" y="1371601"/>
            <a:ext cx="4646116" cy="480536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Topic Names are Unique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UTF-8 Formatted String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Topic Levels are separated by a forward slash ‘/’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Topic names allow ‘space’ but are case sensitive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Wildcards can be used to subscribe to all sub-topics under a topic “+” or “#”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6643" y="5019472"/>
            <a:ext cx="55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machine1/sensor/pump/</a:t>
            </a:r>
            <a:r>
              <a:rPr lang="en-US" sz="3600" dirty="0" smtClean="0">
                <a:solidFill>
                  <a:srgbClr val="C00000"/>
                </a:solidFill>
              </a:rPr>
              <a:t>#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642" y="3774282"/>
            <a:ext cx="648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machine1/sensor/</a:t>
            </a:r>
            <a:r>
              <a:rPr lang="en-US" sz="3600" dirty="0" smtClean="0">
                <a:solidFill>
                  <a:srgbClr val="C00000"/>
                </a:solidFill>
              </a:rPr>
              <a:t>+</a:t>
            </a:r>
            <a:r>
              <a:rPr lang="en-US" sz="3600" dirty="0" smtClean="0"/>
              <a:t>/temperature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642" y="1975991"/>
            <a:ext cx="494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machine1/sensor/pump/temperature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46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+mn-lt"/>
              </a:rPr>
              <a:t>Three Types of Participants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764405"/>
            <a:ext cx="10831286" cy="44125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Broker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Publisher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Subscriber</a:t>
            </a:r>
            <a:endParaRPr lang="en-US" sz="36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+mn-lt"/>
              </a:rPr>
              <a:t>Hierarchical Organization of Data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855893"/>
            <a:ext cx="10831286" cy="4321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Topics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Sub-Topics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Messages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Data Structure/Type</a:t>
            </a:r>
            <a:endParaRPr lang="en-US" sz="36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Connection Flow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" name="Picture 31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5" y="2495498"/>
            <a:ext cx="1378635" cy="1378635"/>
          </a:xfrm>
          <a:prstGeom prst="rect">
            <a:avLst/>
          </a:prstGeom>
        </p:spPr>
      </p:pic>
      <p:pic>
        <p:nvPicPr>
          <p:cNvPr id="33" name="Picture 32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1998364"/>
            <a:ext cx="583838" cy="399564"/>
          </a:xfrm>
          <a:prstGeom prst="rect">
            <a:avLst/>
          </a:prstGeom>
        </p:spPr>
      </p:pic>
      <p:pic>
        <p:nvPicPr>
          <p:cNvPr id="34" name="Picture 33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7" y="2283456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5" name="Straight Arrow Connector 34"/>
          <p:cNvCxnSpPr/>
          <p:nvPr/>
        </p:nvCxnSpPr>
        <p:spPr>
          <a:xfrm>
            <a:off x="3603247" y="3720144"/>
            <a:ext cx="242558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56652" y="3698278"/>
            <a:ext cx="19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  <a:endParaRPr lang="en-US" sz="16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03247" y="3382337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6653" y="3030628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CONNECT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3247" y="2812914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6652" y="2470399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CONNACK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6328" y="431872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09235" y="426275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169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CONNECT PACKET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64709"/>
              </p:ext>
            </p:extLst>
          </p:nvPr>
        </p:nvGraphicFramePr>
        <p:xfrm>
          <a:off x="2032000" y="1711887"/>
          <a:ext cx="8128000" cy="4384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1605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19721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MQTT CONNECT PACKET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09224"/>
                  </a:ext>
                </a:extLst>
              </a:tr>
              <a:tr h="2421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1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“machine-1”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cleanSession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machineID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mysecretpwd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2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lastWillTopic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“/machine1/temperature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9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lastWillQos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lastWillMessage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“unexpected</a:t>
                      </a:r>
                      <a:r>
                        <a:rPr lang="en-US" baseline="0" dirty="0" smtClean="0"/>
                        <a:t> exit”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0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lastWillRetain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keepAlive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5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74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CONNACK RESPONSE PACKET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10874"/>
              </p:ext>
            </p:extLst>
          </p:nvPr>
        </p:nvGraphicFramePr>
        <p:xfrm>
          <a:off x="155575" y="2212756"/>
          <a:ext cx="3842492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1246">
                  <a:extLst>
                    <a:ext uri="{9D8B030D-6E8A-4147-A177-3AD203B41FA5}">
                      <a16:colId xmlns:a16="http://schemas.microsoft.com/office/drawing/2014/main" val="3309102238"/>
                    </a:ext>
                  </a:extLst>
                </a:gridCol>
                <a:gridCol w="1921246">
                  <a:extLst>
                    <a:ext uri="{9D8B030D-6E8A-4147-A177-3AD203B41FA5}">
                      <a16:colId xmlns:a16="http://schemas.microsoft.com/office/drawing/2014/main" val="39642471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MQTT </a:t>
                      </a:r>
                      <a:r>
                        <a:rPr lang="en-US" dirty="0" smtClean="0"/>
                        <a:t>CONNACK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9778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sessionPresent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returnCode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538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09408"/>
              </p:ext>
            </p:extLst>
          </p:nvPr>
        </p:nvGraphicFramePr>
        <p:xfrm>
          <a:off x="4836267" y="2212756"/>
          <a:ext cx="6866106" cy="3825240"/>
        </p:xfrm>
        <a:graphic>
          <a:graphicData uri="http://schemas.openxmlformats.org/drawingml/2006/table">
            <a:tbl>
              <a:tblPr/>
              <a:tblGrid>
                <a:gridCol w="1506166">
                  <a:extLst>
                    <a:ext uri="{9D8B030D-6E8A-4147-A177-3AD203B41FA5}">
                      <a16:colId xmlns:a16="http://schemas.microsoft.com/office/drawing/2014/main" val="3601251023"/>
                    </a:ext>
                  </a:extLst>
                </a:gridCol>
                <a:gridCol w="5359940">
                  <a:extLst>
                    <a:ext uri="{9D8B030D-6E8A-4147-A177-3AD203B41FA5}">
                      <a16:colId xmlns:a16="http://schemas.microsoft.com/office/drawing/2014/main" val="2845283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Return Code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Return Code Response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8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Connection accepted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Connection refused, unacceptable protocol version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04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Connection refused, identifier rejected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5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Connection refused, server unavailable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86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Connection refused, bad user name or password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66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Connection refused, not authorized</a:t>
                      </a:r>
                    </a:p>
                  </a:txBody>
                  <a:tcPr marL="142875" marR="142875" marT="142875" marB="1428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4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879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PUBLISH PACKET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22659"/>
              </p:ext>
            </p:extLst>
          </p:nvPr>
        </p:nvGraphicFramePr>
        <p:xfrm>
          <a:off x="838198" y="2144662"/>
          <a:ext cx="5718244" cy="290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3309102238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9642471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MQTT </a:t>
                      </a:r>
                      <a:r>
                        <a:rPr lang="en-US" dirty="0" smtClean="0"/>
                        <a:t>PUBLISH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9778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“machine1/sensor”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4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retainFlag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“temperature: 120C”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dupFlat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124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023370" y="1984443"/>
            <a:ext cx="4646116" cy="4192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500" dirty="0" smtClean="0"/>
              <a:t>Data Queue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500" dirty="0" smtClean="0"/>
              <a:t>Message is in payload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500" dirty="0" smtClean="0"/>
              <a:t>Multiple Publishers to the topic at the Broker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500" dirty="0" smtClean="0"/>
              <a:t>FIFO not guaranteed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1025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SUBSCRIBE PACKET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14885"/>
              </p:ext>
            </p:extLst>
          </p:nvPr>
        </p:nvGraphicFramePr>
        <p:xfrm>
          <a:off x="838198" y="2144662"/>
          <a:ext cx="5718244" cy="290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3309102238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9642471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MQTT </a:t>
                      </a:r>
                      <a:r>
                        <a:rPr lang="en-US" dirty="0" smtClean="0"/>
                        <a:t>SUBSCRIBE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9778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qos1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“machine1/sensor”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4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qos2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“machine1/alarm”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124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023370" y="1459152"/>
            <a:ext cx="4646116" cy="480536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Receives message from a topic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Multiple subscribers per topic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Post-Processing of Messages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FIFO not guaranteed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Asynchronous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Data Buffer at the Broker</a:t>
            </a:r>
            <a:endParaRPr lang="en-US" sz="36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7032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Connection Flow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" name="Picture 31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621957"/>
            <a:ext cx="1378635" cy="1378635"/>
          </a:xfrm>
          <a:prstGeom prst="rect">
            <a:avLst/>
          </a:prstGeom>
        </p:spPr>
      </p:pic>
      <p:pic>
        <p:nvPicPr>
          <p:cNvPr id="33" name="Picture 32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3" y="2124823"/>
            <a:ext cx="583838" cy="399564"/>
          </a:xfrm>
          <a:prstGeom prst="rect">
            <a:avLst/>
          </a:prstGeom>
        </p:spPr>
      </p:pic>
      <p:pic>
        <p:nvPicPr>
          <p:cNvPr id="34" name="Picture 33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67" y="2409915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5" name="Straight Arrow Connector 34"/>
          <p:cNvCxnSpPr/>
          <p:nvPr/>
        </p:nvCxnSpPr>
        <p:spPr>
          <a:xfrm>
            <a:off x="1554387" y="3846603"/>
            <a:ext cx="242558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7792" y="3824737"/>
            <a:ext cx="19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  <a:endParaRPr lang="en-US" sz="16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54387" y="3508796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4252" y="3157087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CONNECT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529963" y="3049975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00099" y="2707460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CONNACK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7468" y="4445180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60375" y="4389210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pic>
        <p:nvPicPr>
          <p:cNvPr id="15" name="Picture 14" descr="Iphone X Icon Flat - Free image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93" y="2533175"/>
            <a:ext cx="1732773" cy="17327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19790" y="2559189"/>
            <a:ext cx="134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Notification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18940" y="3837792"/>
            <a:ext cx="242558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9999" y="3846603"/>
            <a:ext cx="19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  <a:endParaRPr lang="en-US" sz="16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70122" y="2619951"/>
            <a:ext cx="24255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23528" y="2268242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PUBLISH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089807" y="3409017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9943" y="3066502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SUBSCRIBE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7761" y="2547990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SUBACK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89807" y="2900838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049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481</Words>
  <Application>Microsoft Office PowerPoint</Application>
  <PresentationFormat>Widescreen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72</cp:revision>
  <dcterms:created xsi:type="dcterms:W3CDTF">2020-12-28T16:41:43Z</dcterms:created>
  <dcterms:modified xsi:type="dcterms:W3CDTF">2021-01-11T17:59:22Z</dcterms:modified>
</cp:coreProperties>
</file>