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9" r:id="rId3"/>
    <p:sldId id="288" r:id="rId4"/>
    <p:sldId id="296" r:id="rId5"/>
    <p:sldId id="287" r:id="rId6"/>
    <p:sldId id="297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1" d="100"/>
          <a:sy n="141" d="100"/>
        </p:scale>
        <p:origin x="75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iS</a:t>
            </a:r>
            <a:r>
              <a:rPr lang="en-US" dirty="0" smtClean="0"/>
              <a:t> MQTT? Design Principles, its</a:t>
            </a:r>
            <a:r>
              <a:rPr lang="en-US" baseline="0" dirty="0" smtClean="0"/>
              <a:t> Model – the Publish-Subscribe data Model, Operations and its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Types of Message Transfer Protocols are available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Quality of Service (QoS) Levels for Message Payload in MQTT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What are QoS Levels?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764405"/>
            <a:ext cx="10831286" cy="441255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Delivery guarantees between participants</a:t>
            </a:r>
            <a:endParaRPr lang="en-US" sz="3600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MQTT has 3 levels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3200" dirty="0" smtClean="0"/>
              <a:t>QOS 0: At Most Once Delivery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3200" dirty="0" smtClean="0"/>
              <a:t>QOS 1: At Least Once Delivery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</a:pPr>
            <a:r>
              <a:rPr lang="en-US" sz="3200" dirty="0" smtClean="0"/>
              <a:t>QOS 2: Exactly Once Delivery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Why do we need QoS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9" y="2544137"/>
            <a:ext cx="1378635" cy="1378635"/>
          </a:xfrm>
          <a:prstGeom prst="rect">
            <a:avLst/>
          </a:prstGeom>
        </p:spPr>
      </p:pic>
      <p:pic>
        <p:nvPicPr>
          <p:cNvPr id="6" name="Picture 5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7" y="2047003"/>
            <a:ext cx="583838" cy="399564"/>
          </a:xfrm>
          <a:prstGeom prst="rect">
            <a:avLst/>
          </a:prstGeom>
        </p:spPr>
      </p:pic>
      <p:pic>
        <p:nvPicPr>
          <p:cNvPr id="7" name="Picture 6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91" y="2332095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14460" y="3052001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PUBLISH QOS: 0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792" y="4367360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6699" y="4311390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50711" y="3430976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phone X Icon Flat - Free image on Pixabay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88" y="2469455"/>
            <a:ext cx="1732773" cy="173277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7029462" y="3404159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3741" y="3034827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SUBSCRIBE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pic>
        <p:nvPicPr>
          <p:cNvPr id="2" name="Picture 1" descr="Alphabet X Abc · Free vector graphic on Pixabay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3183179"/>
            <a:ext cx="394311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8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QoS 0: Delivers only once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" name="Picture 31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5" y="2495498"/>
            <a:ext cx="1378635" cy="1378635"/>
          </a:xfrm>
          <a:prstGeom prst="rect">
            <a:avLst/>
          </a:prstGeom>
        </p:spPr>
      </p:pic>
      <p:pic>
        <p:nvPicPr>
          <p:cNvPr id="33" name="Picture 32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1998364"/>
            <a:ext cx="583838" cy="399564"/>
          </a:xfrm>
          <a:prstGeom prst="rect">
            <a:avLst/>
          </a:prstGeom>
        </p:spPr>
      </p:pic>
      <p:pic>
        <p:nvPicPr>
          <p:cNvPr id="34" name="Picture 33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7" y="2283456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3756652" y="2917871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PUBLISH QOS: 0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6328" y="431872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09235" y="426275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03247" y="3382337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89477" y="5561704"/>
            <a:ext cx="58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/>
              <a:t>PUBLISH &amp; FORGET</a:t>
            </a:r>
            <a:endParaRPr lang="en-US" sz="3600" i="1" u="sng" dirty="0"/>
          </a:p>
        </p:txBody>
      </p:sp>
    </p:spTree>
    <p:extLst>
      <p:ext uri="{BB962C8B-B14F-4D97-AF65-F5344CB8AC3E}">
        <p14:creationId xmlns:p14="http://schemas.microsoft.com/office/powerpoint/2010/main" val="1052378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QoS 1: Delivers AT LEAST ONCE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" name="Picture 31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5" y="2495498"/>
            <a:ext cx="1378635" cy="1378635"/>
          </a:xfrm>
          <a:prstGeom prst="rect">
            <a:avLst/>
          </a:prstGeom>
        </p:spPr>
      </p:pic>
      <p:pic>
        <p:nvPicPr>
          <p:cNvPr id="33" name="Picture 32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1998364"/>
            <a:ext cx="583838" cy="399564"/>
          </a:xfrm>
          <a:prstGeom prst="rect">
            <a:avLst/>
          </a:prstGeom>
        </p:spPr>
      </p:pic>
      <p:pic>
        <p:nvPicPr>
          <p:cNvPr id="34" name="Picture 33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7" y="2283456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>
            <a:off x="3603247" y="3382337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6653" y="3030628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PUBLISH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3247" y="2812914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6652" y="2470399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PUB</a:t>
            </a:r>
            <a:r>
              <a:rPr lang="en-US" dirty="0" smtClean="0">
                <a:solidFill>
                  <a:schemeClr val="accent6"/>
                </a:solidFill>
              </a:rPr>
              <a:t>ACK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6328" y="431872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09235" y="426275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89477" y="5297700"/>
            <a:ext cx="587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/>
              <a:t>PUBLISH &amp; REPEATEDLY SEND IF PUBACK NOT RECEIVED</a:t>
            </a:r>
            <a:endParaRPr lang="en-US" sz="3600" i="1" u="sng" dirty="0"/>
          </a:p>
        </p:txBody>
      </p:sp>
    </p:spTree>
    <p:extLst>
      <p:ext uri="{BB962C8B-B14F-4D97-AF65-F5344CB8AC3E}">
        <p14:creationId xmlns:p14="http://schemas.microsoft.com/office/powerpoint/2010/main" val="135169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QoS 2: Delivers EXACTLY ONCE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" name="Picture 31" descr="Mendinginkan Raspberry Pi – Amazing Gra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35" y="2495498"/>
            <a:ext cx="1378635" cy="1378635"/>
          </a:xfrm>
          <a:prstGeom prst="rect">
            <a:avLst/>
          </a:prstGeom>
        </p:spPr>
      </p:pic>
      <p:pic>
        <p:nvPicPr>
          <p:cNvPr id="33" name="Picture 32" descr="Free vector graphic: Wireless, Wi Fi, Wireless Sign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33" y="1998364"/>
            <a:ext cx="583838" cy="399564"/>
          </a:xfrm>
          <a:prstGeom prst="rect">
            <a:avLst/>
          </a:prstGeom>
        </p:spPr>
      </p:pic>
      <p:pic>
        <p:nvPicPr>
          <p:cNvPr id="34" name="Picture 33" descr="Cloud Server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7" y="2283456"/>
            <a:ext cx="3040140" cy="1979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>
            <a:off x="3603247" y="3732530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6653" y="3380821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Publish QoS 2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3247" y="3279843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6652" y="2937328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PUBREC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56328" y="431872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09235" y="4262751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MQTT</a:t>
            </a:r>
          </a:p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18982" y="2786363"/>
            <a:ext cx="24255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2388" y="2434654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PUBREL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8982" y="2333676"/>
            <a:ext cx="242558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2387" y="1991161"/>
            <a:ext cx="1974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PUBCOMP</a:t>
            </a:r>
            <a:endParaRPr 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4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www.mckinsey.com/~/media/McKinsey/Business%20Functions/McKinsey%20Digital/Our%20Insights/The%20next%20horizon%20for%20industrial%20manufacturing/SVG-Making-and-delivering-exhibit3.svg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When to use QoS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36970"/>
            <a:ext cx="10831286" cy="518484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4400" b="1" dirty="0" smtClean="0"/>
              <a:t>QoS 0</a:t>
            </a:r>
            <a:endParaRPr lang="en-US" sz="4400" b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Is recommended when message queueing not required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When message loss is acceptable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When bandwidth is premium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Usually in high-frequent data when missing few isn’t critical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endParaRPr lang="en-US" sz="44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4400" b="1" dirty="0" smtClean="0"/>
              <a:t>QoS 1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Default level – good tradeoff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Best tradeoff between bandwidth/delivery guarantee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System can handle duplicate messages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endParaRPr lang="en-US" sz="44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4400" b="1" dirty="0" smtClean="0"/>
              <a:t>QoS 2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When lower performance is acceptable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System cannot afford to miss any messages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sz="4400" dirty="0" smtClean="0"/>
              <a:t>System cannot handle duplicates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5474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262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81</cp:revision>
  <dcterms:created xsi:type="dcterms:W3CDTF">2020-12-28T16:41:43Z</dcterms:created>
  <dcterms:modified xsi:type="dcterms:W3CDTF">2021-01-11T18:40:21Z</dcterms:modified>
</cp:coreProperties>
</file>