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9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https://www.linkedin.com/learning/programming-foundations-databases-2/relational-databases-2?u=53565897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4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8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5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Introduction to </a:t>
            </a:r>
          </a:p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Relational Databases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Describe Entities within IIoT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project:laser_light_sensor [Radiona Wiki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87" y="1963524"/>
            <a:ext cx="1884679" cy="178213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952622" y="3826934"/>
            <a:ext cx="2170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Sensors</a:t>
            </a:r>
            <a:endParaRPr lang="en-US" sz="2200" dirty="0"/>
          </a:p>
        </p:txBody>
      </p:sp>
      <p:pic>
        <p:nvPicPr>
          <p:cNvPr id="6" name="Picture 5" descr="Opto 22 releases groov EPIC white pap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40" y="1963524"/>
            <a:ext cx="2204761" cy="164592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010696" y="3826933"/>
            <a:ext cx="2170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Edge Device</a:t>
            </a:r>
            <a:endParaRPr lang="en-US" sz="2200" dirty="0"/>
          </a:p>
        </p:txBody>
      </p:sp>
      <p:pic>
        <p:nvPicPr>
          <p:cNvPr id="9" name="Picture 8" descr="Free vector graphic: Database, Data Storage, Cylinder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657" y="1870762"/>
            <a:ext cx="1628779" cy="1967653"/>
          </a:xfrm>
          <a:prstGeom prst="rect">
            <a:avLst/>
          </a:prstGeom>
        </p:spPr>
      </p:pic>
      <p:pic>
        <p:nvPicPr>
          <p:cNvPr id="12" name="Picture 11" descr="File:Arrow Blue Right 001.svg - Wikipedia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64" y="2572648"/>
            <a:ext cx="563880" cy="563880"/>
          </a:xfrm>
          <a:prstGeom prst="rect">
            <a:avLst/>
          </a:prstGeom>
        </p:spPr>
      </p:pic>
      <p:pic>
        <p:nvPicPr>
          <p:cNvPr id="14" name="Picture 13" descr="File:Arrow Blue Right 001.svg - Wikipedia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24" y="2504544"/>
            <a:ext cx="563880" cy="5638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79524" y="3838415"/>
            <a:ext cx="2875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Data Store</a:t>
            </a:r>
          </a:p>
          <a:p>
            <a:pPr algn="ctr"/>
            <a:r>
              <a:rPr lang="en-US" sz="2200" dirty="0" smtClean="0"/>
              <a:t>(Cloud or On-Premise)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5946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Relational Database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091428"/>
            <a:ext cx="9583538" cy="24183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Rows – Instances of a given entity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Columns – Attribute of a given </a:t>
            </a:r>
            <a:r>
              <a:rPr lang="en-US" dirty="0" smtClean="0"/>
              <a:t>entity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70932"/>
              </p:ext>
            </p:extLst>
          </p:nvPr>
        </p:nvGraphicFramePr>
        <p:xfrm>
          <a:off x="1976302" y="2033737"/>
          <a:ext cx="8128001" cy="1483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06985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76814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76302" y="1695576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Relational Database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091428"/>
            <a:ext cx="9583538" cy="24183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Rows – Instances of a given entity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Columns – Attribute of a given </a:t>
            </a:r>
            <a:r>
              <a:rPr lang="en-US" dirty="0" smtClean="0"/>
              <a:t>entity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8565"/>
              </p:ext>
            </p:extLst>
          </p:nvPr>
        </p:nvGraphicFramePr>
        <p:xfrm>
          <a:off x="968905" y="2033737"/>
          <a:ext cx="10034171" cy="17526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433453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1620698564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476814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machine_name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oem_vendor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</a:t>
                      </a:r>
                      <a:r>
                        <a:rPr lang="en-US" baseline="0" dirty="0" err="1" smtClean="0"/>
                        <a:t>_operator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asset_acquired</a:t>
                      </a:r>
                      <a:r>
                        <a:rPr lang="en-US" baseline="0" dirty="0" err="1" smtClean="0"/>
                        <a:t>_on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description_machine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last_m</a:t>
                      </a:r>
                      <a:r>
                        <a:rPr lang="en-US" baseline="0" dirty="0" err="1" smtClean="0"/>
                        <a:t>aintained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6289" y="1664405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5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Relational Database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091428"/>
            <a:ext cx="9583538" cy="24183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Rows – Instances of a given entity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Columns – Attribute of a given </a:t>
            </a:r>
            <a:r>
              <a:rPr lang="en-US" dirty="0" smtClean="0"/>
              <a:t>entity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Relation between Tables is the essence of any R-DB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72420"/>
              </p:ext>
            </p:extLst>
          </p:nvPr>
        </p:nvGraphicFramePr>
        <p:xfrm>
          <a:off x="968905" y="2033737"/>
          <a:ext cx="7167265" cy="1483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433453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start_date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6289" y="1664405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5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Relational Database: Multiple Tables in DB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48435"/>
              </p:ext>
            </p:extLst>
          </p:nvPr>
        </p:nvGraphicFramePr>
        <p:xfrm>
          <a:off x="968905" y="2033737"/>
          <a:ext cx="7167265" cy="1483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433453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start_date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6289" y="1664405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70024"/>
              </p:ext>
            </p:extLst>
          </p:nvPr>
        </p:nvGraphicFramePr>
        <p:xfrm>
          <a:off x="968905" y="4608389"/>
          <a:ext cx="10034171" cy="17526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433453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1620698564"/>
                    </a:ext>
                  </a:extLst>
                </a:gridCol>
                <a:gridCol w="1433453">
                  <a:extLst>
                    <a:ext uri="{9D8B030D-6E8A-4147-A177-3AD203B41FA5}">
                      <a16:colId xmlns:a16="http://schemas.microsoft.com/office/drawing/2014/main" val="2476814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machine_name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oem_vendor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</a:t>
                      </a:r>
                      <a:r>
                        <a:rPr lang="en-US" baseline="0" dirty="0" err="1" smtClean="0"/>
                        <a:t>_operator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asset_acquired</a:t>
                      </a:r>
                      <a:r>
                        <a:rPr lang="en-US" baseline="0" dirty="0" err="1" smtClean="0"/>
                        <a:t>_on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description_machine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last_m</a:t>
                      </a:r>
                      <a:r>
                        <a:rPr lang="en-US" baseline="0" dirty="0" err="1" smtClean="0"/>
                        <a:t>aintained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6289" y="4239057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3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Schemas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713744"/>
            <a:ext cx="9583538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Collection of related database objects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In an R-DB, this includes tables, indexes, sequences and triggers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All entities are from a single business domain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229"/>
              </p:ext>
            </p:extLst>
          </p:nvPr>
        </p:nvGraphicFramePr>
        <p:xfrm>
          <a:off x="2803761" y="4881367"/>
          <a:ext cx="6334185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66837">
                  <a:extLst>
                    <a:ext uri="{9D8B030D-6E8A-4147-A177-3AD203B41FA5}">
                      <a16:colId xmlns:a16="http://schemas.microsoft.com/office/drawing/2014/main" val="1367484958"/>
                    </a:ext>
                  </a:extLst>
                </a:gridCol>
                <a:gridCol w="1266837">
                  <a:extLst>
                    <a:ext uri="{9D8B030D-6E8A-4147-A177-3AD203B41FA5}">
                      <a16:colId xmlns:a16="http://schemas.microsoft.com/office/drawing/2014/main" val="3935049745"/>
                    </a:ext>
                  </a:extLst>
                </a:gridCol>
                <a:gridCol w="1266837">
                  <a:extLst>
                    <a:ext uri="{9D8B030D-6E8A-4147-A177-3AD203B41FA5}">
                      <a16:colId xmlns:a16="http://schemas.microsoft.com/office/drawing/2014/main" val="2136531388"/>
                    </a:ext>
                  </a:extLst>
                </a:gridCol>
                <a:gridCol w="1266837">
                  <a:extLst>
                    <a:ext uri="{9D8B030D-6E8A-4147-A177-3AD203B41FA5}">
                      <a16:colId xmlns:a16="http://schemas.microsoft.com/office/drawing/2014/main" val="3404013207"/>
                    </a:ext>
                  </a:extLst>
                </a:gridCol>
                <a:gridCol w="1266837">
                  <a:extLst>
                    <a:ext uri="{9D8B030D-6E8A-4147-A177-3AD203B41FA5}">
                      <a16:colId xmlns:a16="http://schemas.microsoft.com/office/drawing/2014/main" val="4107141563"/>
                    </a:ext>
                  </a:extLst>
                </a:gridCol>
              </a:tblGrid>
              <a:tr h="2632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Email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StartDate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1554"/>
                  </a:ext>
                </a:extLst>
              </a:tr>
              <a:tr h="26328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368903"/>
                  </a:ext>
                </a:extLst>
              </a:tr>
              <a:tr h="26328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585725"/>
                  </a:ext>
                </a:extLst>
              </a:tr>
              <a:tr h="26328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9418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1144" y="4512035"/>
            <a:ext cx="217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What is a Domain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713744"/>
            <a:ext cx="9583538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Set of Entities – ‘Nouns’ in a Business – Customers, Machines, Employees, Sales etc.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Entities have logical Relationships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Used together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Share a data lifecycle</a:t>
            </a:r>
          </a:p>
        </p:txBody>
      </p:sp>
    </p:spTree>
    <p:extLst>
      <p:ext uri="{BB962C8B-B14F-4D97-AF65-F5344CB8AC3E}">
        <p14:creationId xmlns:p14="http://schemas.microsoft.com/office/powerpoint/2010/main" val="185369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Domain vs Schemas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713744"/>
            <a:ext cx="9583538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Ideally no more than one domain per schema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Domains may have multiple schemas</a:t>
            </a:r>
          </a:p>
          <a:p>
            <a:pPr marL="971550" lvl="1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Different organizational ownership</a:t>
            </a:r>
          </a:p>
          <a:p>
            <a:pPr marL="971550" lvl="1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Size and complexity</a:t>
            </a:r>
          </a:p>
          <a:p>
            <a:pPr marL="971550" lvl="1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Independent processes</a:t>
            </a:r>
          </a:p>
          <a:p>
            <a:pPr marL="971550" lvl="1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Wrap monitoring, compliance, security and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08621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Examples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2852201" y="1435183"/>
            <a:ext cx="6303910" cy="5086729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499145" y="2555475"/>
            <a:ext cx="1907523" cy="13261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Schedules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00342" y="4084522"/>
            <a:ext cx="1907523" cy="13261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Lifecycle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45865" y="1763701"/>
            <a:ext cx="2214342" cy="13261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 Management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14765" y="3283664"/>
            <a:ext cx="2214342" cy="132618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Servicing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9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266</Words>
  <Application>Microsoft Office PowerPoint</Application>
  <PresentationFormat>Widescreen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67</cp:revision>
  <dcterms:created xsi:type="dcterms:W3CDTF">2020-12-28T16:41:43Z</dcterms:created>
  <dcterms:modified xsi:type="dcterms:W3CDTF">2021-01-21T20:48:02Z</dcterms:modified>
</cp:coreProperties>
</file>