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79" r:id="rId3"/>
    <p:sldId id="285" r:id="rId4"/>
    <p:sldId id="286" r:id="rId5"/>
    <p:sldId id="288" r:id="rId6"/>
    <p:sldId id="287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https://www.linkedin.com/learning/programming-foundations-databases-2/relational-databases-2?u=53565897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3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4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4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5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Keys, Unique Values and Relationships in R-DB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Keys in a Table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091428"/>
            <a:ext cx="10164876" cy="241837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Unique Values are critical to maintain integrity of data or to prevent erroneous duplication.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Keys = Refers to Only One Record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Primary Key is the important key but tables do not need to have one.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04993"/>
              </p:ext>
            </p:extLst>
          </p:nvPr>
        </p:nvGraphicFramePr>
        <p:xfrm>
          <a:off x="968905" y="2033737"/>
          <a:ext cx="1003417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453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1620698564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476814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ID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</a:t>
                      </a:r>
                      <a:r>
                        <a:rPr lang="en-US" baseline="0" dirty="0" smtClean="0"/>
                        <a:t> Vendor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 Acquired</a:t>
                      </a:r>
                      <a:r>
                        <a:rPr lang="en-US" baseline="0" dirty="0" smtClean="0"/>
                        <a:t>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of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Maintained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6289" y="1664405"/>
            <a:ext cx="21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Primary Key and Foreign Key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90286"/>
              </p:ext>
            </p:extLst>
          </p:nvPr>
        </p:nvGraphicFramePr>
        <p:xfrm>
          <a:off x="968905" y="2033737"/>
          <a:ext cx="1003417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453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1620698564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476814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</a:t>
                      </a:r>
                      <a:r>
                        <a:rPr lang="en-US" baseline="0" dirty="0" smtClean="0"/>
                        <a:t> Vendor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</a:t>
                      </a:r>
                      <a:r>
                        <a:rPr lang="en-US" baseline="0" dirty="0" err="1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 Acquired</a:t>
                      </a:r>
                      <a:r>
                        <a:rPr lang="en-US" baseline="0" dirty="0" smtClean="0"/>
                        <a:t>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of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Maintained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6289" y="1664405"/>
            <a:ext cx="21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Assets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14936"/>
              </p:ext>
            </p:extLst>
          </p:nvPr>
        </p:nvGraphicFramePr>
        <p:xfrm>
          <a:off x="2507391" y="4723445"/>
          <a:ext cx="7167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453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EmployeeID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24775" y="4354113"/>
            <a:ext cx="21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8905" y="4735549"/>
            <a:ext cx="21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Primary Key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44242" y="1465961"/>
            <a:ext cx="21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Foreign Key</a:t>
            </a:r>
            <a:endParaRPr lang="en-US" b="1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5839714" y="1856488"/>
            <a:ext cx="272503" cy="23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288523" y="4793054"/>
            <a:ext cx="272503" cy="23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Relationships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091428"/>
            <a:ext cx="9583538" cy="24183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One-to-Many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Many-to-Many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One-to-One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63102"/>
              </p:ext>
            </p:extLst>
          </p:nvPr>
        </p:nvGraphicFramePr>
        <p:xfrm>
          <a:off x="968905" y="2033737"/>
          <a:ext cx="7167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453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6289" y="1664405"/>
            <a:ext cx="21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5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Relations: One-to-Many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12424"/>
              </p:ext>
            </p:extLst>
          </p:nvPr>
        </p:nvGraphicFramePr>
        <p:xfrm>
          <a:off x="968905" y="2033737"/>
          <a:ext cx="7167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453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6289" y="1664405"/>
            <a:ext cx="21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126"/>
              </p:ext>
            </p:extLst>
          </p:nvPr>
        </p:nvGraphicFramePr>
        <p:xfrm>
          <a:off x="968905" y="4608389"/>
          <a:ext cx="1003417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453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1620698564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476814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</a:t>
                      </a:r>
                      <a:r>
                        <a:rPr lang="en-US" baseline="0" dirty="0" smtClean="0"/>
                        <a:t> Vendor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 Acquired</a:t>
                      </a:r>
                      <a:r>
                        <a:rPr lang="en-US" baseline="0" dirty="0" smtClean="0"/>
                        <a:t>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of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Maintained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Skd03-22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Tkd06-12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Ldd03-63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6289" y="4239057"/>
            <a:ext cx="21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Machine Assets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23455" y="2553195"/>
            <a:ext cx="0" cy="331321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3455" y="2553195"/>
            <a:ext cx="34545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1"/>
          </p:cNvCxnSpPr>
          <p:nvPr/>
        </p:nvCxnSpPr>
        <p:spPr>
          <a:xfrm flipV="1">
            <a:off x="623455" y="5484689"/>
            <a:ext cx="345450" cy="38172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3455" y="5866410"/>
            <a:ext cx="345450" cy="2731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2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Relational Database: Many-to-Many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764566"/>
              </p:ext>
            </p:extLst>
          </p:nvPr>
        </p:nvGraphicFramePr>
        <p:xfrm>
          <a:off x="968906" y="1788114"/>
          <a:ext cx="667286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573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334573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334573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334573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334573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</a:tblGrid>
              <a:tr h="2976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StartDate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2976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2976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2976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25393" y="3206593"/>
            <a:ext cx="217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EmployeesMachines</a:t>
            </a:r>
            <a:endParaRPr lang="en-US" sz="1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5047"/>
              </p:ext>
            </p:extLst>
          </p:nvPr>
        </p:nvGraphicFramePr>
        <p:xfrm>
          <a:off x="968906" y="5119028"/>
          <a:ext cx="9756390" cy="146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770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393770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393770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393770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393770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  <a:gridCol w="1393770">
                  <a:extLst>
                    <a:ext uri="{9D8B030D-6E8A-4147-A177-3AD203B41FA5}">
                      <a16:colId xmlns:a16="http://schemas.microsoft.com/office/drawing/2014/main" val="1620698564"/>
                    </a:ext>
                  </a:extLst>
                </a:gridCol>
                <a:gridCol w="1393770">
                  <a:extLst>
                    <a:ext uri="{9D8B030D-6E8A-4147-A177-3AD203B41FA5}">
                      <a16:colId xmlns:a16="http://schemas.microsoft.com/office/drawing/2014/main" val="2476814535"/>
                    </a:ext>
                  </a:extLst>
                </a:gridCol>
              </a:tblGrid>
              <a:tr h="4431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Machine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Machine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OEM</a:t>
                      </a:r>
                      <a:r>
                        <a:rPr lang="en-US" sz="1400" baseline="0" dirty="0" smtClean="0"/>
                        <a:t> Vendor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Employee</a:t>
                      </a:r>
                      <a:r>
                        <a:rPr lang="en-US" sz="1400" baseline="0" dirty="0" smtClean="0"/>
                        <a:t> Operator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Asset Acquired</a:t>
                      </a:r>
                      <a:r>
                        <a:rPr lang="en-US" sz="1400" baseline="0" dirty="0" smtClean="0"/>
                        <a:t> 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 of Machine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</a:t>
                      </a:r>
                      <a:r>
                        <a:rPr lang="en-US" sz="1400" baseline="0" dirty="0" smtClean="0"/>
                        <a:t> Maintained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317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Skd03-22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317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Tkd06-12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317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Ldd03-63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6289" y="4811251"/>
            <a:ext cx="217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Machine Assets</a:t>
            </a:r>
            <a:endParaRPr lang="en-US" sz="14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13555"/>
              </p:ext>
            </p:extLst>
          </p:nvPr>
        </p:nvGraphicFramePr>
        <p:xfrm>
          <a:off x="4002974" y="3483314"/>
          <a:ext cx="266914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573">
                  <a:extLst>
                    <a:ext uri="{9D8B030D-6E8A-4147-A177-3AD203B41FA5}">
                      <a16:colId xmlns:a16="http://schemas.microsoft.com/office/drawing/2014/main" val="2328300286"/>
                    </a:ext>
                  </a:extLst>
                </a:gridCol>
                <a:gridCol w="1334573">
                  <a:extLst>
                    <a:ext uri="{9D8B030D-6E8A-4147-A177-3AD203B41FA5}">
                      <a16:colId xmlns:a16="http://schemas.microsoft.com/office/drawing/2014/main" val="2142216358"/>
                    </a:ext>
                  </a:extLst>
                </a:gridCol>
              </a:tblGrid>
              <a:tr h="2976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01255"/>
                  </a:ext>
                </a:extLst>
              </a:tr>
              <a:tr h="2976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96020"/>
                  </a:ext>
                </a:extLst>
              </a:tr>
              <a:tr h="2976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95259"/>
                  </a:ext>
                </a:extLst>
              </a:tr>
              <a:tr h="2976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2591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86289" y="1480337"/>
            <a:ext cx="217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Employees</a:t>
            </a:r>
            <a:endParaRPr lang="en-US" sz="1400" b="1" dirty="0"/>
          </a:p>
        </p:txBody>
      </p:sp>
      <p:cxnSp>
        <p:nvCxnSpPr>
          <p:cNvPr id="31" name="Elbow Connector 30"/>
          <p:cNvCxnSpPr>
            <a:stCxn id="30" idx="1"/>
          </p:cNvCxnSpPr>
          <p:nvPr/>
        </p:nvCxnSpPr>
        <p:spPr>
          <a:xfrm rot="10800000" flipH="1" flipV="1">
            <a:off x="886288" y="1634226"/>
            <a:ext cx="3116685" cy="2171816"/>
          </a:xfrm>
          <a:prstGeom prst="bentConnector3">
            <a:avLst>
              <a:gd name="adj1" fmla="val -7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1" name="Elbow Connector 40960"/>
          <p:cNvCxnSpPr>
            <a:stCxn id="9" idx="1"/>
          </p:cNvCxnSpPr>
          <p:nvPr/>
        </p:nvCxnSpPr>
        <p:spPr>
          <a:xfrm rot="10800000" flipH="1">
            <a:off x="886288" y="3960422"/>
            <a:ext cx="3116685" cy="1004719"/>
          </a:xfrm>
          <a:prstGeom prst="bentConnector3">
            <a:avLst>
              <a:gd name="adj1" fmla="val -7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2" name="TextBox 40961"/>
          <p:cNvSpPr txBox="1"/>
          <p:nvPr/>
        </p:nvSpPr>
        <p:spPr>
          <a:xfrm>
            <a:off x="1559918" y="3972377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LINKING TABLE</a:t>
            </a:r>
            <a:endParaRPr lang="en-US" dirty="0"/>
          </a:p>
        </p:txBody>
      </p:sp>
      <p:sp>
        <p:nvSpPr>
          <p:cNvPr id="40963" name="TextBox 40962"/>
          <p:cNvSpPr txBox="1"/>
          <p:nvPr/>
        </p:nvSpPr>
        <p:spPr>
          <a:xfrm>
            <a:off x="6751122" y="3292695"/>
            <a:ext cx="49698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there are multiple machines that are operated by multiple employees.</a:t>
            </a:r>
          </a:p>
          <a:p>
            <a:endParaRPr lang="en-US" sz="1400" dirty="0" smtClean="0"/>
          </a:p>
          <a:p>
            <a:r>
              <a:rPr lang="en-US" sz="1400" dirty="0" smtClean="0"/>
              <a:t>OR</a:t>
            </a:r>
          </a:p>
          <a:p>
            <a:endParaRPr lang="en-US" sz="1400" dirty="0" smtClean="0"/>
          </a:p>
          <a:p>
            <a:r>
              <a:rPr lang="en-US" sz="1400" dirty="0" smtClean="0"/>
              <a:t>System must track all the machines that have been operated by various employees since their join date.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083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Relational Database: One-to-One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03326"/>
              </p:ext>
            </p:extLst>
          </p:nvPr>
        </p:nvGraphicFramePr>
        <p:xfrm>
          <a:off x="968906" y="1942379"/>
          <a:ext cx="9756390" cy="146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770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393770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393770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393770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393770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  <a:gridCol w="1393770">
                  <a:extLst>
                    <a:ext uri="{9D8B030D-6E8A-4147-A177-3AD203B41FA5}">
                      <a16:colId xmlns:a16="http://schemas.microsoft.com/office/drawing/2014/main" val="1620698564"/>
                    </a:ext>
                  </a:extLst>
                </a:gridCol>
                <a:gridCol w="1393770">
                  <a:extLst>
                    <a:ext uri="{9D8B030D-6E8A-4147-A177-3AD203B41FA5}">
                      <a16:colId xmlns:a16="http://schemas.microsoft.com/office/drawing/2014/main" val="2476814535"/>
                    </a:ext>
                  </a:extLst>
                </a:gridCol>
              </a:tblGrid>
              <a:tr h="4431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Machine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Machine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OEM</a:t>
                      </a:r>
                      <a:r>
                        <a:rPr lang="en-US" sz="1400" baseline="0" dirty="0" smtClean="0"/>
                        <a:t> Vendor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Employee</a:t>
                      </a:r>
                      <a:r>
                        <a:rPr lang="en-US" sz="1400" baseline="0" dirty="0" smtClean="0"/>
                        <a:t> Operator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Asset Acquired</a:t>
                      </a:r>
                      <a:r>
                        <a:rPr lang="en-US" sz="1400" baseline="0" dirty="0" smtClean="0"/>
                        <a:t> 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 of Machine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</a:t>
                      </a:r>
                      <a:r>
                        <a:rPr lang="en-US" sz="1400" baseline="0" dirty="0" smtClean="0"/>
                        <a:t> Maintained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317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Skd03-22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317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Tkd06-12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317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Ldd03-63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6289" y="3928539"/>
            <a:ext cx="217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CNCMachineAssetsSpecs</a:t>
            </a:r>
            <a:endParaRPr lang="en-US" sz="1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830030"/>
              </p:ext>
            </p:extLst>
          </p:nvPr>
        </p:nvGraphicFramePr>
        <p:xfrm>
          <a:off x="966241" y="4236316"/>
          <a:ext cx="4181310" cy="125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770">
                  <a:extLst>
                    <a:ext uri="{9D8B030D-6E8A-4147-A177-3AD203B41FA5}">
                      <a16:colId xmlns:a16="http://schemas.microsoft.com/office/drawing/2014/main" val="3089509412"/>
                    </a:ext>
                  </a:extLst>
                </a:gridCol>
                <a:gridCol w="1393770">
                  <a:extLst>
                    <a:ext uri="{9D8B030D-6E8A-4147-A177-3AD203B41FA5}">
                      <a16:colId xmlns:a16="http://schemas.microsoft.com/office/drawing/2014/main" val="3933089505"/>
                    </a:ext>
                  </a:extLst>
                </a:gridCol>
                <a:gridCol w="1393770">
                  <a:extLst>
                    <a:ext uri="{9D8B030D-6E8A-4147-A177-3AD203B41FA5}">
                      <a16:colId xmlns:a16="http://schemas.microsoft.com/office/drawing/2014/main" val="3215294020"/>
                    </a:ext>
                  </a:extLst>
                </a:gridCol>
              </a:tblGrid>
              <a:tr h="2644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Machine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Power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of Tools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286276"/>
                  </a:ext>
                </a:extLst>
              </a:tr>
              <a:tr h="317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Skd03-22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153184"/>
                  </a:ext>
                </a:extLst>
              </a:tr>
              <a:tr h="317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Tkd06-12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752859"/>
                  </a:ext>
                </a:extLst>
              </a:tr>
              <a:tr h="317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Ldd03-63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7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30613" y="1634602"/>
            <a:ext cx="217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Machine Assets</a:t>
            </a:r>
            <a:endParaRPr lang="en-US" sz="1400" b="1" dirty="0"/>
          </a:p>
        </p:txBody>
      </p:sp>
      <p:cxnSp>
        <p:nvCxnSpPr>
          <p:cNvPr id="6" name="Elbow Connector 5"/>
          <p:cNvCxnSpPr>
            <a:endCxn id="4" idx="1"/>
          </p:cNvCxnSpPr>
          <p:nvPr/>
        </p:nvCxnSpPr>
        <p:spPr>
          <a:xfrm rot="5400000">
            <a:off x="-153341" y="3738503"/>
            <a:ext cx="2245519" cy="6353"/>
          </a:xfrm>
          <a:prstGeom prst="bentConnector4">
            <a:avLst>
              <a:gd name="adj1" fmla="val 53"/>
              <a:gd name="adj2" fmla="val 36983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44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Relationships in Data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34738"/>
            <a:ext cx="10164876" cy="4675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Relationships model business and organizations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Critical to maintaining data integrity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Critical to ease of storing and retrieving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6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4789</TotalTime>
  <Words>326</Words>
  <Application>Microsoft Office PowerPoint</Application>
  <PresentationFormat>Widescreen</PresentationFormat>
  <Paragraphs>156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65</cp:revision>
  <dcterms:created xsi:type="dcterms:W3CDTF">2020-12-28T16:41:43Z</dcterms:created>
  <dcterms:modified xsi:type="dcterms:W3CDTF">2021-01-21T21:51:43Z</dcterms:modified>
</cp:coreProperties>
</file>