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4" r:id="rId3"/>
    <p:sldId id="279" r:id="rId4"/>
    <p:sldId id="295" r:id="rId5"/>
    <p:sldId id="296" r:id="rId6"/>
    <p:sldId id="291" r:id="rId7"/>
    <p:sldId id="298" r:id="rId8"/>
    <p:sldId id="299" r:id="rId9"/>
    <p:sldId id="297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give a more practical example</a:t>
            </a:r>
            <a:r>
              <a:rPr lang="en-US" baseline="0" dirty="0" smtClean="0"/>
              <a:t> with http://www.facebook.com through your Mobile vs Laptop.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give a more practical example</a:t>
            </a:r>
            <a:r>
              <a:rPr lang="en-US" baseline="0" dirty="0" smtClean="0"/>
              <a:t> with http://www.facebook.com through your Mobile vs Laptop.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the API itself a server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2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8.jp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image" Target="../media/image8.jpg"/><Relationship Id="rId10" Type="http://schemas.openxmlformats.org/officeDocument/2006/relationships/image" Target="../media/image12.jpeg"/><Relationship Id="rId4" Type="http://schemas.openxmlformats.org/officeDocument/2006/relationships/image" Target="../media/image7.jp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8.jpg"/><Relationship Id="rId10" Type="http://schemas.openxmlformats.org/officeDocument/2006/relationships/image" Target="../media/image12.jpeg"/><Relationship Id="rId4" Type="http://schemas.openxmlformats.org/officeDocument/2006/relationships/image" Target="../media/image7.jp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Introduction to </a:t>
            </a: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REST-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ful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Application Programming Interfaces (API)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Benefits of REST and API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5534" y="1713744"/>
            <a:ext cx="5785659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Easier to create and modify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Data object payload is just what is </a:t>
            </a:r>
            <a:r>
              <a:rPr lang="en-US" dirty="0" err="1" smtClean="0"/>
              <a:t>needed..nimble</a:t>
            </a:r>
            <a:r>
              <a:rPr lang="en-US" dirty="0" smtClean="0"/>
              <a:t> and flexible.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Loose coupling between clients and server.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Can start small and grow as requirements change</a:t>
            </a:r>
          </a:p>
        </p:txBody>
      </p:sp>
      <p:pic>
        <p:nvPicPr>
          <p:cNvPr id="6" name="Picture 5" descr="API - Computer Science Wik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34" y="2182923"/>
            <a:ext cx="3718736" cy="28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REST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294312"/>
            <a:ext cx="10782994" cy="3700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sz="4600" b="1" dirty="0" smtClean="0">
                <a:solidFill>
                  <a:srgbClr val="C00000"/>
                </a:solidFill>
              </a:rPr>
              <a:t>RE</a:t>
            </a:r>
            <a:r>
              <a:rPr lang="en-US" sz="4600" dirty="0" smtClean="0"/>
              <a:t>presentational </a:t>
            </a:r>
            <a:r>
              <a:rPr lang="en-US" sz="4600" b="1" dirty="0" smtClean="0">
                <a:solidFill>
                  <a:srgbClr val="C00000"/>
                </a:solidFill>
              </a:rPr>
              <a:t>S</a:t>
            </a:r>
            <a:r>
              <a:rPr lang="en-US" sz="4600" dirty="0" smtClean="0"/>
              <a:t>tate </a:t>
            </a:r>
            <a:r>
              <a:rPr lang="en-US" sz="4600" b="1" dirty="0" smtClean="0">
                <a:solidFill>
                  <a:srgbClr val="C00000"/>
                </a:solidFill>
              </a:rPr>
              <a:t>T</a:t>
            </a:r>
            <a:r>
              <a:rPr lang="en-US" sz="4600" dirty="0" smtClean="0"/>
              <a:t>ransfer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sz="4600" dirty="0" smtClean="0"/>
              <a:t>A set of software architecture guidelines for efficient, reliable and scalable systems</a:t>
            </a:r>
          </a:p>
        </p:txBody>
      </p:sp>
    </p:spTree>
    <p:extLst>
      <p:ext uri="{BB962C8B-B14F-4D97-AF65-F5344CB8AC3E}">
        <p14:creationId xmlns:p14="http://schemas.microsoft.com/office/powerpoint/2010/main" val="8806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What is REST and API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294312"/>
            <a:ext cx="10782994" cy="3700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sz="4600" b="1" dirty="0" smtClean="0">
                <a:solidFill>
                  <a:srgbClr val="C00000"/>
                </a:solidFill>
              </a:rPr>
              <a:t>RE</a:t>
            </a:r>
            <a:r>
              <a:rPr lang="en-US" sz="4600" dirty="0" smtClean="0"/>
              <a:t>presentational </a:t>
            </a:r>
            <a:r>
              <a:rPr lang="en-US" sz="4600" b="1" dirty="0" smtClean="0">
                <a:solidFill>
                  <a:srgbClr val="C00000"/>
                </a:solidFill>
              </a:rPr>
              <a:t>S</a:t>
            </a:r>
            <a:r>
              <a:rPr lang="en-US" sz="4600" dirty="0" smtClean="0"/>
              <a:t>tate </a:t>
            </a:r>
            <a:r>
              <a:rPr lang="en-US" sz="4600" b="1" dirty="0" smtClean="0">
                <a:solidFill>
                  <a:srgbClr val="C00000"/>
                </a:solidFill>
              </a:rPr>
              <a:t>T</a:t>
            </a:r>
            <a:r>
              <a:rPr lang="en-US" sz="4600" dirty="0" smtClean="0"/>
              <a:t>ransfer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endParaRPr lang="en-US" sz="46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sz="4600" b="1" dirty="0" smtClean="0">
                <a:solidFill>
                  <a:srgbClr val="C00000"/>
                </a:solidFill>
              </a:rPr>
              <a:t>A</a:t>
            </a:r>
            <a:r>
              <a:rPr lang="en-US" sz="4600" dirty="0" smtClean="0"/>
              <a:t>pplication </a:t>
            </a:r>
            <a:r>
              <a:rPr lang="en-US" sz="4600" b="1" dirty="0" smtClean="0">
                <a:solidFill>
                  <a:srgbClr val="C00000"/>
                </a:solidFill>
              </a:rPr>
              <a:t>P</a:t>
            </a:r>
            <a:r>
              <a:rPr lang="en-US" sz="4600" dirty="0" smtClean="0"/>
              <a:t>rogramming </a:t>
            </a:r>
            <a:r>
              <a:rPr lang="en-US" sz="4600" b="1" dirty="0" smtClean="0">
                <a:solidFill>
                  <a:srgbClr val="C00000"/>
                </a:solidFill>
              </a:rPr>
              <a:t>I</a:t>
            </a:r>
            <a:r>
              <a:rPr lang="en-US" sz="4600" dirty="0" smtClean="0"/>
              <a:t>nterfaces</a:t>
            </a:r>
          </a:p>
        </p:txBody>
      </p: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le:Circle-icons-browser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59" y="1873151"/>
            <a:ext cx="4060075" cy="2480655"/>
          </a:xfrm>
          <a:prstGeom prst="rect">
            <a:avLst/>
          </a:prstGeom>
        </p:spPr>
      </p:pic>
      <p:pic>
        <p:nvPicPr>
          <p:cNvPr id="8" name="Picture 7" descr="File:Well Organized Dashboard Example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43637" r="2044" b="11280"/>
          <a:stretch/>
        </p:blipFill>
        <p:spPr>
          <a:xfrm>
            <a:off x="8416790" y="2828639"/>
            <a:ext cx="2402758" cy="9169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 descr="File:Database Server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94" y="2003701"/>
            <a:ext cx="1546727" cy="22195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4210" y="5096938"/>
            <a:ext cx="10782994" cy="1462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sz="4600" b="1" dirty="0" smtClean="0"/>
              <a:t>Interaction between the Server and the Application is through the </a:t>
            </a:r>
            <a:r>
              <a:rPr lang="en-US" sz="4600" b="1" u="sng" dirty="0" smtClean="0">
                <a:solidFill>
                  <a:srgbClr val="C00000"/>
                </a:solidFill>
              </a:rPr>
              <a:t>Data Object</a:t>
            </a:r>
            <a:endParaRPr lang="en-US" sz="4600" u="sng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Client – Server Interaction through Data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2" name="Picture 11" descr="PV characterization - SENSORIC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4" y="1907568"/>
            <a:ext cx="955396" cy="955396"/>
          </a:xfrm>
          <a:prstGeom prst="rect">
            <a:avLst/>
          </a:prstGeom>
        </p:spPr>
      </p:pic>
      <p:pic>
        <p:nvPicPr>
          <p:cNvPr id="13" name="Picture 12" descr="PV characterization - SENSORIC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36" y="2781251"/>
            <a:ext cx="955396" cy="955396"/>
          </a:xfrm>
          <a:prstGeom prst="rect">
            <a:avLst/>
          </a:prstGeom>
        </p:spPr>
      </p:pic>
      <p:pic>
        <p:nvPicPr>
          <p:cNvPr id="14" name="Picture 13" descr="PV characterization - SENSORIC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79" y="3736647"/>
            <a:ext cx="955396" cy="955396"/>
          </a:xfrm>
          <a:prstGeom prst="rect">
            <a:avLst/>
          </a:prstGeom>
        </p:spPr>
      </p:pic>
      <p:pic>
        <p:nvPicPr>
          <p:cNvPr id="15" name="Picture 14" descr="PV characterization - SENSORIC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04" y="1767585"/>
            <a:ext cx="955396" cy="9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4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le:Circle-icons-browser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59" y="1873151"/>
            <a:ext cx="4060075" cy="2480655"/>
          </a:xfrm>
          <a:prstGeom prst="rect">
            <a:avLst/>
          </a:prstGeom>
        </p:spPr>
      </p:pic>
      <p:pic>
        <p:nvPicPr>
          <p:cNvPr id="8" name="Picture 7" descr="File:Well Organized Dashboard Example.jpg - Wikimedia Common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43637" r="2044" b="11280"/>
          <a:stretch/>
        </p:blipFill>
        <p:spPr>
          <a:xfrm>
            <a:off x="8433065" y="2743953"/>
            <a:ext cx="2402758" cy="9169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 descr="File:Database Server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94" y="2003701"/>
            <a:ext cx="1546727" cy="221955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4210" y="5096938"/>
            <a:ext cx="10782994" cy="146273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sz="4600" b="1" dirty="0" smtClean="0"/>
              <a:t>Interaction between the Server and the Application is through the </a:t>
            </a:r>
            <a:r>
              <a:rPr lang="en-US" sz="4600" b="1" u="sng" dirty="0" smtClean="0">
                <a:solidFill>
                  <a:srgbClr val="C00000"/>
                </a:solidFill>
              </a:rPr>
              <a:t>Application Programming Interface</a:t>
            </a:r>
            <a:endParaRPr lang="en-US" sz="4600" u="sng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Client – Server Interaction enabled by API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API - Computer Science Wik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68" y="2043644"/>
            <a:ext cx="3057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Use of REST in a Digital Factory - 1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642389" y="2175902"/>
            <a:ext cx="2150688" cy="21190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File:Industrial robot.jp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4514740"/>
            <a:ext cx="1295400" cy="1816100"/>
          </a:xfrm>
          <a:prstGeom prst="rect">
            <a:avLst/>
          </a:prstGeom>
        </p:spPr>
      </p:pic>
      <p:pic>
        <p:nvPicPr>
          <p:cNvPr id="7" name="Picture 6" descr="File:Database Server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21" y="3185197"/>
            <a:ext cx="1546727" cy="221955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938655" y="1646533"/>
            <a:ext cx="3495728" cy="2135846"/>
            <a:chOff x="7738469" y="1371601"/>
            <a:chExt cx="3495728" cy="2135846"/>
          </a:xfrm>
        </p:grpSpPr>
        <p:pic>
          <p:nvPicPr>
            <p:cNvPr id="4" name="Picture 3" descr="File:Circle-icons-browser.svg - Wikimedia Common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69" y="1371601"/>
              <a:ext cx="3495728" cy="2135846"/>
            </a:xfrm>
            <a:prstGeom prst="rect">
              <a:avLst/>
            </a:prstGeom>
          </p:spPr>
        </p:pic>
        <p:pic>
          <p:nvPicPr>
            <p:cNvPr id="9" name="Picture 8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 t="43637" r="2044" b="11280"/>
            <a:stretch/>
          </p:blipFill>
          <p:spPr>
            <a:xfrm>
              <a:off x="8442120" y="2175902"/>
              <a:ext cx="2068777" cy="789467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grpSp>
        <p:nvGrpSpPr>
          <p:cNvPr id="10" name="Group 9"/>
          <p:cNvGrpSpPr/>
          <p:nvPr/>
        </p:nvGrpSpPr>
        <p:grpSpPr>
          <a:xfrm>
            <a:off x="9344207" y="4115059"/>
            <a:ext cx="876231" cy="2215781"/>
            <a:chOff x="8833034" y="3869135"/>
            <a:chExt cx="1203141" cy="254457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 descr="Free photo Smartphone 3d Cellphone Iphone Render Mobile ...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4606" r="34303" b="6182"/>
            <a:stretch/>
          </p:blipFill>
          <p:spPr>
            <a:xfrm>
              <a:off x="8833034" y="3869135"/>
              <a:ext cx="1203141" cy="2544574"/>
            </a:xfrm>
            <a:prstGeom prst="rect">
              <a:avLst/>
            </a:prstGeom>
          </p:spPr>
        </p:pic>
        <p:pic>
          <p:nvPicPr>
            <p:cNvPr id="12" name="Picture 11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 t="49098" r="65465" b="13919"/>
            <a:stretch/>
          </p:blipFill>
          <p:spPr>
            <a:xfrm>
              <a:off x="8992163" y="4308866"/>
              <a:ext cx="914400" cy="698116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3" name="Picture 12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89" t="49299" r="2044" b="14198"/>
            <a:stretch/>
          </p:blipFill>
          <p:spPr>
            <a:xfrm>
              <a:off x="8992163" y="5141422"/>
              <a:ext cx="914400" cy="90805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pic>
        <p:nvPicPr>
          <p:cNvPr id="2" name="Picture 1" descr="API (Application Programming Interfaces) – TC1019 Fall 20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68" y="3424743"/>
            <a:ext cx="2616493" cy="17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Use of REST in a Digital Factory - 2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 descr="File:Circle-icons-browser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22" y="1371600"/>
            <a:ext cx="4060075" cy="2480655"/>
          </a:xfrm>
          <a:prstGeom prst="rect">
            <a:avLst/>
          </a:prstGeom>
        </p:spPr>
      </p:pic>
      <p:pic>
        <p:nvPicPr>
          <p:cNvPr id="5" name="Picture 4" descr="Tool and cutter grinder - Wikipedi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642389" y="2175902"/>
            <a:ext cx="2150688" cy="21190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File:Industrial robot.jp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4514740"/>
            <a:ext cx="1295400" cy="1816100"/>
          </a:xfrm>
          <a:prstGeom prst="rect">
            <a:avLst/>
          </a:prstGeom>
        </p:spPr>
      </p:pic>
      <p:pic>
        <p:nvPicPr>
          <p:cNvPr id="7" name="Picture 6" descr="File:Database Server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67" y="2700861"/>
            <a:ext cx="791396" cy="1135654"/>
          </a:xfrm>
          <a:prstGeom prst="rect">
            <a:avLst/>
          </a:prstGeom>
        </p:spPr>
      </p:pic>
      <p:pic>
        <p:nvPicPr>
          <p:cNvPr id="9" name="Picture 8" descr="File:Well Organized Dashboard Example.jpg - Wikimedia Commons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43637" r="2044" b="11280"/>
          <a:stretch/>
        </p:blipFill>
        <p:spPr>
          <a:xfrm>
            <a:off x="8017428" y="2242402"/>
            <a:ext cx="2402758" cy="9169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Group 9"/>
          <p:cNvGrpSpPr/>
          <p:nvPr/>
        </p:nvGrpSpPr>
        <p:grpSpPr>
          <a:xfrm>
            <a:off x="9088269" y="4294974"/>
            <a:ext cx="876231" cy="2215781"/>
            <a:chOff x="8833034" y="3869135"/>
            <a:chExt cx="1203141" cy="254457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 descr="Free photo Smartphone 3d Cellphone Iphone Render Mobile ...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4606" r="34303" b="6182"/>
            <a:stretch/>
          </p:blipFill>
          <p:spPr>
            <a:xfrm>
              <a:off x="8833034" y="3869135"/>
              <a:ext cx="1203141" cy="2544574"/>
            </a:xfrm>
            <a:prstGeom prst="rect">
              <a:avLst/>
            </a:prstGeom>
          </p:spPr>
        </p:pic>
        <p:pic>
          <p:nvPicPr>
            <p:cNvPr id="12" name="Picture 11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 t="49098" r="65465" b="13919"/>
            <a:stretch/>
          </p:blipFill>
          <p:spPr>
            <a:xfrm>
              <a:off x="8992163" y="4308866"/>
              <a:ext cx="914400" cy="698116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3" name="Picture 12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89" t="49299" r="2044" b="14198"/>
            <a:stretch/>
          </p:blipFill>
          <p:spPr>
            <a:xfrm>
              <a:off x="8992163" y="5141422"/>
              <a:ext cx="914400" cy="90805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pic>
        <p:nvPicPr>
          <p:cNvPr id="14" name="Picture 13" descr="File:Database Server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52" y="4981841"/>
            <a:ext cx="791396" cy="1135654"/>
          </a:xfrm>
          <a:prstGeom prst="rect">
            <a:avLst/>
          </a:prstGeom>
        </p:spPr>
      </p:pic>
      <p:pic>
        <p:nvPicPr>
          <p:cNvPr id="15" name="Picture 14" descr="API (Application Programming Interfaces) – TC1019 Fall 20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26" y="3424743"/>
            <a:ext cx="2616493" cy="17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Use of REST in a Digital Factory - 3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 descr="File:Circle-icons-browser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22" y="1371600"/>
            <a:ext cx="4060075" cy="2480655"/>
          </a:xfrm>
          <a:prstGeom prst="rect">
            <a:avLst/>
          </a:prstGeom>
        </p:spPr>
      </p:pic>
      <p:pic>
        <p:nvPicPr>
          <p:cNvPr id="5" name="Picture 4" descr="Tool and cutter grinder - Wikipedi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642389" y="2175902"/>
            <a:ext cx="2150688" cy="21190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File:Industrial robot.jp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4514740"/>
            <a:ext cx="1295400" cy="1816100"/>
          </a:xfrm>
          <a:prstGeom prst="rect">
            <a:avLst/>
          </a:prstGeom>
        </p:spPr>
      </p:pic>
      <p:pic>
        <p:nvPicPr>
          <p:cNvPr id="7" name="Picture 6" descr="File:Database Server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67" y="2700861"/>
            <a:ext cx="791396" cy="1135654"/>
          </a:xfrm>
          <a:prstGeom prst="rect">
            <a:avLst/>
          </a:prstGeom>
        </p:spPr>
      </p:pic>
      <p:pic>
        <p:nvPicPr>
          <p:cNvPr id="9" name="Picture 8" descr="File:Well Organized Dashboard Example.jpg - Wikimedia Commons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43637" r="2044" b="11280"/>
          <a:stretch/>
        </p:blipFill>
        <p:spPr>
          <a:xfrm>
            <a:off x="8017428" y="2242402"/>
            <a:ext cx="2402758" cy="9169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Group 9"/>
          <p:cNvGrpSpPr/>
          <p:nvPr/>
        </p:nvGrpSpPr>
        <p:grpSpPr>
          <a:xfrm>
            <a:off x="9088269" y="4294974"/>
            <a:ext cx="876231" cy="2215781"/>
            <a:chOff x="8833034" y="3869135"/>
            <a:chExt cx="1203141" cy="254457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 descr="Free photo Smartphone 3d Cellphone Iphone Render Mobile ...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4606" r="34303" b="6182"/>
            <a:stretch/>
          </p:blipFill>
          <p:spPr>
            <a:xfrm>
              <a:off x="8833034" y="3869135"/>
              <a:ext cx="1203141" cy="2544574"/>
            </a:xfrm>
            <a:prstGeom prst="rect">
              <a:avLst/>
            </a:prstGeom>
          </p:spPr>
        </p:pic>
        <p:pic>
          <p:nvPicPr>
            <p:cNvPr id="12" name="Picture 11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 t="49098" r="65465" b="13919"/>
            <a:stretch/>
          </p:blipFill>
          <p:spPr>
            <a:xfrm>
              <a:off x="8992163" y="4308866"/>
              <a:ext cx="914400" cy="698116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3" name="Picture 12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89" t="49299" r="2044" b="14198"/>
            <a:stretch/>
          </p:blipFill>
          <p:spPr>
            <a:xfrm>
              <a:off x="8992163" y="5141422"/>
              <a:ext cx="914400" cy="90805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pic>
        <p:nvPicPr>
          <p:cNvPr id="14" name="Picture 13" descr="File:Database Server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52" y="4981841"/>
            <a:ext cx="791396" cy="1135654"/>
          </a:xfrm>
          <a:prstGeom prst="rect">
            <a:avLst/>
          </a:prstGeom>
        </p:spPr>
      </p:pic>
      <p:pic>
        <p:nvPicPr>
          <p:cNvPr id="15" name="Picture 14" descr="API (Application Programming Interfaces) – TC1019 Fall 20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65" y="2803694"/>
            <a:ext cx="1069249" cy="711252"/>
          </a:xfrm>
          <a:prstGeom prst="rect">
            <a:avLst/>
          </a:prstGeom>
        </p:spPr>
      </p:pic>
      <p:pic>
        <p:nvPicPr>
          <p:cNvPr id="16" name="Picture 15" descr="API (Application Programming Interfaces) – TC1019 Fall 20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38" y="5067164"/>
            <a:ext cx="1069249" cy="7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API as the language (REST VERBS)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API REST | Aprendiendo Ardui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3" y="1846180"/>
            <a:ext cx="10861434" cy="43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225</Words>
  <Application>Microsoft Office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84</cp:revision>
  <dcterms:created xsi:type="dcterms:W3CDTF">2020-12-28T16:41:43Z</dcterms:created>
  <dcterms:modified xsi:type="dcterms:W3CDTF">2021-02-20T14:11:31Z</dcterms:modified>
</cp:coreProperties>
</file>