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2" r:id="rId3"/>
    <p:sldId id="293" r:id="rId4"/>
    <p:sldId id="295" r:id="rId5"/>
    <p:sldId id="296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E6C"/>
    <a:srgbClr val="D23200"/>
    <a:srgbClr val="FF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58" autoAdjust="0"/>
  </p:normalViewPr>
  <p:slideViewPr>
    <p:cSldViewPr snapToGrid="0">
      <p:cViewPr varScale="1">
        <p:scale>
          <a:sx n="147" d="100"/>
          <a:sy n="147" d="100"/>
        </p:scale>
        <p:origin x="7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27B8-AD4A-42EC-96E6-7BED21B44FD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2D34F-3AC1-4EA0-ABF8-CBF303DE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1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2D34F-3AC1-4EA0-ABF8-CBF303DEF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6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8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5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3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97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15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AABB5-3E36-418D-82CC-0DEA44CE2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209551" y="1609725"/>
            <a:ext cx="12496800" cy="448945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77954" y="2165350"/>
            <a:ext cx="4025900" cy="22987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972061" y="3854450"/>
            <a:ext cx="1200151" cy="1587500"/>
          </a:xfrm>
          <a:prstGeom prst="rect">
            <a:avLst/>
          </a:prstGeom>
        </p:spPr>
        <p:txBody>
          <a:bodyPr lIns="91440" tIns="45720" rIns="91440" bIns="45720"/>
          <a:lstStyle>
            <a:lvl1pPr marL="15875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id-ID" noProof="0"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4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>
            <a:spLocks/>
          </p:cNvSpPr>
          <p:nvPr/>
        </p:nvSpPr>
        <p:spPr bwMode="auto">
          <a:xfrm>
            <a:off x="1258431" y="2078766"/>
            <a:ext cx="8670267" cy="16795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Modbus </a:t>
            </a:r>
            <a:endParaRPr lang="es-ES" sz="4800" b="1" dirty="0" smtClean="0">
              <a:solidFill>
                <a:srgbClr val="C00000"/>
              </a:solidFill>
              <a:latin typeface="Lato Regular"/>
              <a:cs typeface="Lato Regular"/>
            </a:endParaRPr>
          </a:p>
          <a:p>
            <a:pPr>
              <a:defRPr/>
            </a:pPr>
            <a:r>
              <a:rPr lang="es-ES" sz="4800" b="1" dirty="0" smtClean="0">
                <a:solidFill>
                  <a:srgbClr val="C00000"/>
                </a:solidFill>
                <a:latin typeface="Lato Regular"/>
                <a:cs typeface="Lato Regular"/>
              </a:rPr>
              <a:t>Communication </a:t>
            </a:r>
            <a:r>
              <a:rPr lang="es-ES" sz="4800" b="1" dirty="0" err="1" smtClean="0">
                <a:solidFill>
                  <a:srgbClr val="C00000"/>
                </a:solidFill>
                <a:latin typeface="Lato Regular"/>
                <a:cs typeface="Lato Regular"/>
              </a:rPr>
              <a:t>Protocol</a:t>
            </a:r>
            <a:endParaRPr lang="es-ES" sz="4800" b="1" dirty="0">
              <a:solidFill>
                <a:srgbClr val="C00000"/>
              </a:solidFill>
              <a:latin typeface="Lato Regular"/>
              <a:cs typeface="Lato Regular"/>
            </a:endParaRPr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258432" y="3920310"/>
            <a:ext cx="6806783" cy="193309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Dr. Binil Starly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James T. Ryan Professor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r>
              <a:rPr lang="en-US" sz="1600" dirty="0">
                <a:latin typeface="Lato Light"/>
                <a:cs typeface="Lato Light"/>
              </a:rPr>
              <a:t>Edward P. Fitts Department of Industrial &amp; Systems Engineering</a:t>
            </a:r>
          </a:p>
          <a:p>
            <a:pPr defTabSz="242888">
              <a:lnSpc>
                <a:spcPct val="120000"/>
              </a:lnSpc>
              <a:spcBef>
                <a:spcPts val="638"/>
              </a:spcBef>
              <a:defRPr/>
            </a:pPr>
            <a:endParaRPr lang="es-ES" sz="2200" dirty="0">
              <a:latin typeface="Lato Light"/>
              <a:cs typeface="Lato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8432" y="3732821"/>
            <a:ext cx="9409569" cy="50911"/>
            <a:chOff x="1656567" y="3759390"/>
            <a:chExt cx="7165476" cy="93579"/>
          </a:xfrm>
        </p:grpSpPr>
        <p:sp>
          <p:nvSpPr>
            <p:cNvPr id="2" name="Rectangle 1"/>
            <p:cNvSpPr/>
            <p:nvPr/>
          </p:nvSpPr>
          <p:spPr>
            <a:xfrm>
              <a:off x="1656567" y="3759390"/>
              <a:ext cx="1791369" cy="935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7936" y="3759390"/>
              <a:ext cx="1791369" cy="935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9305" y="3759390"/>
              <a:ext cx="1791369" cy="935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30674" y="3759390"/>
              <a:ext cx="1791369" cy="9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Modbus Protocol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1" name="Picture 20" descr="Free photo: Water Pump, Industrial, Industry - Free Imag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9083"/>
            <a:ext cx="3003141" cy="2002094"/>
          </a:xfrm>
          <a:prstGeom prst="rect">
            <a:avLst/>
          </a:prstGeom>
        </p:spPr>
      </p:pic>
      <p:pic>
        <p:nvPicPr>
          <p:cNvPr id="6" name="Picture 5" descr="2.2KW VFD Motor Speed Controller (KL-VFD22) | e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41" y="2519083"/>
            <a:ext cx="2027144" cy="202714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4531" y="2596822"/>
          <a:ext cx="351715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153">
                  <a:extLst>
                    <a:ext uri="{9D8B030D-6E8A-4147-A177-3AD203B41FA5}">
                      <a16:colId xmlns:a16="http://schemas.microsoft.com/office/drawing/2014/main" val="2705184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Register</a:t>
                      </a:r>
                      <a:r>
                        <a:rPr lang="en-US" baseline="0" dirty="0" smtClean="0"/>
                        <a:t>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79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Discrete Inputs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50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Coils Outputs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16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Registers (Input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Holding Registers (Output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80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55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Factory Scenario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838200" y="4474906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753035" y="3083858"/>
            <a:ext cx="103363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" idx="0"/>
          </p:cNvCxnSpPr>
          <p:nvPr/>
        </p:nvCxnSpPr>
        <p:spPr>
          <a:xfrm>
            <a:off x="1474694" y="3083858"/>
            <a:ext cx="1" cy="1391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94105" y="4797635"/>
            <a:ext cx="1063460" cy="1643529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3425835" y="3083858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29" y="4618352"/>
            <a:ext cx="3003141" cy="200209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133175" y="3083857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16" y="4796117"/>
            <a:ext cx="1219200" cy="12192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136316" y="3082340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2097526" y="1370082"/>
            <a:ext cx="1860039" cy="138478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492188" y="2438400"/>
            <a:ext cx="0" cy="643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Modbus Protocol Types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Modbus TCP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Modbus RTU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Modbus ASCII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Modbus PLUS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817" y="1713744"/>
            <a:ext cx="6783222" cy="3433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31741" y="1936376"/>
            <a:ext cx="328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 - Server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Request - Response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1060331" y="4555588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975166" y="3164540"/>
            <a:ext cx="103363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" idx="0"/>
          </p:cNvCxnSpPr>
          <p:nvPr/>
        </p:nvCxnSpPr>
        <p:spPr>
          <a:xfrm>
            <a:off x="1696825" y="3164540"/>
            <a:ext cx="1" cy="1391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6236" y="4878317"/>
            <a:ext cx="1063460" cy="1643529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3647966" y="3164540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60" y="4699034"/>
            <a:ext cx="3003141" cy="200209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355306" y="3164539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47" y="4876799"/>
            <a:ext cx="1219200" cy="12192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358447" y="3163022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2319657" y="1450764"/>
            <a:ext cx="1860039" cy="138478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714319" y="2519082"/>
            <a:ext cx="0" cy="643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79696" y="1846729"/>
            <a:ext cx="233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REQUEST SEND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2398" y="3956416"/>
            <a:ext cx="18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  RESPONSE SENT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16560" y="2176767"/>
            <a:ext cx="0" cy="950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21959" y="3163022"/>
            <a:ext cx="0" cy="729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437" y="1825798"/>
            <a:ext cx="1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6416" y="3956416"/>
            <a:ext cx="1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0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Communication over Physical Media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38200" y="1713744"/>
            <a:ext cx="10782993" cy="4796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RS232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RS485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RS422</a:t>
            </a:r>
          </a:p>
          <a:p>
            <a:pPr marL="514350" indent="-514350">
              <a:spcBef>
                <a:spcPts val="1800"/>
              </a:spcBef>
              <a:spcAft>
                <a:spcPts val="18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/>
              <a:t>Ethernet Cable</a:t>
            </a:r>
          </a:p>
        </p:txBody>
      </p:sp>
      <p:pic>
        <p:nvPicPr>
          <p:cNvPr id="1026" name="Picture 2" descr="https://cdn.automationdirect.com/images/products/large/l_d2dscb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192" y="1371600"/>
            <a:ext cx="2799656" cy="27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010" y="1591007"/>
            <a:ext cx="2784382" cy="23608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11" y="4395519"/>
            <a:ext cx="2189980" cy="23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Modbus in Plain Form (RS232 &amp; RS485)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1060331" y="4555588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975166" y="3164540"/>
            <a:ext cx="103363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" idx="0"/>
          </p:cNvCxnSpPr>
          <p:nvPr/>
        </p:nvCxnSpPr>
        <p:spPr>
          <a:xfrm>
            <a:off x="1696825" y="3164540"/>
            <a:ext cx="1" cy="1391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6236" y="4878317"/>
            <a:ext cx="1063460" cy="1643529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3647966" y="3164540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60" y="4699034"/>
            <a:ext cx="3003141" cy="200209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355306" y="3164539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47" y="4876799"/>
            <a:ext cx="1219200" cy="12192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358447" y="3163022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2319657" y="1450764"/>
            <a:ext cx="1860039" cy="138478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714319" y="2519082"/>
            <a:ext cx="0" cy="643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79696" y="1846729"/>
            <a:ext cx="233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REQUEST SEND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2398" y="3956416"/>
            <a:ext cx="18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  RESPONSE SENT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16560" y="2176767"/>
            <a:ext cx="0" cy="950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21959" y="3163022"/>
            <a:ext cx="0" cy="729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437" y="1825798"/>
            <a:ext cx="1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6416" y="3956416"/>
            <a:ext cx="1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8471" y="270734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Plain ASCII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Modbus in Packet Form (Ethernet TCP-IP)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1060331" y="4555588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975166" y="3164540"/>
            <a:ext cx="103363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" idx="0"/>
          </p:cNvCxnSpPr>
          <p:nvPr/>
        </p:nvCxnSpPr>
        <p:spPr>
          <a:xfrm>
            <a:off x="1696825" y="3164540"/>
            <a:ext cx="1" cy="1391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6236" y="4878317"/>
            <a:ext cx="1063460" cy="1643529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3647966" y="3164540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60" y="4699034"/>
            <a:ext cx="3003141" cy="200209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355306" y="3164539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47" y="4876799"/>
            <a:ext cx="1219200" cy="12192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358447" y="3163022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2319657" y="1450764"/>
            <a:ext cx="1860039" cy="138478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714319" y="2519082"/>
            <a:ext cx="0" cy="643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79696" y="1846729"/>
            <a:ext cx="233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REQUEST SEND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2398" y="3956416"/>
            <a:ext cx="1894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   RESPONSE SENT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16560" y="2176767"/>
            <a:ext cx="0" cy="9503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021959" y="3163022"/>
            <a:ext cx="0" cy="729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437" y="1843728"/>
            <a:ext cx="1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66416" y="3956416"/>
            <a:ext cx="18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8471" y="2707341"/>
            <a:ext cx="1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TCP/IP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Modbus Protocol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1060331" y="4555588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975166" y="3164540"/>
            <a:ext cx="103363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" idx="0"/>
          </p:cNvCxnSpPr>
          <p:nvPr/>
        </p:nvCxnSpPr>
        <p:spPr>
          <a:xfrm>
            <a:off x="1696825" y="3164540"/>
            <a:ext cx="1" cy="1391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6236" y="4878317"/>
            <a:ext cx="1063460" cy="1643529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3647966" y="3164540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60" y="4699034"/>
            <a:ext cx="3003141" cy="200209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355306" y="3164539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47" y="4876799"/>
            <a:ext cx="1219200" cy="12192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358447" y="3163022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1898315" y="1450764"/>
            <a:ext cx="1860039" cy="138478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239190" y="2513583"/>
            <a:ext cx="0" cy="643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66438"/>
              </p:ext>
            </p:extLst>
          </p:nvPr>
        </p:nvGraphicFramePr>
        <p:xfrm>
          <a:off x="3870963" y="1825808"/>
          <a:ext cx="744050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127">
                  <a:extLst>
                    <a:ext uri="{9D8B030D-6E8A-4147-A177-3AD203B41FA5}">
                      <a16:colId xmlns:a16="http://schemas.microsoft.com/office/drawing/2014/main" val="595608912"/>
                    </a:ext>
                  </a:extLst>
                </a:gridCol>
                <a:gridCol w="1860127">
                  <a:extLst>
                    <a:ext uri="{9D8B030D-6E8A-4147-A177-3AD203B41FA5}">
                      <a16:colId xmlns:a16="http://schemas.microsoft.com/office/drawing/2014/main" val="661746948"/>
                    </a:ext>
                  </a:extLst>
                </a:gridCol>
                <a:gridCol w="1860127">
                  <a:extLst>
                    <a:ext uri="{9D8B030D-6E8A-4147-A177-3AD203B41FA5}">
                      <a16:colId xmlns:a16="http://schemas.microsoft.com/office/drawing/2014/main" val="3831515262"/>
                    </a:ext>
                  </a:extLst>
                </a:gridCol>
                <a:gridCol w="1860127">
                  <a:extLst>
                    <a:ext uri="{9D8B030D-6E8A-4147-A177-3AD203B41FA5}">
                      <a16:colId xmlns:a16="http://schemas.microsoft.com/office/drawing/2014/main" val="4051751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Responder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958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76284" y="1478891"/>
            <a:ext cx="18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0" name="Shape 36"/>
          <p:cNvSpPr>
            <a:spLocks noChangeArrowheads="1"/>
          </p:cNvSpPr>
          <p:nvPr/>
        </p:nvSpPr>
        <p:spPr bwMode="auto">
          <a:xfrm>
            <a:off x="9968047" y="490033"/>
            <a:ext cx="136256" cy="23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742950" indent="-28575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1430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6002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057400" indent="-228600" algn="ctr"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defTabSz="41275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endParaRPr lang="id-ID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648730"/>
            <a:ext cx="10515600" cy="722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Modbus Protocol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" name="Picture 1" descr="Tool and cutter grinder - Wikipedi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2"/>
          <a:stretch/>
        </p:blipFill>
        <p:spPr>
          <a:xfrm>
            <a:off x="1060331" y="4555588"/>
            <a:ext cx="1272989" cy="12542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975166" y="3164540"/>
            <a:ext cx="1033630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" idx="0"/>
          </p:cNvCxnSpPr>
          <p:nvPr/>
        </p:nvCxnSpPr>
        <p:spPr>
          <a:xfrm>
            <a:off x="1696825" y="3164540"/>
            <a:ext cx="1" cy="13910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Programmable logic controller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6236" y="4878317"/>
            <a:ext cx="1063460" cy="1643529"/>
          </a:xfrm>
          <a:prstGeom prst="rect">
            <a:avLst/>
          </a:prstGeom>
        </p:spPr>
      </p:pic>
      <p:cxnSp>
        <p:nvCxnSpPr>
          <p:cNvPr id="20" name="Straight Connector 19"/>
          <p:cNvCxnSpPr>
            <a:endCxn id="18" idx="0"/>
          </p:cNvCxnSpPr>
          <p:nvPr/>
        </p:nvCxnSpPr>
        <p:spPr>
          <a:xfrm>
            <a:off x="3647966" y="3164540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ree photo: Water Pump, Industrial, Industry - Free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560" y="4699034"/>
            <a:ext cx="3003141" cy="2002094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>
            <a:off x="6355306" y="3164539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Depth gauge - Wikipedi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847" y="4876799"/>
            <a:ext cx="1219200" cy="121920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9358447" y="3163022"/>
            <a:ext cx="0" cy="17137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Modbus amp; Modbus TCP Protocol Solutions ~ Secret article.Net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1" r="69832" b="32734"/>
          <a:stretch/>
        </p:blipFill>
        <p:spPr>
          <a:xfrm>
            <a:off x="1898315" y="1450764"/>
            <a:ext cx="1860039" cy="138478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2239190" y="2513583"/>
            <a:ext cx="0" cy="643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8117"/>
              </p:ext>
            </p:extLst>
          </p:nvPr>
        </p:nvGraphicFramePr>
        <p:xfrm>
          <a:off x="3913292" y="3519687"/>
          <a:ext cx="558038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127">
                  <a:extLst>
                    <a:ext uri="{9D8B030D-6E8A-4147-A177-3AD203B41FA5}">
                      <a16:colId xmlns:a16="http://schemas.microsoft.com/office/drawing/2014/main" val="595608912"/>
                    </a:ext>
                  </a:extLst>
                </a:gridCol>
                <a:gridCol w="1860127">
                  <a:extLst>
                    <a:ext uri="{9D8B030D-6E8A-4147-A177-3AD203B41FA5}">
                      <a16:colId xmlns:a16="http://schemas.microsoft.com/office/drawing/2014/main" val="661746948"/>
                    </a:ext>
                  </a:extLst>
                </a:gridCol>
                <a:gridCol w="1860127">
                  <a:extLst>
                    <a:ext uri="{9D8B030D-6E8A-4147-A177-3AD203B41FA5}">
                      <a16:colId xmlns:a16="http://schemas.microsoft.com/office/drawing/2014/main" val="3831515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Payload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3958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8613" y="3179496"/>
            <a:ext cx="184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154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Gill Sans</vt:lpstr>
      <vt:lpstr>Lato Light</vt:lpstr>
      <vt:lpstr>Lato Regular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90</cp:revision>
  <dcterms:created xsi:type="dcterms:W3CDTF">2020-12-28T16:41:43Z</dcterms:created>
  <dcterms:modified xsi:type="dcterms:W3CDTF">2021-02-17T22:48:46Z</dcterms:modified>
</cp:coreProperties>
</file>