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95" r:id="rId3"/>
    <p:sldId id="294" r:id="rId4"/>
    <p:sldId id="293" r:id="rId5"/>
    <p:sldId id="292" r:id="rId6"/>
    <p:sldId id="296" r:id="rId7"/>
    <p:sldId id="297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6BD3"/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8" autoAdjust="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https://www.linkedin.com/learning/programming-foundations-databases-2/relational-databases-2?u=53565897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6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8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8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9409569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Profibus and Profinet Communications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Very Extensible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File:Factory 1b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15" y="1639160"/>
            <a:ext cx="2883860" cy="2371946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312477" y="3403076"/>
            <a:ext cx="4157722" cy="2758082"/>
          </a:xfrm>
          <a:custGeom>
            <a:avLst/>
            <a:gdLst>
              <a:gd name="connsiteX0" fmla="*/ 3351515 w 4157722"/>
              <a:gd name="connsiteY0" fmla="*/ 0 h 2758082"/>
              <a:gd name="connsiteX1" fmla="*/ 4143366 w 4157722"/>
              <a:gd name="connsiteY1" fmla="*/ 169683 h 2758082"/>
              <a:gd name="connsiteX2" fmla="*/ 3747441 w 4157722"/>
              <a:gd name="connsiteY2" fmla="*/ 688157 h 2758082"/>
              <a:gd name="connsiteX3" fmla="*/ 2371127 w 4157722"/>
              <a:gd name="connsiteY3" fmla="*/ 914400 h 2758082"/>
              <a:gd name="connsiteX4" fmla="*/ 457486 w 4157722"/>
              <a:gd name="connsiteY4" fmla="*/ 1300899 h 2758082"/>
              <a:gd name="connsiteX5" fmla="*/ 89841 w 4157722"/>
              <a:gd name="connsiteY5" fmla="*/ 2205872 h 2758082"/>
              <a:gd name="connsiteX6" fmla="*/ 1777238 w 4157722"/>
              <a:gd name="connsiteY6" fmla="*/ 2733773 h 2758082"/>
              <a:gd name="connsiteX7" fmla="*/ 3323234 w 4157722"/>
              <a:gd name="connsiteY7" fmla="*/ 2620652 h 275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7722" h="2758082">
                <a:moveTo>
                  <a:pt x="3351515" y="0"/>
                </a:moveTo>
                <a:cubicBezTo>
                  <a:pt x="3714446" y="27495"/>
                  <a:pt x="4077378" y="54990"/>
                  <a:pt x="4143366" y="169683"/>
                </a:cubicBezTo>
                <a:cubicBezTo>
                  <a:pt x="4209354" y="284376"/>
                  <a:pt x="4042814" y="564038"/>
                  <a:pt x="3747441" y="688157"/>
                </a:cubicBezTo>
                <a:cubicBezTo>
                  <a:pt x="3452068" y="812277"/>
                  <a:pt x="2919453" y="812276"/>
                  <a:pt x="2371127" y="914400"/>
                </a:cubicBezTo>
                <a:cubicBezTo>
                  <a:pt x="1822801" y="1016524"/>
                  <a:pt x="837700" y="1085654"/>
                  <a:pt x="457486" y="1300899"/>
                </a:cubicBezTo>
                <a:cubicBezTo>
                  <a:pt x="77272" y="1516144"/>
                  <a:pt x="-130118" y="1967060"/>
                  <a:pt x="89841" y="2205872"/>
                </a:cubicBezTo>
                <a:cubicBezTo>
                  <a:pt x="309800" y="2444684"/>
                  <a:pt x="1238339" y="2664643"/>
                  <a:pt x="1777238" y="2733773"/>
                </a:cubicBezTo>
                <a:cubicBezTo>
                  <a:pt x="2316137" y="2802903"/>
                  <a:pt x="2819685" y="2711777"/>
                  <a:pt x="3323234" y="262065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86386" y="4773024"/>
            <a:ext cx="190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OPC/UA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11069" y="3920343"/>
            <a:ext cx="190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MQTT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200088" y="4048089"/>
            <a:ext cx="190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AMQP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143892" y="5433414"/>
            <a:ext cx="190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HTTP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570866" y="4557735"/>
            <a:ext cx="240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MT-Connect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427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Factory Scenario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Tool and cutter grinder - Wikipedi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2"/>
          <a:stretch/>
        </p:blipFill>
        <p:spPr>
          <a:xfrm>
            <a:off x="2014875" y="5360894"/>
            <a:ext cx="1272989" cy="1254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 descr="Programmable logic controller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7010" y="5190564"/>
            <a:ext cx="786001" cy="1214729"/>
          </a:xfrm>
          <a:prstGeom prst="rect">
            <a:avLst/>
          </a:prstGeom>
        </p:spPr>
      </p:pic>
      <p:pic>
        <p:nvPicPr>
          <p:cNvPr id="22" name="Picture 21" descr="Free photo: Water Pump, Industrial, Industry - Free Imag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57" y="5127811"/>
            <a:ext cx="2023800" cy="1349200"/>
          </a:xfrm>
          <a:prstGeom prst="rect">
            <a:avLst/>
          </a:prstGeom>
        </p:spPr>
      </p:pic>
      <p:pic>
        <p:nvPicPr>
          <p:cNvPr id="23" name="Picture 22" descr="Depth gauge - Wikipedi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103" y="5190564"/>
            <a:ext cx="1219200" cy="1219200"/>
          </a:xfrm>
          <a:prstGeom prst="rect">
            <a:avLst/>
          </a:prstGeom>
        </p:spPr>
      </p:pic>
      <p:pic>
        <p:nvPicPr>
          <p:cNvPr id="25" name="Picture 24" descr="Modbus amp; Modbus TCP Protocol Solutions ~ Secret article.Net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1" r="69832" b="32734"/>
          <a:stretch/>
        </p:blipFill>
        <p:spPr>
          <a:xfrm>
            <a:off x="4500068" y="1370081"/>
            <a:ext cx="1860039" cy="138478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10638205" y="2754870"/>
            <a:ext cx="20453" cy="2435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48305" y="3603385"/>
            <a:ext cx="223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1500 </a:t>
            </a:r>
            <a:r>
              <a:rPr lang="en-US" dirty="0" err="1" smtClean="0"/>
              <a:t>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7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Profibus Protocol (usually Purple Cable)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Tool and cutter grinder - Wikipedi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2"/>
          <a:stretch/>
        </p:blipFill>
        <p:spPr>
          <a:xfrm>
            <a:off x="2014875" y="5360894"/>
            <a:ext cx="1272989" cy="1254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 descr="Programmable logic controller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7010" y="5190564"/>
            <a:ext cx="786001" cy="1214729"/>
          </a:xfrm>
          <a:prstGeom prst="rect">
            <a:avLst/>
          </a:prstGeom>
        </p:spPr>
      </p:pic>
      <p:pic>
        <p:nvPicPr>
          <p:cNvPr id="22" name="Picture 21" descr="Free photo: Water Pump, Industrial, Industry - Free Imag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57" y="5127811"/>
            <a:ext cx="2023800" cy="1349200"/>
          </a:xfrm>
          <a:prstGeom prst="rect">
            <a:avLst/>
          </a:prstGeom>
        </p:spPr>
      </p:pic>
      <p:pic>
        <p:nvPicPr>
          <p:cNvPr id="23" name="Picture 22" descr="Depth gauge - Wikipedi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103" y="5190564"/>
            <a:ext cx="1219200" cy="1219200"/>
          </a:xfrm>
          <a:prstGeom prst="rect">
            <a:avLst/>
          </a:prstGeom>
        </p:spPr>
      </p:pic>
      <p:pic>
        <p:nvPicPr>
          <p:cNvPr id="25" name="Picture 24" descr="Modbus amp; Modbus TCP Protocol Solutions ~ Secret article.Net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1" r="69832" b="32734"/>
          <a:stretch/>
        </p:blipFill>
        <p:spPr>
          <a:xfrm>
            <a:off x="4537776" y="1289063"/>
            <a:ext cx="1860039" cy="1384789"/>
          </a:xfrm>
          <a:prstGeom prst="rect">
            <a:avLst/>
          </a:prstGeom>
        </p:spPr>
      </p:pic>
      <p:pic>
        <p:nvPicPr>
          <p:cNvPr id="3" name="Picture 2" descr="Siemens Simatic ET 200M - PLC-City - PLC-City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5" r="40861"/>
          <a:stretch/>
        </p:blipFill>
        <p:spPr>
          <a:xfrm>
            <a:off x="5066014" y="3529181"/>
            <a:ext cx="659878" cy="915728"/>
          </a:xfrm>
          <a:prstGeom prst="rect">
            <a:avLst/>
          </a:prstGeom>
        </p:spPr>
      </p:pic>
      <p:pic>
        <p:nvPicPr>
          <p:cNvPr id="12" name="Picture 11" descr="Siemens Simatic ET 200M - PLC-City - PLC-City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4" r="40861"/>
          <a:stretch/>
        </p:blipFill>
        <p:spPr>
          <a:xfrm>
            <a:off x="5586848" y="3529181"/>
            <a:ext cx="464611" cy="915728"/>
          </a:xfrm>
          <a:prstGeom prst="rect">
            <a:avLst/>
          </a:prstGeom>
        </p:spPr>
      </p:pic>
      <p:pic>
        <p:nvPicPr>
          <p:cNvPr id="16" name="Picture 15" descr="Siemens Simatic ET 200M - PLC-City - PLC-City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4" r="40861"/>
          <a:stretch/>
        </p:blipFill>
        <p:spPr>
          <a:xfrm>
            <a:off x="5933204" y="3529181"/>
            <a:ext cx="464611" cy="915728"/>
          </a:xfrm>
          <a:prstGeom prst="rect">
            <a:avLst/>
          </a:prstGeom>
        </p:spPr>
      </p:pic>
      <p:pic>
        <p:nvPicPr>
          <p:cNvPr id="17" name="Picture 16" descr="Siemens Simatic ET 200M - PLC-City - PLC-City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4" r="40861"/>
          <a:stretch/>
        </p:blipFill>
        <p:spPr>
          <a:xfrm>
            <a:off x="6258771" y="3529181"/>
            <a:ext cx="464611" cy="915728"/>
          </a:xfrm>
          <a:prstGeom prst="rect">
            <a:avLst/>
          </a:prstGeom>
        </p:spPr>
      </p:pic>
      <p:pic>
        <p:nvPicPr>
          <p:cNvPr id="19" name="Picture 18" descr="Siemens Simatic ET 200M - PLC-City - PLC-City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4" r="40861"/>
          <a:stretch/>
        </p:blipFill>
        <p:spPr>
          <a:xfrm>
            <a:off x="6605127" y="3529181"/>
            <a:ext cx="464611" cy="915728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2" idx="0"/>
          </p:cNvCxnSpPr>
          <p:nvPr/>
        </p:nvCxnSpPr>
        <p:spPr>
          <a:xfrm flipV="1">
            <a:off x="2651370" y="4444909"/>
            <a:ext cx="2351641" cy="915985"/>
          </a:xfrm>
          <a:prstGeom prst="line">
            <a:avLst/>
          </a:prstGeom>
          <a:ln w="38100">
            <a:solidFill>
              <a:srgbClr val="A66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9798" y="3609042"/>
            <a:ext cx="133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Interface Module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719658" y="4513808"/>
            <a:ext cx="804187" cy="538959"/>
          </a:xfrm>
          <a:prstGeom prst="line">
            <a:avLst/>
          </a:prstGeom>
          <a:ln w="38100">
            <a:solidFill>
              <a:srgbClr val="A66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0"/>
            <a:endCxn id="16" idx="2"/>
          </p:cNvCxnSpPr>
          <p:nvPr/>
        </p:nvCxnSpPr>
        <p:spPr>
          <a:xfrm flipH="1" flipV="1">
            <a:off x="6165510" y="4444909"/>
            <a:ext cx="778547" cy="682902"/>
          </a:xfrm>
          <a:prstGeom prst="line">
            <a:avLst/>
          </a:prstGeom>
          <a:ln w="38100">
            <a:solidFill>
              <a:srgbClr val="A66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0"/>
            <a:endCxn id="19" idx="2"/>
          </p:cNvCxnSpPr>
          <p:nvPr/>
        </p:nvCxnSpPr>
        <p:spPr>
          <a:xfrm flipH="1" flipV="1">
            <a:off x="6837433" y="4444909"/>
            <a:ext cx="2657270" cy="745655"/>
          </a:xfrm>
          <a:prstGeom prst="line">
            <a:avLst/>
          </a:prstGeom>
          <a:ln w="38100">
            <a:solidFill>
              <a:srgbClr val="A66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" idx="0"/>
          </p:cNvCxnSpPr>
          <p:nvPr/>
        </p:nvCxnSpPr>
        <p:spPr>
          <a:xfrm rot="16200000" flipV="1">
            <a:off x="4524999" y="2658226"/>
            <a:ext cx="1266748" cy="475161"/>
          </a:xfrm>
          <a:prstGeom prst="bentConnector3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56366" y="2957235"/>
            <a:ext cx="133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RS485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26033" y="3663879"/>
            <a:ext cx="99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Profibus (Process field Bus)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713744"/>
            <a:ext cx="6754305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Standard DB-9 seria</a:t>
            </a:r>
            <a:r>
              <a:rPr lang="en-US" dirty="0" smtClean="0"/>
              <a:t>l connector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Purple Cable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9600 bits per sec to 12Mbits per sec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1000 meters long but shorter ones support faster data rates.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Faster than Modbus but slower than Profinet</a:t>
            </a:r>
            <a:endParaRPr lang="en-US" dirty="0"/>
          </a:p>
        </p:txBody>
      </p:sp>
      <p:pic>
        <p:nvPicPr>
          <p:cNvPr id="7" name="Picture 6" descr="Serial (Port) For Breakfast? | DB9 (serial) to USB adapter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5" t="57758" r="29352"/>
          <a:stretch/>
        </p:blipFill>
        <p:spPr>
          <a:xfrm>
            <a:off x="7818748" y="1713744"/>
            <a:ext cx="3535052" cy="2083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505" y="3945283"/>
            <a:ext cx="3761295" cy="24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ISA-OSI Model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026" name="Picture 2" descr="https://us.profinet.com/wp-content/uploads/2019/02/iso-osi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362" y="1371600"/>
            <a:ext cx="8961276" cy="519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Profinet (Ethernet based)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713744"/>
            <a:ext cx="6754305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Standard RJ45 Ethernet jack and cable</a:t>
            </a: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Green Cable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100Mbits per sec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100 meters long 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High speed applications &lt;1ms response times.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56" y="1311505"/>
            <a:ext cx="3761295" cy="2416926"/>
          </a:xfrm>
          <a:prstGeom prst="rect">
            <a:avLst/>
          </a:prstGeom>
        </p:spPr>
      </p:pic>
      <p:pic>
        <p:nvPicPr>
          <p:cNvPr id="9" name="Picture 8" descr="Dispositivos IWLAN Siemens conectividad con TIA Portal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90" y="3996964"/>
            <a:ext cx="2564037" cy="185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Profinet Controllers or Devices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007" y="1598008"/>
            <a:ext cx="2558592" cy="1644095"/>
          </a:xfrm>
          <a:prstGeom prst="rect">
            <a:avLst/>
          </a:prstGeom>
        </p:spPr>
      </p:pic>
      <p:pic>
        <p:nvPicPr>
          <p:cNvPr id="2" name="Picture 1" descr="6AV2124-0QC02-0AX0 | Siemens Simatic HMI Comfort Panel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2301"/>
            <a:ext cx="2210586" cy="2210586"/>
          </a:xfrm>
          <a:prstGeom prst="rect">
            <a:avLst/>
          </a:prstGeom>
        </p:spPr>
      </p:pic>
      <p:pic>
        <p:nvPicPr>
          <p:cNvPr id="3" name="Picture 2" descr="Programmable logic controller - Wikipedi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85" y="1598008"/>
            <a:ext cx="1133188" cy="1751291"/>
          </a:xfrm>
          <a:prstGeom prst="rect">
            <a:avLst/>
          </a:prstGeom>
        </p:spPr>
      </p:pic>
      <p:pic>
        <p:nvPicPr>
          <p:cNvPr id="9" name="Picture 8" descr="Programmable logic controller - Wikipedi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96" y="1598008"/>
            <a:ext cx="1133188" cy="1751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7971" y="3583872"/>
            <a:ext cx="112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HMI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5106" y="3621501"/>
            <a:ext cx="112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PLC1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9878" y="3638668"/>
            <a:ext cx="112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PLC2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43408" y="3553905"/>
            <a:ext cx="112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IE-PB Link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5291" y="4685122"/>
            <a:ext cx="1072770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43493" y="3990833"/>
            <a:ext cx="0" cy="73199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88179" y="4008000"/>
            <a:ext cx="0" cy="67712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34054" y="4053525"/>
            <a:ext cx="0" cy="62216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2"/>
          </p:cNvCxnSpPr>
          <p:nvPr/>
        </p:nvCxnSpPr>
        <p:spPr>
          <a:xfrm>
            <a:off x="10104303" y="3923237"/>
            <a:ext cx="0" cy="79959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19794" y="4770806"/>
            <a:ext cx="293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Network in 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5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Profinet Cables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87" y="1530297"/>
            <a:ext cx="4048125" cy="2828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257" y="2074680"/>
            <a:ext cx="3142910" cy="31429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4276" y="4517919"/>
            <a:ext cx="3789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Standard Ethernet Cable (weak in industrial settings though it can be used)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62246" y="4517919"/>
            <a:ext cx="3142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Much More Robust Profinet Cable with less disturbances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83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More than just connecting cables!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9" name="Picture 8" descr="Dispositivos IWLAN Siemens conectividad con TIA Portal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9" y="2507528"/>
            <a:ext cx="2564037" cy="1852517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2007908"/>
            <a:ext cx="6754305" cy="45018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Cloud Connectivity</a:t>
            </a:r>
            <a:endParaRPr lang="en-US" dirty="0" smtClean="0"/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Machine Synchronization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Alarms and Event Triggers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Functional Safety (Hazard Zones)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192</Words>
  <Application>Microsoft Office PowerPoint</Application>
  <PresentationFormat>Widescreen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98</cp:revision>
  <dcterms:created xsi:type="dcterms:W3CDTF">2020-12-28T16:41:43Z</dcterms:created>
  <dcterms:modified xsi:type="dcterms:W3CDTF">2021-02-10T23:30:34Z</dcterms:modified>
</cp:coreProperties>
</file>