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6BD3"/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58" autoAdjust="0"/>
  </p:normalViewPr>
  <p:slideViewPr>
    <p:cSldViewPr snapToGrid="0">
      <p:cViewPr varScale="1">
        <p:scale>
          <a:sx n="136" d="100"/>
          <a:sy n="136" d="100"/>
        </p:scale>
        <p:origin x="15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https://www.linkedin.com/learning/programming-foundations-databases-2/relational-databases-2?u=53565897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6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9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137684"/>
            <a:ext cx="9409569" cy="262059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OPC-UA 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in Context of IIoT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648730"/>
            <a:ext cx="57150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OPC-UA vs Profinet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138" y="5224898"/>
            <a:ext cx="3355144" cy="1238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23729"/>
          <a:stretch/>
        </p:blipFill>
        <p:spPr>
          <a:xfrm>
            <a:off x="6042074" y="5265204"/>
            <a:ext cx="1272259" cy="108107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31166" y="4726744"/>
            <a:ext cx="1001502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125" y="5327342"/>
            <a:ext cx="1378671" cy="103400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838200" y="2994073"/>
            <a:ext cx="1001502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9065" y="5198012"/>
            <a:ext cx="12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Plant Floor 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9065" y="3465341"/>
            <a:ext cx="12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Operations</a:t>
            </a:r>
          </a:p>
          <a:p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9065" y="1760362"/>
            <a:ext cx="12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Enterprise Level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61846" y="4881489"/>
            <a:ext cx="1582616" cy="26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OPC UA Server</a:t>
            </a:r>
            <a:endParaRPr lang="en-US" sz="1400" dirty="0"/>
          </a:p>
        </p:txBody>
      </p:sp>
      <p:pic>
        <p:nvPicPr>
          <p:cNvPr id="20" name="Picture 19" descr="L'Homme D'Affaires Dessin Animé · Images vectorielles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34" y="1661463"/>
            <a:ext cx="1561228" cy="9399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1" name="Straight Arrow Connector 20"/>
          <p:cNvCxnSpPr>
            <a:stCxn id="20" idx="4"/>
            <a:endCxn id="19" idx="0"/>
          </p:cNvCxnSpPr>
          <p:nvPr/>
        </p:nvCxnSpPr>
        <p:spPr>
          <a:xfrm flipH="1">
            <a:off x="3253154" y="2601452"/>
            <a:ext cx="10694" cy="22800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83234" y="2579076"/>
            <a:ext cx="1582616" cy="26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OPC UA Client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0045" y="3526896"/>
            <a:ext cx="141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Command &amp; Control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637628" y="4881488"/>
            <a:ext cx="1582616" cy="26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OPC UA Server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8102125" y="4881488"/>
            <a:ext cx="1582616" cy="26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OPC UA Server</a:t>
            </a:r>
            <a:endParaRPr lang="en-US" sz="1400" dirty="0"/>
          </a:p>
        </p:txBody>
      </p:sp>
      <p:pic>
        <p:nvPicPr>
          <p:cNvPr id="26" name="Picture 25" descr="File:Gnome-computer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28" y="3148817"/>
            <a:ext cx="1359878" cy="1359878"/>
          </a:xfrm>
          <a:prstGeom prst="rect">
            <a:avLst/>
          </a:prstGeom>
        </p:spPr>
      </p:pic>
      <p:pic>
        <p:nvPicPr>
          <p:cNvPr id="27" name="Picture 26" descr="File:Gnome-computer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847" y="3148817"/>
            <a:ext cx="1359878" cy="135987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838678" y="3321201"/>
            <a:ext cx="948984" cy="2602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Server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5838678" y="3654695"/>
            <a:ext cx="948984" cy="260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Client</a:t>
            </a:r>
            <a:endParaRPr lang="en-US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313170" y="3914948"/>
            <a:ext cx="0" cy="9819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57014" y="3465341"/>
            <a:ext cx="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SCADA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558482" y="3363931"/>
            <a:ext cx="112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Historian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422302" y="3321201"/>
            <a:ext cx="948984" cy="2602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Server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8422302" y="3654695"/>
            <a:ext cx="948984" cy="260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Client</a:t>
            </a:r>
            <a:endParaRPr lang="en-US" sz="1000" dirty="0"/>
          </a:p>
        </p:txBody>
      </p:sp>
      <p:sp>
        <p:nvSpPr>
          <p:cNvPr id="35" name="Left-Right Arrow 34"/>
          <p:cNvSpPr/>
          <p:nvPr/>
        </p:nvSpPr>
        <p:spPr>
          <a:xfrm>
            <a:off x="7146388" y="3465341"/>
            <a:ext cx="955737" cy="26792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06025" y="1773880"/>
            <a:ext cx="963637" cy="525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407649" y="1773245"/>
            <a:ext cx="963637" cy="525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589629" y="1770362"/>
            <a:ext cx="963637" cy="525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ERP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195626" y="2311839"/>
            <a:ext cx="974036" cy="260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Client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8404284" y="2311985"/>
            <a:ext cx="974036" cy="260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Client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9589629" y="2303201"/>
            <a:ext cx="963637" cy="260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Client</a:t>
            </a:r>
            <a:endParaRPr lang="en-US" sz="1000" dirty="0"/>
          </a:p>
        </p:txBody>
      </p:sp>
      <p:cxnSp>
        <p:nvCxnSpPr>
          <p:cNvPr id="42" name="Straight Arrow Connector 41"/>
          <p:cNvCxnSpPr>
            <a:stCxn id="40" idx="2"/>
            <a:endCxn id="33" idx="0"/>
          </p:cNvCxnSpPr>
          <p:nvPr/>
        </p:nvCxnSpPr>
        <p:spPr>
          <a:xfrm>
            <a:off x="8891302" y="2572238"/>
            <a:ext cx="5492" cy="7489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7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648730"/>
            <a:ext cx="57150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Profinet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138" y="5224898"/>
            <a:ext cx="3355144" cy="1238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23729"/>
          <a:stretch/>
        </p:blipFill>
        <p:spPr>
          <a:xfrm>
            <a:off x="6042074" y="5265204"/>
            <a:ext cx="1272259" cy="108107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31166" y="4726744"/>
            <a:ext cx="1001502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125" y="5327342"/>
            <a:ext cx="1378671" cy="103400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838200" y="2994073"/>
            <a:ext cx="1001502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9065" y="5198012"/>
            <a:ext cx="12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Plant Floor 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9065" y="3465341"/>
            <a:ext cx="12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Operations</a:t>
            </a:r>
          </a:p>
          <a:p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9065" y="1760362"/>
            <a:ext cx="12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Enterprise Level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61846" y="4881489"/>
            <a:ext cx="1582616" cy="26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OPC UA Server</a:t>
            </a:r>
            <a:endParaRPr lang="en-US" sz="1400" dirty="0"/>
          </a:p>
        </p:txBody>
      </p:sp>
      <p:pic>
        <p:nvPicPr>
          <p:cNvPr id="20" name="Picture 19" descr="L'Homme D'Affaires Dessin Animé · Images vectorielles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34" y="1661463"/>
            <a:ext cx="1561228" cy="9399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1" name="Straight Arrow Connector 20"/>
          <p:cNvCxnSpPr>
            <a:stCxn id="20" idx="4"/>
            <a:endCxn id="19" idx="0"/>
          </p:cNvCxnSpPr>
          <p:nvPr/>
        </p:nvCxnSpPr>
        <p:spPr>
          <a:xfrm flipH="1">
            <a:off x="3253154" y="2601452"/>
            <a:ext cx="10694" cy="22800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83234" y="2579076"/>
            <a:ext cx="1582616" cy="26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OPC UA Client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0045" y="3526896"/>
            <a:ext cx="141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Command &amp; Control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637628" y="4881488"/>
            <a:ext cx="1582616" cy="26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OPC UA Server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8102125" y="4881488"/>
            <a:ext cx="1582616" cy="26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OPC UA Server</a:t>
            </a:r>
            <a:endParaRPr lang="en-US" sz="1400" dirty="0"/>
          </a:p>
        </p:txBody>
      </p:sp>
      <p:pic>
        <p:nvPicPr>
          <p:cNvPr id="26" name="Picture 25" descr="File:Gnome-computer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28" y="3148817"/>
            <a:ext cx="1359878" cy="1359878"/>
          </a:xfrm>
          <a:prstGeom prst="rect">
            <a:avLst/>
          </a:prstGeom>
        </p:spPr>
      </p:pic>
      <p:pic>
        <p:nvPicPr>
          <p:cNvPr id="27" name="Picture 26" descr="File:Gnome-computer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847" y="3148817"/>
            <a:ext cx="1359878" cy="135987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838678" y="3321201"/>
            <a:ext cx="948984" cy="2602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Server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5838678" y="3654695"/>
            <a:ext cx="948984" cy="260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Client</a:t>
            </a:r>
            <a:endParaRPr lang="en-US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313170" y="3914948"/>
            <a:ext cx="0" cy="9819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57014" y="3465341"/>
            <a:ext cx="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SCADA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558482" y="3363931"/>
            <a:ext cx="112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Historian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422302" y="3321201"/>
            <a:ext cx="948984" cy="2602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Server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8422302" y="3654695"/>
            <a:ext cx="948984" cy="260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Client</a:t>
            </a:r>
            <a:endParaRPr lang="en-US" sz="1000" dirty="0"/>
          </a:p>
        </p:txBody>
      </p:sp>
      <p:sp>
        <p:nvSpPr>
          <p:cNvPr id="35" name="Left-Right Arrow 34"/>
          <p:cNvSpPr/>
          <p:nvPr/>
        </p:nvSpPr>
        <p:spPr>
          <a:xfrm>
            <a:off x="7146388" y="3465341"/>
            <a:ext cx="955737" cy="26792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06025" y="1773880"/>
            <a:ext cx="963637" cy="525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407649" y="1773245"/>
            <a:ext cx="963637" cy="525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589629" y="1770362"/>
            <a:ext cx="963637" cy="525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ERP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195626" y="2311839"/>
            <a:ext cx="974036" cy="260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Client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8404284" y="2311985"/>
            <a:ext cx="974036" cy="260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Client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9589629" y="2303201"/>
            <a:ext cx="963637" cy="260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Client</a:t>
            </a:r>
            <a:endParaRPr lang="en-US" sz="1000" dirty="0"/>
          </a:p>
        </p:txBody>
      </p:sp>
      <p:cxnSp>
        <p:nvCxnSpPr>
          <p:cNvPr id="42" name="Straight Arrow Connector 41"/>
          <p:cNvCxnSpPr>
            <a:stCxn id="40" idx="2"/>
            <a:endCxn id="33" idx="0"/>
          </p:cNvCxnSpPr>
          <p:nvPr/>
        </p:nvCxnSpPr>
        <p:spPr>
          <a:xfrm>
            <a:off x="8891302" y="2572238"/>
            <a:ext cx="5492" cy="7489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7146388" y="5535637"/>
            <a:ext cx="837027" cy="372794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/>
          <p:cNvSpPr/>
          <p:nvPr/>
        </p:nvSpPr>
        <p:spPr>
          <a:xfrm>
            <a:off x="5285935" y="5581411"/>
            <a:ext cx="837027" cy="372794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648730"/>
            <a:ext cx="57150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OPC-UA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138" y="5224898"/>
            <a:ext cx="3355144" cy="1238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23729"/>
          <a:stretch/>
        </p:blipFill>
        <p:spPr>
          <a:xfrm>
            <a:off x="6042074" y="5265204"/>
            <a:ext cx="1272259" cy="108107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31166" y="4726744"/>
            <a:ext cx="1001502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125" y="5327342"/>
            <a:ext cx="1378671" cy="103400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838200" y="2994073"/>
            <a:ext cx="1001502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9065" y="5198012"/>
            <a:ext cx="12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Plant Floor 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9065" y="3465341"/>
            <a:ext cx="12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Operations</a:t>
            </a:r>
          </a:p>
          <a:p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9065" y="1760362"/>
            <a:ext cx="12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Enterprise Level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61846" y="4881489"/>
            <a:ext cx="1582616" cy="26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OPC UA Server</a:t>
            </a:r>
            <a:endParaRPr lang="en-US" sz="1400" dirty="0"/>
          </a:p>
        </p:txBody>
      </p:sp>
      <p:pic>
        <p:nvPicPr>
          <p:cNvPr id="20" name="Picture 19" descr="L'Homme D'Affaires Dessin Animé · Images vectorielles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34" y="1661463"/>
            <a:ext cx="1561228" cy="9399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1" name="Straight Arrow Connector 20"/>
          <p:cNvCxnSpPr>
            <a:stCxn id="20" idx="4"/>
            <a:endCxn id="19" idx="0"/>
          </p:cNvCxnSpPr>
          <p:nvPr/>
        </p:nvCxnSpPr>
        <p:spPr>
          <a:xfrm flipH="1">
            <a:off x="3253154" y="2601452"/>
            <a:ext cx="10694" cy="22800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83234" y="2579076"/>
            <a:ext cx="1582616" cy="26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OPC UA Client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0045" y="3526896"/>
            <a:ext cx="141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Command &amp; Control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637628" y="4881488"/>
            <a:ext cx="1582616" cy="26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OPC UA Server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8102125" y="4881488"/>
            <a:ext cx="1582616" cy="26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OPC UA Server</a:t>
            </a:r>
            <a:endParaRPr lang="en-US" sz="1400" dirty="0"/>
          </a:p>
        </p:txBody>
      </p:sp>
      <p:pic>
        <p:nvPicPr>
          <p:cNvPr id="26" name="Picture 25" descr="File:Gnome-computer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28" y="3148817"/>
            <a:ext cx="1359878" cy="1359878"/>
          </a:xfrm>
          <a:prstGeom prst="rect">
            <a:avLst/>
          </a:prstGeom>
        </p:spPr>
      </p:pic>
      <p:pic>
        <p:nvPicPr>
          <p:cNvPr id="27" name="Picture 26" descr="File:Gnome-computer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847" y="3148817"/>
            <a:ext cx="1359878" cy="135987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838678" y="3321201"/>
            <a:ext cx="948984" cy="2602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Server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5838678" y="3654695"/>
            <a:ext cx="948984" cy="260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Client</a:t>
            </a:r>
            <a:endParaRPr lang="en-US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313170" y="3914948"/>
            <a:ext cx="0" cy="9819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57014" y="3465341"/>
            <a:ext cx="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SCADA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558482" y="3363931"/>
            <a:ext cx="112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Historian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422302" y="3321201"/>
            <a:ext cx="948984" cy="2602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Server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8422302" y="3654695"/>
            <a:ext cx="948984" cy="260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Client</a:t>
            </a:r>
            <a:endParaRPr lang="en-US" sz="1000" dirty="0"/>
          </a:p>
        </p:txBody>
      </p:sp>
      <p:sp>
        <p:nvSpPr>
          <p:cNvPr id="35" name="Left-Right Arrow 34"/>
          <p:cNvSpPr/>
          <p:nvPr/>
        </p:nvSpPr>
        <p:spPr>
          <a:xfrm>
            <a:off x="7146388" y="3465341"/>
            <a:ext cx="955737" cy="26792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06025" y="1773880"/>
            <a:ext cx="963637" cy="525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407649" y="1773245"/>
            <a:ext cx="963637" cy="525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589629" y="1770362"/>
            <a:ext cx="963637" cy="525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ERP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195626" y="2311839"/>
            <a:ext cx="974036" cy="260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Client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8404284" y="2311985"/>
            <a:ext cx="974036" cy="260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Client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9589629" y="2303201"/>
            <a:ext cx="963637" cy="2602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OPC UA Client</a:t>
            </a:r>
            <a:endParaRPr lang="en-US" sz="1000" dirty="0"/>
          </a:p>
        </p:txBody>
      </p:sp>
      <p:cxnSp>
        <p:nvCxnSpPr>
          <p:cNvPr id="42" name="Straight Arrow Connector 41"/>
          <p:cNvCxnSpPr>
            <a:stCxn id="40" idx="2"/>
            <a:endCxn id="33" idx="0"/>
          </p:cNvCxnSpPr>
          <p:nvPr/>
        </p:nvCxnSpPr>
        <p:spPr>
          <a:xfrm>
            <a:off x="8891302" y="2572238"/>
            <a:ext cx="5492" cy="7489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-Right Arrow 42"/>
          <p:cNvSpPr/>
          <p:nvPr/>
        </p:nvSpPr>
        <p:spPr>
          <a:xfrm rot="5400000">
            <a:off x="3218927" y="3653495"/>
            <a:ext cx="837027" cy="372794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6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648730"/>
            <a:ext cx="7489874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OPC-UA vs Profinet Summary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56067"/>
              </p:ext>
            </p:extLst>
          </p:nvPr>
        </p:nvGraphicFramePr>
        <p:xfrm>
          <a:off x="960817" y="2056097"/>
          <a:ext cx="1077163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396">
                  <a:extLst>
                    <a:ext uri="{9D8B030D-6E8A-4147-A177-3AD203B41FA5}">
                      <a16:colId xmlns:a16="http://schemas.microsoft.com/office/drawing/2014/main" val="3562948464"/>
                    </a:ext>
                  </a:extLst>
                </a:gridCol>
                <a:gridCol w="3672885">
                  <a:extLst>
                    <a:ext uri="{9D8B030D-6E8A-4147-A177-3AD203B41FA5}">
                      <a16:colId xmlns:a16="http://schemas.microsoft.com/office/drawing/2014/main" val="3230453368"/>
                    </a:ext>
                  </a:extLst>
                </a:gridCol>
                <a:gridCol w="4438357">
                  <a:extLst>
                    <a:ext uri="{9D8B030D-6E8A-4147-A177-3AD203B41FA5}">
                      <a16:colId xmlns:a16="http://schemas.microsoft.com/office/drawing/2014/main" val="2710002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OPCA UA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9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Cycle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Between</a:t>
                      </a:r>
                      <a:r>
                        <a:rPr lang="en-US" baseline="0" dirty="0" smtClean="0"/>
                        <a:t> 0.125 – 512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~200ms, depending on server and connection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34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 – 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– 100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1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Tightly</a:t>
                      </a:r>
                      <a:r>
                        <a:rPr lang="en-US" baseline="0" dirty="0" smtClean="0"/>
                        <a:t> defined data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oriented complex</a:t>
                      </a:r>
                      <a:r>
                        <a:rPr lang="en-US" baseline="0" dirty="0" smtClean="0"/>
                        <a:t> information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97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(by Cable Length)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0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Boundaries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not forwarded to network routers or jump between various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Specifically designed to be going through network</a:t>
                      </a:r>
                      <a:r>
                        <a:rPr lang="en-US" baseline="0" dirty="0" smtClean="0"/>
                        <a:t> routers and various business networks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Cyclic</a:t>
                      </a:r>
                      <a:r>
                        <a:rPr lang="en-US" baseline="0" dirty="0" smtClean="0"/>
                        <a:t> Data Exchange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Guaranteed</a:t>
                      </a:r>
                      <a:r>
                        <a:rPr lang="en-US" baseline="0" dirty="0" smtClean="0"/>
                        <a:t>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Effort Performance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8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41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648730"/>
            <a:ext cx="57150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OPC-UA vs MQTT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 descr="Gauge Icons Performance Rodentia - Free vector graphic on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4" y="2862775"/>
            <a:ext cx="1293494" cy="1371599"/>
          </a:xfrm>
          <a:prstGeom prst="rect">
            <a:avLst/>
          </a:prstGeom>
        </p:spPr>
      </p:pic>
      <p:pic>
        <p:nvPicPr>
          <p:cNvPr id="4" name="Picture 3" descr="Server 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229" y="2618000"/>
            <a:ext cx="2193184" cy="1861148"/>
          </a:xfrm>
          <a:prstGeom prst="rect">
            <a:avLst/>
          </a:prstGeom>
        </p:spPr>
      </p:pic>
      <p:pic>
        <p:nvPicPr>
          <p:cNvPr id="5" name="Picture 4" descr="File:Gnome-laptop.svg - Wikipedi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299" y="1670854"/>
            <a:ext cx="1422008" cy="1422008"/>
          </a:xfrm>
          <a:prstGeom prst="rect">
            <a:avLst/>
          </a:prstGeom>
        </p:spPr>
      </p:pic>
      <p:pic>
        <p:nvPicPr>
          <p:cNvPr id="6" name="Picture 5" descr="File:Phone-htc-nexus-one.svg - Wikipedi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117" y="4353482"/>
            <a:ext cx="1484142" cy="1484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4174" y="4234374"/>
            <a:ext cx="125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Pressure Gauge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94299" y="4389435"/>
            <a:ext cx="125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 Broker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10162" y="3092862"/>
            <a:ext cx="125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 Client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431234" y="5904057"/>
            <a:ext cx="125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 Client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31832" y="3416027"/>
            <a:ext cx="1982371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65996" y="3030597"/>
            <a:ext cx="143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 3bar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750894">
            <a:off x="7282491" y="4571523"/>
            <a:ext cx="143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 3 bar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" idx="1"/>
          </p:cNvCxnSpPr>
          <p:nvPr/>
        </p:nvCxnSpPr>
        <p:spPr>
          <a:xfrm flipV="1">
            <a:off x="6919276" y="2381858"/>
            <a:ext cx="2474023" cy="8334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6" idx="1"/>
          </p:cNvCxnSpPr>
          <p:nvPr/>
        </p:nvCxnSpPr>
        <p:spPr>
          <a:xfrm>
            <a:off x="6936139" y="3908945"/>
            <a:ext cx="2262978" cy="1186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20414412">
            <a:off x="7350175" y="2482429"/>
            <a:ext cx="143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 3 bar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997439" y="2618000"/>
            <a:ext cx="2412724" cy="80801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997437" y="3750383"/>
            <a:ext cx="2259605" cy="113032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/>
          <p:cNvSpPr txBox="1">
            <a:spLocks/>
          </p:cNvSpPr>
          <p:nvPr/>
        </p:nvSpPr>
        <p:spPr>
          <a:xfrm>
            <a:off x="2948321" y="5607924"/>
            <a:ext cx="57150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MQTT Pub-Sub Pattern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34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648730"/>
            <a:ext cx="57150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OPC-UA vs MQTT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5494573" y="2166425"/>
            <a:ext cx="6357457" cy="33551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Request-Response Pattern</a:t>
            </a:r>
          </a:p>
          <a:p>
            <a:endParaRPr lang="en-US" b="1" dirty="0" smtClean="0">
              <a:solidFill>
                <a:srgbClr val="C00000"/>
              </a:solidFill>
              <a:latin typeface="+mn-lt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                       +</a:t>
            </a:r>
          </a:p>
          <a:p>
            <a:endParaRPr lang="en-US" b="1" dirty="0" smtClean="0">
              <a:solidFill>
                <a:srgbClr val="C00000"/>
              </a:solidFill>
              <a:latin typeface="+mn-lt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Pub-Sub Pattern (relies on MQTT protocol)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138" y="5224898"/>
            <a:ext cx="3355144" cy="123889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461846" y="4881489"/>
            <a:ext cx="1582616" cy="26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OPC UA Server</a:t>
            </a:r>
            <a:endParaRPr lang="en-US" sz="1400" dirty="0"/>
          </a:p>
        </p:txBody>
      </p:sp>
      <p:pic>
        <p:nvPicPr>
          <p:cNvPr id="23" name="Picture 22" descr="L'Homme D'Affaires Dessin Animé · Images vectorielles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34" y="1661463"/>
            <a:ext cx="1561228" cy="9399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4" name="Straight Arrow Connector 23"/>
          <p:cNvCxnSpPr>
            <a:stCxn id="23" idx="4"/>
            <a:endCxn id="22" idx="0"/>
          </p:cNvCxnSpPr>
          <p:nvPr/>
        </p:nvCxnSpPr>
        <p:spPr>
          <a:xfrm flipH="1">
            <a:off x="3253154" y="2601452"/>
            <a:ext cx="10694" cy="22800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483234" y="2579076"/>
            <a:ext cx="1582616" cy="26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OPC UA Client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850045" y="3526896"/>
            <a:ext cx="141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Command &amp; Control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36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648730"/>
            <a:ext cx="57150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OPC-UA vs MQTT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48460"/>
              </p:ext>
            </p:extLst>
          </p:nvPr>
        </p:nvGraphicFramePr>
        <p:xfrm>
          <a:off x="960817" y="2056097"/>
          <a:ext cx="10771638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734">
                  <a:extLst>
                    <a:ext uri="{9D8B030D-6E8A-4147-A177-3AD203B41FA5}">
                      <a16:colId xmlns:a16="http://schemas.microsoft.com/office/drawing/2014/main" val="3562948464"/>
                    </a:ext>
                  </a:extLst>
                </a:gridCol>
                <a:gridCol w="3854547">
                  <a:extLst>
                    <a:ext uri="{9D8B030D-6E8A-4147-A177-3AD203B41FA5}">
                      <a16:colId xmlns:a16="http://schemas.microsoft.com/office/drawing/2014/main" val="3230453368"/>
                    </a:ext>
                  </a:extLst>
                </a:gridCol>
                <a:gridCol w="4438357">
                  <a:extLst>
                    <a:ext uri="{9D8B030D-6E8A-4147-A177-3AD203B41FA5}">
                      <a16:colId xmlns:a16="http://schemas.microsoft.com/office/drawing/2014/main" val="2710002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OPC</a:t>
                      </a:r>
                      <a:r>
                        <a:rPr lang="en-US" baseline="0" dirty="0" smtClean="0"/>
                        <a:t> 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MQTT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9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r>
                        <a:rPr lang="en-US" baseline="0" dirty="0" smtClean="0"/>
                        <a:t> – Response + Pub-Sub 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Pub-Sub Pattern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34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but must join the OPC-Foundation (a club)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Completely OPEN Protocol.</a:t>
                      </a:r>
                      <a:r>
                        <a:rPr lang="en-US" baseline="0" dirty="0" smtClean="0"/>
                        <a:t> Do not have to pay to use it.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1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  <a:r>
                        <a:rPr lang="en-US" baseline="0" dirty="0" smtClean="0"/>
                        <a:t> (Data Packet)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Significant (50X than MQTT)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bandwidth</a:t>
                      </a:r>
                      <a:r>
                        <a:rPr lang="en-US" baseline="0" dirty="0" smtClean="0"/>
                        <a:t> Consumption (1X)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97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Unified Namespace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(through node addresses + tags)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 through topic</a:t>
                      </a:r>
                      <a:r>
                        <a:rPr lang="en-US" baseline="0" dirty="0" smtClean="0"/>
                        <a:t> + tag names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0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Format and</a:t>
                      </a:r>
                      <a:r>
                        <a:rPr lang="en-US" baseline="0" dirty="0" smtClean="0"/>
                        <a:t> hence inflexible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Unspecified</a:t>
                      </a:r>
                      <a:r>
                        <a:rPr lang="en-US" baseline="0" dirty="0" smtClean="0"/>
                        <a:t> Format. Subscriber must know how to decipher the format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Consumption on 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8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Subscribers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Almost unlimited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2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74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595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Profinet</a:t>
            </a:r>
          </a:p>
          <a:p>
            <a:pPr lvl="1"/>
            <a:r>
              <a:rPr lang="en-US" dirty="0" smtClean="0"/>
              <a:t>Really useful for inter-device communication at short distances for real-time control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OPC/UA</a:t>
            </a:r>
          </a:p>
          <a:p>
            <a:pPr lvl="1"/>
            <a:r>
              <a:rPr lang="en-US" dirty="0" smtClean="0"/>
              <a:t>Communication with higher level IT Systems</a:t>
            </a:r>
          </a:p>
          <a:p>
            <a:pPr lvl="1"/>
            <a:r>
              <a:rPr lang="en-US" dirty="0" smtClean="0"/>
              <a:t>Can be expensive to implement</a:t>
            </a:r>
          </a:p>
          <a:p>
            <a:pPr lvl="1"/>
            <a:r>
              <a:rPr lang="en-US" dirty="0" smtClean="0"/>
              <a:t>Mainly Poll-Response mode of communication</a:t>
            </a:r>
          </a:p>
          <a:p>
            <a:r>
              <a:rPr lang="en-US" dirty="0">
                <a:solidFill>
                  <a:schemeClr val="accent5"/>
                </a:solidFill>
              </a:rPr>
              <a:t>MQTT</a:t>
            </a:r>
          </a:p>
          <a:p>
            <a:pPr lvl="1"/>
            <a:r>
              <a:rPr lang="en-US" dirty="0" smtClean="0"/>
              <a:t>Low bandwidth, memory efficient communication between devices</a:t>
            </a:r>
          </a:p>
          <a:p>
            <a:pPr lvl="1"/>
            <a:r>
              <a:rPr lang="en-US" dirty="0" smtClean="0"/>
              <a:t>Unstructured format makes it flexible and extensible</a:t>
            </a:r>
          </a:p>
          <a:p>
            <a:pPr lvl="1"/>
            <a:r>
              <a:rPr lang="en-US" dirty="0" smtClean="0"/>
              <a:t>Low cost implementation with thousands of field assets connected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57150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In Summary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637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9666</TotalTime>
  <Words>482</Words>
  <Application>Microsoft Office PowerPoint</Application>
  <PresentationFormat>Widescreen</PresentationFormat>
  <Paragraphs>160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121</cp:revision>
  <dcterms:created xsi:type="dcterms:W3CDTF">2020-12-28T16:41:43Z</dcterms:created>
  <dcterms:modified xsi:type="dcterms:W3CDTF">2021-02-15T13:51:40Z</dcterms:modified>
</cp:coreProperties>
</file>