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0" r:id="rId3"/>
    <p:sldId id="301" r:id="rId4"/>
    <p:sldId id="303" r:id="rId5"/>
    <p:sldId id="302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AA1"/>
    <a:srgbClr val="A09C92"/>
    <a:srgbClr val="FF0000"/>
    <a:srgbClr val="000000"/>
    <a:srgbClr val="FFFFFF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https://www.cns.nyu.edu/pub/eero/wang03-reprint.pdf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cikit-image.org/docs/dev/api/skimage.metrics.html#mean-squared-error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cikit-image.org/docs/dev/api/skimage.metrics.html#skimage.metrics.normalized_root_ms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www.cns.nyu.edu/pub/eero/wang03-reprint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Comparing Images: MSE and SSIM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techniques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MSE vs SSIM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An image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classifier that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describes how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similar two images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are.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04" y="2076909"/>
            <a:ext cx="5873379" cy="1115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68" y="3654539"/>
            <a:ext cx="5884749" cy="92351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58519" y="1964987"/>
            <a:ext cx="4662674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MSE (Mean Square Error): </a:t>
            </a:r>
            <a:r>
              <a:rPr lang="en-US" dirty="0"/>
              <a:t>MSE will calculate the mean square error between each pixels for the two images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SSIM (Structure Similarity Index Measure):</a:t>
            </a:r>
            <a:r>
              <a:rPr lang="en-US" dirty="0" smtClean="0"/>
              <a:t> Checks if </a:t>
            </a:r>
            <a:r>
              <a:rPr lang="en-US" dirty="0"/>
              <a:t>the pixels in the two images line up </a:t>
            </a:r>
            <a:r>
              <a:rPr lang="en-US" dirty="0" smtClean="0"/>
              <a:t>to have </a:t>
            </a:r>
            <a:r>
              <a:rPr lang="en-US" dirty="0"/>
              <a:t>similar pixel density </a:t>
            </a:r>
            <a:r>
              <a:rPr lang="en-US" dirty="0" smtClean="0"/>
              <a:t>values.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6850" y="4578058"/>
            <a:ext cx="6060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51E50"/>
                </a:solidFill>
                <a:latin typeface="proxima-nova"/>
              </a:rPr>
              <a:t>The parameters </a:t>
            </a:r>
            <a:r>
              <a:rPr lang="en-US" dirty="0" smtClean="0">
                <a:solidFill>
                  <a:srgbClr val="051E50"/>
                </a:solidFill>
                <a:latin typeface="proxima-nova"/>
              </a:rPr>
              <a:t>include </a:t>
            </a:r>
            <a:r>
              <a:rPr lang="en-US" dirty="0">
                <a:solidFill>
                  <a:srgbClr val="051E50"/>
                </a:solidFill>
                <a:latin typeface="proxima-nova"/>
              </a:rPr>
              <a:t>the </a:t>
            </a:r>
            <a:r>
              <a:rPr lang="en-US" i="1" dirty="0">
                <a:solidFill>
                  <a:srgbClr val="051E50"/>
                </a:solidFill>
                <a:latin typeface="proxima-nova"/>
              </a:rPr>
              <a:t>(x, y)</a:t>
            </a:r>
            <a:r>
              <a:rPr lang="en-US" dirty="0">
                <a:solidFill>
                  <a:srgbClr val="051E50"/>
                </a:solidFill>
                <a:latin typeface="proxima-nova"/>
              </a:rPr>
              <a:t> location of the </a:t>
            </a:r>
            <a:r>
              <a:rPr lang="en-US" i="1" dirty="0">
                <a:solidFill>
                  <a:srgbClr val="051E50"/>
                </a:solidFill>
                <a:latin typeface="proxima-nova"/>
              </a:rPr>
              <a:t>N </a:t>
            </a:r>
            <a:r>
              <a:rPr lang="en-US" i="1" dirty="0" smtClean="0">
                <a:solidFill>
                  <a:srgbClr val="051E50"/>
                </a:solidFill>
                <a:latin typeface="proxima-nova"/>
              </a:rPr>
              <a:t>x N   </a:t>
            </a:r>
            <a:r>
              <a:rPr lang="en-US" dirty="0" smtClean="0">
                <a:solidFill>
                  <a:srgbClr val="051E50"/>
                </a:solidFill>
                <a:latin typeface="proxima-nova"/>
              </a:rPr>
              <a:t>window </a:t>
            </a:r>
            <a:r>
              <a:rPr lang="en-US" dirty="0">
                <a:solidFill>
                  <a:srgbClr val="051E50"/>
                </a:solidFill>
                <a:latin typeface="proxima-nova"/>
              </a:rPr>
              <a:t>in each image, the mean of the pixel intensities in the </a:t>
            </a:r>
            <a:r>
              <a:rPr lang="en-US" i="1" dirty="0">
                <a:solidFill>
                  <a:srgbClr val="051E50"/>
                </a:solidFill>
                <a:latin typeface="proxima-nova"/>
              </a:rPr>
              <a:t>x</a:t>
            </a:r>
            <a:r>
              <a:rPr lang="en-US" dirty="0">
                <a:solidFill>
                  <a:srgbClr val="051E50"/>
                </a:solidFill>
                <a:latin typeface="proxima-nova"/>
              </a:rPr>
              <a:t> and </a:t>
            </a:r>
            <a:r>
              <a:rPr lang="en-US" i="1" dirty="0">
                <a:solidFill>
                  <a:srgbClr val="051E50"/>
                </a:solidFill>
                <a:latin typeface="proxima-nova"/>
              </a:rPr>
              <a:t>y</a:t>
            </a:r>
            <a:r>
              <a:rPr lang="en-US" dirty="0">
                <a:solidFill>
                  <a:srgbClr val="051E50"/>
                </a:solidFill>
                <a:latin typeface="proxima-nova"/>
              </a:rPr>
              <a:t> direction, the variance of intensities in the </a:t>
            </a:r>
            <a:r>
              <a:rPr lang="en-US" i="1" dirty="0">
                <a:solidFill>
                  <a:srgbClr val="051E50"/>
                </a:solidFill>
                <a:latin typeface="proxima-nova"/>
              </a:rPr>
              <a:t>x</a:t>
            </a:r>
            <a:r>
              <a:rPr lang="en-US" dirty="0">
                <a:solidFill>
                  <a:srgbClr val="051E50"/>
                </a:solidFill>
                <a:latin typeface="proxima-nova"/>
              </a:rPr>
              <a:t> and </a:t>
            </a:r>
            <a:r>
              <a:rPr lang="en-US" i="1" dirty="0">
                <a:solidFill>
                  <a:srgbClr val="051E50"/>
                </a:solidFill>
                <a:latin typeface="proxima-nova"/>
              </a:rPr>
              <a:t>y</a:t>
            </a:r>
            <a:r>
              <a:rPr lang="en-US" dirty="0">
                <a:solidFill>
                  <a:srgbClr val="051E50"/>
                </a:solidFill>
                <a:latin typeface="proxima-nova"/>
              </a:rPr>
              <a:t> direction, along with the covariance</a:t>
            </a:r>
            <a:r>
              <a:rPr lang="en-US" dirty="0" smtClean="0">
                <a:solidFill>
                  <a:srgbClr val="051E50"/>
                </a:solidFill>
                <a:latin typeface="proxima-nova"/>
              </a:rPr>
              <a:t>. c</a:t>
            </a:r>
            <a:r>
              <a:rPr lang="en-US" baseline="-25000" dirty="0" smtClean="0">
                <a:solidFill>
                  <a:srgbClr val="051E50"/>
                </a:solidFill>
                <a:latin typeface="proxima-nova"/>
              </a:rPr>
              <a:t>1</a:t>
            </a:r>
            <a:r>
              <a:rPr lang="en-US" dirty="0" smtClean="0">
                <a:solidFill>
                  <a:srgbClr val="051E50"/>
                </a:solidFill>
                <a:latin typeface="proxima-nova"/>
              </a:rPr>
              <a:t> and c</a:t>
            </a:r>
            <a:r>
              <a:rPr lang="en-US" baseline="-25000" dirty="0" smtClean="0">
                <a:solidFill>
                  <a:srgbClr val="051E50"/>
                </a:solidFill>
                <a:latin typeface="proxima-nova"/>
              </a:rPr>
              <a:t>2</a:t>
            </a:r>
            <a:r>
              <a:rPr lang="en-US" dirty="0" smtClean="0">
                <a:solidFill>
                  <a:srgbClr val="051E50"/>
                </a:solidFill>
                <a:latin typeface="proxima-nova"/>
              </a:rPr>
              <a:t> are constants. SSIM is between -1 and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Mean Square Error (MSE)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12" y="1858849"/>
            <a:ext cx="3744283" cy="3744283"/>
          </a:xfrm>
          <a:prstGeom prst="rect">
            <a:avLst/>
          </a:prstGeom>
          <a:ln>
            <a:solidFill>
              <a:srgbClr val="A09C9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61" y="1858849"/>
            <a:ext cx="3744283" cy="374428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287950" y="3268494"/>
            <a:ext cx="58366" cy="5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346316" y="2347609"/>
            <a:ext cx="667966" cy="94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14282" y="2183169"/>
            <a:ext cx="124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(165, 156, 146)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651556" y="3265251"/>
            <a:ext cx="58366" cy="51881"/>
          </a:xfrm>
          <a:prstGeom prst="rect">
            <a:avLst/>
          </a:prstGeom>
          <a:ln>
            <a:solidFill>
              <a:srgbClr val="ACA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83982" y="2324847"/>
            <a:ext cx="667966" cy="94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1948" y="2160407"/>
            <a:ext cx="124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(172, 160, 161)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1788" y="5650933"/>
            <a:ext cx="12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80739" y="5650933"/>
            <a:ext cx="129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8230" y="6339351"/>
            <a:ext cx="964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scikit-image.org/docs/dev/api/skimage.metrics.html#mean-squared-error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Normalized Mean Square Error (MSE)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42" y="1964519"/>
            <a:ext cx="6921955" cy="36105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8413" y="6318806"/>
            <a:ext cx="956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scikit-image.org/docs/dev/api/skimage.metrics.html#skimage.metrics.normalized_root_mse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2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Structural Similarity Index Measure (SSIM)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86" y="1723728"/>
            <a:ext cx="3352800" cy="346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291" y="1998480"/>
            <a:ext cx="153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Luminance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290" y="3241834"/>
            <a:ext cx="153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Contrast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289" y="4485188"/>
            <a:ext cx="153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Structure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58697" y="5324566"/>
                <a:ext cx="1073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7" y="5324566"/>
                <a:ext cx="1073627" cy="276999"/>
              </a:xfrm>
              <a:prstGeom prst="rect">
                <a:avLst/>
              </a:prstGeom>
              <a:blipFill>
                <a:blip r:embed="rId4"/>
                <a:stretch>
                  <a:fillRect l="-4545" t="-169565" r="-53977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35289" y="5278400"/>
                <a:ext cx="1211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89" y="5278400"/>
                <a:ext cx="12114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480819" y="5278399"/>
                <a:ext cx="1222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819" y="5278399"/>
                <a:ext cx="12220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03749" y="5856049"/>
            <a:ext cx="57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= 0.01; k</a:t>
            </a:r>
            <a:r>
              <a:rPr lang="en-US" baseline="-25000" dirty="0" smtClean="0"/>
              <a:t>2</a:t>
            </a:r>
            <a:r>
              <a:rPr lang="en-US" dirty="0" smtClean="0"/>
              <a:t> = 0.03; L = dynamic range of pixel values 2</a:t>
            </a:r>
            <a:r>
              <a:rPr lang="en-US" baseline="30000" dirty="0" smtClean="0"/>
              <a:t>8</a:t>
            </a:r>
            <a:r>
              <a:rPr lang="en-US" dirty="0" smtClean="0"/>
              <a:t> - 1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079" y="1840185"/>
            <a:ext cx="5695950" cy="704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23" y="3166166"/>
            <a:ext cx="2923344" cy="292334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8301243" y="3166166"/>
            <a:ext cx="731520" cy="731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032763" y="3166166"/>
            <a:ext cx="731520" cy="731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62915" y="3166166"/>
            <a:ext cx="731520" cy="731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77782" y="3162444"/>
            <a:ext cx="731520" cy="731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598" y="6456709"/>
            <a:ext cx="6116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Paper: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www.cns.nyu.edu/pub/eero/wang03-reprint.pdf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0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2.29167E-6 0.3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0.320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3.33333E-6 0.320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320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MSE , Norm-MSE , SSIM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64987"/>
            <a:ext cx="10782993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Images need to be of same size.</a:t>
            </a:r>
          </a:p>
          <a:p>
            <a:r>
              <a:rPr lang="en-US" b="1" dirty="0" smtClean="0"/>
              <a:t>Images converted to Gray-Scale, although multi-channel is possible.</a:t>
            </a:r>
          </a:p>
          <a:p>
            <a:endParaRPr lang="en-US" b="1" dirty="0" smtClean="0"/>
          </a:p>
          <a:p>
            <a:r>
              <a:rPr lang="en-US" b="1" dirty="0" smtClean="0"/>
              <a:t>Useful when comparing good quality vs bad quality image.</a:t>
            </a:r>
          </a:p>
          <a:p>
            <a:r>
              <a:rPr lang="en-US" b="1" dirty="0" smtClean="0"/>
              <a:t>Can tell if the images are </a:t>
            </a:r>
            <a:r>
              <a:rPr lang="en-US" b="1" dirty="0" err="1" smtClean="0"/>
              <a:t>mis</a:t>
            </a:r>
            <a:r>
              <a:rPr lang="en-US" b="1" dirty="0" smtClean="0"/>
              <a:t>-aligned.</a:t>
            </a:r>
          </a:p>
          <a:p>
            <a:r>
              <a:rPr lang="en-US" b="1" dirty="0" smtClean="0"/>
              <a:t>Small defects are not identified.</a:t>
            </a:r>
          </a:p>
          <a:p>
            <a:r>
              <a:rPr lang="en-US" b="1" dirty="0" smtClean="0"/>
              <a:t>Blurred or badly exposed images can be identified.</a:t>
            </a:r>
          </a:p>
          <a:p>
            <a:r>
              <a:rPr lang="en-US" b="1" dirty="0" smtClean="0"/>
              <a:t>Does not detect the type of defect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345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charter</vt:lpstr>
      <vt:lpstr>Gill Sans</vt:lpstr>
      <vt:lpstr>Lato Light</vt:lpstr>
      <vt:lpstr>Lato Regular</vt:lpstr>
      <vt:lpstr>proxima-nova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110</cp:revision>
  <dcterms:created xsi:type="dcterms:W3CDTF">2020-12-28T16:41:43Z</dcterms:created>
  <dcterms:modified xsi:type="dcterms:W3CDTF">2021-03-15T15:55:11Z</dcterms:modified>
</cp:coreProperties>
</file>