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AA1"/>
    <a:srgbClr val="A09C92"/>
    <a:srgbClr val="FF0000"/>
    <a:srgbClr val="000000"/>
    <a:srgbClr val="FFFFFF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2" autoAdjust="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0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0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Edge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Detection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via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</a:p>
          <a:p>
            <a:pPr>
              <a:defRPr/>
            </a:pP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Canny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Edge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Detector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Edge Detection Algorithms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Identifying and Locating Sharp </a:t>
            </a:r>
            <a:r>
              <a:rPr lang="en-US" dirty="0" err="1" smtClean="0">
                <a:solidFill>
                  <a:srgbClr val="292929"/>
                </a:solidFill>
                <a:latin typeface="charter"/>
              </a:rPr>
              <a:t>Distoniuities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 in an image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80016" y="1964987"/>
            <a:ext cx="5741177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Various Edge Detection Algorithms:</a:t>
            </a:r>
          </a:p>
          <a:p>
            <a:pPr lvl="1"/>
            <a:r>
              <a:rPr lang="en-US" b="1" dirty="0" smtClean="0"/>
              <a:t>Sobel Operator</a:t>
            </a:r>
          </a:p>
          <a:p>
            <a:pPr lvl="1"/>
            <a:r>
              <a:rPr lang="en-US" b="1" dirty="0" smtClean="0"/>
              <a:t>Prewitt Operator</a:t>
            </a:r>
          </a:p>
          <a:p>
            <a:pPr lvl="1"/>
            <a:r>
              <a:rPr lang="en-US" b="1" dirty="0" smtClean="0"/>
              <a:t>Laplacian of Gaussian Filter</a:t>
            </a:r>
          </a:p>
          <a:p>
            <a:endParaRPr lang="en-US" b="1" dirty="0"/>
          </a:p>
          <a:p>
            <a:r>
              <a:rPr lang="en-US" dirty="0" smtClean="0"/>
              <a:t>Among the most common applied technique is the </a:t>
            </a:r>
            <a:r>
              <a:rPr lang="en-US" b="1" dirty="0" smtClean="0"/>
              <a:t>Canny Edge Detector</a:t>
            </a:r>
            <a:r>
              <a:rPr lang="en-US" dirty="0" smtClean="0"/>
              <a:t> or scientifically – the Gradient of </a:t>
            </a:r>
            <a:r>
              <a:rPr lang="en-US" b="1" dirty="0" smtClean="0"/>
              <a:t>Gaussian Edge Detectors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26473"/>
          <a:stretch/>
        </p:blipFill>
        <p:spPr>
          <a:xfrm rot="16200000">
            <a:off x="1635615" y="1327408"/>
            <a:ext cx="1144513" cy="2368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644633" y="2528225"/>
            <a:ext cx="1126476" cy="2368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5" b="16105"/>
          <a:stretch/>
        </p:blipFill>
        <p:spPr>
          <a:xfrm>
            <a:off x="3501289" y="1913758"/>
            <a:ext cx="2171448" cy="1507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289" y="3504791"/>
            <a:ext cx="2171448" cy="14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Edge Detection Criteria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Identifying and Locating Sharp </a:t>
            </a:r>
            <a:r>
              <a:rPr lang="en-US" dirty="0" err="1" smtClean="0">
                <a:solidFill>
                  <a:srgbClr val="292929"/>
                </a:solidFill>
                <a:latin typeface="charter"/>
              </a:rPr>
              <a:t>Distoniuities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 in an image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98511" y="1964987"/>
            <a:ext cx="6334187" cy="49079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Detection</a:t>
            </a:r>
          </a:p>
          <a:p>
            <a:pPr lvl="1"/>
            <a:r>
              <a:rPr lang="en-US" dirty="0" smtClean="0"/>
              <a:t>The probability of detecting edge points to be maximized while probability of falsely detecting non-edges to be minimized. In other words this is maximizing the signal to noise ratio.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Localization</a:t>
            </a:r>
          </a:p>
          <a:p>
            <a:pPr lvl="1"/>
            <a:r>
              <a:rPr lang="en-US" dirty="0" smtClean="0"/>
              <a:t>The detected edge should be close to the real edges and no gaps exist between the real vs the predicted edge.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Number of Responses</a:t>
            </a:r>
          </a:p>
          <a:p>
            <a:pPr lvl="1"/>
            <a:r>
              <a:rPr lang="en-US" dirty="0" smtClean="0"/>
              <a:t>A real edge on the original image should not result in multiple edges on the digital image.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26473"/>
          <a:stretch/>
        </p:blipFill>
        <p:spPr>
          <a:xfrm rot="16200000">
            <a:off x="1635615" y="1327408"/>
            <a:ext cx="1144513" cy="2368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644633" y="2528225"/>
            <a:ext cx="1126476" cy="2368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5" b="16105"/>
          <a:stretch/>
        </p:blipFill>
        <p:spPr>
          <a:xfrm>
            <a:off x="3501289" y="1913758"/>
            <a:ext cx="1706552" cy="118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289" y="3149240"/>
            <a:ext cx="1706552" cy="1137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483" y="4386782"/>
            <a:ext cx="1998358" cy="2061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7" y="4386783"/>
            <a:ext cx="2076865" cy="20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Canny Edge Detection Process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Multi-Stage Process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98511" y="1964987"/>
            <a:ext cx="6334187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Noise Reduction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Finding Intensity Gradient of the Image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Non-Maximum Suppression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Hystersis</a:t>
            </a:r>
            <a:r>
              <a:rPr lang="en-US" b="1" dirty="0" smtClean="0"/>
              <a:t> Thresholding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26473"/>
          <a:stretch/>
        </p:blipFill>
        <p:spPr>
          <a:xfrm rot="16200000">
            <a:off x="1635615" y="1327408"/>
            <a:ext cx="1144513" cy="2368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644633" y="2528225"/>
            <a:ext cx="1126476" cy="2368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5" b="16105"/>
          <a:stretch/>
        </p:blipFill>
        <p:spPr>
          <a:xfrm>
            <a:off x="3501289" y="1913758"/>
            <a:ext cx="1706552" cy="118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289" y="3149240"/>
            <a:ext cx="1706552" cy="1137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483" y="4386782"/>
            <a:ext cx="1998358" cy="2061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7" y="4386783"/>
            <a:ext cx="2076865" cy="20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Canny Edge Detection Process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Noise Reduction by Smoothening over the image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82151" y="1964987"/>
            <a:ext cx="8550547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Smoothening by a Gaussian Blur over a 5 x 5 matrix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1700"/>
            <a:ext cx="2076865" cy="2076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39578"/>
            <a:ext cx="2076865" cy="2076865"/>
          </a:xfrm>
          <a:prstGeom prst="rect">
            <a:avLst/>
          </a:prstGeom>
        </p:spPr>
      </p:pic>
      <p:pic>
        <p:nvPicPr>
          <p:cNvPr id="14" name="Picture 13" descr="File:Gaussian distribution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27" y="3009410"/>
            <a:ext cx="2132192" cy="1014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29" y="2868622"/>
            <a:ext cx="2065151" cy="2065151"/>
          </a:xfrm>
          <a:prstGeom prst="rect">
            <a:avLst/>
          </a:prstGeom>
        </p:spPr>
      </p:pic>
      <p:pic>
        <p:nvPicPr>
          <p:cNvPr id="16" name="Picture 15" descr="Science is Beauty • Normal (or Gaussian) probability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8565"/>
            <a:ext cx="2089601" cy="7355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158" y="2694941"/>
            <a:ext cx="2238832" cy="2238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r="60725"/>
          <a:stretch/>
        </p:blipFill>
        <p:spPr>
          <a:xfrm>
            <a:off x="8565998" y="2669506"/>
            <a:ext cx="2415995" cy="237222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>
            <a:off x="9219156" y="2694941"/>
            <a:ext cx="18789" cy="223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605031" y="2720376"/>
            <a:ext cx="18789" cy="223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994704" y="2700212"/>
            <a:ext cx="18789" cy="223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399368" y="2720376"/>
            <a:ext cx="18789" cy="223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692158" y="3200400"/>
            <a:ext cx="2238832" cy="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692158" y="3586817"/>
            <a:ext cx="2238832" cy="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687764" y="4023978"/>
            <a:ext cx="2238832" cy="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672546" y="4401530"/>
            <a:ext cx="2238832" cy="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80165" y="5104356"/>
            <a:ext cx="240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x 5 Gaussian Kernel moves over each pixel of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Canny Edge Detection Process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564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Finding the Edge Strength on the Smoothened Image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82151" y="1964987"/>
            <a:ext cx="8550547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Edge Strength by using a Sobel Operator in the x and y direction of the image to yield 2 images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82027" y="2939287"/>
            <a:ext cx="836112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Smoothened image is then filtered with a Sobel kernel to get first derivative in horizontal direction and vertical direction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Gx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and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Gy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 From these two images, we can find edge gradient and direction for each pixel as follows: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1026" name="Picture 2" descr="G_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67188" y="4220952"/>
            <a:ext cx="8186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_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891201" y="4249528"/>
            <a:ext cx="8186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46" y="4476510"/>
            <a:ext cx="2140972" cy="2117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027" y="4418977"/>
            <a:ext cx="2819400" cy="10001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6" y="1999204"/>
            <a:ext cx="2065151" cy="2065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2115" y="5600334"/>
            <a:ext cx="2689312" cy="1033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2550" y="4295247"/>
            <a:ext cx="3629025" cy="13430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485900" y="5790813"/>
            <a:ext cx="5257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Gradient direction is always perpendicular to edges. It is rounded to one of four angles representing vertical, horizontal and two diagonal directions.</a:t>
            </a:r>
          </a:p>
        </p:txBody>
      </p:sp>
    </p:spTree>
    <p:extLst>
      <p:ext uri="{BB962C8B-B14F-4D97-AF65-F5344CB8AC3E}">
        <p14:creationId xmlns:p14="http://schemas.microsoft.com/office/powerpoint/2010/main" val="33978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Canny Edge Detection Process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837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Detecting which pixels are on the edge, find them and suppress every other pixel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82151" y="1964987"/>
            <a:ext cx="8550547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Non-maximum Suppression</a:t>
            </a:r>
            <a:endParaRPr lang="en-US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25867" y="2552004"/>
            <a:ext cx="821740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200" dirty="0">
                <a:solidFill>
                  <a:srgbClr val="404040"/>
                </a:solidFill>
                <a:latin typeface="+mn-lt"/>
              </a:rPr>
              <a:t>After getting gradient magnitude and direction, a full scan of image is done to remove any unwanted pixels which may not constitute the edge. For this, at every pixel, pixel is checked if it is a local maximum in its neighborhood in the direction of gradient.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 descr="G_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67188" y="4220952"/>
            <a:ext cx="8186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_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891201" y="4249528"/>
            <a:ext cx="8186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46" y="4476510"/>
            <a:ext cx="2140972" cy="21179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6" y="1999204"/>
            <a:ext cx="2065151" cy="2065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819" y="3998554"/>
            <a:ext cx="5741501" cy="25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Canny Edge Detection Process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564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Finding the Edge Strength on the Smoothened Image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82151" y="1964987"/>
            <a:ext cx="8550547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b="1" dirty="0" err="1" smtClean="0"/>
              <a:t>Hystersis</a:t>
            </a:r>
            <a:r>
              <a:rPr lang="en-US" b="1" dirty="0" smtClean="0"/>
              <a:t> Thresholding (</a:t>
            </a:r>
            <a:r>
              <a:rPr lang="en-US" b="1" dirty="0" err="1" smtClean="0"/>
              <a:t>minVal</a:t>
            </a:r>
            <a:r>
              <a:rPr lang="en-US" b="1" dirty="0" smtClean="0"/>
              <a:t>, </a:t>
            </a:r>
            <a:r>
              <a:rPr lang="en-US" b="1" dirty="0" err="1" smtClean="0"/>
              <a:t>maxVal</a:t>
            </a:r>
            <a:r>
              <a:rPr lang="en-US" b="1" dirty="0" smtClean="0"/>
              <a:t>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36601" y="2377318"/>
            <a:ext cx="821740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200" dirty="0" smtClean="0">
                <a:solidFill>
                  <a:srgbClr val="404040"/>
                </a:solidFill>
                <a:latin typeface="+mn-lt"/>
              </a:rPr>
              <a:t>Any </a:t>
            </a:r>
            <a:r>
              <a:rPr lang="en-US" altLang="en-US" sz="2200" dirty="0">
                <a:solidFill>
                  <a:srgbClr val="404040"/>
                </a:solidFill>
                <a:latin typeface="+mn-lt"/>
              </a:rPr>
              <a:t>edges with intensity gradient more than </a:t>
            </a:r>
            <a:r>
              <a:rPr lang="en-US" altLang="en-US" sz="2200" dirty="0" err="1">
                <a:solidFill>
                  <a:srgbClr val="404040"/>
                </a:solidFill>
                <a:latin typeface="+mn-lt"/>
              </a:rPr>
              <a:t>maxVal</a:t>
            </a:r>
            <a:r>
              <a:rPr lang="en-US" altLang="en-US" sz="2200" dirty="0">
                <a:solidFill>
                  <a:srgbClr val="404040"/>
                </a:solidFill>
                <a:latin typeface="+mn-lt"/>
              </a:rPr>
              <a:t> are </a:t>
            </a:r>
            <a:r>
              <a:rPr lang="en-US" altLang="en-US" sz="2200" dirty="0" smtClean="0">
                <a:solidFill>
                  <a:srgbClr val="404040"/>
                </a:solidFill>
                <a:latin typeface="+mn-lt"/>
              </a:rPr>
              <a:t>regarded as edges </a:t>
            </a:r>
            <a:r>
              <a:rPr lang="en-US" altLang="en-US" sz="2200" dirty="0">
                <a:solidFill>
                  <a:srgbClr val="404040"/>
                </a:solidFill>
                <a:latin typeface="+mn-lt"/>
              </a:rPr>
              <a:t>and those below </a:t>
            </a:r>
            <a:r>
              <a:rPr lang="en-US" altLang="en-US" sz="2200" dirty="0" err="1">
                <a:solidFill>
                  <a:srgbClr val="404040"/>
                </a:solidFill>
                <a:latin typeface="+mn-lt"/>
              </a:rPr>
              <a:t>minVal</a:t>
            </a:r>
            <a:r>
              <a:rPr lang="en-US" altLang="en-US" sz="2200" dirty="0">
                <a:solidFill>
                  <a:srgbClr val="404040"/>
                </a:solidFill>
                <a:latin typeface="+mn-lt"/>
              </a:rPr>
              <a:t> are </a:t>
            </a:r>
            <a:r>
              <a:rPr lang="en-US" altLang="en-US" sz="2200" dirty="0" smtClean="0">
                <a:solidFill>
                  <a:srgbClr val="404040"/>
                </a:solidFill>
                <a:latin typeface="+mn-lt"/>
              </a:rPr>
              <a:t>discarded as non-edges. Those edge pixels that </a:t>
            </a:r>
            <a:r>
              <a:rPr lang="en-US" altLang="en-US" sz="2200" dirty="0">
                <a:solidFill>
                  <a:srgbClr val="404040"/>
                </a:solidFill>
                <a:latin typeface="+mn-lt"/>
              </a:rPr>
              <a:t>lie between these two thresholds are classified edges or non-edges based on their connectivity. If they are connected to "sure-edge" pixels, they are considered to be part of edges. Otherwise, they are also discarded.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 descr="G_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67188" y="4220952"/>
            <a:ext cx="8186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_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891201" y="4249528"/>
            <a:ext cx="8186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6" y="1999204"/>
            <a:ext cx="2065151" cy="2065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291" y="4418977"/>
            <a:ext cx="3632491" cy="23325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46" y="4418977"/>
            <a:ext cx="1998358" cy="20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Canny Edge Detection Process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872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Ultimately – the Gaussian Filter size and the </a:t>
            </a:r>
            <a:r>
              <a:rPr lang="en-US" dirty="0" err="1" smtClean="0">
                <a:solidFill>
                  <a:srgbClr val="292929"/>
                </a:solidFill>
                <a:latin typeface="charter"/>
              </a:rPr>
              <a:t>minVal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 and </a:t>
            </a:r>
            <a:r>
              <a:rPr lang="en-US" dirty="0" err="1" smtClean="0">
                <a:solidFill>
                  <a:srgbClr val="292929"/>
                </a:solidFill>
                <a:latin typeface="charter"/>
              </a:rPr>
              <a:t>maxVal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 are the parameters</a:t>
            </a:r>
            <a:endParaRPr lang="en-US" dirty="0"/>
          </a:p>
        </p:txBody>
      </p:sp>
      <p:pic>
        <p:nvPicPr>
          <p:cNvPr id="1026" name="Picture 2" descr="G_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67188" y="4220952"/>
            <a:ext cx="8186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_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891201" y="4249528"/>
            <a:ext cx="8186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47" y="2235952"/>
            <a:ext cx="2065151" cy="2065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84" y="2159653"/>
            <a:ext cx="1998358" cy="20612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997" y="5054252"/>
            <a:ext cx="11192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detected_edges</a:t>
            </a:r>
            <a:r>
              <a:rPr lang="en-US" sz="2400" dirty="0"/>
              <a:t> = </a:t>
            </a:r>
            <a:r>
              <a:rPr lang="en-US" sz="2400" dirty="0" smtClean="0"/>
              <a:t>cv2.Canny(</a:t>
            </a:r>
            <a:r>
              <a:rPr lang="en-US" sz="2400" dirty="0" err="1" smtClean="0"/>
              <a:t>img</a:t>
            </a:r>
            <a:r>
              <a:rPr lang="en-US" sz="2400" dirty="0" smtClean="0"/>
              <a:t>, </a:t>
            </a:r>
            <a:r>
              <a:rPr lang="en-US" sz="2400" dirty="0" err="1"/>
              <a:t>low_threshold</a:t>
            </a:r>
            <a:r>
              <a:rPr lang="en-US" sz="2400" dirty="0"/>
              <a:t>, </a:t>
            </a:r>
            <a:r>
              <a:rPr lang="en-US" sz="2400" dirty="0" err="1" smtClean="0"/>
              <a:t>high_threshold</a:t>
            </a:r>
            <a:r>
              <a:rPr lang="en-US" sz="2400" dirty="0" smtClean="0"/>
              <a:t>, </a:t>
            </a:r>
            <a:r>
              <a:rPr lang="en-US" sz="2400" dirty="0" err="1"/>
              <a:t>kernel_size</a:t>
            </a:r>
            <a:r>
              <a:rPr lang="en-US" sz="2400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794" y="2167872"/>
            <a:ext cx="2140972" cy="2117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6" y="2230096"/>
            <a:ext cx="2076865" cy="20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501</Words>
  <Application>Microsoft Office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Gill Sans</vt:lpstr>
      <vt:lpstr>Lato Light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128</cp:revision>
  <dcterms:created xsi:type="dcterms:W3CDTF">2020-12-28T16:41:43Z</dcterms:created>
  <dcterms:modified xsi:type="dcterms:W3CDTF">2021-03-17T13:08:45Z</dcterms:modified>
</cp:coreProperties>
</file>