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300" r:id="rId3"/>
    <p:sldId id="302" r:id="rId4"/>
    <p:sldId id="303" r:id="rId5"/>
    <p:sldId id="30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AA1"/>
    <a:srgbClr val="A09C92"/>
    <a:srgbClr val="FF0000"/>
    <a:srgbClr val="000000"/>
    <a:srgbClr val="FFFFFF"/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394298"/>
            <a:ext cx="10719560" cy="23639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Hough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Transforms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endParaRPr lang="es-ES" sz="4800" b="1" dirty="0" smtClean="0">
              <a:solidFill>
                <a:srgbClr val="C00000"/>
              </a:solidFill>
              <a:latin typeface="Lato Regular"/>
              <a:cs typeface="Lato Regular"/>
            </a:endParaRPr>
          </a:p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(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Lines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&amp;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Circles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)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Hough Transform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292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To find shapes in an image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98840" y="1964987"/>
            <a:ext cx="6522353" cy="490798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Robust method to find a shape in an </a:t>
            </a:r>
            <a:r>
              <a:rPr lang="en-US" dirty="0" smtClean="0"/>
              <a:t>image – Lines, Circles and even General Shapes.</a:t>
            </a:r>
          </a:p>
          <a:p>
            <a:endParaRPr lang="en-US" dirty="0"/>
          </a:p>
          <a:p>
            <a:r>
              <a:rPr lang="en-US" dirty="0" smtClean="0"/>
              <a:t>Shape </a:t>
            </a:r>
            <a:r>
              <a:rPr lang="en-US" dirty="0"/>
              <a:t>can be described in parametric form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voting scheme is used to determine the correct </a:t>
            </a:r>
            <a:r>
              <a:rPr lang="en-US" dirty="0" smtClean="0"/>
              <a:t>parameters.</a:t>
            </a:r>
          </a:p>
          <a:p>
            <a:endParaRPr lang="en-US" dirty="0"/>
          </a:p>
          <a:p>
            <a:r>
              <a:rPr lang="en-US" dirty="0"/>
              <a:t>Given points that belong to a line,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line?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many lines are </a:t>
            </a:r>
            <a:r>
              <a:rPr lang="en-US" dirty="0" smtClean="0"/>
              <a:t>there?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points belong to which lines?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>
          <a:xfrm>
            <a:off x="617675" y="2218415"/>
            <a:ext cx="2031752" cy="18994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88" y="3948270"/>
            <a:ext cx="2403274" cy="215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Polar Representation of Lines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From image space to </a:t>
            </a:r>
            <a:r>
              <a:rPr lang="en-US" dirty="0" err="1" smtClean="0">
                <a:solidFill>
                  <a:srgbClr val="292929"/>
                </a:solidFill>
                <a:latin typeface="charter"/>
              </a:rPr>
              <a:t>hough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 space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12470" y="3142441"/>
            <a:ext cx="0" cy="25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0637" y="3160608"/>
            <a:ext cx="2688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03058" y="3869117"/>
            <a:ext cx="1199015" cy="85989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30637" y="3148497"/>
            <a:ext cx="872010" cy="121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6806" y="3811682"/>
            <a:ext cx="27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eekC_IV25" panose="00000400000000000000" pitchFamily="2" charset="0"/>
                <a:cs typeface="GreekC_IV25" panose="00000400000000000000" pitchFamily="2" charset="0"/>
              </a:rPr>
              <a:t>ρ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24212" y="3160607"/>
            <a:ext cx="54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>
                <a:latin typeface="GreekC_IV25" panose="00000400000000000000" pitchFamily="2" charset="0"/>
                <a:cs typeface="GreekC_IV25" panose="00000400000000000000" pitchFamily="2" charset="0"/>
              </a:rPr>
              <a:t>Ѳ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24088" y="2724603"/>
            <a:ext cx="16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Columns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1066357" y="4137219"/>
            <a:ext cx="16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Rows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08446" y="3621266"/>
            <a:ext cx="5878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Where,</a:t>
            </a:r>
          </a:p>
          <a:p>
            <a:r>
              <a:rPr lang="en-US" sz="2400" dirty="0"/>
              <a:t> </a:t>
            </a:r>
            <a:r>
              <a:rPr lang="el-GR" sz="2400" dirty="0" smtClean="0">
                <a:latin typeface="GreekC_IV25" panose="00000400000000000000" pitchFamily="2" charset="0"/>
                <a:cs typeface="GreekC_IV25" panose="00000400000000000000" pitchFamily="2" charset="0"/>
              </a:rPr>
              <a:t>ρ</a:t>
            </a:r>
            <a:r>
              <a:rPr lang="en-US" sz="2400" dirty="0" smtClean="0">
                <a:latin typeface="GreekC_IV25" panose="00000400000000000000" pitchFamily="2" charset="0"/>
                <a:cs typeface="GreekC_IV25" panose="00000400000000000000" pitchFamily="2" charset="0"/>
              </a:rPr>
              <a:t> </a:t>
            </a:r>
            <a:r>
              <a:rPr lang="en-US" sz="2400" dirty="0" smtClean="0"/>
              <a:t>= perpendicular distance from line to origin</a:t>
            </a:r>
          </a:p>
          <a:p>
            <a:r>
              <a:rPr lang="en-US" sz="2400" dirty="0"/>
              <a:t> </a:t>
            </a:r>
            <a:r>
              <a:rPr lang="az-Cyrl-AZ" sz="2400" dirty="0" smtClean="0">
                <a:latin typeface="GreekC_IV25" panose="00000400000000000000" pitchFamily="2" charset="0"/>
                <a:cs typeface="GreekC_IV25" panose="00000400000000000000" pitchFamily="2" charset="0"/>
              </a:rPr>
              <a:t>Ѳ</a:t>
            </a:r>
            <a:r>
              <a:rPr lang="en-US" sz="2400" dirty="0" smtClean="0">
                <a:latin typeface="GreekC_IV25" panose="00000400000000000000" pitchFamily="2" charset="0"/>
                <a:cs typeface="GreekC_IV25" panose="00000400000000000000" pitchFamily="2" charset="0"/>
              </a:rPr>
              <a:t> </a:t>
            </a:r>
            <a:r>
              <a:rPr lang="en-US" sz="2400" dirty="0" smtClean="0"/>
              <a:t>= angle the perpendicular line makes with the x-axis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808446" y="2838811"/>
                <a:ext cx="3364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46" y="2838811"/>
                <a:ext cx="336419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8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838200" y="648730"/>
                <a:ext cx="10515600" cy="722870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 smtClean="0">
                    <a:solidFill>
                      <a:srgbClr val="C00000"/>
                    </a:solidFill>
                    <a:latin typeface="+mn-lt"/>
                  </a:rPr>
                  <a:t>Voting of line to find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+mn-lt"/>
                  </a:rPr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+mn-lt"/>
                  </a:rPr>
                  <a:t>) pair</a:t>
                </a:r>
                <a:endParaRPr lang="en-US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48730"/>
                <a:ext cx="10515600" cy="722870"/>
              </a:xfrm>
              <a:prstGeom prst="rect">
                <a:avLst/>
              </a:prstGeom>
              <a:blipFill>
                <a:blip r:embed="rId3"/>
                <a:stretch>
                  <a:fillRect l="-2377" t="-26050" b="-36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1414423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Highest votes determine the line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9033" y="6381150"/>
            <a:ext cx="4675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https://en.wikipedia.org/wiki/Hough_transform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964" y="1997917"/>
            <a:ext cx="9405654" cy="4169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07129" y="4826336"/>
                <a:ext cx="22346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29" y="4826336"/>
                <a:ext cx="223467" cy="338554"/>
              </a:xfrm>
              <a:prstGeom prst="rect">
                <a:avLst/>
              </a:prstGeom>
              <a:blipFill>
                <a:blip r:embed="rId5"/>
                <a:stretch>
                  <a:fillRect r="-27778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20057" y="4826336"/>
                <a:ext cx="22346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057" y="4826336"/>
                <a:ext cx="223467" cy="338554"/>
              </a:xfrm>
              <a:prstGeom prst="rect">
                <a:avLst/>
              </a:prstGeom>
              <a:blipFill>
                <a:blip r:embed="rId6"/>
                <a:stretch>
                  <a:fillRect r="-24324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296986" y="4826336"/>
                <a:ext cx="22346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986" y="4826336"/>
                <a:ext cx="223467" cy="338554"/>
              </a:xfrm>
              <a:prstGeom prst="rect">
                <a:avLst/>
              </a:prstGeom>
              <a:blipFill>
                <a:blip r:embed="rId7"/>
                <a:stretch>
                  <a:fillRect r="-24324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00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838200" y="648730"/>
                <a:ext cx="10515600" cy="722870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 err="1" smtClean="0">
                    <a:solidFill>
                      <a:srgbClr val="C00000"/>
                    </a:solidFill>
                    <a:latin typeface="+mn-lt"/>
                  </a:rPr>
                  <a:t>Accumular</a:t>
                </a:r>
                <a:r>
                  <a:rPr lang="en-US" b="1" dirty="0" smtClean="0">
                    <a:solidFill>
                      <a:srgbClr val="C00000"/>
                    </a:solidFill>
                    <a:latin typeface="+mn-lt"/>
                  </a:rPr>
                  <a:t> Array H(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+mn-lt"/>
                  </a:rPr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+mn-lt"/>
                  </a:rPr>
                  <a:t>) </a:t>
                </a:r>
                <a:endParaRPr lang="en-US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48730"/>
                <a:ext cx="10515600" cy="722870"/>
              </a:xfrm>
              <a:prstGeom prst="rect">
                <a:avLst/>
              </a:prstGeom>
              <a:blipFill>
                <a:blip r:embed="rId3"/>
                <a:stretch>
                  <a:fillRect l="-2377" t="-26050" b="-36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1414423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Highest votes determine the line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9033" y="6381150"/>
            <a:ext cx="4675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https://en.wikipedia.org/wiki/Hough_transform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91954"/>
              </p:ext>
            </p:extLst>
          </p:nvPr>
        </p:nvGraphicFramePr>
        <p:xfrm>
          <a:off x="920454" y="2260121"/>
          <a:ext cx="98479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314">
                  <a:extLst>
                    <a:ext uri="{9D8B030D-6E8A-4147-A177-3AD203B41FA5}">
                      <a16:colId xmlns:a16="http://schemas.microsoft.com/office/drawing/2014/main" val="1860529328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928111095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1302659316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609550560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2161275796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2615936962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1876803411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2000060225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3617691217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499294919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75379600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3780825650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229059296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3909856282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1935106082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775561024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1962345541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3901208280"/>
                    </a:ext>
                  </a:extLst>
                </a:gridCol>
                <a:gridCol w="518314">
                  <a:extLst>
                    <a:ext uri="{9D8B030D-6E8A-4147-A177-3AD203B41FA5}">
                      <a16:colId xmlns:a16="http://schemas.microsoft.com/office/drawing/2014/main" val="330232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08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5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6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48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6341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8707" y="3002555"/>
                <a:ext cx="3702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7" y="3002555"/>
                <a:ext cx="37023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18752" y="1847966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52" y="1847966"/>
                <a:ext cx="3741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18936" y="4157144"/>
                <a:ext cx="3059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will be diagonal of given image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36" y="4157144"/>
                <a:ext cx="3059158" cy="646331"/>
              </a:xfrm>
              <a:prstGeom prst="rect">
                <a:avLst/>
              </a:prstGeom>
              <a:blipFill>
                <a:blip r:embed="rId6"/>
                <a:stretch>
                  <a:fillRect l="-1594" t="-5660" r="-159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536864" y="4253201"/>
                <a:ext cx="6096000" cy="23083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/>
                  <a:t>Basic Hough transform </a:t>
                </a:r>
                <a:r>
                  <a:rPr lang="en-US" b="1" dirty="0" smtClean="0"/>
                  <a:t>algorithm 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Initialize </a:t>
                </a:r>
                <a:r>
                  <a:rPr lang="en-US" dirty="0"/>
                  <a:t>H[d,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]=</a:t>
                </a:r>
                <a:r>
                  <a:rPr lang="en-US" dirty="0"/>
                  <a:t>0 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each edge point I[</a:t>
                </a:r>
                <a:r>
                  <a:rPr lang="en-US" dirty="0" err="1"/>
                  <a:t>x,y</a:t>
                </a:r>
                <a:r>
                  <a:rPr lang="en-US" dirty="0"/>
                  <a:t>] in the image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     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min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max ] 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         H[d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] += </a:t>
                </a:r>
                <a:r>
                  <a:rPr lang="en-US" dirty="0" smtClean="0"/>
                  <a:t>1. </a:t>
                </a:r>
              </a:p>
              <a:p>
                <a:pPr lvl="1"/>
                <a:r>
                  <a:rPr lang="en-US" dirty="0" smtClean="0"/>
                  <a:t>Find </a:t>
                </a:r>
                <a:r>
                  <a:rPr lang="en-US" dirty="0"/>
                  <a:t>the value(s) of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 where H[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] is </a:t>
                </a:r>
                <a:r>
                  <a:rPr lang="en-US" dirty="0" smtClean="0"/>
                  <a:t>maximum. 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detected line in the image is </a:t>
                </a:r>
                <a:r>
                  <a:rPr lang="en-US" dirty="0" smtClean="0"/>
                  <a:t>given</a:t>
                </a:r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864" y="4253201"/>
                <a:ext cx="6096000" cy="2308324"/>
              </a:xfrm>
              <a:prstGeom prst="rect">
                <a:avLst/>
              </a:prstGeom>
              <a:blipFill>
                <a:blip r:embed="rId7"/>
                <a:stretch>
                  <a:fillRect l="-800" t="-1587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562283" y="5345842"/>
                <a:ext cx="2289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283" y="5345842"/>
                <a:ext cx="2289408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13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279</Words>
  <Application>Microsoft Office PowerPoint</Application>
  <PresentationFormat>Widescreen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charter</vt:lpstr>
      <vt:lpstr>Gill Sans</vt:lpstr>
      <vt:lpstr>GreekC_IV25</vt:lpstr>
      <vt:lpstr>Lato Light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122</cp:revision>
  <dcterms:created xsi:type="dcterms:W3CDTF">2020-12-28T16:41:43Z</dcterms:created>
  <dcterms:modified xsi:type="dcterms:W3CDTF">2021-03-17T14:36:08Z</dcterms:modified>
</cp:coreProperties>
</file>