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0" r:id="rId3"/>
    <p:sldId id="301" r:id="rId4"/>
    <p:sldId id="302" r:id="rId5"/>
    <p:sldId id="303" r:id="rId6"/>
    <p:sldId id="305" r:id="rId7"/>
    <p:sldId id="306" r:id="rId8"/>
    <p:sldId id="307" r:id="rId9"/>
    <p:sldId id="304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CAAA1"/>
    <a:srgbClr val="A09C92"/>
    <a:srgbClr val="FF0000"/>
    <a:srgbClr val="FFFFFF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Histogram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of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Oriented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Gradients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(HOG)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Descriptors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When to use HOG Descriptors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7174" y="1783755"/>
            <a:ext cx="11044019" cy="50892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Images are taken from the same angle (ex. Satellite images, Microscope images, Quality Inspection Images)</a:t>
            </a:r>
          </a:p>
          <a:p>
            <a:endParaRPr lang="en-US" dirty="0" smtClean="0"/>
          </a:p>
          <a:p>
            <a:r>
              <a:rPr lang="en-US" dirty="0" smtClean="0"/>
              <a:t>Much faster than Neural Networks.</a:t>
            </a:r>
          </a:p>
          <a:p>
            <a:endParaRPr lang="en-US" dirty="0" smtClean="0"/>
          </a:p>
          <a:p>
            <a:r>
              <a:rPr lang="en-US" dirty="0" smtClean="0"/>
              <a:t>Trying to detect a single class of object.</a:t>
            </a:r>
          </a:p>
          <a:p>
            <a:endParaRPr lang="en-US" dirty="0"/>
          </a:p>
          <a:p>
            <a:r>
              <a:rPr lang="en-US" dirty="0" smtClean="0"/>
              <a:t>Does not work well when there is too much noise, obstructions, various views and various kinds of objects within the scene.</a:t>
            </a:r>
          </a:p>
          <a:p>
            <a:endParaRPr lang="en-US" dirty="0"/>
          </a:p>
          <a:p>
            <a:r>
              <a:rPr lang="en-US" dirty="0" smtClean="0"/>
              <a:t>If computing power not available, HOG combined with some ML algorithm works faster than Neural Networks.</a:t>
            </a:r>
          </a:p>
          <a:p>
            <a:endParaRPr lang="en-US" dirty="0"/>
          </a:p>
          <a:p>
            <a:r>
              <a:rPr lang="en-US" dirty="0" smtClean="0"/>
              <a:t>But deep neural networks are always much better at classifying various kinds of defects, provided compute power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9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 HOG Descriptor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Object Classification based on Oriented Gradients of image pixels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8519" y="1964987"/>
            <a:ext cx="4662674" cy="49079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r>
              <a:rPr lang="en-US" dirty="0" smtClean="0"/>
              <a:t>alculating </a:t>
            </a:r>
            <a:r>
              <a:rPr lang="en-US" dirty="0"/>
              <a:t>image gradients that capture contour and silhouette information of grayscale </a:t>
            </a:r>
            <a:r>
              <a:rPr lang="en-US" dirty="0" smtClean="0"/>
              <a:t>images.</a:t>
            </a:r>
          </a:p>
          <a:p>
            <a:endParaRPr lang="en-US" dirty="0"/>
          </a:p>
          <a:p>
            <a:r>
              <a:rPr lang="en-US" dirty="0" smtClean="0"/>
              <a:t>These descriptor transforms a </a:t>
            </a:r>
            <a:r>
              <a:rPr lang="en-US" b="1" dirty="0" smtClean="0"/>
              <a:t>2D matrix of an image to a 1D vector</a:t>
            </a:r>
            <a:r>
              <a:rPr lang="en-US" dirty="0" smtClean="0"/>
              <a:t>, which can then be input into a machine learning algorithm (random forests, support vector machines, logistics regression).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61" y="2041795"/>
            <a:ext cx="1741525" cy="297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1" y="2041795"/>
            <a:ext cx="1761096" cy="297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165" t="3830" r="24267" b="49100"/>
          <a:stretch/>
        </p:blipFill>
        <p:spPr>
          <a:xfrm>
            <a:off x="4209326" y="2041795"/>
            <a:ext cx="2515729" cy="295054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95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8519" y="1964987"/>
            <a:ext cx="4662674" cy="49079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1 : Preprocessing</a:t>
            </a:r>
          </a:p>
          <a:p>
            <a:r>
              <a:rPr lang="en-US" dirty="0" smtClean="0"/>
              <a:t>Resize or crop the image while keeping aspect ratio the same.</a:t>
            </a:r>
          </a:p>
          <a:p>
            <a:r>
              <a:rPr lang="en-US" dirty="0" smtClean="0"/>
              <a:t>Images can be </a:t>
            </a:r>
            <a:r>
              <a:rPr lang="en-US" dirty="0" err="1" smtClean="0"/>
              <a:t>coverted</a:t>
            </a:r>
            <a:r>
              <a:rPr lang="en-US" dirty="0" smtClean="0"/>
              <a:t> to Grayscale and then passed through to the next stage</a:t>
            </a:r>
          </a:p>
          <a:p>
            <a:r>
              <a:rPr lang="en-US" dirty="0" smtClean="0"/>
              <a:t>They can be multi-channel, in which case the raw RGB image is passed.</a:t>
            </a:r>
          </a:p>
          <a:p>
            <a:r>
              <a:rPr lang="en-US" dirty="0" smtClean="0"/>
              <a:t>A Canny Edge Detector applied can also be used particularly if the image is noisy.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6" y="3552824"/>
            <a:ext cx="1436176" cy="24264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01" y="1891079"/>
            <a:ext cx="1196945" cy="212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742" y="4539058"/>
            <a:ext cx="1200593" cy="2189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90807" y="4054068"/>
            <a:ext cx="1348902" cy="55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HOG Function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25188" y="3404682"/>
            <a:ext cx="880313" cy="44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1959623" y="5107662"/>
            <a:ext cx="867119" cy="52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 flipV="1">
            <a:off x="1925188" y="4332928"/>
            <a:ext cx="2965619" cy="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8519" y="1783755"/>
            <a:ext cx="4662674" cy="5089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2 : Calculating Gradients</a:t>
            </a:r>
          </a:p>
          <a:p>
            <a:r>
              <a:rPr lang="en-US" sz="2200" dirty="0" smtClean="0"/>
              <a:t>Calculate </a:t>
            </a:r>
            <a:r>
              <a:rPr lang="en-US" sz="2200" dirty="0"/>
              <a:t>the horizontal and vertical </a:t>
            </a:r>
            <a:r>
              <a:rPr lang="en-US" sz="2200" dirty="0" smtClean="0"/>
              <a:t>gradients.</a:t>
            </a:r>
          </a:p>
          <a:p>
            <a:r>
              <a:rPr lang="en-US" sz="2200" dirty="0" smtClean="0"/>
              <a:t>Achieved </a:t>
            </a:r>
            <a:r>
              <a:rPr lang="en-US" sz="2200" dirty="0"/>
              <a:t>by filtering the image with the following </a:t>
            </a:r>
            <a:r>
              <a:rPr lang="en-US" sz="2200" dirty="0" smtClean="0"/>
              <a:t>kernels or using the Sobel operator.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Find </a:t>
            </a:r>
            <a:r>
              <a:rPr lang="en-US" sz="2200" dirty="0"/>
              <a:t>the magnitude and direction of gradient </a:t>
            </a: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95252"/>
              </p:ext>
            </p:extLst>
          </p:nvPr>
        </p:nvGraphicFramePr>
        <p:xfrm>
          <a:off x="7667559" y="4140117"/>
          <a:ext cx="146347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824">
                  <a:extLst>
                    <a:ext uri="{9D8B030D-6E8A-4147-A177-3AD203B41FA5}">
                      <a16:colId xmlns:a16="http://schemas.microsoft.com/office/drawing/2014/main" val="3253903025"/>
                    </a:ext>
                  </a:extLst>
                </a:gridCol>
                <a:gridCol w="487824">
                  <a:extLst>
                    <a:ext uri="{9D8B030D-6E8A-4147-A177-3AD203B41FA5}">
                      <a16:colId xmlns:a16="http://schemas.microsoft.com/office/drawing/2014/main" val="1185981404"/>
                    </a:ext>
                  </a:extLst>
                </a:gridCol>
                <a:gridCol w="487824">
                  <a:extLst>
                    <a:ext uri="{9D8B030D-6E8A-4147-A177-3AD203B41FA5}">
                      <a16:colId xmlns:a16="http://schemas.microsoft.com/office/drawing/2014/main" val="1835234461"/>
                    </a:ext>
                  </a:extLst>
                </a:gridCol>
              </a:tblGrid>
              <a:tr h="2620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3987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56070"/>
              </p:ext>
            </p:extLst>
          </p:nvPr>
        </p:nvGraphicFramePr>
        <p:xfrm>
          <a:off x="9289856" y="4140117"/>
          <a:ext cx="332900" cy="937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0">
                  <a:extLst>
                    <a:ext uri="{9D8B030D-6E8A-4147-A177-3AD203B41FA5}">
                      <a16:colId xmlns:a16="http://schemas.microsoft.com/office/drawing/2014/main" val="3298060785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29551"/>
                  </a:ext>
                </a:extLst>
              </a:tr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3692"/>
                  </a:ext>
                </a:extLst>
              </a:tr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7129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8" y="2678358"/>
            <a:ext cx="1473956" cy="24902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09" y="2668692"/>
            <a:ext cx="1367586" cy="251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438" y="2678358"/>
            <a:ext cx="1429504" cy="251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489" y="5822965"/>
            <a:ext cx="2436288" cy="9008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585" y="2668692"/>
            <a:ext cx="1404049" cy="251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80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8518" y="1783755"/>
            <a:ext cx="5175115" cy="5089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3 : Histogram of Gradients</a:t>
            </a:r>
          </a:p>
          <a:p>
            <a:r>
              <a:rPr lang="en-US" sz="2200" dirty="0" smtClean="0"/>
              <a:t>Calculate </a:t>
            </a:r>
            <a:r>
              <a:rPr lang="en-US" sz="2200" dirty="0"/>
              <a:t>the horizontal and vertical </a:t>
            </a:r>
            <a:r>
              <a:rPr lang="en-US" sz="2200" dirty="0" smtClean="0"/>
              <a:t>gradients.</a:t>
            </a:r>
          </a:p>
          <a:p>
            <a:r>
              <a:rPr lang="en-US" sz="2200" dirty="0" smtClean="0"/>
              <a:t>Achieved </a:t>
            </a:r>
            <a:r>
              <a:rPr lang="en-US" sz="2200" dirty="0"/>
              <a:t>by filtering the image with the following </a:t>
            </a:r>
            <a:r>
              <a:rPr lang="en-US" sz="2200" dirty="0" smtClean="0"/>
              <a:t>kernels or using the Sobel operator.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Find </a:t>
            </a:r>
            <a:r>
              <a:rPr lang="en-US" sz="2200" dirty="0"/>
              <a:t>the magnitude and direction of gradient </a:t>
            </a: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67559" y="4140117"/>
          <a:ext cx="146347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824">
                  <a:extLst>
                    <a:ext uri="{9D8B030D-6E8A-4147-A177-3AD203B41FA5}">
                      <a16:colId xmlns:a16="http://schemas.microsoft.com/office/drawing/2014/main" val="3253903025"/>
                    </a:ext>
                  </a:extLst>
                </a:gridCol>
                <a:gridCol w="487824">
                  <a:extLst>
                    <a:ext uri="{9D8B030D-6E8A-4147-A177-3AD203B41FA5}">
                      <a16:colId xmlns:a16="http://schemas.microsoft.com/office/drawing/2014/main" val="1185981404"/>
                    </a:ext>
                  </a:extLst>
                </a:gridCol>
                <a:gridCol w="487824">
                  <a:extLst>
                    <a:ext uri="{9D8B030D-6E8A-4147-A177-3AD203B41FA5}">
                      <a16:colId xmlns:a16="http://schemas.microsoft.com/office/drawing/2014/main" val="1835234461"/>
                    </a:ext>
                  </a:extLst>
                </a:gridCol>
              </a:tblGrid>
              <a:tr h="2620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3987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289856" y="4140117"/>
          <a:ext cx="332900" cy="937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0">
                  <a:extLst>
                    <a:ext uri="{9D8B030D-6E8A-4147-A177-3AD203B41FA5}">
                      <a16:colId xmlns:a16="http://schemas.microsoft.com/office/drawing/2014/main" val="3298060785"/>
                    </a:ext>
                  </a:extLst>
                </a:gridCol>
              </a:tblGrid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29551"/>
                  </a:ext>
                </a:extLst>
              </a:tr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3692"/>
                  </a:ext>
                </a:extLst>
              </a:tr>
              <a:tr h="312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7129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8" y="2678358"/>
            <a:ext cx="1473956" cy="24902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489" y="5822965"/>
            <a:ext cx="2436288" cy="9008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8162" y="2827506"/>
            <a:ext cx="129702" cy="1361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9855"/>
              </p:ext>
            </p:extLst>
          </p:nvPr>
        </p:nvGraphicFramePr>
        <p:xfrm>
          <a:off x="2617823" y="2010202"/>
          <a:ext cx="33549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70">
                  <a:extLst>
                    <a:ext uri="{9D8B030D-6E8A-4147-A177-3AD203B41FA5}">
                      <a16:colId xmlns:a16="http://schemas.microsoft.com/office/drawing/2014/main" val="476444497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2011691039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3100099172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1442688320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1775772365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254205754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398004805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2391968124"/>
                    </a:ext>
                  </a:extLst>
                </a:gridCol>
              </a:tblGrid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106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4355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8015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519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08003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1362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819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9422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74139"/>
              </p:ext>
            </p:extLst>
          </p:nvPr>
        </p:nvGraphicFramePr>
        <p:xfrm>
          <a:off x="2634604" y="4529217"/>
          <a:ext cx="333817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272">
                  <a:extLst>
                    <a:ext uri="{9D8B030D-6E8A-4147-A177-3AD203B41FA5}">
                      <a16:colId xmlns:a16="http://schemas.microsoft.com/office/drawing/2014/main" val="476444497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2011691039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3100099172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1442688320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1775772365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254205754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398004805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2391968124"/>
                    </a:ext>
                  </a:extLst>
                </a:gridCol>
              </a:tblGrid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106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4355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8015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519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08003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1362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819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942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7977" y="1696055"/>
            <a:ext cx="17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Mag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5770" y="4208305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8" y="2678358"/>
            <a:ext cx="1473956" cy="24902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018162" y="2827506"/>
            <a:ext cx="129702" cy="1361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670"/>
              </p:ext>
            </p:extLst>
          </p:nvPr>
        </p:nvGraphicFramePr>
        <p:xfrm>
          <a:off x="2617823" y="2010202"/>
          <a:ext cx="33549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70">
                  <a:extLst>
                    <a:ext uri="{9D8B030D-6E8A-4147-A177-3AD203B41FA5}">
                      <a16:colId xmlns:a16="http://schemas.microsoft.com/office/drawing/2014/main" val="476444497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2011691039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3100099172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1442688320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1775772365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254205754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398004805"/>
                    </a:ext>
                  </a:extLst>
                </a:gridCol>
                <a:gridCol w="419370">
                  <a:extLst>
                    <a:ext uri="{9D8B030D-6E8A-4147-A177-3AD203B41FA5}">
                      <a16:colId xmlns:a16="http://schemas.microsoft.com/office/drawing/2014/main" val="2391968124"/>
                    </a:ext>
                  </a:extLst>
                </a:gridCol>
              </a:tblGrid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106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4355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8015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519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08003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1362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819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9422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06673"/>
              </p:ext>
            </p:extLst>
          </p:nvPr>
        </p:nvGraphicFramePr>
        <p:xfrm>
          <a:off x="2634604" y="4529217"/>
          <a:ext cx="333817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272">
                  <a:extLst>
                    <a:ext uri="{9D8B030D-6E8A-4147-A177-3AD203B41FA5}">
                      <a16:colId xmlns:a16="http://schemas.microsoft.com/office/drawing/2014/main" val="476444497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2011691039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3100099172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1442688320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1775772365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254205754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398004805"/>
                    </a:ext>
                  </a:extLst>
                </a:gridCol>
                <a:gridCol w="417272">
                  <a:extLst>
                    <a:ext uri="{9D8B030D-6E8A-4147-A177-3AD203B41FA5}">
                      <a16:colId xmlns:a16="http://schemas.microsoft.com/office/drawing/2014/main" val="2391968124"/>
                    </a:ext>
                  </a:extLst>
                </a:gridCol>
              </a:tblGrid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106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43558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8015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15191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08003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1362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48197"/>
                  </a:ext>
                </a:extLst>
              </a:tr>
              <a:tr h="2375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942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7977" y="1696055"/>
            <a:ext cx="17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Mag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5770" y="4208305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 Direction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34604" y="1961263"/>
            <a:ext cx="377288" cy="3728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18015" y="1961263"/>
            <a:ext cx="377288" cy="37287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44772" y="4479332"/>
            <a:ext cx="377288" cy="3728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18015" y="4495138"/>
            <a:ext cx="377288" cy="37287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07881" y="163608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Open Sans"/>
              </a:rPr>
              <a:t>The next step is to create a histogram of gradients in these 8×8 cells. The histogram contains 9 bins corresponding to angles 0, 20, 40 … 160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.</a:t>
            </a: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r>
              <a:rPr lang="en-US" sz="1600" dirty="0">
                <a:solidFill>
                  <a:srgbClr val="333333"/>
                </a:solidFill>
                <a:latin typeface="Open Sans"/>
              </a:rPr>
              <a:t>A bin is selected based on the direction, and the vote ( the value that goes into the bin ) is selected based on the magnitude. Let’s first focus on the pixel encircled in blue. It has an angle ( direction ) of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60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degrees and magnitude of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So it adds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3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to the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6th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bin. The gradient at the pixel encircled using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green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has an angle of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50 degrees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and magnitude of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6.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Since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50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degrees is half way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between 40and 60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, the vote by the pixel splits evenly into the two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bins (40 and 60). The vote will be 3 each (3+3=6)</a:t>
            </a:r>
            <a:endParaRPr lang="en-US" sz="16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34348"/>
              </p:ext>
            </p:extLst>
          </p:nvPr>
        </p:nvGraphicFramePr>
        <p:xfrm>
          <a:off x="6545632" y="3315254"/>
          <a:ext cx="54388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316">
                  <a:extLst>
                    <a:ext uri="{9D8B030D-6E8A-4147-A177-3AD203B41FA5}">
                      <a16:colId xmlns:a16="http://schemas.microsoft.com/office/drawing/2014/main" val="2556741034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4207249978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207770571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349838615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2270347699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2374081983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739762444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56249907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16225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2365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40493" y="3951983"/>
            <a:ext cx="23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Gradients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6000" y="3651116"/>
            <a:ext cx="22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7328" y="3651116"/>
            <a:ext cx="42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40494" y="3651116"/>
            <a:ext cx="49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474261" y="3666004"/>
            <a:ext cx="42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26864" y="3666798"/>
            <a:ext cx="54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47037" y="3649897"/>
            <a:ext cx="50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39177" y="3660234"/>
            <a:ext cx="57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882913" y="3671159"/>
            <a:ext cx="58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140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463832" y="3666798"/>
            <a:ext cx="58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160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30" idx="0"/>
          </p:cNvCxnSpPr>
          <p:nvPr/>
        </p:nvCxnSpPr>
        <p:spPr>
          <a:xfrm flipV="1">
            <a:off x="2833416" y="3500674"/>
            <a:ext cx="6933154" cy="97865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</p:cNvCxnSpPr>
          <p:nvPr/>
        </p:nvCxnSpPr>
        <p:spPr>
          <a:xfrm flipV="1">
            <a:off x="4295303" y="3492262"/>
            <a:ext cx="4260767" cy="118931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03474" y="3484447"/>
            <a:ext cx="3863368" cy="10028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4"/>
          </p:cNvCxnSpPr>
          <p:nvPr/>
        </p:nvCxnSpPr>
        <p:spPr>
          <a:xfrm>
            <a:off x="2823248" y="2334138"/>
            <a:ext cx="0" cy="219507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03474" y="2334138"/>
            <a:ext cx="0" cy="219507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7" y="2289251"/>
            <a:ext cx="2340260" cy="39539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068794" y="2523110"/>
            <a:ext cx="57765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Open Sans"/>
              </a:rPr>
              <a:t>Eventually the 9 x 1 bin will have values contributed by each 8 x 8 </a:t>
            </a:r>
            <a:r>
              <a:rPr lang="en-US" sz="1600" dirty="0" smtClean="0">
                <a:solidFill>
                  <a:srgbClr val="333333"/>
                </a:solidFill>
                <a:latin typeface="Open Sans"/>
              </a:rPr>
              <a:t>cells, like the one below</a:t>
            </a:r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endParaRPr lang="en-US" sz="1600" dirty="0" smtClean="0">
              <a:solidFill>
                <a:srgbClr val="333333"/>
              </a:solidFill>
              <a:latin typeface="Open Sans"/>
            </a:endParaRPr>
          </a:p>
          <a:p>
            <a:endParaRPr lang="en-US" sz="1600" dirty="0">
              <a:solidFill>
                <a:srgbClr val="333333"/>
              </a:solidFill>
              <a:latin typeface="Open San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51452"/>
              </p:ext>
            </p:extLst>
          </p:nvPr>
        </p:nvGraphicFramePr>
        <p:xfrm>
          <a:off x="6237669" y="3467943"/>
          <a:ext cx="54388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316">
                  <a:extLst>
                    <a:ext uri="{9D8B030D-6E8A-4147-A177-3AD203B41FA5}">
                      <a16:colId xmlns:a16="http://schemas.microsoft.com/office/drawing/2014/main" val="2556741034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4207249978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207770571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349838615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2270347699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2374081983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739762444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56249907"/>
                    </a:ext>
                  </a:extLst>
                </a:gridCol>
                <a:gridCol w="604316">
                  <a:extLst>
                    <a:ext uri="{9D8B030D-6E8A-4147-A177-3AD203B41FA5}">
                      <a16:colId xmlns:a16="http://schemas.microsoft.com/office/drawing/2014/main" val="16225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2365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99737" y="4127264"/>
            <a:ext cx="23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Gradients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8037" y="3803805"/>
            <a:ext cx="22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89365" y="3803805"/>
            <a:ext cx="42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32531" y="3803805"/>
            <a:ext cx="49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6298" y="3818693"/>
            <a:ext cx="42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718901" y="3819487"/>
            <a:ext cx="54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39074" y="3802586"/>
            <a:ext cx="50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931214" y="3812923"/>
            <a:ext cx="57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574950" y="3823848"/>
            <a:ext cx="58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140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155869" y="3819487"/>
            <a:ext cx="58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160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017095" y="1783755"/>
            <a:ext cx="5772828" cy="5089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4 : 16 x 16 Block Normalization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0172" y="46034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Open Sans"/>
              </a:rPr>
              <a:t>Normalize the histogram over a bigger block of 16 x 16, which has 4 histograms. So 9 x 1 times 4 will yield a </a:t>
            </a:r>
          </a:p>
          <a:p>
            <a:r>
              <a:rPr lang="en-US" dirty="0" smtClean="0">
                <a:solidFill>
                  <a:srgbClr val="333333"/>
                </a:solidFill>
                <a:latin typeface="Open Sans"/>
              </a:rPr>
              <a:t>36 x 1 element vector.</a:t>
            </a:r>
          </a:p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 smtClean="0"/>
              <a:t>The </a:t>
            </a:r>
            <a:r>
              <a:rPr lang="en-US" dirty="0"/>
              <a:t>window is then moved by 8 pixels ( see animation ) and a normalized 36×1 vector is calculated over this window and the process is repeated</a:t>
            </a:r>
            <a:endParaRPr lang="en-US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08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95" b="933"/>
          <a:stretch/>
        </p:blipFill>
        <p:spPr>
          <a:xfrm>
            <a:off x="838200" y="2282766"/>
            <a:ext cx="2300591" cy="39169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068794" y="2523110"/>
            <a:ext cx="57765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the final HOG feature vector , the </a:t>
            </a:r>
            <a:r>
              <a:rPr lang="en-US" dirty="0"/>
              <a:t>36×1 vectors are concatenated into one giant vector.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size of this vector will depend on the size of the original image.</a:t>
            </a:r>
          </a:p>
          <a:p>
            <a:endParaRPr lang="en-US" dirty="0"/>
          </a:p>
          <a:p>
            <a:r>
              <a:rPr lang="en-US" dirty="0" smtClean="0"/>
              <a:t>The number of 16×16 </a:t>
            </a:r>
            <a:r>
              <a:rPr lang="en-US" dirty="0"/>
              <a:t>blocks </a:t>
            </a:r>
            <a:r>
              <a:rPr lang="en-US" dirty="0" smtClean="0"/>
              <a:t>is = There </a:t>
            </a:r>
            <a:r>
              <a:rPr lang="en-US" dirty="0"/>
              <a:t>are </a:t>
            </a:r>
            <a:r>
              <a:rPr lang="en-US" dirty="0" smtClean="0"/>
              <a:t>25 </a:t>
            </a:r>
            <a:r>
              <a:rPr lang="en-US" dirty="0"/>
              <a:t>horizontal </a:t>
            </a:r>
            <a:r>
              <a:rPr lang="en-US" dirty="0" smtClean="0"/>
              <a:t>44 vertical </a:t>
            </a:r>
            <a:r>
              <a:rPr lang="en-US" dirty="0"/>
              <a:t>positions making a total of </a:t>
            </a:r>
            <a:r>
              <a:rPr lang="en-US" dirty="0" smtClean="0"/>
              <a:t>25 </a:t>
            </a:r>
            <a:r>
              <a:rPr lang="en-US" dirty="0"/>
              <a:t>x </a:t>
            </a:r>
            <a:r>
              <a:rPr lang="en-US" dirty="0" smtClean="0"/>
              <a:t> 44 </a:t>
            </a:r>
            <a:r>
              <a:rPr lang="en-US" dirty="0"/>
              <a:t>= </a:t>
            </a:r>
            <a:r>
              <a:rPr lang="en-US" dirty="0" smtClean="0"/>
              <a:t>1100 blocks.</a:t>
            </a:r>
          </a:p>
          <a:p>
            <a:endParaRPr lang="en-US" dirty="0"/>
          </a:p>
          <a:p>
            <a:r>
              <a:rPr lang="en-US" dirty="0"/>
              <a:t>Each 16×16 block is represented by a 36×1 vector. So when we concatenate them all into one </a:t>
            </a:r>
            <a:r>
              <a:rPr lang="en-US" dirty="0" err="1"/>
              <a:t>gaint</a:t>
            </a:r>
            <a:r>
              <a:rPr lang="en-US" dirty="0"/>
              <a:t> vector we obtain a </a:t>
            </a:r>
            <a:r>
              <a:rPr lang="en-US" dirty="0" smtClean="0"/>
              <a:t>36×1100 </a:t>
            </a:r>
            <a:r>
              <a:rPr lang="en-US" dirty="0"/>
              <a:t>= </a:t>
            </a:r>
            <a:r>
              <a:rPr lang="en-US" b="1" dirty="0" smtClean="0"/>
              <a:t>39,600 feature </a:t>
            </a:r>
            <a:r>
              <a:rPr lang="en-US" dirty="0" smtClean="0"/>
              <a:t>dimensional </a:t>
            </a:r>
            <a:r>
              <a:rPr lang="en-US" dirty="0"/>
              <a:t>vector.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017095" y="1783755"/>
            <a:ext cx="5772828" cy="5089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5 : HOG Vector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282766"/>
            <a:ext cx="186447" cy="181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2146570"/>
            <a:ext cx="2300591" cy="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2613" y="1826578"/>
            <a:ext cx="45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27962" y="2282766"/>
            <a:ext cx="14591" cy="395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5659" y="4185103"/>
            <a:ext cx="45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How to Calculate HOG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1442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5 STEPS to Calculating HOG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58519" y="1783755"/>
            <a:ext cx="4662674" cy="5089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STEP 3 : Ready-made Functions</a:t>
            </a:r>
          </a:p>
          <a:p>
            <a:r>
              <a:rPr lang="en-US" dirty="0" smtClean="0"/>
              <a:t>SKLEARN</a:t>
            </a:r>
          </a:p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144" y="2357735"/>
            <a:ext cx="6245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Using </a:t>
            </a:r>
            <a:r>
              <a:rPr lang="en-US" b="1" dirty="0" err="1" smtClean="0">
                <a:latin typeface="Consolas" panose="020B0609020204030204" pitchFamily="49" charset="0"/>
              </a:rPr>
              <a:t>sklearn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skimage.feature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hog</a:t>
            </a:r>
          </a:p>
          <a:p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hog_image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hog(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orientations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pixels_per_cell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cells_per_block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visualize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multichannel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With </a:t>
            </a:r>
            <a:r>
              <a:rPr lang="en-US" b="1" dirty="0" err="1" smtClean="0">
                <a:latin typeface="Consolas" panose="020B0609020204030204" pitchFamily="49" charset="0"/>
              </a:rPr>
              <a:t>OpenCV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hog = cv2.HOGDescriptor()</a:t>
            </a:r>
          </a:p>
          <a:p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weights)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hog.detectMultiScale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resizeImg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winStride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1.04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71" y="3708467"/>
            <a:ext cx="1486076" cy="2510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27" y="3708467"/>
            <a:ext cx="1508814" cy="251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499" y="3708467"/>
            <a:ext cx="1445070" cy="25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1123</Words>
  <Application>Microsoft Office PowerPoint</Application>
  <PresentationFormat>Widescreen</PresentationFormat>
  <Paragraphs>416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Consolas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130</cp:revision>
  <dcterms:created xsi:type="dcterms:W3CDTF">2020-12-28T16:41:43Z</dcterms:created>
  <dcterms:modified xsi:type="dcterms:W3CDTF">2021-03-20T13:39:03Z</dcterms:modified>
</cp:coreProperties>
</file>