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93" r:id="rId3"/>
    <p:sldId id="294" r:id="rId4"/>
    <p:sldId id="304" r:id="rId5"/>
    <p:sldId id="305" r:id="rId6"/>
    <p:sldId id="306" r:id="rId7"/>
    <p:sldId id="295" r:id="rId8"/>
    <p:sldId id="296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000000"/>
    <a:srgbClr val="FF0000"/>
    <a:srgbClr val="FFFFFF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50" d="100"/>
          <a:sy n="150" d="100"/>
        </p:scale>
        <p:origin x="78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[Book1]Sheet1!$B$1</c:f>
              <c:strCache>
                <c:ptCount val="1"/>
                <c:pt idx="0">
                  <c:v>Humidity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[Book1]Sheet1!$A$2:$A$9</c:f>
              <c:numCache>
                <c:formatCode>General</c:formatCode>
                <c:ptCount val="8"/>
                <c:pt idx="0">
                  <c:v>18</c:v>
                </c:pt>
                <c:pt idx="1">
                  <c:v>25</c:v>
                </c:pt>
                <c:pt idx="2">
                  <c:v>28</c:v>
                </c:pt>
                <c:pt idx="3">
                  <c:v>35</c:v>
                </c:pt>
                <c:pt idx="4">
                  <c:v>38</c:v>
                </c:pt>
                <c:pt idx="5">
                  <c:v>42</c:v>
                </c:pt>
                <c:pt idx="6">
                  <c:v>70</c:v>
                </c:pt>
                <c:pt idx="7">
                  <c:v>65</c:v>
                </c:pt>
              </c:numCache>
            </c:numRef>
          </c:xVal>
          <c:yVal>
            <c:numRef>
              <c:f>[Book1]Sheet1!$B$2:$B$9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5</c:v>
                </c:pt>
                <c:pt idx="2">
                  <c:v>12</c:v>
                </c:pt>
                <c:pt idx="3">
                  <c:v>21</c:v>
                </c:pt>
                <c:pt idx="4">
                  <c:v>10</c:v>
                </c:pt>
                <c:pt idx="5">
                  <c:v>30</c:v>
                </c:pt>
                <c:pt idx="6">
                  <c:v>15</c:v>
                </c:pt>
                <c:pt idx="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F6-487B-9A2E-49FD6FC0BDE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[Book1]Sheet1!$A$12:$A$19</c:f>
              <c:numCache>
                <c:formatCode>General</c:formatCode>
                <c:ptCount val="8"/>
                <c:pt idx="0">
                  <c:v>10</c:v>
                </c:pt>
                <c:pt idx="1">
                  <c:v>5</c:v>
                </c:pt>
                <c:pt idx="2">
                  <c:v>18</c:v>
                </c:pt>
                <c:pt idx="3">
                  <c:v>21</c:v>
                </c:pt>
                <c:pt idx="4">
                  <c:v>32</c:v>
                </c:pt>
                <c:pt idx="5">
                  <c:v>40</c:v>
                </c:pt>
                <c:pt idx="6">
                  <c:v>52</c:v>
                </c:pt>
                <c:pt idx="7">
                  <c:v>45</c:v>
                </c:pt>
              </c:numCache>
            </c:numRef>
          </c:xVal>
          <c:yVal>
            <c:numRef>
              <c:f>[Book1]Sheet1!$B$12:$B$19</c:f>
              <c:numCache>
                <c:formatCode>General</c:formatCode>
                <c:ptCount val="8"/>
                <c:pt idx="0">
                  <c:v>50</c:v>
                </c:pt>
                <c:pt idx="1">
                  <c:v>80</c:v>
                </c:pt>
                <c:pt idx="2">
                  <c:v>85</c:v>
                </c:pt>
                <c:pt idx="3">
                  <c:v>55</c:v>
                </c:pt>
                <c:pt idx="4">
                  <c:v>45</c:v>
                </c:pt>
                <c:pt idx="5">
                  <c:v>100</c:v>
                </c:pt>
                <c:pt idx="6">
                  <c:v>90</c:v>
                </c:pt>
                <c:pt idx="7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F6-487B-9A2E-49FD6FC0B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207608"/>
        <c:axId val="490204328"/>
      </c:scatterChart>
      <c:valAx>
        <c:axId val="490207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04328"/>
        <c:crosses val="autoZero"/>
        <c:crossBetween val="midCat"/>
      </c:valAx>
      <c:valAx>
        <c:axId val="49020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07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[Book1]Sheet1!$B$22</c:f>
              <c:strCache>
                <c:ptCount val="1"/>
                <c:pt idx="0">
                  <c:v>Humidity</c:v>
                </c:pt>
              </c:strCache>
            </c:strRef>
          </c:tx>
          <c:spPr>
            <a:ln w="19050">
              <a:noFill/>
            </a:ln>
          </c:spPr>
          <c:xVal>
            <c:numRef>
              <c:f>[Book1]Sheet1!$A$23:$A$30</c:f>
              <c:numCache>
                <c:formatCode>General</c:formatCode>
                <c:ptCount val="8"/>
                <c:pt idx="0">
                  <c:v>18</c:v>
                </c:pt>
                <c:pt idx="1">
                  <c:v>25</c:v>
                </c:pt>
                <c:pt idx="2">
                  <c:v>28</c:v>
                </c:pt>
                <c:pt idx="3">
                  <c:v>35</c:v>
                </c:pt>
                <c:pt idx="4">
                  <c:v>38</c:v>
                </c:pt>
                <c:pt idx="5">
                  <c:v>42</c:v>
                </c:pt>
                <c:pt idx="6">
                  <c:v>42</c:v>
                </c:pt>
                <c:pt idx="7">
                  <c:v>45</c:v>
                </c:pt>
              </c:numCache>
            </c:numRef>
          </c:xVal>
          <c:yVal>
            <c:numRef>
              <c:f>[Book1]Sheet1!$B$23:$B$30</c:f>
              <c:numCache>
                <c:formatCode>General</c:formatCode>
                <c:ptCount val="8"/>
                <c:pt idx="0">
                  <c:v>75</c:v>
                </c:pt>
                <c:pt idx="1">
                  <c:v>10</c:v>
                </c:pt>
                <c:pt idx="2">
                  <c:v>45</c:v>
                </c:pt>
                <c:pt idx="3">
                  <c:v>30</c:v>
                </c:pt>
                <c:pt idx="4">
                  <c:v>28</c:v>
                </c:pt>
                <c:pt idx="5">
                  <c:v>20</c:v>
                </c:pt>
                <c:pt idx="6">
                  <c:v>25</c:v>
                </c:pt>
                <c:pt idx="7">
                  <c:v>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6A-47D8-943B-3C54E43B590A}"/>
            </c:ext>
          </c:extLst>
        </c:ser>
        <c:ser>
          <c:idx val="1"/>
          <c:order val="1"/>
          <c:spPr>
            <a:ln w="19050">
              <a:noFill/>
            </a:ln>
          </c:spPr>
          <c:xVal>
            <c:numRef>
              <c:f>[Book1]Sheet1!$A$33:$A$40</c:f>
              <c:numCache>
                <c:formatCode>General</c:formatCode>
                <c:ptCount val="8"/>
                <c:pt idx="0">
                  <c:v>45</c:v>
                </c:pt>
                <c:pt idx="1">
                  <c:v>47</c:v>
                </c:pt>
                <c:pt idx="2">
                  <c:v>70</c:v>
                </c:pt>
                <c:pt idx="3">
                  <c:v>72</c:v>
                </c:pt>
                <c:pt idx="4">
                  <c:v>71</c:v>
                </c:pt>
                <c:pt idx="5">
                  <c:v>78</c:v>
                </c:pt>
                <c:pt idx="6">
                  <c:v>85</c:v>
                </c:pt>
                <c:pt idx="7">
                  <c:v>100</c:v>
                </c:pt>
              </c:numCache>
            </c:numRef>
          </c:xVal>
          <c:yVal>
            <c:numRef>
              <c:f>[Book1]Sheet1!$B$33:$B$40</c:f>
              <c:numCache>
                <c:formatCode>General</c:formatCode>
                <c:ptCount val="8"/>
                <c:pt idx="0">
                  <c:v>100</c:v>
                </c:pt>
                <c:pt idx="1">
                  <c:v>85</c:v>
                </c:pt>
                <c:pt idx="2">
                  <c:v>85</c:v>
                </c:pt>
                <c:pt idx="3">
                  <c:v>75</c:v>
                </c:pt>
                <c:pt idx="4">
                  <c:v>65</c:v>
                </c:pt>
                <c:pt idx="5">
                  <c:v>63</c:v>
                </c:pt>
                <c:pt idx="6">
                  <c:v>90</c:v>
                </c:pt>
                <c:pt idx="7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6A-47D8-943B-3C54E43B5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207608"/>
        <c:axId val="490204328"/>
      </c:scatterChart>
      <c:valAx>
        <c:axId val="490207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04328"/>
        <c:crosses val="autoZero"/>
        <c:crossBetween val="midCat"/>
      </c:valAx>
      <c:valAx>
        <c:axId val="49020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07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5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1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Neural Network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Components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Activation Function: </a:t>
            </a:r>
            <a:r>
              <a:rPr lang="en-US" b="1" dirty="0" err="1" smtClean="0">
                <a:solidFill>
                  <a:srgbClr val="C00000"/>
                </a:solidFill>
                <a:latin typeface="+mn-lt"/>
              </a:rPr>
              <a:t>Hyberbolic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 Tangent Function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2410140"/>
            <a:ext cx="5372375" cy="40996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Limits output values between -1 and 1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Outputs are real numbers.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f(x) = </a:t>
            </a:r>
            <a:r>
              <a:rPr lang="en-US" i="1" dirty="0" err="1" smtClean="0"/>
              <a:t>tanh</a:t>
            </a:r>
            <a:r>
              <a:rPr lang="en-US" i="1" dirty="0" smtClean="0"/>
              <a:t>(x)</a:t>
            </a:r>
            <a:endParaRPr lang="en-US" i="1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" name="Picture 1" descr="Datei:Hyperbolic Tangent.svg –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7" y="2002333"/>
            <a:ext cx="6067947" cy="33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Activation Function: Rectified Linear Unit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1713744"/>
            <a:ext cx="5372375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Limits outputs to positive values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It is unbounded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Quite Popular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" name="Picture 1" descr="machine learning - What is the &quot;dying ReLU&quot; problem i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4" y="1371600"/>
            <a:ext cx="4983783" cy="37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Complete Neural Model: Perceptron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866471" y="2336178"/>
                <a:ext cx="1483630" cy="154418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71" y="2336178"/>
                <a:ext cx="1483630" cy="1544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4" idx="6"/>
            <a:endCxn id="27" idx="1"/>
          </p:cNvCxnSpPr>
          <p:nvPr/>
        </p:nvCxnSpPr>
        <p:spPr>
          <a:xfrm flipV="1">
            <a:off x="4350101" y="3098447"/>
            <a:ext cx="924540" cy="9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3317" y="2096446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7" y="2096446"/>
                <a:ext cx="702453" cy="363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43317" y="2683841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7" y="2683841"/>
                <a:ext cx="702453" cy="363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43317" y="3271237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7" y="3271237"/>
                <a:ext cx="702453" cy="363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43316" y="4235092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6" y="4235092"/>
                <a:ext cx="702453" cy="363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stCxn id="6" idx="3"/>
            <a:endCxn id="4" idx="1"/>
          </p:cNvCxnSpPr>
          <p:nvPr/>
        </p:nvCxnSpPr>
        <p:spPr>
          <a:xfrm>
            <a:off x="2245770" y="2278115"/>
            <a:ext cx="837974" cy="284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2245770" y="2865510"/>
            <a:ext cx="620701" cy="72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</p:cNvCxnSpPr>
          <p:nvPr/>
        </p:nvCxnSpPr>
        <p:spPr>
          <a:xfrm flipV="1">
            <a:off x="2245770" y="3424677"/>
            <a:ext cx="702452" cy="28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4" idx="3"/>
          </p:cNvCxnSpPr>
          <p:nvPr/>
        </p:nvCxnSpPr>
        <p:spPr>
          <a:xfrm flipV="1">
            <a:off x="2245769" y="3654222"/>
            <a:ext cx="837975" cy="762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5085" y="1892191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16" name="Straight Connector 15"/>
          <p:cNvCxnSpPr>
            <a:endCxn id="6" idx="1"/>
          </p:cNvCxnSpPr>
          <p:nvPr/>
        </p:nvCxnSpPr>
        <p:spPr>
          <a:xfrm>
            <a:off x="865086" y="2278115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5085" y="2854408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5085" y="3452906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6093" y="4429880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5085" y="2498226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7197" y="3055345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5085" y="4049920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516431" y="5179806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31" y="5179806"/>
                <a:ext cx="702453" cy="363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839208" y="5374594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" y="4994634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baseline="-25000" dirty="0"/>
          </a:p>
        </p:txBody>
      </p:sp>
      <p:cxnSp>
        <p:nvCxnSpPr>
          <p:cNvPr id="26" name="Straight Connector 25"/>
          <p:cNvCxnSpPr>
            <a:stCxn id="23" idx="3"/>
          </p:cNvCxnSpPr>
          <p:nvPr/>
        </p:nvCxnSpPr>
        <p:spPr>
          <a:xfrm flipV="1">
            <a:off x="2218884" y="3880363"/>
            <a:ext cx="1129683" cy="148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4641" y="2562319"/>
            <a:ext cx="3066883" cy="107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361628" y="3093535"/>
            <a:ext cx="924540" cy="9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66415" y="2746671"/>
                <a:ext cx="2583711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15" y="2746671"/>
                <a:ext cx="2583711" cy="7923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2"/>
          <p:cNvSpPr txBox="1">
            <a:spLocks/>
          </p:cNvSpPr>
          <p:nvPr/>
        </p:nvSpPr>
        <p:spPr>
          <a:xfrm>
            <a:off x="6393712" y="4049920"/>
            <a:ext cx="5372375" cy="245988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Outcomes from the activation function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If Sigmoid , then 0.5 becomes the threshold for the ‘neuron’ to fire.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7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Some notes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0734" y="1713744"/>
            <a:ext cx="11080399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All values must be real numbers, not </a:t>
            </a:r>
            <a:r>
              <a:rPr lang="en-US" dirty="0" smtClean="0"/>
              <a:t>integers.</a:t>
            </a: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Bias is constant throughout, and only need to deal with figuring out the weights for the bias.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The weights and inputs can be 1-D </a:t>
            </a:r>
            <a:r>
              <a:rPr lang="en-US" dirty="0" smtClean="0"/>
              <a:t>vectors.</a:t>
            </a: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Sum can then be calculated as z  = w . </a:t>
            </a:r>
            <a:r>
              <a:rPr lang="en-US" dirty="0" smtClean="0"/>
              <a:t>x (dot product between w and x)</a:t>
            </a: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The sum is fed to a chosen activation </a:t>
            </a:r>
            <a:r>
              <a:rPr lang="en-US" dirty="0" smtClean="0"/>
              <a:t>function.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6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Neural Network Components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835534" y="1713744"/>
            <a:ext cx="6094055" cy="479605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Neurons and </a:t>
            </a:r>
            <a:r>
              <a:rPr lang="en-US" dirty="0" err="1" smtClean="0"/>
              <a:t>Perceptrons</a:t>
            </a:r>
            <a:endParaRPr lang="en-US" dirty="0" smtClean="0"/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Weights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Bias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Activation Function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Binary Step 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SIGMOID or Logistic (2-class)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err="1" smtClean="0"/>
              <a:t>Hyberbolic</a:t>
            </a:r>
            <a:r>
              <a:rPr lang="en-US" dirty="0" smtClean="0"/>
              <a:t> Tangent (</a:t>
            </a:r>
            <a:r>
              <a:rPr lang="en-US" dirty="0" err="1" smtClean="0"/>
              <a:t>tanh</a:t>
            </a:r>
            <a:r>
              <a:rPr lang="en-US" dirty="0" smtClean="0"/>
              <a:t>)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Rectified Linear Unit (RELU)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err="1" smtClean="0"/>
              <a:t>Softmax</a:t>
            </a:r>
            <a:r>
              <a:rPr lang="en-US" dirty="0" smtClean="0"/>
              <a:t> (multi-class normalized class prediction)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3" name="Picture 2" descr="File:Two-layer feedforward artificial neural network.png ...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" t="12619" r="6289" b="9981"/>
          <a:stretch/>
        </p:blipFill>
        <p:spPr>
          <a:xfrm rot="16200000">
            <a:off x="1098700" y="1814622"/>
            <a:ext cx="3558363" cy="3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Structure of a Neuron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1713744"/>
            <a:ext cx="5227481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Inputs 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/>
              <a:t>1</a:t>
            </a:r>
            <a:r>
              <a:rPr lang="en-US" dirty="0" smtClean="0"/>
              <a:t>, ….x</a:t>
            </a:r>
            <a:r>
              <a:rPr lang="en-US" baseline="-25000" dirty="0"/>
              <a:t>n-1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Assigning weights to each input.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To fire or not, would be to simply add the weights times the input x vector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4172328" y="2603921"/>
                <a:ext cx="1483630" cy="154418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28" y="2603921"/>
                <a:ext cx="1483630" cy="1544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" idx="6"/>
          </p:cNvCxnSpPr>
          <p:nvPr/>
        </p:nvCxnSpPr>
        <p:spPr>
          <a:xfrm flipV="1">
            <a:off x="5655958" y="3372985"/>
            <a:ext cx="490506" cy="3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10305" y="2331417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05" y="2331417"/>
                <a:ext cx="702453" cy="363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10305" y="2918812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05" y="2918812"/>
                <a:ext cx="702453" cy="363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10305" y="3506208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05" y="3506208"/>
                <a:ext cx="702453" cy="363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10304" y="4470063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04" y="4470063"/>
                <a:ext cx="702453" cy="363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2912758" y="2513086"/>
            <a:ext cx="1314071" cy="503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2" idx="2"/>
          </p:cNvCxnSpPr>
          <p:nvPr/>
        </p:nvCxnSpPr>
        <p:spPr>
          <a:xfrm>
            <a:off x="2912758" y="3100481"/>
            <a:ext cx="1259570" cy="275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3"/>
          </p:cNvCxnSpPr>
          <p:nvPr/>
        </p:nvCxnSpPr>
        <p:spPr>
          <a:xfrm flipV="1">
            <a:off x="2912758" y="3566766"/>
            <a:ext cx="1259570" cy="121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</p:cNvCxnSpPr>
          <p:nvPr/>
        </p:nvCxnSpPr>
        <p:spPr>
          <a:xfrm flipV="1">
            <a:off x="2912757" y="3768619"/>
            <a:ext cx="1404907" cy="88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32073" y="2127162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1532074" y="2513086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32073" y="3089379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32073" y="3687877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33081" y="4664851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32073" y="2733197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44185" y="3290316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32073" y="4284891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02"/>
          <a:stretch/>
        </p:blipFill>
        <p:spPr>
          <a:xfrm>
            <a:off x="98704" y="1308895"/>
            <a:ext cx="951329" cy="8096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02" b="93868"/>
          <a:stretch/>
        </p:blipFill>
        <p:spPr>
          <a:xfrm rot="5400000">
            <a:off x="781319" y="2612495"/>
            <a:ext cx="1174795" cy="524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08" r="3202" b="87382"/>
          <a:stretch/>
        </p:blipFill>
        <p:spPr>
          <a:xfrm rot="5400000">
            <a:off x="894934" y="3677436"/>
            <a:ext cx="951329" cy="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Structure of a Neuron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2461613" y="2815394"/>
                <a:ext cx="1483630" cy="154418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13" y="2815394"/>
                <a:ext cx="1483630" cy="1544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" idx="6"/>
          </p:cNvCxnSpPr>
          <p:nvPr/>
        </p:nvCxnSpPr>
        <p:spPr>
          <a:xfrm flipV="1">
            <a:off x="3945243" y="3587486"/>
            <a:ext cx="54803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38459" y="2725033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59" y="2725033"/>
                <a:ext cx="702453" cy="363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138459" y="3969465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59" y="3969465"/>
                <a:ext cx="702453" cy="363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6" idx="3"/>
            <a:endCxn id="2" idx="1"/>
          </p:cNvCxnSpPr>
          <p:nvPr/>
        </p:nvCxnSpPr>
        <p:spPr>
          <a:xfrm>
            <a:off x="1840912" y="2906702"/>
            <a:ext cx="837974" cy="1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V="1">
            <a:off x="1840912" y="3845324"/>
            <a:ext cx="666118" cy="305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0227" y="2520778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460228" y="2906702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0227" y="4140032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226" y="3757105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109960"/>
              </p:ext>
            </p:extLst>
          </p:nvPr>
        </p:nvGraphicFramePr>
        <p:xfrm>
          <a:off x="5584298" y="2002899"/>
          <a:ext cx="5812395" cy="308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7" name="Straight Connector 36"/>
          <p:cNvCxnSpPr/>
          <p:nvPr/>
        </p:nvCxnSpPr>
        <p:spPr>
          <a:xfrm flipV="1">
            <a:off x="5934517" y="2890110"/>
            <a:ext cx="4832392" cy="1918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236121" y="2294877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21" y="2294877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211128" y="3593503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28" y="3593503"/>
                <a:ext cx="5071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Bias Input to Neuron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2461613" y="2815394"/>
                <a:ext cx="1483630" cy="154418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13" y="2815394"/>
                <a:ext cx="1483630" cy="1544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2" idx="6"/>
          </p:cNvCxnSpPr>
          <p:nvPr/>
        </p:nvCxnSpPr>
        <p:spPr>
          <a:xfrm flipV="1">
            <a:off x="3945243" y="3587486"/>
            <a:ext cx="54803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38459" y="2725033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59" y="2725033"/>
                <a:ext cx="702453" cy="363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38459" y="3969465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59" y="3969465"/>
                <a:ext cx="702453" cy="363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26" idx="3"/>
            <a:endCxn id="22" idx="1"/>
          </p:cNvCxnSpPr>
          <p:nvPr/>
        </p:nvCxnSpPr>
        <p:spPr>
          <a:xfrm>
            <a:off x="1840912" y="2906702"/>
            <a:ext cx="837974" cy="1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3"/>
          </p:cNvCxnSpPr>
          <p:nvPr/>
        </p:nvCxnSpPr>
        <p:spPr>
          <a:xfrm flipV="1">
            <a:off x="1840912" y="3845324"/>
            <a:ext cx="666118" cy="305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227" y="2520778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37" name="Straight Connector 36"/>
          <p:cNvCxnSpPr>
            <a:endCxn id="26" idx="1"/>
          </p:cNvCxnSpPr>
          <p:nvPr/>
        </p:nvCxnSpPr>
        <p:spPr>
          <a:xfrm>
            <a:off x="460228" y="2906702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0227" y="4140032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0226" y="3757105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117305"/>
              </p:ext>
            </p:extLst>
          </p:nvPr>
        </p:nvGraphicFramePr>
        <p:xfrm>
          <a:off x="5976907" y="20392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556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Structure of a Neuron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6191880" y="2274424"/>
                <a:ext cx="1483630" cy="154418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880" y="2274424"/>
                <a:ext cx="1483630" cy="1544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" idx="6"/>
          </p:cNvCxnSpPr>
          <p:nvPr/>
        </p:nvCxnSpPr>
        <p:spPr>
          <a:xfrm flipV="1">
            <a:off x="7675510" y="3043488"/>
            <a:ext cx="490506" cy="3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8726" y="2034692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26" y="2034692"/>
                <a:ext cx="702453" cy="363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68726" y="2622087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26" y="2622087"/>
                <a:ext cx="702453" cy="363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68726" y="3209483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26" y="3209483"/>
                <a:ext cx="702453" cy="363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68725" y="4173338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25" y="4173338"/>
                <a:ext cx="702453" cy="363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6" idx="3"/>
            <a:endCxn id="2" idx="1"/>
          </p:cNvCxnSpPr>
          <p:nvPr/>
        </p:nvCxnSpPr>
        <p:spPr>
          <a:xfrm>
            <a:off x="5571179" y="2216361"/>
            <a:ext cx="837974" cy="284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>
            <a:off x="5571179" y="2803756"/>
            <a:ext cx="620701" cy="4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3"/>
          </p:cNvCxnSpPr>
          <p:nvPr/>
        </p:nvCxnSpPr>
        <p:spPr>
          <a:xfrm flipV="1">
            <a:off x="5571179" y="3362923"/>
            <a:ext cx="702452" cy="28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2" idx="3"/>
          </p:cNvCxnSpPr>
          <p:nvPr/>
        </p:nvCxnSpPr>
        <p:spPr>
          <a:xfrm flipV="1">
            <a:off x="5571178" y="3592468"/>
            <a:ext cx="837975" cy="762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0494" y="1830437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4190495" y="2216361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90494" y="2792654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90494" y="3391152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1502" y="4368126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0494" y="2436472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02606" y="2993591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0494" y="3988166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841840" y="5118052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840" y="5118052"/>
                <a:ext cx="702453" cy="363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4164617" y="5312840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63609" y="4932880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baseline="-25000" dirty="0"/>
          </a:p>
        </p:txBody>
      </p:sp>
      <p:cxnSp>
        <p:nvCxnSpPr>
          <p:cNvPr id="5" name="Straight Connector 4"/>
          <p:cNvCxnSpPr>
            <a:stCxn id="22" idx="3"/>
          </p:cNvCxnSpPr>
          <p:nvPr/>
        </p:nvCxnSpPr>
        <p:spPr>
          <a:xfrm flipV="1">
            <a:off x="5544293" y="3818609"/>
            <a:ext cx="1177455" cy="14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Activation Function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1713744"/>
            <a:ext cx="5227481" cy="47960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Current neuron isn’t actually very useful.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Can lead to very large or small value based on input values. Maybe become too sensitive.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Can lead to dramatic change in results with very little change in actual neuron value.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Not easily trained since it cannot be trained. It is a linear function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/>
              <p:cNvSpPr/>
              <p:nvPr/>
            </p:nvSpPr>
            <p:spPr>
              <a:xfrm>
                <a:off x="3186214" y="2299824"/>
                <a:ext cx="1483630" cy="154418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214" y="2299824"/>
                <a:ext cx="1483630" cy="1544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9" idx="6"/>
          </p:cNvCxnSpPr>
          <p:nvPr/>
        </p:nvCxnSpPr>
        <p:spPr>
          <a:xfrm flipV="1">
            <a:off x="4669844" y="3068888"/>
            <a:ext cx="490506" cy="3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863060" y="2060092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60" y="2060092"/>
                <a:ext cx="702453" cy="363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863060" y="2647487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60" y="2647487"/>
                <a:ext cx="702453" cy="363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863060" y="3234883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60" y="3234883"/>
                <a:ext cx="702453" cy="363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863059" y="4198738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59" y="4198738"/>
                <a:ext cx="702453" cy="363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31" idx="3"/>
            <a:endCxn id="29" idx="1"/>
          </p:cNvCxnSpPr>
          <p:nvPr/>
        </p:nvCxnSpPr>
        <p:spPr>
          <a:xfrm>
            <a:off x="2565513" y="2241761"/>
            <a:ext cx="837974" cy="284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</p:cNvCxnSpPr>
          <p:nvPr/>
        </p:nvCxnSpPr>
        <p:spPr>
          <a:xfrm>
            <a:off x="2565513" y="2829156"/>
            <a:ext cx="620701" cy="4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3"/>
          </p:cNvCxnSpPr>
          <p:nvPr/>
        </p:nvCxnSpPr>
        <p:spPr>
          <a:xfrm flipV="1">
            <a:off x="2565513" y="3388323"/>
            <a:ext cx="702452" cy="28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3"/>
            <a:endCxn id="29" idx="3"/>
          </p:cNvCxnSpPr>
          <p:nvPr/>
        </p:nvCxnSpPr>
        <p:spPr>
          <a:xfrm flipV="1">
            <a:off x="2565512" y="3617868"/>
            <a:ext cx="837975" cy="762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84828" y="1855837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0" name="Straight Connector 39"/>
          <p:cNvCxnSpPr>
            <a:endCxn id="31" idx="1"/>
          </p:cNvCxnSpPr>
          <p:nvPr/>
        </p:nvCxnSpPr>
        <p:spPr>
          <a:xfrm>
            <a:off x="1184829" y="2241761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84828" y="2818054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84828" y="3416552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85836" y="4393526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84828" y="2461872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6940" y="3018991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84828" y="4013566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1836174" y="5143452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174" y="5143452"/>
                <a:ext cx="702453" cy="363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58951" y="5338240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7943" y="4958280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baseline="-25000" dirty="0"/>
          </a:p>
        </p:txBody>
      </p:sp>
      <p:cxnSp>
        <p:nvCxnSpPr>
          <p:cNvPr id="50" name="Straight Connector 49"/>
          <p:cNvCxnSpPr>
            <a:stCxn id="47" idx="3"/>
          </p:cNvCxnSpPr>
          <p:nvPr/>
        </p:nvCxnSpPr>
        <p:spPr>
          <a:xfrm flipV="1">
            <a:off x="2538627" y="3844009"/>
            <a:ext cx="1177455" cy="14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Activation Function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1713743"/>
            <a:ext cx="5341088" cy="48902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Model the desired threshold behavior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Usually constrain the output values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Provides non-linearity to the neuron – making it easy to train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Training enabled by </a:t>
            </a:r>
            <a:r>
              <a:rPr lang="en-US" dirty="0" err="1" smtClean="0"/>
              <a:t>backpropogation</a:t>
            </a:r>
            <a:r>
              <a:rPr lang="en-US" dirty="0" smtClean="0"/>
              <a:t> </a:t>
            </a:r>
            <a:r>
              <a:rPr lang="en-US" dirty="0" smtClean="0"/>
              <a:t>(meaning function should be differentiable)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92054" y="2431870"/>
                <a:ext cx="1483630" cy="154418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54" y="2431870"/>
                <a:ext cx="1483630" cy="1544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6"/>
          </p:cNvCxnSpPr>
          <p:nvPr/>
        </p:nvCxnSpPr>
        <p:spPr>
          <a:xfrm flipV="1">
            <a:off x="3775684" y="3200934"/>
            <a:ext cx="490506" cy="3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8900" y="2192138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00" y="2192138"/>
                <a:ext cx="702453" cy="363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68900" y="2779533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00" y="2779533"/>
                <a:ext cx="702453" cy="363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8900" y="3366929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00" y="3366929"/>
                <a:ext cx="702453" cy="363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68899" y="4330784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99" y="4330784"/>
                <a:ext cx="702453" cy="363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7" idx="3"/>
            <a:endCxn id="5" idx="1"/>
          </p:cNvCxnSpPr>
          <p:nvPr/>
        </p:nvCxnSpPr>
        <p:spPr>
          <a:xfrm>
            <a:off x="1671353" y="2373807"/>
            <a:ext cx="837974" cy="284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</p:cNvCxnSpPr>
          <p:nvPr/>
        </p:nvCxnSpPr>
        <p:spPr>
          <a:xfrm>
            <a:off x="1671353" y="2961202"/>
            <a:ext cx="620701" cy="4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</p:cNvCxnSpPr>
          <p:nvPr/>
        </p:nvCxnSpPr>
        <p:spPr>
          <a:xfrm flipV="1">
            <a:off x="1671353" y="3520369"/>
            <a:ext cx="702452" cy="28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5" idx="3"/>
          </p:cNvCxnSpPr>
          <p:nvPr/>
        </p:nvCxnSpPr>
        <p:spPr>
          <a:xfrm flipV="1">
            <a:off x="1671352" y="3749914"/>
            <a:ext cx="837975" cy="762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668" y="1987883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290669" y="2373807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668" y="2950100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0668" y="3548598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1676" y="4525572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668" y="2593918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2780" y="3151037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668" y="4145612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42014" y="5275498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14" y="5275498"/>
                <a:ext cx="702453" cy="363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264791" y="5470286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783" y="5090326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baseline="-25000" dirty="0"/>
          </a:p>
        </p:txBody>
      </p:sp>
      <p:cxnSp>
        <p:nvCxnSpPr>
          <p:cNvPr id="28" name="Straight Connector 27"/>
          <p:cNvCxnSpPr>
            <a:stCxn id="25" idx="3"/>
          </p:cNvCxnSpPr>
          <p:nvPr/>
        </p:nvCxnSpPr>
        <p:spPr>
          <a:xfrm flipV="1">
            <a:off x="1644467" y="3976055"/>
            <a:ext cx="1177455" cy="148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269582" y="3019265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82" y="3019265"/>
                <a:ext cx="702453" cy="363338"/>
              </a:xfrm>
              <a:prstGeom prst="rect">
                <a:avLst/>
              </a:prstGeom>
              <a:blipFill>
                <a:blip r:embed="rId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3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Activation Function: Sigmoid Function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393712" y="2010468"/>
                <a:ext cx="5227481" cy="44993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dirty="0" smtClean="0"/>
                  <a:t>Limits output values between 0 and 1</a:t>
                </a:r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dirty="0" smtClean="0"/>
                  <a:t>Smooth change to boundary</a:t>
                </a:r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dirty="0" smtClean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712" y="2010468"/>
                <a:ext cx="5227481" cy="4499333"/>
              </a:xfrm>
              <a:prstGeom prst="rect">
                <a:avLst/>
              </a:prstGeom>
              <a:blipFill>
                <a:blip r:embed="rId3"/>
                <a:stretch>
                  <a:fillRect l="-2450" t="-2439" r="-3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79" y="1932875"/>
            <a:ext cx="6029467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684</Words>
  <Application>Microsoft Office PowerPoint</Application>
  <PresentationFormat>Widescreen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148</cp:revision>
  <dcterms:created xsi:type="dcterms:W3CDTF">2020-12-28T16:41:43Z</dcterms:created>
  <dcterms:modified xsi:type="dcterms:W3CDTF">2021-04-10T14:15:47Z</dcterms:modified>
</cp:coreProperties>
</file>