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59" r:id="rId3"/>
    <p:sldId id="261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D1D0"/>
    <a:srgbClr val="D26E6C"/>
    <a:srgbClr val="D23200"/>
    <a:srgbClr val="000000"/>
    <a:srgbClr val="FF0000"/>
    <a:srgbClr val="FFFFFF"/>
    <a:srgbClr val="FF5C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858" autoAdjust="0"/>
  </p:normalViewPr>
  <p:slideViewPr>
    <p:cSldViewPr snapToGrid="0">
      <p:cViewPr varScale="1">
        <p:scale>
          <a:sx n="147" d="100"/>
          <a:sy n="147" d="100"/>
        </p:scale>
        <p:origin x="79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027B8-AD4A-42EC-96E6-7BED21B44FD3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2D34F-3AC1-4EA0-ABF8-CBF303DEF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1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2D34F-3AC1-4EA0-ABF8-CBF303DEF0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21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73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563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12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7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0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-209551" y="1609725"/>
            <a:ext cx="12496800" cy="4489450"/>
          </a:xfrm>
          <a:prstGeom prst="rect">
            <a:avLst/>
          </a:prstGeom>
        </p:spPr>
        <p:txBody>
          <a:bodyPr lIns="91440" tIns="45720" rIns="91440" bIns="45720"/>
          <a:lstStyle>
            <a:lvl1pPr marL="15875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endParaRPr lang="id-ID" noProof="0">
              <a:sym typeface="Gill Sans"/>
            </a:endParaRP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377954" y="2165350"/>
            <a:ext cx="4025900" cy="2298700"/>
          </a:xfrm>
          <a:prstGeom prst="rect">
            <a:avLst/>
          </a:prstGeom>
        </p:spPr>
        <p:txBody>
          <a:bodyPr lIns="91440" tIns="45720" rIns="91440" bIns="45720"/>
          <a:lstStyle>
            <a:lvl1pPr marL="15875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endParaRPr lang="id-ID" noProof="0">
              <a:sym typeface="Gill Sans"/>
            </a:endParaRP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972061" y="3854450"/>
            <a:ext cx="1200151" cy="1587500"/>
          </a:xfrm>
          <a:prstGeom prst="rect">
            <a:avLst/>
          </a:prstGeom>
        </p:spPr>
        <p:txBody>
          <a:bodyPr lIns="91440" tIns="45720" rIns="91440" bIns="45720"/>
          <a:lstStyle>
            <a:lvl1pPr marL="15875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endParaRPr lang="id-ID" noProof="0"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310046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8730"/>
            <a:ext cx="10515600" cy="72287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1665"/>
            <a:ext cx="10515600" cy="45952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9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4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5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0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9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9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1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6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0A3E9-73D4-4AAE-BB29-B177CB63F189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ttps://brand.ncsu.edu/img/logo/4x1white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1265" y="187470"/>
            <a:ext cx="2218981" cy="22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172995" y="154460"/>
            <a:ext cx="3865605" cy="307777"/>
          </a:xfrm>
          <a:prstGeom prst="rect">
            <a:avLst/>
          </a:prstGeom>
          <a:solidFill>
            <a:srgbClr val="CE2029"/>
          </a:solidFill>
        </p:spPr>
        <p:txBody>
          <a:bodyPr wrap="square" rtlCol="0">
            <a:spAutoFit/>
          </a:bodyPr>
          <a:lstStyle/>
          <a:p>
            <a:r>
              <a:rPr lang="en-US" sz="1400" b="1" spc="180" dirty="0" smtClean="0">
                <a:solidFill>
                  <a:schemeClr val="bg1"/>
                </a:solidFill>
              </a:rPr>
              <a:t>Foundations</a:t>
            </a:r>
            <a:r>
              <a:rPr lang="en-US" sz="1400" b="1" spc="180" baseline="0" dirty="0" smtClean="0">
                <a:solidFill>
                  <a:schemeClr val="bg1"/>
                </a:solidFill>
              </a:rPr>
              <a:t> of Smart Manufacturing</a:t>
            </a:r>
            <a:endParaRPr lang="en-US" sz="1400" b="1" spc="18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641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AutoShape 5"/>
          <p:cNvSpPr>
            <a:spLocks/>
          </p:cNvSpPr>
          <p:nvPr/>
        </p:nvSpPr>
        <p:spPr bwMode="auto">
          <a:xfrm>
            <a:off x="1258431" y="1394298"/>
            <a:ext cx="9409569" cy="236397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>
              <a:defRPr/>
            </a:pPr>
            <a:r>
              <a:rPr lang="es-ES" sz="4800" b="1" dirty="0" err="1" smtClean="0">
                <a:solidFill>
                  <a:srgbClr val="C00000"/>
                </a:solidFill>
                <a:latin typeface="Lato Regular"/>
                <a:cs typeface="Lato Regular"/>
              </a:rPr>
              <a:t>Loss</a:t>
            </a:r>
            <a:r>
              <a:rPr lang="es-ES" sz="4800" b="1" dirty="0" smtClean="0">
                <a:solidFill>
                  <a:srgbClr val="C00000"/>
                </a:solidFill>
                <a:latin typeface="Lato Regular"/>
                <a:cs typeface="Lato Regular"/>
              </a:rPr>
              <a:t> </a:t>
            </a:r>
            <a:r>
              <a:rPr lang="es-ES" sz="4800" b="1" dirty="0" err="1" smtClean="0">
                <a:solidFill>
                  <a:srgbClr val="C00000"/>
                </a:solidFill>
                <a:latin typeface="Lato Regular"/>
                <a:cs typeface="Lato Regular"/>
              </a:rPr>
              <a:t>Functions</a:t>
            </a:r>
            <a:endParaRPr lang="es-ES" sz="4800" b="1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5" name="AutoShape 3"/>
          <p:cNvSpPr>
            <a:spLocks/>
          </p:cNvSpPr>
          <p:nvPr/>
        </p:nvSpPr>
        <p:spPr bwMode="auto">
          <a:xfrm>
            <a:off x="1258432" y="3920310"/>
            <a:ext cx="6806783" cy="193309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r>
              <a:rPr lang="en-US" sz="1600" dirty="0">
                <a:latin typeface="Lato Light"/>
                <a:cs typeface="Lato Light"/>
              </a:rPr>
              <a:t>Dr. Binil Starly</a:t>
            </a:r>
          </a:p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r>
              <a:rPr lang="en-US" sz="1600" dirty="0">
                <a:latin typeface="Lato Light"/>
                <a:cs typeface="Lato Light"/>
              </a:rPr>
              <a:t>James T. Ryan Professor</a:t>
            </a:r>
          </a:p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r>
              <a:rPr lang="en-US" sz="1600" dirty="0">
                <a:latin typeface="Lato Light"/>
                <a:cs typeface="Lato Light"/>
              </a:rPr>
              <a:t>Edward P. Fitts Department of Industrial &amp; Systems Engineering</a:t>
            </a:r>
          </a:p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endParaRPr lang="es-ES" sz="2200" dirty="0">
              <a:latin typeface="Lato Light"/>
              <a:cs typeface="Lato Ligh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258432" y="3732821"/>
            <a:ext cx="9409569" cy="50911"/>
            <a:chOff x="1656567" y="3759390"/>
            <a:chExt cx="7165476" cy="93579"/>
          </a:xfrm>
        </p:grpSpPr>
        <p:sp>
          <p:nvSpPr>
            <p:cNvPr id="2" name="Rectangle 1"/>
            <p:cNvSpPr/>
            <p:nvPr/>
          </p:nvSpPr>
          <p:spPr>
            <a:xfrm>
              <a:off x="1656567" y="3759390"/>
              <a:ext cx="1791369" cy="935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447936" y="3759390"/>
              <a:ext cx="1791369" cy="9357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39305" y="3759390"/>
              <a:ext cx="1791369" cy="9357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030674" y="3759390"/>
              <a:ext cx="1791369" cy="9357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049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Loss Functions or Criterion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838200" y="1726478"/>
          <a:ext cx="10810671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2128">
                  <a:extLst>
                    <a:ext uri="{9D8B030D-6E8A-4147-A177-3AD203B41FA5}">
                      <a16:colId xmlns:a16="http://schemas.microsoft.com/office/drawing/2014/main" val="3784818439"/>
                    </a:ext>
                  </a:extLst>
                </a:gridCol>
                <a:gridCol w="3234986">
                  <a:extLst>
                    <a:ext uri="{9D8B030D-6E8A-4147-A177-3AD203B41FA5}">
                      <a16:colId xmlns:a16="http://schemas.microsoft.com/office/drawing/2014/main" val="2165535274"/>
                    </a:ext>
                  </a:extLst>
                </a:gridCol>
                <a:gridCol w="3603557">
                  <a:extLst>
                    <a:ext uri="{9D8B030D-6E8A-4147-A177-3AD203B41FA5}">
                      <a16:colId xmlns:a16="http://schemas.microsoft.com/office/drawing/2014/main" val="3737496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Problem</a:t>
                      </a:r>
                      <a:r>
                        <a:rPr lang="en-US" baseline="0" dirty="0" smtClean="0"/>
                        <a:t>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</a:t>
                      </a:r>
                      <a:r>
                        <a:rPr lang="en-US" baseline="0" dirty="0" smtClean="0"/>
                        <a:t> Layer Activation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Loss Function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04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Binary Classification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Sigmoid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Binary cross-entropy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698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Multi-class, single label classification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Softmax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Categorical</a:t>
                      </a:r>
                      <a:r>
                        <a:rPr lang="en-US" baseline="0" dirty="0" smtClean="0"/>
                        <a:t> Cross-entropy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579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Multi-class, multi label classification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Sigmoid / </a:t>
                      </a:r>
                      <a:r>
                        <a:rPr lang="en-US" dirty="0" err="1" smtClean="0"/>
                        <a:t>ReLU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Binary cross-entropy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732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Regression to Arbitrary 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 Squared Error (MSE)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755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Regression to Values between 0 and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Sigmoid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</a:t>
                      </a:r>
                      <a:r>
                        <a:rPr lang="en-US" baseline="0" dirty="0" smtClean="0"/>
                        <a:t> Squared Error or binary cross-entropy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473281"/>
                  </a:ext>
                </a:extLst>
              </a:tr>
            </a:tbl>
          </a:graphicData>
        </a:graphic>
      </p:graphicFrame>
      <p:pic>
        <p:nvPicPr>
          <p:cNvPr id="2" name="Picture 1" descr="mechanical engineering - Electric linear actuator ...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478" b="9748"/>
          <a:stretch/>
        </p:blipFill>
        <p:spPr>
          <a:xfrm>
            <a:off x="1531317" y="4545350"/>
            <a:ext cx="1440483" cy="1623060"/>
          </a:xfrm>
          <a:prstGeom prst="rect">
            <a:avLst/>
          </a:prstGeom>
        </p:spPr>
      </p:pic>
      <p:pic>
        <p:nvPicPr>
          <p:cNvPr id="10" name="Picture 9" descr="mechanical engineering - Electric linear actuator ..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557" y="4457700"/>
            <a:ext cx="1882443" cy="179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14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13538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Cross-Entropy Loss Criterion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15" name="Picture 14" descr="numpy - How to implement the Softmax function in Python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677" y="2365836"/>
            <a:ext cx="2565083" cy="1760351"/>
          </a:xfrm>
          <a:prstGeom prst="rect">
            <a:avLst/>
          </a:prstGeom>
        </p:spPr>
      </p:pic>
      <p:pic>
        <p:nvPicPr>
          <p:cNvPr id="16" name="Picture 15" descr="machine learning - What is cross-entropy? - Stack Overflow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533" y="2644173"/>
            <a:ext cx="5714827" cy="106676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095500" y="2004060"/>
            <a:ext cx="2301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SOFTMAX Function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307677" y="1996504"/>
            <a:ext cx="2796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CROSS-ENTROPY LOSS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073313" y="3989277"/>
                <a:ext cx="5059507" cy="683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 </a:t>
                </a:r>
                <a:r>
                  <a:rPr lang="en-US" sz="3600" dirty="0" smtClean="0"/>
                  <a:t>CE Loss =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  <m:e>
                        <m:sSub>
                          <m:sSub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sz="3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36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3313" y="3989277"/>
                <a:ext cx="5059507" cy="683457"/>
              </a:xfrm>
              <a:prstGeom prst="rect">
                <a:avLst/>
              </a:prstGeom>
              <a:blipFill>
                <a:blip r:embed="rId5"/>
                <a:stretch>
                  <a:fillRect l="-2530" t="-7965" b="-31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1303020" y="5039288"/>
            <a:ext cx="10325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 </a:t>
            </a:r>
            <a:r>
              <a:rPr lang="en-US" dirty="0" err="1" smtClean="0">
                <a:solidFill>
                  <a:srgbClr val="000000"/>
                </a:solidFill>
                <a:latin typeface="MJXc-TeX-math-I"/>
              </a:rPr>
              <a:t>t</a:t>
            </a:r>
            <a:r>
              <a:rPr lang="en-US" baseline="-25000" dirty="0" err="1" smtClean="0">
                <a:solidFill>
                  <a:srgbClr val="000000"/>
                </a:solidFill>
                <a:latin typeface="MJXc-TeX-math-I"/>
              </a:rPr>
              <a:t>i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 and </a:t>
            </a:r>
            <a:r>
              <a:rPr lang="en-US" dirty="0" err="1" smtClean="0">
                <a:solidFill>
                  <a:srgbClr val="000000"/>
                </a:solidFill>
                <a:latin typeface="MJXc-TeX-math-I"/>
              </a:rPr>
              <a:t>s</a:t>
            </a:r>
            <a:r>
              <a:rPr lang="en-US" baseline="-25000" dirty="0" err="1">
                <a:solidFill>
                  <a:srgbClr val="000000"/>
                </a:solidFill>
                <a:latin typeface="MJXc-TeX-math-I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MJXc-TeX-math-I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are 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the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groundtruth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and the </a:t>
            </a:r>
            <a:r>
              <a:rPr 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score 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for each class </a:t>
            </a:r>
            <a:r>
              <a:rPr lang="en-US" dirty="0" smtClean="0">
                <a:solidFill>
                  <a:srgbClr val="000000"/>
                </a:solidFill>
                <a:latin typeface="MJXc-TeX-math-I"/>
              </a:rPr>
              <a:t>i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 in </a:t>
            </a:r>
            <a:r>
              <a:rPr lang="en-US" dirty="0" smtClean="0">
                <a:solidFill>
                  <a:srgbClr val="000000"/>
                </a:solidFill>
                <a:latin typeface="MJXc-TeX-math-I"/>
              </a:rPr>
              <a:t>C</a:t>
            </a:r>
            <a:r>
              <a:rPr 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. 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An 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activation function (Sigmoid /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Softmax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) is applied to the scores before the CE Loss </a:t>
            </a:r>
            <a:r>
              <a:rPr 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computation.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05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13538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Negative Log Likelihood (NLL) Loss Criterion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97965" y="2070854"/>
            <a:ext cx="1980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92929"/>
                </a:solidFill>
                <a:latin typeface="charter"/>
              </a:rPr>
              <a:t>[</a:t>
            </a:r>
            <a:r>
              <a:rPr lang="en-US" dirty="0" smtClean="0">
                <a:solidFill>
                  <a:srgbClr val="292929"/>
                </a:solidFill>
                <a:latin typeface="charter"/>
              </a:rPr>
              <a:t>0.2, 0.1,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 </a:t>
            </a:r>
            <a:r>
              <a:rPr lang="en-US" dirty="0" smtClean="0">
                <a:solidFill>
                  <a:srgbClr val="292929"/>
                </a:solidFill>
                <a:latin typeface="charter"/>
              </a:rPr>
              <a:t>0.6,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 0.1]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58238" y="1600200"/>
            <a:ext cx="368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Predicted Probability for 5 classes</a:t>
            </a:r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5700345" y="2070854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292929"/>
                </a:solidFill>
                <a:latin typeface="charter"/>
              </a:rPr>
              <a:t>[0, 0,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 </a:t>
            </a:r>
            <a:r>
              <a:rPr lang="en-US" dirty="0" smtClean="0">
                <a:solidFill>
                  <a:srgbClr val="292929"/>
                </a:solidFill>
                <a:latin typeface="charter"/>
              </a:rPr>
              <a:t>0,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 </a:t>
            </a:r>
            <a:r>
              <a:rPr lang="en-US" dirty="0" smtClean="0">
                <a:solidFill>
                  <a:srgbClr val="292929"/>
                </a:solidFill>
                <a:latin typeface="charter"/>
              </a:rPr>
              <a:t>1]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5227318" y="1600200"/>
            <a:ext cx="368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Actual Ground Truth</a:t>
            </a:r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1897965" y="4486394"/>
            <a:ext cx="1980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92929"/>
                </a:solidFill>
                <a:latin typeface="charter"/>
              </a:rPr>
              <a:t>[</a:t>
            </a:r>
            <a:r>
              <a:rPr lang="en-US" dirty="0" smtClean="0">
                <a:solidFill>
                  <a:srgbClr val="292929"/>
                </a:solidFill>
                <a:latin typeface="charter"/>
              </a:rPr>
              <a:t>0.1, 0.1,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 </a:t>
            </a:r>
            <a:r>
              <a:rPr lang="en-US" dirty="0" smtClean="0">
                <a:solidFill>
                  <a:srgbClr val="292929"/>
                </a:solidFill>
                <a:latin typeface="charter"/>
              </a:rPr>
              <a:t>0.2,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 </a:t>
            </a:r>
            <a:r>
              <a:rPr lang="en-US" dirty="0" smtClean="0">
                <a:solidFill>
                  <a:srgbClr val="292929"/>
                </a:solidFill>
                <a:latin typeface="charter"/>
              </a:rPr>
              <a:t>0.6]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1158238" y="4015740"/>
            <a:ext cx="368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Predicted Probability for 5 classes</a:t>
            </a:r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5784165" y="4486394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292929"/>
                </a:solidFill>
                <a:latin typeface="charter"/>
              </a:rPr>
              <a:t>[0, 0,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 </a:t>
            </a:r>
            <a:r>
              <a:rPr lang="en-US" dirty="0" smtClean="0">
                <a:solidFill>
                  <a:srgbClr val="292929"/>
                </a:solidFill>
                <a:latin typeface="charter"/>
              </a:rPr>
              <a:t>0,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 </a:t>
            </a:r>
            <a:r>
              <a:rPr lang="en-US" dirty="0" smtClean="0">
                <a:solidFill>
                  <a:srgbClr val="292929"/>
                </a:solidFill>
                <a:latin typeface="charter"/>
              </a:rPr>
              <a:t>1]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5227318" y="4015740"/>
            <a:ext cx="368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Actual Ground Truth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63239" y="2673965"/>
            <a:ext cx="495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0.2 * 0 + 0.1 * 0 + 0.6 * 0 + 0.1 * 1 = </a:t>
            </a:r>
            <a:r>
              <a:rPr lang="en-US" b="1" dirty="0" smtClean="0"/>
              <a:t>0.1 </a:t>
            </a:r>
            <a:endParaRPr lang="en-US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3954778" y="3160186"/>
            <a:ext cx="495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NLL = -1 * ln (0.1) = 2.3</a:t>
            </a:r>
            <a:endParaRPr lang="en-US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3063239" y="5089505"/>
            <a:ext cx="495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0.1 * 0 + 0.1 * 0 + 0.2 * 0 + 0.6 * 1 = </a:t>
            </a:r>
            <a:r>
              <a:rPr lang="en-US" b="1" dirty="0" smtClean="0"/>
              <a:t>0.6 </a:t>
            </a:r>
            <a:endParaRPr lang="en-US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4038599" y="5692616"/>
            <a:ext cx="495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NLL = -1 * ln (0.6) = 0.51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8206740" y="3043297"/>
            <a:ext cx="37414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292929"/>
                </a:solidFill>
                <a:latin typeface="charter"/>
              </a:rPr>
              <a:t>Maximizing the likelihood</a:t>
            </a:r>
          </a:p>
          <a:p>
            <a:pPr algn="ctr"/>
            <a:endParaRPr lang="en-US" dirty="0" smtClean="0">
              <a:solidFill>
                <a:srgbClr val="292929"/>
              </a:solidFill>
              <a:latin typeface="charter"/>
            </a:endParaRPr>
          </a:p>
          <a:p>
            <a:pPr algn="ctr"/>
            <a:r>
              <a:rPr lang="en-US" dirty="0" smtClean="0">
                <a:solidFill>
                  <a:srgbClr val="292929"/>
                </a:solidFill>
                <a:latin typeface="charter"/>
              </a:rPr>
              <a:t>Is same as</a:t>
            </a:r>
          </a:p>
          <a:p>
            <a:pPr algn="ctr"/>
            <a:endParaRPr lang="en-US" dirty="0" smtClean="0">
              <a:solidFill>
                <a:srgbClr val="292929"/>
              </a:solidFill>
              <a:latin typeface="charter"/>
            </a:endParaRPr>
          </a:p>
          <a:p>
            <a:pPr algn="ctr"/>
            <a:r>
              <a:rPr lang="en-US" dirty="0" smtClean="0">
                <a:solidFill>
                  <a:srgbClr val="292929"/>
                </a:solidFill>
                <a:latin typeface="charter"/>
              </a:rPr>
              <a:t>Minimizing the cross-entropy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977390" y="6080612"/>
            <a:ext cx="8100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292929"/>
                </a:solidFill>
                <a:latin typeface="charter"/>
              </a:rPr>
              <a:t>The better the prediction, the lower the NLL loss, This is exactly the same for other losses, the better the output, the lower the loss.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116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10789</TotalTime>
  <Words>322</Words>
  <Application>Microsoft Office PowerPoint</Application>
  <PresentationFormat>Widescreen</PresentationFormat>
  <Paragraphs>53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charter</vt:lpstr>
      <vt:lpstr>Gill Sans</vt:lpstr>
      <vt:lpstr>Helvetica</vt:lpstr>
      <vt:lpstr>Lato Light</vt:lpstr>
      <vt:lpstr>Lato Regular</vt:lpstr>
      <vt:lpstr>MJXc-TeX-math-I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North Carolina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Binil Starly</dc:creator>
  <cp:lastModifiedBy>Binil Starly</cp:lastModifiedBy>
  <cp:revision>157</cp:revision>
  <dcterms:created xsi:type="dcterms:W3CDTF">2020-12-28T16:41:43Z</dcterms:created>
  <dcterms:modified xsi:type="dcterms:W3CDTF">2021-04-14T13:58:26Z</dcterms:modified>
</cp:coreProperties>
</file>