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4" r:id="rId4"/>
    <p:sldId id="275" r:id="rId5"/>
    <p:sldId id="280" r:id="rId6"/>
    <p:sldId id="279" r:id="rId7"/>
    <p:sldId id="276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86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30E3E-5D6A-4B5F-B79B-D42A43337D3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AIS/PT/CHN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846D-A378-4E9D-987C-ED0FD052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78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EB3BD-8E3B-4140-8486-719942EDE05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FE03-F5A1-4C9D-B603-0C31552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1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D7DB52-513D-4303-B303-9FAD575C6741}"/>
              </a:ext>
            </a:extLst>
          </p:cNvPr>
          <p:cNvSpPr/>
          <p:nvPr userDrawn="1"/>
        </p:nvSpPr>
        <p:spPr>
          <a:xfrm>
            <a:off x="0" y="588560"/>
            <a:ext cx="12191745" cy="6214217"/>
          </a:xfrm>
          <a:prstGeom prst="rect">
            <a:avLst/>
          </a:prstGeom>
          <a:blipFill dpi="0" rotWithShape="1">
            <a:blip r:embed="rId2">
              <a:alphaModFix amt="23000"/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NCSU / </a:t>
            </a:r>
            <a:r>
              <a:rPr lang="en-US" dirty="0" err="1"/>
              <a:t>ISyE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89" y="423080"/>
            <a:ext cx="1826460" cy="2174762"/>
          </a:xfrm>
          <a:prstGeom prst="rect">
            <a:avLst/>
          </a:prstGeom>
        </p:spPr>
      </p:pic>
      <p:pic>
        <p:nvPicPr>
          <p:cNvPr id="4098" name="Picture 2" descr="North Carolina State Improves Student Success with Learning ...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57" y="2570544"/>
            <a:ext cx="4385478" cy="72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683445-A741-45D6-A553-093DDADBF71B}"/>
              </a:ext>
            </a:extLst>
          </p:cNvPr>
          <p:cNvSpPr/>
          <p:nvPr userDrawn="1"/>
        </p:nvSpPr>
        <p:spPr>
          <a:xfrm>
            <a:off x="5228947" y="544244"/>
            <a:ext cx="6720397" cy="936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lide Number Placeholder 5"/>
          <p:cNvSpPr txBox="1">
            <a:spLocks/>
          </p:cNvSpPr>
          <p:nvPr userDrawn="1"/>
        </p:nvSpPr>
        <p:spPr>
          <a:xfrm>
            <a:off x="10265438" y="6528453"/>
            <a:ext cx="1866241" cy="274324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DIN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675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0" y="6764338"/>
            <a:ext cx="12192000" cy="936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013" dirty="0"/>
          </a:p>
        </p:txBody>
      </p:sp>
      <p:sp>
        <p:nvSpPr>
          <p:cNvPr id="54" name="Title 49"/>
          <p:cNvSpPr>
            <a:spLocks noGrp="1"/>
          </p:cNvSpPr>
          <p:nvPr>
            <p:ph type="title" hasCustomPrompt="1"/>
          </p:nvPr>
        </p:nvSpPr>
        <p:spPr>
          <a:xfrm>
            <a:off x="351832" y="327025"/>
            <a:ext cx="5434643" cy="461962"/>
          </a:xfrm>
        </p:spPr>
        <p:txBody>
          <a:bodyPr>
            <a:noAutofit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NCSU / </a:t>
            </a:r>
            <a:r>
              <a:rPr lang="en-US" dirty="0" err="1"/>
              <a:t>ISyE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Nc State Logo Transparent Clipart (#1317291) - Pin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768" y="184471"/>
            <a:ext cx="649540" cy="8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12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3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NCSU/ISE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87B90-3983-46EA-BCC0-D52879AA5C43}"/>
              </a:ext>
            </a:extLst>
          </p:cNvPr>
          <p:cNvSpPr/>
          <p:nvPr userDrawn="1"/>
        </p:nvSpPr>
        <p:spPr>
          <a:xfrm>
            <a:off x="0" y="588560"/>
            <a:ext cx="12191745" cy="6214217"/>
          </a:xfrm>
          <a:prstGeom prst="rect">
            <a:avLst/>
          </a:prstGeom>
          <a:blipFill dpi="0" rotWithShape="1">
            <a:blip r:embed="rId2">
              <a:alphaModFix amt="23000"/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AIS/PT/CHN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AIS/PT/CHN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54EA-3A53-4FDE-85B5-2BC8D7B1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NCSU / ISyE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8976" y="3851563"/>
            <a:ext cx="105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Digital Twins and Real Time Machine Monitoring using Fusion 360 API</a:t>
            </a:r>
          </a:p>
          <a:p>
            <a:pPr algn="ctr"/>
            <a:r>
              <a:rPr lang="en-IN" sz="2000" b="1" dirty="0"/>
              <a:t>Final Project – ISE 555 – Digital Manufacturing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A1E4E-015D-4E49-99E6-C5AD5FA8000A}"/>
              </a:ext>
            </a:extLst>
          </p:cNvPr>
          <p:cNvSpPr txBox="1"/>
          <p:nvPr/>
        </p:nvSpPr>
        <p:spPr>
          <a:xfrm>
            <a:off x="818976" y="5103956"/>
            <a:ext cx="26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Team Members: </a:t>
            </a:r>
          </a:p>
          <a:p>
            <a:r>
              <a:rPr lang="en-IN" sz="2000" dirty="0"/>
              <a:t>Pavel “Pasha” </a:t>
            </a:r>
            <a:r>
              <a:rPr lang="en-IN" sz="2000" dirty="0" err="1"/>
              <a:t>Koprov</a:t>
            </a:r>
            <a:endParaRPr lang="en-IN" sz="2000" dirty="0"/>
          </a:p>
          <a:p>
            <a:r>
              <a:rPr lang="en-IN" sz="2000" dirty="0"/>
              <a:t>Ashwin Ramachandran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4620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0192B8-8DA3-46CA-B44E-AB9AD09AE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60" t="39013" r="22417" b="19110"/>
          <a:stretch/>
        </p:blipFill>
        <p:spPr>
          <a:xfrm>
            <a:off x="6174545" y="2787975"/>
            <a:ext cx="1898322" cy="2443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32" y="373207"/>
            <a:ext cx="5434643" cy="461962"/>
          </a:xfrm>
        </p:spPr>
        <p:txBody>
          <a:bodyPr/>
          <a:lstStyle/>
          <a:p>
            <a:pPr algn="just"/>
            <a:r>
              <a:rPr lang="en-IN" sz="3600" b="1" dirty="0">
                <a:solidFill>
                  <a:schemeClr val="tx1"/>
                </a:solidFill>
              </a:rPr>
              <a:t>Objectives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NCSU / </a:t>
            </a:r>
            <a:r>
              <a:rPr lang="en-US" dirty="0" err="1"/>
              <a:t>ISyE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94519-6051-4D65-AD1A-D81E7AD00706}"/>
              </a:ext>
            </a:extLst>
          </p:cNvPr>
          <p:cNvSpPr/>
          <p:nvPr/>
        </p:nvSpPr>
        <p:spPr>
          <a:xfrm>
            <a:off x="380163" y="914399"/>
            <a:ext cx="11431673" cy="75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To create a </a:t>
            </a:r>
            <a:r>
              <a:rPr lang="en-IN" sz="2400" b="1" dirty="0">
                <a:solidFill>
                  <a:schemeClr val="tx1"/>
                </a:solidFill>
              </a:rPr>
              <a:t>“Digital Twin” </a:t>
            </a:r>
            <a:r>
              <a:rPr lang="en-IN" sz="2400" dirty="0">
                <a:solidFill>
                  <a:schemeClr val="tx1"/>
                </a:solidFill>
              </a:rPr>
              <a:t>of a CNC machine and monitor its motion in real time.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380C3EA1-B842-4ECB-9577-C0A9F260C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167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F1EFCC-8627-4136-B47B-9B0A29D61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0" t="9150" r="21140" b="62028"/>
          <a:stretch/>
        </p:blipFill>
        <p:spPr>
          <a:xfrm>
            <a:off x="3564902" y="1451727"/>
            <a:ext cx="4757396" cy="1336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B819AF-908F-421C-828B-4C9ED07D1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 t="35590" r="78326" b="22533"/>
          <a:stretch/>
        </p:blipFill>
        <p:spPr>
          <a:xfrm>
            <a:off x="1453299" y="2787976"/>
            <a:ext cx="2111603" cy="24432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A27FA2-84AF-4E82-8D07-467E6A6F5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6" t="37800" r="60504" b="20323"/>
          <a:stretch/>
        </p:blipFill>
        <p:spPr>
          <a:xfrm>
            <a:off x="3724777" y="2787976"/>
            <a:ext cx="1980010" cy="2443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69FE0-10BC-40E7-BA70-779C6BEE7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96" t="39013" r="3981" b="19110"/>
          <a:stretch/>
        </p:blipFill>
        <p:spPr>
          <a:xfrm>
            <a:off x="8710368" y="2787974"/>
            <a:ext cx="1898322" cy="24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1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NCSU / ISyE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CB22F1-1953-4303-8F2D-F7DCDFE6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05" y="392059"/>
            <a:ext cx="5434643" cy="461962"/>
          </a:xfrm>
        </p:spPr>
        <p:txBody>
          <a:bodyPr/>
          <a:lstStyle/>
          <a:p>
            <a:pPr algn="just"/>
            <a:r>
              <a:rPr lang="en-IN" sz="3600" b="1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E5F00-92F9-4C80-93D2-656C29060D20}"/>
              </a:ext>
            </a:extLst>
          </p:cNvPr>
          <p:cNvSpPr txBox="1"/>
          <p:nvPr/>
        </p:nvSpPr>
        <p:spPr>
          <a:xfrm>
            <a:off x="254524" y="1300899"/>
            <a:ext cx="11745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b="1" dirty="0"/>
              <a:t>A Common Data Source: </a:t>
            </a:r>
          </a:p>
          <a:p>
            <a:pPr lvl="1"/>
            <a:r>
              <a:rPr lang="en-IN" sz="2400" dirty="0"/>
              <a:t>A common data source is required to access the data from anywhere in the world without requiring authentication of the internal network. </a:t>
            </a:r>
          </a:p>
          <a:p>
            <a:pPr marL="914400" lvl="1" indent="-457200">
              <a:buFont typeface="+mj-lt"/>
              <a:buAutoNum type="alphaLcParenR"/>
            </a:pPr>
            <a:endParaRPr lang="en-IN" sz="2400" dirty="0"/>
          </a:p>
          <a:p>
            <a:pPr marL="457200" indent="-457200">
              <a:buAutoNum type="arabicPeriod" startAt="2"/>
            </a:pPr>
            <a:r>
              <a:rPr lang="en-IN" sz="2400" b="1" dirty="0"/>
              <a:t>Custom Python Modules inside Fusion 360 API</a:t>
            </a:r>
          </a:p>
          <a:p>
            <a:pPr lvl="1"/>
            <a:r>
              <a:rPr lang="en-IN" sz="2400" dirty="0"/>
              <a:t>All required modules are not available as part of the Fusion 360 python modules. External installations are required. 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31F9E-A28C-43C9-9210-85A28CC87A04}"/>
              </a:ext>
            </a:extLst>
          </p:cNvPr>
          <p:cNvSpPr txBox="1"/>
          <p:nvPr/>
        </p:nvSpPr>
        <p:spPr>
          <a:xfrm>
            <a:off x="223101" y="4132980"/>
            <a:ext cx="1174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IN" sz="2400" b="1" dirty="0"/>
              <a:t>Graphic Processing Limitations</a:t>
            </a:r>
          </a:p>
          <a:p>
            <a:pPr lvl="1"/>
            <a:r>
              <a:rPr lang="en-IN" sz="2400" dirty="0"/>
              <a:t>Running the digital twin in real-time requires high graphic processing capability as the      data flow huge and the animation updates need to be done quickly. </a:t>
            </a:r>
          </a:p>
        </p:txBody>
      </p:sp>
    </p:spTree>
    <p:extLst>
      <p:ext uri="{BB962C8B-B14F-4D97-AF65-F5344CB8AC3E}">
        <p14:creationId xmlns:p14="http://schemas.microsoft.com/office/powerpoint/2010/main" val="21373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93E011-3F90-4866-B80F-0F0F600A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MQTT – A Common Data Source</a:t>
            </a:r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0A37E85E-B597-4908-BAF7-687FFAC3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747" y="1034553"/>
            <a:ext cx="5661450" cy="505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BB0A-A451-42E7-B3B5-DF858945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5454" y="6356350"/>
            <a:ext cx="558722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NCSU / ISyE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4E1B-FF08-4F09-B16C-DFB175F0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3E54EA-3A53-4FDE-85B5-2BC8D7B1DC9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6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93E011-3F90-4866-B80F-0F0F600A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dirty="0">
                <a:solidFill>
                  <a:schemeClr val="bg1"/>
                </a:solidFill>
                <a:latin typeface="+mj-lt"/>
              </a:rPr>
              <a:t>2. Custom Modules For Fusion 360 Scripts</a:t>
            </a:r>
            <a:endParaRPr lang="en-US" sz="4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BB0A-A451-42E7-B3B5-DF858945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5454" y="6356350"/>
            <a:ext cx="558722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NCSU / ISyE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4E1B-FF08-4F09-B16C-DFB175F0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3E54EA-3A53-4FDE-85B5-2BC8D7B1DC9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06A858-C1DA-4BA8-8CDD-84FD3A59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6" t="38518" r="39923" b="27218"/>
          <a:stretch/>
        </p:blipFill>
        <p:spPr>
          <a:xfrm>
            <a:off x="5246808" y="1329179"/>
            <a:ext cx="3945199" cy="22530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6B74D0-7E11-46D8-9D72-8A4AB4C3EA52}"/>
              </a:ext>
            </a:extLst>
          </p:cNvPr>
          <p:cNvSpPr/>
          <p:nvPr/>
        </p:nvSpPr>
        <p:spPr>
          <a:xfrm>
            <a:off x="5813226" y="3582185"/>
            <a:ext cx="5738693" cy="1649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Install all required modules inside a folder where the Script is read from by Fusion 360.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Import using the “from .modules import *” Command</a:t>
            </a:r>
          </a:p>
        </p:txBody>
      </p:sp>
    </p:spTree>
    <p:extLst>
      <p:ext uri="{BB962C8B-B14F-4D97-AF65-F5344CB8AC3E}">
        <p14:creationId xmlns:p14="http://schemas.microsoft.com/office/powerpoint/2010/main" val="119276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93E011-3F90-4866-B80F-0F0F600A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b="1" dirty="0">
                <a:solidFill>
                  <a:srgbClr val="FFFFFF"/>
                </a:solidFill>
                <a:latin typeface="+mj-lt"/>
              </a:rPr>
              <a:t>3. Overcoming Graphic Processor L</a:t>
            </a:r>
            <a:r>
              <a:rPr lang="en-US" sz="4400" dirty="0">
                <a:solidFill>
                  <a:srgbClr val="FFFFFF"/>
                </a:solidFill>
                <a:latin typeface="+mj-lt"/>
              </a:rPr>
              <a:t>imitations</a:t>
            </a:r>
            <a:endParaRPr lang="en-US" sz="4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EBB0A-A451-42E7-B3B5-DF858945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5454" y="6356350"/>
            <a:ext cx="558722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NCSU / </a:t>
            </a:r>
            <a:r>
              <a:rPr lang="en-US" kern="1200" dirty="0" err="1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ISyE</a:t>
            </a:r>
            <a:endParaRPr lang="en-US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4E1B-FF08-4F09-B16C-DFB175F0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3E54EA-3A53-4FDE-85B5-2BC8D7B1DC9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861822-918A-43C3-81EA-64A4C4F56DB8}"/>
              </a:ext>
            </a:extLst>
          </p:cNvPr>
          <p:cNvSpPr/>
          <p:nvPr/>
        </p:nvSpPr>
        <p:spPr>
          <a:xfrm>
            <a:off x="5797485" y="1527142"/>
            <a:ext cx="1216057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5D28E2-2851-4D55-948E-B5FE4B10D03E}"/>
              </a:ext>
            </a:extLst>
          </p:cNvPr>
          <p:cNvSpPr/>
          <p:nvPr/>
        </p:nvSpPr>
        <p:spPr>
          <a:xfrm>
            <a:off x="9258693" y="1527142"/>
            <a:ext cx="1216057" cy="72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436F9-77C6-46C1-A553-838EE9299483}"/>
              </a:ext>
            </a:extLst>
          </p:cNvPr>
          <p:cNvSpPr/>
          <p:nvPr/>
        </p:nvSpPr>
        <p:spPr>
          <a:xfrm>
            <a:off x="9258692" y="3076837"/>
            <a:ext cx="1216057" cy="725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087AB-716A-486E-8852-69B95366B583}"/>
              </a:ext>
            </a:extLst>
          </p:cNvPr>
          <p:cNvSpPr/>
          <p:nvPr/>
        </p:nvSpPr>
        <p:spPr>
          <a:xfrm>
            <a:off x="5797485" y="3076837"/>
            <a:ext cx="1216057" cy="725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Fusion 360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2AE80F-211A-4002-841E-2E260A71B8B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013542" y="1890074"/>
            <a:ext cx="22451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03425A-B2FB-4C1C-938D-10CF5E34E40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866721" y="2253006"/>
            <a:ext cx="1" cy="823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3FFAF6-5695-480B-86A2-ADBE3AC8CF55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7013542" y="3439769"/>
            <a:ext cx="2245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D769C4-0C5B-4ACB-8142-F809771BB629}"/>
              </a:ext>
            </a:extLst>
          </p:cNvPr>
          <p:cNvSpPr/>
          <p:nvPr/>
        </p:nvSpPr>
        <p:spPr>
          <a:xfrm>
            <a:off x="7989064" y="1527142"/>
            <a:ext cx="570473" cy="292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0.1s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44D94B-D3B6-4159-8B88-7750F26CDE58}"/>
              </a:ext>
            </a:extLst>
          </p:cNvPr>
          <p:cNvSpPr/>
          <p:nvPr/>
        </p:nvSpPr>
        <p:spPr>
          <a:xfrm>
            <a:off x="9951485" y="2518811"/>
            <a:ext cx="597103" cy="25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0.1s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7A8057-6291-4F84-A061-F50C2D334660}"/>
              </a:ext>
            </a:extLst>
          </p:cNvPr>
          <p:cNvSpPr/>
          <p:nvPr/>
        </p:nvSpPr>
        <p:spPr>
          <a:xfrm>
            <a:off x="7962434" y="3095695"/>
            <a:ext cx="597103" cy="25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A72AB-E0F2-40D1-B652-847F9F08AF8E}"/>
              </a:ext>
            </a:extLst>
          </p:cNvPr>
          <p:cNvSpPr txBox="1"/>
          <p:nvPr/>
        </p:nvSpPr>
        <p:spPr>
          <a:xfrm>
            <a:off x="5195454" y="4251489"/>
            <a:ext cx="6239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API has a “</a:t>
            </a:r>
            <a:r>
              <a:rPr lang="en-IN" dirty="0" err="1"/>
              <a:t>doEvents</a:t>
            </a:r>
            <a:r>
              <a:rPr lang="en-IN" dirty="0"/>
              <a:t>()” function that queues all the values received and executes them according to the machines capability.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helps in executing this task on any machine easily</a:t>
            </a:r>
          </a:p>
        </p:txBody>
      </p:sp>
    </p:spTree>
    <p:extLst>
      <p:ext uri="{BB962C8B-B14F-4D97-AF65-F5344CB8AC3E}">
        <p14:creationId xmlns:p14="http://schemas.microsoft.com/office/powerpoint/2010/main" val="16936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21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4B72F-5EAA-43D0-A5A9-48D01F39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NCSU / ISyE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1421-D38B-484D-95FE-94B77FA0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0C3915-0A5D-4C5E-BF0C-6FA3F27AE796}"/>
              </a:ext>
            </a:extLst>
          </p:cNvPr>
          <p:cNvSpPr txBox="1">
            <a:spLocks/>
          </p:cNvSpPr>
          <p:nvPr/>
        </p:nvSpPr>
        <p:spPr>
          <a:xfrm>
            <a:off x="342405" y="392059"/>
            <a:ext cx="5434643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IN" sz="36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278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983A6-FCFE-40CF-B0CD-77080885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NCSU / ISyE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334FC-6E52-4397-8F28-263546A3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29F74D-316B-4FC5-BBDC-BAB85F31923D}"/>
              </a:ext>
            </a:extLst>
          </p:cNvPr>
          <p:cNvSpPr txBox="1">
            <a:spLocks/>
          </p:cNvSpPr>
          <p:nvPr/>
        </p:nvSpPr>
        <p:spPr>
          <a:xfrm>
            <a:off x="342405" y="392059"/>
            <a:ext cx="5434643" cy="461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just"/>
            <a:r>
              <a:rPr lang="en-IN" sz="36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9599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628FF-3313-4D72-8A94-5E243A77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NCSU / ISyE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75352-8A68-463F-BCDA-247B74CF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54EA-3A53-4FDE-85B5-2BC8D7B1DC9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D3BF9-4803-46D9-AEB5-1A5A9FEDD652}"/>
              </a:ext>
            </a:extLst>
          </p:cNvPr>
          <p:cNvSpPr/>
          <p:nvPr/>
        </p:nvSpPr>
        <p:spPr>
          <a:xfrm>
            <a:off x="3271101" y="2394408"/>
            <a:ext cx="5637229" cy="19136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965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</TotalTime>
  <Words>267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DIN</vt:lpstr>
      <vt:lpstr>Office Theme</vt:lpstr>
      <vt:lpstr>PowerPoint Presentation</vt:lpstr>
      <vt:lpstr>Objectives </vt:lpstr>
      <vt:lpstr>Challenges</vt:lpstr>
      <vt:lpstr>1. MQTT – A Common Data Source</vt:lpstr>
      <vt:lpstr>2. Custom Modules For Fusion 360 Scripts</vt:lpstr>
      <vt:lpstr>3. Overcoming Graphic Processor Limitations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Ramachandran</dc:creator>
  <cp:lastModifiedBy>Ashwin Ramachandran</cp:lastModifiedBy>
  <cp:revision>243</cp:revision>
  <dcterms:created xsi:type="dcterms:W3CDTF">2019-11-20T05:12:09Z</dcterms:created>
  <dcterms:modified xsi:type="dcterms:W3CDTF">2021-11-29T13:12:57Z</dcterms:modified>
</cp:coreProperties>
</file>