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58" r:id="rId8"/>
    <p:sldId id="268" r:id="rId9"/>
    <p:sldId id="260" r:id="rId10"/>
    <p:sldId id="261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BD36F-B9CF-47F1-B8C7-704C28E5541B}" v="292" dt="2021-10-28T02:26:08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</dgm:pt>
    <dgm:pt modelId="{BA5EF7C2-6909-4504-8620-F5DB7DE7E099}" type="sibTrans" cxnId="{9E265D9F-1436-4FEB-9477-8C7CAD0B4B62}">
      <dgm:prSet/>
      <dgm:spPr/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</dgm:pt>
    <dgm:pt modelId="{D0CED008-9504-4BEA-92F4-16C826541117}" type="sibTrans" cxnId="{51E9F5C9-CB9B-4256-8C0A-5C44B575C0D8}">
      <dgm:prSet/>
      <dgm:spPr/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</dgm:pt>
    <dgm:pt modelId="{14C28DF8-E8F7-4670-B352-3A86137AD91C}" type="sibTrans" cxnId="{16DF51F3-0A09-49DE-925C-03278AE9CD0E}">
      <dgm:prSet/>
      <dgm:spPr/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</dgm:pt>
    <dgm:pt modelId="{B4A37C19-0DAA-4E65-9851-42B233A92F89}" type="sibTrans" cxnId="{AA027375-CDBC-4C6A-9C86-9F783B47207F}">
      <dgm:prSet/>
      <dgm:spPr/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</dgm:pt>
    <dgm:pt modelId="{5F9C800F-FC6D-4E27-BD0C-95B74658D226}" type="sibTrans" cxnId="{617D1F62-E7D2-4F50-9F9B-0D6408668A76}">
      <dgm:prSet/>
      <dgm:spPr/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</dgm:pt>
    <dgm:pt modelId="{662170A1-04DA-4048-A815-659CA8DAFA60}" type="sibTrans" cxnId="{8CA602A7-2740-420C-969E-A88C2E388817}">
      <dgm:prSet/>
      <dgm:spPr/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</dgm:pt>
    <dgm:pt modelId="{DCF2A86D-7A68-412A-9925-0EB1FC2AF555}" type="sibTrans" cxnId="{1F05D431-7385-48BB-A276-D5ABBF0A9E97}">
      <dgm:prSet/>
      <dgm:spPr/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</dgm:pt>
    <dgm:pt modelId="{FEF43A6E-B933-4E07-88C0-F40C32DF5CAD}" type="sibTrans" cxnId="{B5C777E0-3DD1-4E9B-A160-E272AB3B001B}">
      <dgm:prSet/>
      <dgm:spPr/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</dgm:pt>
    <dgm:pt modelId="{D194E600-E6AD-4FBC-B512-DF328FBF7987}" type="sibTrans" cxnId="{63ADF855-874E-4ED8-AE0A-6EA2A7D9D57C}">
      <dgm:prSet/>
      <dgm:spPr/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</dgm:pt>
    <dgm:pt modelId="{D10328EA-009D-41F7-9B92-F7D416FF302F}" type="sibTrans" cxnId="{7A4FB68D-298C-4344-BBDC-B1D0C26B68F7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2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1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77893CAB-E6A4-481C-A464-9FC5B5917853}" destId="{1004CC15-A022-49D3-ADA3-5F59CC69F1C9}" srcOrd="0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77893CAB-E6A4-481C-A464-9FC5B5917853}" destId="{C6431A95-FB0B-4CAC-AEC9-E017A8960D6D}" srcOrd="1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9" presId="urn:microsoft.com/office/officeart/2005/8/layout/hList1"/>
    <dgm:cxn modelId="{0A1105AD-2BDC-471D-8AE6-37FDAB19EDF9}" type="presOf" srcId="{C6431A95-FB0B-4CAC-AEC9-E017A8960D6D}" destId="{EA81ED6A-A7EA-4137-A3DC-D16E79F1B938}" srcOrd="0" destOrd="1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8" presId="urn:microsoft.com/office/officeart/2005/8/layout/hList1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72998"/>
          <a:ext cx="3447370" cy="652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72998"/>
        <a:ext cx="3447370" cy="652860"/>
      </dsp:txXfrm>
    </dsp:sp>
    <dsp:sp modelId="{17CA1487-CDD9-4364-92F6-A11DBDAFE16C}">
      <dsp:nvSpPr>
        <dsp:cNvPr id="0" name=""/>
        <dsp:cNvSpPr/>
      </dsp:nvSpPr>
      <dsp:spPr>
        <a:xfrm>
          <a:off x="3535" y="725859"/>
          <a:ext cx="3447370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725859"/>
        <a:ext cx="3447370" cy="3693397"/>
      </dsp:txXfrm>
    </dsp:sp>
    <dsp:sp modelId="{055A5EAB-EAE0-4501-8649-31F112FF9AD5}">
      <dsp:nvSpPr>
        <dsp:cNvPr id="0" name=""/>
        <dsp:cNvSpPr/>
      </dsp:nvSpPr>
      <dsp:spPr>
        <a:xfrm>
          <a:off x="3933537" y="72998"/>
          <a:ext cx="3447370" cy="652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72998"/>
        <a:ext cx="3447370" cy="652860"/>
      </dsp:txXfrm>
    </dsp:sp>
    <dsp:sp modelId="{E4FD5043-5612-43C5-B6AE-CCD431549399}">
      <dsp:nvSpPr>
        <dsp:cNvPr id="0" name=""/>
        <dsp:cNvSpPr/>
      </dsp:nvSpPr>
      <dsp:spPr>
        <a:xfrm>
          <a:off x="3933537" y="725859"/>
          <a:ext cx="3447370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725859"/>
        <a:ext cx="3447370" cy="3693397"/>
      </dsp:txXfrm>
    </dsp:sp>
    <dsp:sp modelId="{23D06E36-F688-4B37-8BB8-73015E665B0E}">
      <dsp:nvSpPr>
        <dsp:cNvPr id="0" name=""/>
        <dsp:cNvSpPr/>
      </dsp:nvSpPr>
      <dsp:spPr>
        <a:xfrm>
          <a:off x="7863539" y="72998"/>
          <a:ext cx="3447370" cy="652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8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8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72998"/>
        <a:ext cx="3447370" cy="652860"/>
      </dsp:txXfrm>
    </dsp:sp>
    <dsp:sp modelId="{EA81ED6A-A7EA-4137-A3DC-D16E79F1B938}">
      <dsp:nvSpPr>
        <dsp:cNvPr id="0" name=""/>
        <dsp:cNvSpPr/>
      </dsp:nvSpPr>
      <dsp:spPr>
        <a:xfrm>
          <a:off x="7863539" y="725859"/>
          <a:ext cx="3447370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514350" lvl="3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725859"/>
        <a:ext cx="3447370" cy="3693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3098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568266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33" y="1261529"/>
            <a:ext cx="9905999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scrape Greatschools.org for school info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10,000 + records for California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394 iterative web pages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B6D8-14E5-47C7-B1E5-BB64B12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26" y="2634937"/>
            <a:ext cx="8620811" cy="4020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D91375-61FE-484D-AC5F-C9A13B03129E}"/>
              </a:ext>
            </a:extLst>
          </p:cNvPr>
          <p:cNvSpPr/>
          <p:nvPr/>
        </p:nvSpPr>
        <p:spPr>
          <a:xfrm>
            <a:off x="1918355" y="4595567"/>
            <a:ext cx="320511" cy="3063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7C3F9-6A8F-4B09-9EBF-E0FB2224ECB4}"/>
              </a:ext>
            </a:extLst>
          </p:cNvPr>
          <p:cNvSpPr/>
          <p:nvPr/>
        </p:nvSpPr>
        <p:spPr>
          <a:xfrm>
            <a:off x="2831290" y="4866542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4AAAC-BD03-4AA5-9E15-1D85172EEB5A}"/>
              </a:ext>
            </a:extLst>
          </p:cNvPr>
          <p:cNvSpPr/>
          <p:nvPr/>
        </p:nvSpPr>
        <p:spPr>
          <a:xfrm>
            <a:off x="4777321" y="4827203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DD2F92-0B7D-4F93-B9BB-6E319B2C3E1E}"/>
              </a:ext>
            </a:extLst>
          </p:cNvPr>
          <p:cNvSpPr/>
          <p:nvPr/>
        </p:nvSpPr>
        <p:spPr>
          <a:xfrm>
            <a:off x="2293494" y="4649426"/>
            <a:ext cx="858307" cy="14947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5188-FF71-465F-92AA-4534DE96E50B}"/>
              </a:ext>
            </a:extLst>
          </p:cNvPr>
          <p:cNvSpPr/>
          <p:nvPr/>
        </p:nvSpPr>
        <p:spPr>
          <a:xfrm>
            <a:off x="5862285" y="4827203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C1A73-671C-411D-A2C9-09D47B233EF4}"/>
              </a:ext>
            </a:extLst>
          </p:cNvPr>
          <p:cNvSpPr/>
          <p:nvPr/>
        </p:nvSpPr>
        <p:spPr>
          <a:xfrm>
            <a:off x="6947249" y="4830134"/>
            <a:ext cx="320511" cy="1494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31"/>
            <a:ext cx="9905999" cy="48939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American Communities Survey (5-Yr) – API, Python library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censusdata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Over 20,000 variables to consider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by zip code and state – 1,700 records per variable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 levels attained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Median income by ethnicity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Family structure type for school age children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SANDAG.org – Crime reporting data for past 180 days in .csv format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Crime reporting by zip code – 50,000 categorized San Diego County crimes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 Diego County Zip Codes &amp;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/long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Stitching together from various web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80171"/>
            <a:ext cx="9905998" cy="106032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Cleaning/Database Creation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E3B94-D2CF-4455-A949-BCADFBA9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99" y="2299449"/>
            <a:ext cx="7344610" cy="41984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86BC84-4897-45B9-9288-63DE48E12FB3}"/>
              </a:ext>
            </a:extLst>
          </p:cNvPr>
          <p:cNvSpPr/>
          <p:nvPr/>
        </p:nvSpPr>
        <p:spPr>
          <a:xfrm>
            <a:off x="3129699" y="3966883"/>
            <a:ext cx="1677973" cy="2121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3E1AA-6277-4333-86AE-53A5EAEC1EC7}"/>
              </a:ext>
            </a:extLst>
          </p:cNvPr>
          <p:cNvCxnSpPr>
            <a:cxnSpLocks/>
          </p:cNvCxnSpPr>
          <p:nvPr/>
        </p:nvCxnSpPr>
        <p:spPr>
          <a:xfrm flipH="1" flipV="1">
            <a:off x="4921624" y="4111751"/>
            <a:ext cx="1783976" cy="19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68ECD3-87B0-43E5-B883-09F6F34F32A1}"/>
              </a:ext>
            </a:extLst>
          </p:cNvPr>
          <p:cNvSpPr txBox="1"/>
          <p:nvPr/>
        </p:nvSpPr>
        <p:spPr>
          <a:xfrm>
            <a:off x="7219802" y="1769445"/>
            <a:ext cx="3002573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Pulling from cloud 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36429B-158C-4840-87E8-EB3D57B71E13}"/>
              </a:ext>
            </a:extLst>
          </p:cNvPr>
          <p:cNvCxnSpPr/>
          <p:nvPr/>
        </p:nvCxnSpPr>
        <p:spPr>
          <a:xfrm flipH="1">
            <a:off x="8296859" y="2178810"/>
            <a:ext cx="70339" cy="58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C463F8-D5BB-4A8F-8002-6123788FB105}"/>
              </a:ext>
            </a:extLst>
          </p:cNvPr>
          <p:cNvSpPr txBox="1"/>
          <p:nvPr/>
        </p:nvSpPr>
        <p:spPr>
          <a:xfrm>
            <a:off x="525600" y="2151548"/>
            <a:ext cx="2384181" cy="9233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Feeds logic/app JavaScript files for visualizations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A61F82-A967-4AAA-A204-CE4BF665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9" y="1078450"/>
            <a:ext cx="9905999" cy="1032039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PostgreSQL database through Amazon Web Services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Migrated all datasets there 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Cleaned and structured with SQL queries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Piped data back to Python to for final merges and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jsonification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map visualization shows there are patterns within the county to be studied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structured for further inspection and analysis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 plots!)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DCBC-CEBE-4D23-8253-3E8B808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C7B0-47D9-488A-9CEC-B71B5309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1338</TotalTime>
  <Words>380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Data Collection</vt:lpstr>
      <vt:lpstr>Data Collection</vt:lpstr>
      <vt:lpstr>Data Cleaning/Database Creation</vt:lpstr>
      <vt:lpstr>Machine Learning Models</vt:lpstr>
      <vt:lpstr>Take Away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Geoff Pawlowski</cp:lastModifiedBy>
  <cp:revision>9</cp:revision>
  <dcterms:created xsi:type="dcterms:W3CDTF">2021-09-12T20:15:34Z</dcterms:created>
  <dcterms:modified xsi:type="dcterms:W3CDTF">2021-10-28T02:58:11Z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