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74" r:id="rId8"/>
    <p:sldId id="261" r:id="rId9"/>
    <p:sldId id="271" r:id="rId10"/>
    <p:sldId id="272" r:id="rId11"/>
    <p:sldId id="273" r:id="rId12"/>
    <p:sldId id="270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  <dgm:t>
        <a:bodyPr/>
        <a:lstStyle/>
        <a:p>
          <a:endParaRPr lang="en-US"/>
        </a:p>
      </dgm:t>
    </dgm:pt>
    <dgm:pt modelId="{BA5EF7C2-6909-4504-8620-F5DB7DE7E099}" type="sibTrans" cxnId="{9E265D9F-1436-4FEB-9477-8C7CAD0B4B62}">
      <dgm:prSet/>
      <dgm:spPr/>
      <dgm:t>
        <a:bodyPr/>
        <a:lstStyle/>
        <a:p>
          <a:endParaRPr lang="en-US"/>
        </a:p>
      </dgm:t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  <dgm:t>
        <a:bodyPr/>
        <a:lstStyle/>
        <a:p>
          <a:endParaRPr lang="en-US"/>
        </a:p>
      </dgm:t>
    </dgm:pt>
    <dgm:pt modelId="{D0CED008-9504-4BEA-92F4-16C826541117}" type="sibTrans" cxnId="{51E9F5C9-CB9B-4256-8C0A-5C44B575C0D8}">
      <dgm:prSet/>
      <dgm:spPr/>
      <dgm:t>
        <a:bodyPr/>
        <a:lstStyle/>
        <a:p>
          <a:endParaRPr lang="en-US"/>
        </a:p>
      </dgm:t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  <dgm:t>
        <a:bodyPr/>
        <a:lstStyle/>
        <a:p>
          <a:endParaRPr lang="en-US"/>
        </a:p>
      </dgm:t>
    </dgm:pt>
    <dgm:pt modelId="{14C28DF8-E8F7-4670-B352-3A86137AD91C}" type="sibTrans" cxnId="{16DF51F3-0A09-49DE-925C-03278AE9CD0E}">
      <dgm:prSet/>
      <dgm:spPr/>
      <dgm:t>
        <a:bodyPr/>
        <a:lstStyle/>
        <a:p>
          <a:endParaRPr lang="en-US"/>
        </a:p>
      </dgm:t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  <dgm:t>
        <a:bodyPr/>
        <a:lstStyle/>
        <a:p>
          <a:endParaRPr lang="en-US"/>
        </a:p>
      </dgm:t>
    </dgm:pt>
    <dgm:pt modelId="{B4A37C19-0DAA-4E65-9851-42B233A92F89}" type="sibTrans" cxnId="{AA027375-CDBC-4C6A-9C86-9F783B47207F}">
      <dgm:prSet/>
      <dgm:spPr/>
      <dgm:t>
        <a:bodyPr/>
        <a:lstStyle/>
        <a:p>
          <a:endParaRPr lang="en-US"/>
        </a:p>
      </dgm:t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  <dgm:t>
        <a:bodyPr/>
        <a:lstStyle/>
        <a:p>
          <a:endParaRPr lang="en-US"/>
        </a:p>
      </dgm:t>
    </dgm:pt>
    <dgm:pt modelId="{5F9C800F-FC6D-4E27-BD0C-95B74658D226}" type="sibTrans" cxnId="{617D1F62-E7D2-4F50-9F9B-0D6408668A76}">
      <dgm:prSet/>
      <dgm:spPr/>
      <dgm:t>
        <a:bodyPr/>
        <a:lstStyle/>
        <a:p>
          <a:endParaRPr lang="en-US"/>
        </a:p>
      </dgm:t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  <dgm:t>
        <a:bodyPr/>
        <a:lstStyle/>
        <a:p>
          <a:endParaRPr lang="en-US"/>
        </a:p>
      </dgm:t>
    </dgm:pt>
    <dgm:pt modelId="{662170A1-04DA-4048-A815-659CA8DAFA60}" type="sibTrans" cxnId="{8CA602A7-2740-420C-969E-A88C2E388817}">
      <dgm:prSet/>
      <dgm:spPr/>
      <dgm:t>
        <a:bodyPr/>
        <a:lstStyle/>
        <a:p>
          <a:endParaRPr lang="en-US"/>
        </a:p>
      </dgm:t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  <dgm:t>
        <a:bodyPr/>
        <a:lstStyle/>
        <a:p>
          <a:endParaRPr lang="en-US"/>
        </a:p>
      </dgm:t>
    </dgm:pt>
    <dgm:pt modelId="{DCF2A86D-7A68-412A-9925-0EB1FC2AF555}" type="sibTrans" cxnId="{1F05D431-7385-48BB-A276-D5ABBF0A9E97}">
      <dgm:prSet/>
      <dgm:spPr/>
      <dgm:t>
        <a:bodyPr/>
        <a:lstStyle/>
        <a:p>
          <a:endParaRPr lang="en-US"/>
        </a:p>
      </dgm:t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  <dgm:t>
        <a:bodyPr/>
        <a:lstStyle/>
        <a:p>
          <a:endParaRPr lang="en-US"/>
        </a:p>
      </dgm:t>
    </dgm:pt>
    <dgm:pt modelId="{FEF43A6E-B933-4E07-88C0-F40C32DF5CAD}" type="sibTrans" cxnId="{B5C777E0-3DD1-4E9B-A160-E272AB3B001B}">
      <dgm:prSet/>
      <dgm:spPr/>
      <dgm:t>
        <a:bodyPr/>
        <a:lstStyle/>
        <a:p>
          <a:endParaRPr lang="en-US"/>
        </a:p>
      </dgm:t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  <dgm:t>
        <a:bodyPr/>
        <a:lstStyle/>
        <a:p>
          <a:endParaRPr lang="en-US"/>
        </a:p>
      </dgm:t>
    </dgm:pt>
    <dgm:pt modelId="{D194E600-E6AD-4FBC-B512-DF328FBF7987}" type="sibTrans" cxnId="{63ADF855-874E-4ED8-AE0A-6EA2A7D9D57C}">
      <dgm:prSet/>
      <dgm:spPr/>
      <dgm:t>
        <a:bodyPr/>
        <a:lstStyle/>
        <a:p>
          <a:endParaRPr lang="en-US"/>
        </a:p>
      </dgm:t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  <dgm:t>
        <a:bodyPr/>
        <a:lstStyle/>
        <a:p>
          <a:endParaRPr lang="en-US"/>
        </a:p>
      </dgm:t>
    </dgm:pt>
    <dgm:pt modelId="{D10328EA-009D-41F7-9B92-F7D416FF302F}" type="sibTrans" cxnId="{7A4FB68D-298C-4344-BBDC-B1D0C26B68F7}">
      <dgm:prSet/>
      <dgm:spPr/>
      <dgm:t>
        <a:bodyPr/>
        <a:lstStyle/>
        <a:p>
          <a:endParaRPr lang="en-US"/>
        </a:p>
      </dgm:t>
    </dgm:pt>
    <dgm:pt modelId="{9C5B5E31-3266-401D-AD43-074714A6B83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</dgm:t>
    </dgm:pt>
    <dgm:pt modelId="{B1A4C8B8-2F9F-4913-BC1D-B17283FFB586}" type="parTrans" cxnId="{29ED4B08-1A97-4038-B618-89A95050E3A6}">
      <dgm:prSet/>
      <dgm:spPr/>
      <dgm:t>
        <a:bodyPr/>
        <a:lstStyle/>
        <a:p>
          <a:endParaRPr lang="en-US"/>
        </a:p>
      </dgm:t>
    </dgm:pt>
    <dgm:pt modelId="{613C7389-5A27-4197-8AAE-EF312987B696}" type="sibTrans" cxnId="{29ED4B08-1A97-4038-B618-89A95050E3A6}">
      <dgm:prSet/>
      <dgm:spPr/>
      <dgm:t>
        <a:bodyPr/>
        <a:lstStyle/>
        <a:p>
          <a:endParaRPr lang="en-US"/>
        </a:p>
      </dgm:t>
    </dgm:pt>
    <dgm:pt modelId="{C8F2F8B1-D5E4-47FC-A482-E15642E97AD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</dgm:t>
    </dgm:pt>
    <dgm:pt modelId="{FCEF5A4B-83C0-4F75-B4E3-FFC063837600}" type="parTrans" cxnId="{16DFCB42-6A02-4755-BADE-0FD730DD15CA}">
      <dgm:prSet/>
      <dgm:spPr/>
      <dgm:t>
        <a:bodyPr/>
        <a:lstStyle/>
        <a:p>
          <a:endParaRPr lang="en-US"/>
        </a:p>
      </dgm:t>
    </dgm:pt>
    <dgm:pt modelId="{F83B466D-4F65-44D0-97F0-D6D5BA54BA32}" type="sibTrans" cxnId="{16DFCB42-6A02-4755-BADE-0FD730DD15CA}">
      <dgm:prSet/>
      <dgm:spPr/>
      <dgm:t>
        <a:bodyPr/>
        <a:lstStyle/>
        <a:p>
          <a:endParaRPr lang="en-US"/>
        </a:p>
      </dgm:t>
    </dgm:pt>
    <dgm:pt modelId="{5E9A4EC2-4EDE-4E07-B692-46D6739EE230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</dgm:t>
    </dgm:pt>
    <dgm:pt modelId="{BC0EC666-DAFE-4339-921A-C82E4A290B19}" type="parTrans" cxnId="{D3F9ACEC-EC06-4AA9-A11B-A4C93AD7379D}">
      <dgm:prSet/>
      <dgm:spPr/>
      <dgm:t>
        <a:bodyPr/>
        <a:lstStyle/>
        <a:p>
          <a:endParaRPr lang="en-US"/>
        </a:p>
      </dgm:t>
    </dgm:pt>
    <dgm:pt modelId="{61778957-840E-489C-8E30-135D6863ECA3}" type="sibTrans" cxnId="{D3F9ACEC-EC06-4AA9-A11B-A4C93AD7379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9ED4B08-1A97-4038-B618-89A95050E3A6}" srcId="{2F60EAC5-6FD4-4BEF-BDD9-FDB6679C289F}" destId="{9C5B5E31-3266-401D-AD43-074714A6B83F}" srcOrd="7" destOrd="0" parTransId="{B1A4C8B8-2F9F-4913-BC1D-B17283FFB586}" sibTransId="{613C7389-5A27-4197-8AAE-EF312987B696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E135A01E-FA33-45B6-BEF8-62C68741D801}" type="presOf" srcId="{9C5B5E31-3266-401D-AD43-074714A6B83F}" destId="{EA81ED6A-A7EA-4137-A3DC-D16E79F1B938}" srcOrd="0" destOrd="9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4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16DFCB42-6A02-4755-BADE-0FD730DD15CA}" srcId="{2F60EAC5-6FD4-4BEF-BDD9-FDB6679C289F}" destId="{C8F2F8B1-D5E4-47FC-A482-E15642E97ADF}" srcOrd="6" destOrd="0" parTransId="{FCEF5A4B-83C0-4F75-B4E3-FFC063837600}" sibTransId="{F83B466D-4F65-44D0-97F0-D6D5BA54BA32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DA5DFAD8-E443-4F53-9341-A0903BBBD378}" destId="{1004CC15-A022-49D3-ADA3-5F59CC69F1C9}" srcOrd="3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EF126E58-80B2-4345-ACBA-6C5962B06D58}" type="presOf" srcId="{C8F2F8B1-D5E4-47FC-A482-E15642E97ADF}" destId="{EA81ED6A-A7EA-4137-A3DC-D16E79F1B938}" srcOrd="0" destOrd="8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1004CC15-A022-49D3-ADA3-5F59CC69F1C9}" destId="{C6431A95-FB0B-4CAC-AEC9-E017A8960D6D}" srcOrd="0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12" presId="urn:microsoft.com/office/officeart/2005/8/layout/hList1"/>
    <dgm:cxn modelId="{0A1105AD-2BDC-471D-8AE6-37FDAB19EDF9}" type="presOf" srcId="{C6431A95-FB0B-4CAC-AEC9-E017A8960D6D}" destId="{EA81ED6A-A7EA-4137-A3DC-D16E79F1B938}" srcOrd="0" destOrd="1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083D09CE-8684-4B7A-9140-35D2DA542D79}" type="presOf" srcId="{5E9A4EC2-4EDE-4E07-B692-46D6739EE230}" destId="{EA81ED6A-A7EA-4137-A3DC-D16E79F1B938}" srcOrd="0" destOrd="1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10" presId="urn:microsoft.com/office/officeart/2005/8/layout/hList1"/>
    <dgm:cxn modelId="{D3F9ACEC-EC06-4AA9-A11B-A4C93AD7379D}" srcId="{DA5DFAD8-E443-4F53-9341-A0903BBBD378}" destId="{5E9A4EC2-4EDE-4E07-B692-46D6739EE230}" srcOrd="2" destOrd="0" parTransId="{BC0EC666-DAFE-4339-921A-C82E4A290B19}" sibTransId="{61778957-840E-489C-8E30-135D6863ECA3}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136077"/>
        <a:ext cx="3447370" cy="432000"/>
      </dsp:txXfrm>
    </dsp:sp>
    <dsp:sp modelId="{17CA1487-CDD9-4364-92F6-A11DBDAFE16C}">
      <dsp:nvSpPr>
        <dsp:cNvPr id="0" name=""/>
        <dsp:cNvSpPr/>
      </dsp:nvSpPr>
      <dsp:spPr>
        <a:xfrm>
          <a:off x="3535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568077"/>
        <a:ext cx="3447370" cy="3788100"/>
      </dsp:txXfrm>
    </dsp:sp>
    <dsp:sp modelId="{055A5EAB-EAE0-4501-8649-31F112FF9AD5}">
      <dsp:nvSpPr>
        <dsp:cNvPr id="0" name=""/>
        <dsp:cNvSpPr/>
      </dsp:nvSpPr>
      <dsp:spPr>
        <a:xfrm>
          <a:off x="3933537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136077"/>
        <a:ext cx="3447370" cy="432000"/>
      </dsp:txXfrm>
    </dsp:sp>
    <dsp:sp modelId="{E4FD5043-5612-43C5-B6AE-CCD431549399}">
      <dsp:nvSpPr>
        <dsp:cNvPr id="0" name=""/>
        <dsp:cNvSpPr/>
      </dsp:nvSpPr>
      <dsp:spPr>
        <a:xfrm>
          <a:off x="3933537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568077"/>
        <a:ext cx="3447370" cy="3788100"/>
      </dsp:txXfrm>
    </dsp:sp>
    <dsp:sp modelId="{23D06E36-F688-4B37-8BB8-73015E665B0E}">
      <dsp:nvSpPr>
        <dsp:cNvPr id="0" name=""/>
        <dsp:cNvSpPr/>
      </dsp:nvSpPr>
      <dsp:spPr>
        <a:xfrm>
          <a:off x="7863539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5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6077"/>
        <a:ext cx="3447370" cy="432000"/>
      </dsp:txXfrm>
    </dsp:sp>
    <dsp:sp modelId="{EA81ED6A-A7EA-4137-A3DC-D16E79F1B938}">
      <dsp:nvSpPr>
        <dsp:cNvPr id="0" name=""/>
        <dsp:cNvSpPr/>
      </dsp:nvSpPr>
      <dsp:spPr>
        <a:xfrm>
          <a:off x="7863539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68077"/>
        <a:ext cx="3447370" cy="378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Corea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0E1-6EDC-479E-9C40-F2CD01C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E10-64F4-4A32-8EC6-7385D9754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schools broke into 3 clusters while explaining ~ 55% of the model variance, using PCA.  </a:t>
            </a:r>
          </a:p>
          <a:p>
            <a:r>
              <a:rPr lang="en-US" dirty="0"/>
              <a:t>Could be Good, Bad, Medium?</a:t>
            </a:r>
          </a:p>
          <a:p>
            <a:r>
              <a:rPr lang="en-US" dirty="0"/>
              <a:t>Clusters are well defined based on 3-D graphic.</a:t>
            </a:r>
          </a:p>
          <a:p>
            <a:r>
              <a:rPr lang="en-US" dirty="0"/>
              <a:t>Using socio-economic data solves more than half the equation!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C0D0-AF8B-44FB-874B-F21A412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85" y="2527577"/>
            <a:ext cx="5527563" cy="3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created several models that can predict a schools performance rating +/- 1 point ~66% of the time, using just demographic data.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make us question how our education dollars and programs are being spent and administered.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also make us study outliers to our models to see where “breakaway schools are achieving better outcomes than the demographics would suggest.  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62457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74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50E17F-E6FF-49F3-A01E-E20B94CE0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9" y="4607053"/>
            <a:ext cx="1083285" cy="62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B790F-4AC4-44A1-A958-66C21A9FA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55" y="4607053"/>
            <a:ext cx="1204131" cy="5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A3D3B-E315-4FB9-87CA-8EF22E1DD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22" y="5388410"/>
            <a:ext cx="1683127" cy="68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87F72-A53F-4C79-B3EB-BE0C5BD16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259" y="5388410"/>
            <a:ext cx="943342" cy="63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CEFAD-8CE1-4E3C-A056-4AF455E0B4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378" y="4560666"/>
            <a:ext cx="977168" cy="102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7404F-0F14-438B-8B43-0AF26D2F3A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043" y="4560666"/>
            <a:ext cx="1030034" cy="10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E8A41-05C6-461A-8626-B0BEF8754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4961" y="3030510"/>
            <a:ext cx="1096876" cy="108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F42D7-F1C1-4413-AB29-FF615A693E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4961" y="4738777"/>
            <a:ext cx="1096876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2308-F0CE-4C3C-9792-3E7EA62B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Composition of ML Dataset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55-B9AB-4635-A398-84279CCE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696 Individual Schools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50 Features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Feature Categories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Median Income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Family Structure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Educational Attainment Levels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Number of Students at School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Crime Rates per Population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Population Type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Target – School Rating 1- 10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513A-A896-46E3-9660-DF5723B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85754"/>
            <a:ext cx="4875211" cy="2669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6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60718-F9A4-4A8A-A2A3-AFFD9EB6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3659"/>
              </p:ext>
            </p:extLst>
          </p:nvPr>
        </p:nvGraphicFramePr>
        <p:xfrm>
          <a:off x="1177636" y="1639030"/>
          <a:ext cx="8503259" cy="321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81">
                  <a:extLst>
                    <a:ext uri="{9D8B030D-6E8A-4147-A177-3AD203B41FA5}">
                      <a16:colId xmlns:a16="http://schemas.microsoft.com/office/drawing/2014/main" val="217715763"/>
                    </a:ext>
                  </a:extLst>
                </a:gridCol>
                <a:gridCol w="1589293">
                  <a:extLst>
                    <a:ext uri="{9D8B030D-6E8A-4147-A177-3AD203B41FA5}">
                      <a16:colId xmlns:a16="http://schemas.microsoft.com/office/drawing/2014/main" val="3851072542"/>
                    </a:ext>
                  </a:extLst>
                </a:gridCol>
                <a:gridCol w="1769280">
                  <a:extLst>
                    <a:ext uri="{9D8B030D-6E8A-4147-A177-3AD203B41FA5}">
                      <a16:colId xmlns:a16="http://schemas.microsoft.com/office/drawing/2014/main" val="420803821"/>
                    </a:ext>
                  </a:extLst>
                </a:gridCol>
                <a:gridCol w="3059005">
                  <a:extLst>
                    <a:ext uri="{9D8B030D-6E8A-4147-A177-3AD203B41FA5}">
                      <a16:colId xmlns:a16="http://schemas.microsoft.com/office/drawing/2014/main" val="3844336437"/>
                    </a:ext>
                  </a:extLst>
                </a:gridCol>
              </a:tblGrid>
              <a:tr h="7266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20940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7443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1431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52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4964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6818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258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C53A53-4F41-4B49-82F2-85D40E3A76A3}"/>
              </a:ext>
            </a:extLst>
          </p:cNvPr>
          <p:cNvSpPr txBox="1"/>
          <p:nvPr/>
        </p:nvSpPr>
        <p:spPr>
          <a:xfrm>
            <a:off x="1476462" y="5327009"/>
            <a:ext cx="82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Model: LOSS: -1050.78 ACCURACY: 0.011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78" y="4045527"/>
            <a:ext cx="7688937" cy="2322021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E98EE5D-FB7D-4216-885C-0A6E7006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07" y="1681448"/>
            <a:ext cx="7844908" cy="1865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EFB-539C-419F-A9C9-4F9562513639}"/>
              </a:ext>
            </a:extLst>
          </p:cNvPr>
          <p:cNvSpPr txBox="1"/>
          <p:nvPr/>
        </p:nvSpPr>
        <p:spPr>
          <a:xfrm>
            <a:off x="1446334" y="3982914"/>
            <a:ext cx="799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the highest weightings were related to the educational attainment levels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9833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Random Forest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6DC59D-F715-4430-9D6A-93E03688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1" y="1714500"/>
            <a:ext cx="4275533" cy="45243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Aggregation/Bagging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hyper- parameters to improve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 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algorithm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the model to improve accuracy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6FD02E-2F6B-42F3-A070-5C769C8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63" y="1455938"/>
            <a:ext cx="5070640" cy="51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A21-CC99-4C3A-A5AB-D57045F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DF4-B543-46C8-9956-BD99699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54942" cy="3541714"/>
          </a:xfrm>
        </p:spPr>
        <p:txBody>
          <a:bodyPr>
            <a:normAutofit/>
          </a:bodyPr>
          <a:lstStyle/>
          <a:p>
            <a:r>
              <a:rPr lang="en-US" sz="1400" dirty="0"/>
              <a:t>Was able to find several statistically significant socio-economic features correlated with school rating using Tableau</a:t>
            </a:r>
          </a:p>
          <a:p>
            <a:pPr lvl="1"/>
            <a:r>
              <a:rPr lang="en-US" sz="1200" dirty="0"/>
              <a:t>Violent Crime per Capita</a:t>
            </a:r>
          </a:p>
          <a:p>
            <a:pPr lvl="1"/>
            <a:r>
              <a:rPr lang="en-US" sz="1200" dirty="0"/>
              <a:t>Substance Abuse per Capita</a:t>
            </a:r>
          </a:p>
          <a:p>
            <a:pPr lvl="1"/>
            <a:r>
              <a:rPr lang="en-US" sz="1200" dirty="0"/>
              <a:t>Median Income </a:t>
            </a:r>
          </a:p>
          <a:p>
            <a:pPr lvl="1"/>
            <a:r>
              <a:rPr lang="en-US" sz="1200" dirty="0"/>
              <a:t>% Head of Household Married</a:t>
            </a:r>
          </a:p>
          <a:p>
            <a:pPr lvl="1"/>
            <a:r>
              <a:rPr lang="en-US" sz="1200" dirty="0"/>
              <a:t>% of Over 25 Year </a:t>
            </a:r>
            <a:r>
              <a:rPr lang="en-US" sz="1200" dirty="0" err="1"/>
              <a:t>Olds</a:t>
            </a:r>
            <a:r>
              <a:rPr lang="en-US" sz="1200" dirty="0"/>
              <a:t> with at Least a High School Diploma</a:t>
            </a:r>
          </a:p>
          <a:p>
            <a:pPr lvl="1"/>
            <a:r>
              <a:rPr lang="en-US" sz="1200" dirty="0"/>
              <a:t>% of Population White</a:t>
            </a:r>
          </a:p>
          <a:p>
            <a:pPr lvl="1"/>
            <a:r>
              <a:rPr lang="en-US" sz="1200" dirty="0"/>
              <a:t>% of Population Mixed Race</a:t>
            </a:r>
          </a:p>
          <a:p>
            <a:pPr lvl="1"/>
            <a:r>
              <a:rPr lang="en-US" sz="1200" dirty="0"/>
              <a:t>% of Population Hispanic</a:t>
            </a:r>
          </a:p>
          <a:p>
            <a:pPr lvl="1"/>
            <a:r>
              <a:rPr lang="en-US" sz="1200" dirty="0"/>
              <a:t>% of Population Asian</a:t>
            </a:r>
          </a:p>
          <a:p>
            <a:r>
              <a:rPr lang="en-US" sz="1400" dirty="0"/>
              <a:t>All P-values &lt; 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CDB-6FC5-4761-A988-83D8171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7" y="2034906"/>
            <a:ext cx="3854934" cy="39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1526</TotalTime>
  <Words>543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Composition of ML Dataset  </vt:lpstr>
      <vt:lpstr>Machine Learning Models</vt:lpstr>
      <vt:lpstr>LINEAR REGRESSION MODEL</vt:lpstr>
      <vt:lpstr>Random Forest MODEL</vt:lpstr>
      <vt:lpstr>K Nearest neighbors MODEL</vt:lpstr>
      <vt:lpstr>TABLEAU VISUALIZATION</vt:lpstr>
      <vt:lpstr>K-Means Clustering with PCA 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Ashutosh</cp:lastModifiedBy>
  <cp:revision>12</cp:revision>
  <dcterms:created xsi:type="dcterms:W3CDTF">2021-09-12T20:15:34Z</dcterms:created>
  <dcterms:modified xsi:type="dcterms:W3CDTF">2021-10-29T20:21:47Z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