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handoutMasterIdLst>
    <p:handoutMasterId r:id="rId16"/>
  </p:handoutMasterIdLst>
  <p:sldIdLst>
    <p:sldId id="256" r:id="rId5"/>
    <p:sldId id="257" r:id="rId6"/>
    <p:sldId id="259" r:id="rId7"/>
    <p:sldId id="258" r:id="rId8"/>
    <p:sldId id="268" r:id="rId9"/>
    <p:sldId id="260" r:id="rId10"/>
    <p:sldId id="261" r:id="rId11"/>
    <p:sldId id="267"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C9702-0268-4001-A900-6538E8F2E83F}" v="821" dt="2021-10-28T01:47:58.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lia Corea" userId="0f927ba03023ffb6" providerId="LiveId" clId="{9BEC9702-0268-4001-A900-6538E8F2E83F}"/>
    <pc:docChg chg="modSld">
      <pc:chgData name="Amelia Corea" userId="0f927ba03023ffb6" providerId="LiveId" clId="{9BEC9702-0268-4001-A900-6538E8F2E83F}" dt="2021-10-28T01:47:58.918" v="821" actId="20577"/>
      <pc:docMkLst>
        <pc:docMk/>
      </pc:docMkLst>
      <pc:sldChg chg="modSp mod">
        <pc:chgData name="Amelia Corea" userId="0f927ba03023ffb6" providerId="LiveId" clId="{9BEC9702-0268-4001-A900-6538E8F2E83F}" dt="2021-10-28T01:47:58.918" v="821" actId="20577"/>
        <pc:sldMkLst>
          <pc:docMk/>
          <pc:sldMk cId="3253689747" sldId="257"/>
        </pc:sldMkLst>
        <pc:graphicFrameChg chg="mod">
          <ac:chgData name="Amelia Corea" userId="0f927ba03023ffb6" providerId="LiveId" clId="{9BEC9702-0268-4001-A900-6538E8F2E83F}" dt="2021-10-28T01:47:58.918" v="821" actId="20577"/>
          <ac:graphicFrameMkLst>
            <pc:docMk/>
            <pc:sldMk cId="3253689747" sldId="257"/>
            <ac:graphicFrameMk id="4" creationId="{8D4F1745-A55E-4835-88EB-BC637121B608}"/>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are we trying to predict and answer with the machine learning model?</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All San Diego County children may not have equal opportunity to quality primary education based on the population statistics in their neighborhoods. </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machine learning model was used?</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1600" dirty="0">
              <a:latin typeface="Tahoma" panose="020B0604030504040204" pitchFamily="34" charset="0"/>
              <a:ea typeface="Tahoma" panose="020B0604030504040204" pitchFamily="34" charset="0"/>
              <a:cs typeface="Tahoma" panose="020B0604030504040204" pitchFamily="34" charset="0"/>
            </a:rPr>
            <a:t>We used the XXX model to show how crime statistics, median salary, post secondary education…</a:t>
          </a:r>
          <a:r>
            <a:rPr lang="en-US" sz="1600">
              <a:latin typeface="Tahoma" panose="020B0604030504040204" pitchFamily="34" charset="0"/>
              <a:ea typeface="Tahoma" panose="020B0604030504040204" pitchFamily="34" charset="0"/>
              <a:cs typeface="Tahoma" panose="020B0604030504040204" pitchFamily="34" charset="0"/>
            </a:rPr>
            <a:t>may affect </a:t>
          </a:r>
          <a:r>
            <a:rPr lang="en-US" sz="1600" dirty="0">
              <a:latin typeface="Tahoma" panose="020B0604030504040204" pitchFamily="34" charset="0"/>
              <a:ea typeface="Tahoma" panose="020B0604030504040204" pitchFamily="34" charset="0"/>
              <a:cs typeface="Tahoma" panose="020B0604030504040204" pitchFamily="34" charset="0"/>
            </a:rPr>
            <a:t>a school’s rating.</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did we find and how could the model be used?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1400" dirty="0">
              <a:latin typeface="Tahoma" panose="020B0604030504040204" pitchFamily="34" charset="0"/>
              <a:ea typeface="Tahoma" panose="020B0604030504040204" pitchFamily="34" charset="0"/>
              <a:cs typeface="Tahoma" panose="020B0604030504040204" pitchFamily="34" charset="0"/>
            </a:rPr>
            <a:t>If the model is accurate the model could potentially be used in other regions or for education service agencies and districts to further examine what additional resources or funding may be needed. </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we know if we have answered this question?</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1800" dirty="0">
              <a:latin typeface="Tahoma" panose="020B0604030504040204" pitchFamily="34" charset="0"/>
              <a:ea typeface="Tahoma" panose="020B0604030504040204" pitchFamily="34" charset="0"/>
              <a:cs typeface="Tahoma" panose="020B0604030504040204" pitchFamily="34" charset="0"/>
            </a:rPr>
            <a:t>If we can find an accurate model that predicts school ratings against our test data set.</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Collection</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Webscraping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Data Cleaning/Normalization</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SQL queries</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JSONify</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/Visualization</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Python json library</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39E0DCC1-D3FF-46A1-84AC-3E2C046206C3}">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API</a:t>
          </a:r>
        </a:p>
      </dgm:t>
    </dgm:pt>
    <dgm:pt modelId="{75982A97-8130-4E98-B82E-DB0953FC8B95}" type="parTrans" cxnId="{18DC796B-A12C-4933-9201-8D6EE300A2A0}">
      <dgm:prSet/>
      <dgm:spPr/>
      <dgm:t>
        <a:bodyPr/>
        <a:lstStyle/>
        <a:p>
          <a:endParaRPr lang="en-US"/>
        </a:p>
      </dgm:t>
    </dgm:pt>
    <dgm:pt modelId="{5C6A8CA1-CB30-45D0-B9ED-3A3294BF0500}" type="sibTrans" cxnId="{18DC796B-A12C-4933-9201-8D6EE300A2A0}">
      <dgm:prSet/>
      <dgm:spPr/>
      <dgm:t>
        <a:bodyPr/>
        <a:lstStyle/>
        <a:p>
          <a:endParaRPr lang="en-US"/>
        </a:p>
      </dgm:t>
    </dgm:pt>
    <dgm:pt modelId="{2AE9B789-FEE4-4EA5-BA4D-CE5E1FDDBB56}">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Python libraries</a:t>
          </a:r>
        </a:p>
      </dgm:t>
    </dgm:pt>
    <dgm:pt modelId="{85238600-29C2-44DB-BD00-1C7AFF99B7C0}" type="parTrans" cxnId="{9B5EF070-2208-4D48-B5EE-FD4380264929}">
      <dgm:prSet/>
      <dgm:spPr/>
      <dgm:t>
        <a:bodyPr/>
        <a:lstStyle/>
        <a:p>
          <a:endParaRPr lang="en-US"/>
        </a:p>
      </dgm:t>
    </dgm:pt>
    <dgm:pt modelId="{1FBB97C2-178C-4D74-84BC-818F9449B037}" type="sibTrans" cxnId="{9B5EF070-2208-4D48-B5EE-FD4380264929}">
      <dgm:prSet/>
      <dgm:spPr/>
      <dgm:t>
        <a:bodyPr/>
        <a:lstStyle/>
        <a:p>
          <a:endParaRPr lang="en-US"/>
        </a:p>
      </dgm:t>
    </dgm:pt>
    <dgm:pt modelId="{2326EA86-5B01-448D-B7F1-3E265923EA6A}">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.csv files</a:t>
          </a:r>
        </a:p>
      </dgm:t>
    </dgm:pt>
    <dgm:pt modelId="{C918EDD0-D697-4AC8-B84A-C075A4D48F5E}" type="parTrans" cxnId="{23D6659A-C44A-45A3-A093-1B9804CF6E74}">
      <dgm:prSet/>
      <dgm:spPr/>
      <dgm:t>
        <a:bodyPr/>
        <a:lstStyle/>
        <a:p>
          <a:endParaRPr lang="en-US"/>
        </a:p>
      </dgm:t>
    </dgm:pt>
    <dgm:pt modelId="{3D62CC48-B5DB-4CF7-8312-212DF6E8750F}" type="sibTrans" cxnId="{23D6659A-C44A-45A3-A093-1B9804CF6E74}">
      <dgm:prSet/>
      <dgm:spPr/>
      <dgm:t>
        <a:bodyPr/>
        <a:lstStyle/>
        <a:p>
          <a:endParaRPr lang="en-US"/>
        </a:p>
      </dgm:t>
    </dgm:pt>
    <dgm:pt modelId="{6121824F-16C4-4C65-97D4-AE31C568557E}">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AWS Cloud Database</a:t>
          </a:r>
        </a:p>
      </dgm:t>
    </dgm:pt>
    <dgm:pt modelId="{3C6A4360-9C59-4EBC-A537-49DBF29E1BCF}" type="parTrans" cxnId="{DC2501F6-690F-45DC-8B69-6D2896F32FAC}">
      <dgm:prSet/>
      <dgm:spPr/>
      <dgm:t>
        <a:bodyPr/>
        <a:lstStyle/>
        <a:p>
          <a:endParaRPr lang="en-US"/>
        </a:p>
      </dgm:t>
    </dgm:pt>
    <dgm:pt modelId="{B7BD3C6B-24FE-45A9-B58B-BC6814396649}" type="sibTrans" cxnId="{DC2501F6-690F-45DC-8B69-6D2896F32FAC}">
      <dgm:prSet/>
      <dgm:spPr/>
      <dgm:t>
        <a:bodyPr/>
        <a:lstStyle/>
        <a:p>
          <a:endParaRPr lang="en-US"/>
        </a:p>
      </dgm:t>
    </dgm:pt>
    <dgm:pt modelId="{753AC111-015C-42D1-8ABB-9AB6F3785DBF}">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PostgreSQL</a:t>
          </a:r>
        </a:p>
      </dgm:t>
    </dgm:pt>
    <dgm:pt modelId="{5A327804-E5B5-4524-BDF8-43E89C648B4F}" type="parTrans" cxnId="{B4B90BC0-3B9A-402C-9AA5-2F91586FE0E8}">
      <dgm:prSet/>
      <dgm:spPr/>
      <dgm:t>
        <a:bodyPr/>
        <a:lstStyle/>
        <a:p>
          <a:endParaRPr lang="en-US"/>
        </a:p>
      </dgm:t>
    </dgm:pt>
    <dgm:pt modelId="{FB7AA6DF-3B26-482A-A715-738D84538B54}" type="sibTrans" cxnId="{B4B90BC0-3B9A-402C-9AA5-2F91586FE0E8}">
      <dgm:prSet/>
      <dgm:spPr/>
      <dgm:t>
        <a:bodyPr/>
        <a:lstStyle/>
        <a:p>
          <a:endParaRPr lang="en-US"/>
        </a:p>
      </dgm:t>
    </dgm:pt>
    <dgm:pt modelId="{F4E5C8CA-D853-4B86-A230-410812094866}">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Jupyter</a:t>
          </a:r>
          <a:r>
            <a:rPr lang="en-US" dirty="0">
              <a:latin typeface="Tahoma" panose="020B0604030504040204" pitchFamily="34" charset="0"/>
              <a:ea typeface="Tahoma" panose="020B0604030504040204" pitchFamily="34" charset="0"/>
              <a:cs typeface="Tahoma" panose="020B0604030504040204" pitchFamily="34" charset="0"/>
            </a:rPr>
            <a:t> Notebooks</a:t>
          </a:r>
        </a:p>
      </dgm:t>
    </dgm:pt>
    <dgm:pt modelId="{005594CA-99F2-432B-BF91-C42D348C511A}" type="parTrans" cxnId="{4A53605E-BF09-4751-86C8-19A28F4EFD0D}">
      <dgm:prSet/>
      <dgm:spPr/>
      <dgm:t>
        <a:bodyPr/>
        <a:lstStyle/>
        <a:p>
          <a:endParaRPr lang="en-US"/>
        </a:p>
      </dgm:t>
    </dgm:pt>
    <dgm:pt modelId="{FDA1AF4B-23A8-4C87-945B-517631227F52}" type="sibTrans" cxnId="{4A53605E-BF09-4751-86C8-19A28F4EFD0D}">
      <dgm:prSet/>
      <dgm:spPr/>
      <dgm:t>
        <a:bodyPr/>
        <a:lstStyle/>
        <a:p>
          <a:endParaRPr lang="en-US"/>
        </a:p>
      </dgm:t>
    </dgm:pt>
    <dgm:pt modelId="{2D5B933B-42F3-42B5-909C-385314E0D308}">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sqlalchemy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7A9A6CE3-4967-4A84-92D1-1B3BA61CE2B6}" type="parTrans" cxnId="{F5DD56DD-6CAD-417C-BDD4-6C13842E15C2}">
      <dgm:prSet/>
      <dgm:spPr/>
      <dgm:t>
        <a:bodyPr/>
        <a:lstStyle/>
        <a:p>
          <a:endParaRPr lang="en-US"/>
        </a:p>
      </dgm:t>
    </dgm:pt>
    <dgm:pt modelId="{F23233DB-EAE3-4491-887E-16969F1190F1}" type="sibTrans" cxnId="{F5DD56DD-6CAD-417C-BDD4-6C13842E15C2}">
      <dgm:prSet/>
      <dgm:spPr/>
      <dgm:t>
        <a:bodyPr/>
        <a:lstStyle/>
        <a:p>
          <a:endParaRPr lang="en-US"/>
        </a:p>
      </dgm:t>
    </dgm:pt>
    <dgm:pt modelId="{658E7E1C-C938-4112-884D-828D3980BD39}">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pandas</a:t>
          </a:r>
        </a:p>
      </dgm:t>
    </dgm:pt>
    <dgm:pt modelId="{A15418C6-AACB-45C4-82C9-6EEAB6BC9AD2}" type="parTrans" cxnId="{43ED6747-9745-4AEC-932F-015864BAAA4B}">
      <dgm:prSet/>
      <dgm:spPr/>
      <dgm:t>
        <a:bodyPr/>
        <a:lstStyle/>
        <a:p>
          <a:endParaRPr lang="en-US"/>
        </a:p>
      </dgm:t>
    </dgm:pt>
    <dgm:pt modelId="{02FE6E80-3BB1-4112-817D-FFE07F685D4A}" type="sibTrans" cxnId="{43ED6747-9745-4AEC-932F-015864BAAA4B}">
      <dgm:prSet/>
      <dgm:spPr/>
      <dgm:t>
        <a:bodyPr/>
        <a:lstStyle/>
        <a:p>
          <a:endParaRPr lang="en-US"/>
        </a:p>
      </dgm:t>
    </dgm:pt>
    <dgm:pt modelId="{486F8386-192A-4D19-9242-2ECC715A2920}">
      <dgm:prSet phldrT="[Text]"/>
      <dgm:spPr/>
      <dgm:t>
        <a:bodyPr/>
        <a:lstStyle/>
        <a:p>
          <a:pPr>
            <a:buFont typeface="Wingdings" panose="05000000000000000000" pitchFamily="2" charset="2"/>
            <a:buChar char=""/>
          </a:pPr>
          <a:r>
            <a:rPr lang="en-US" dirty="0" err="1">
              <a:latin typeface="Tahoma" panose="020B0604030504040204" pitchFamily="34" charset="0"/>
              <a:ea typeface="Tahoma" panose="020B0604030504040204" pitchFamily="34" charset="0"/>
              <a:cs typeface="Tahoma" panose="020B0604030504040204" pitchFamily="34" charset="0"/>
            </a:rPr>
            <a:t>Plotly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D97AED1F-900F-4796-946C-A77370866196}" type="parTrans" cxnId="{129995DF-60F2-4463-8918-5D5A253C8417}">
      <dgm:prSet/>
      <dgm:spPr/>
      <dgm:t>
        <a:bodyPr/>
        <a:lstStyle/>
        <a:p>
          <a:endParaRPr lang="en-US"/>
        </a:p>
      </dgm:t>
    </dgm:pt>
    <dgm:pt modelId="{4F9AE1BE-0400-436C-9D8C-68A1CE80CB58}" type="sibTrans" cxnId="{129995DF-60F2-4463-8918-5D5A253C8417}">
      <dgm:prSet/>
      <dgm:spPr/>
      <dgm:t>
        <a:bodyPr/>
        <a:lstStyle/>
        <a:p>
          <a:endParaRPr lang="en-US"/>
        </a:p>
      </dgm:t>
    </dgm:pt>
    <dgm:pt modelId="{743BB7F3-A05A-49E2-8352-67E8995A6DE5}">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Live server</a:t>
          </a:r>
        </a:p>
      </dgm:t>
    </dgm:pt>
    <dgm:pt modelId="{BAE47D5B-722F-4F35-AAB0-C08AB207C98E}" type="parTrans" cxnId="{0A251547-75AD-4EC7-B46B-D7EE909CF811}">
      <dgm:prSet/>
      <dgm:spPr/>
      <dgm:t>
        <a:bodyPr/>
        <a:lstStyle/>
        <a:p>
          <a:endParaRPr lang="en-US"/>
        </a:p>
      </dgm:t>
    </dgm:pt>
    <dgm:pt modelId="{EA05BB2D-B1EF-4C04-8A2E-01FD52B63593}" type="sibTrans" cxnId="{0A251547-75AD-4EC7-B46B-D7EE909CF811}">
      <dgm:prSet/>
      <dgm:spPr/>
      <dgm:t>
        <a:bodyPr/>
        <a:lstStyle/>
        <a:p>
          <a:endParaRPr lang="en-US"/>
        </a:p>
      </dgm:t>
    </dgm:pt>
    <dgm:pt modelId="{5D85A349-16C5-4D47-B7B5-2EC1073D2661}">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Git hub pages</a:t>
          </a:r>
        </a:p>
      </dgm:t>
    </dgm:pt>
    <dgm:pt modelId="{94A7A624-8812-4345-B05A-7BEDFCD5C156}" type="parTrans" cxnId="{421AFE2F-F0E0-44B8-AF49-E7C71B40EBDF}">
      <dgm:prSet/>
      <dgm:spPr/>
      <dgm:t>
        <a:bodyPr/>
        <a:lstStyle/>
        <a:p>
          <a:endParaRPr lang="en-US"/>
        </a:p>
      </dgm:t>
    </dgm:pt>
    <dgm:pt modelId="{C4112652-278C-4FBE-A3A5-1CDEE1E544E2}" type="sibTrans" cxnId="{421AFE2F-F0E0-44B8-AF49-E7C71B40EBDF}">
      <dgm:prSet/>
      <dgm:spPr/>
      <dgm:t>
        <a:bodyPr/>
        <a:lstStyle/>
        <a:p>
          <a:endParaRPr lang="en-US"/>
        </a:p>
      </dgm:t>
    </dgm:pt>
    <dgm:pt modelId="{30ED3195-AB5B-4DF3-874A-84A6A0E02DC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D3</a:t>
          </a:r>
        </a:p>
      </dgm:t>
    </dgm:pt>
    <dgm:pt modelId="{FB26C958-7AF9-40F5-BB91-D7FC150C4B37}" type="parTrans" cxnId="{3C114156-18FC-4C2C-B44D-AC33F42E22A4}">
      <dgm:prSet/>
      <dgm:spPr/>
      <dgm:t>
        <a:bodyPr/>
        <a:lstStyle/>
        <a:p>
          <a:endParaRPr lang="en-US"/>
        </a:p>
      </dgm:t>
    </dgm:pt>
    <dgm:pt modelId="{61A9F543-9FF1-471A-A302-BA5D4E378A2E}" type="sibTrans" cxnId="{3C114156-18FC-4C2C-B44D-AC33F42E22A4}">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AD3A2602-5136-49F1-9BB9-099C0157C7BF}" type="presOf" srcId="{6121824F-16C4-4C65-97D4-AE31C568557E}" destId="{17CA1487-CDD9-4364-92F6-A11DBDAFE16C}" srcOrd="0" destOrd="5"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F4D0330E-DBB7-43A5-886D-CD4722AAB39F}" type="presOf" srcId="{F4E5C8CA-D853-4B86-A230-410812094866}" destId="{E4FD5043-5612-43C5-B6AE-CCD431549399}" srcOrd="0" destOrd="2" presId="urn:microsoft.com/office/officeart/2005/8/layout/hList1"/>
    <dgm:cxn modelId="{9BB72F2A-D365-40E5-A614-9C39D2A3D616}" type="presOf" srcId="{2326EA86-5B01-448D-B7F1-3E265923EA6A}" destId="{17CA1487-CDD9-4364-92F6-A11DBDAFE16C}" srcOrd="0" destOrd="3" presId="urn:microsoft.com/office/officeart/2005/8/layout/hList1"/>
    <dgm:cxn modelId="{AC6B532E-0DC7-4954-AEF8-4855FDBFB274}" type="presOf" srcId="{743BB7F3-A05A-49E2-8352-67E8995A6DE5}" destId="{EA81ED6A-A7EA-4137-A3DC-D16E79F1B938}" srcOrd="0" destOrd="3" presId="urn:microsoft.com/office/officeart/2005/8/layout/hList1"/>
    <dgm:cxn modelId="{421AFE2F-F0E0-44B8-AF49-E7C71B40EBDF}" srcId="{DA5DFAD8-E443-4F53-9341-A0903BBBD378}" destId="{5D85A349-16C5-4D47-B7B5-2EC1073D2661}" srcOrd="4" destOrd="0" parTransId="{94A7A624-8812-4345-B05A-7BEDFCD5C156}" sibTransId="{C4112652-278C-4FBE-A3A5-1CDEE1E544E2}"/>
    <dgm:cxn modelId="{8E7CA135-4783-4350-8601-1267AF2BA9BB}" type="presOf" srcId="{5D85A349-16C5-4D47-B7B5-2EC1073D2661}" destId="{EA81ED6A-A7EA-4137-A3DC-D16E79F1B938}" srcOrd="0" destOrd="4" presId="urn:microsoft.com/office/officeart/2005/8/layout/hList1"/>
    <dgm:cxn modelId="{4A53605E-BF09-4751-86C8-19A28F4EFD0D}" srcId="{ABA77F75-8642-4931-8D7E-BE6C6DB9940D}" destId="{F4E5C8CA-D853-4B86-A230-410812094866}" srcOrd="2" destOrd="0" parTransId="{005594CA-99F2-432B-BF91-C42D348C511A}" sibTransId="{FDA1AF4B-23A8-4C87-945B-517631227F52}"/>
    <dgm:cxn modelId="{CA949A5F-9945-4C59-A233-D70AFFF70BDA}" srcId="{DA5DFAD8-E443-4F53-9341-A0903BBBD378}" destId="{6EE89B4E-BAED-4A90-B29D-70AF11256801}" srcOrd="0" destOrd="0" parTransId="{39BF20C7-31E5-452B-8EA2-17224A13C7FB}" sibTransId="{E71503C3-CFB7-4144-AD9F-7A42A87A3A6B}"/>
    <dgm:cxn modelId="{0A251547-75AD-4EC7-B46B-D7EE909CF811}" srcId="{DA5DFAD8-E443-4F53-9341-A0903BBBD378}" destId="{743BB7F3-A05A-49E2-8352-67E8995A6DE5}" srcOrd="3" destOrd="0" parTransId="{BAE47D5B-722F-4F35-AAB0-C08AB207C98E}" sibTransId="{EA05BB2D-B1EF-4C04-8A2E-01FD52B63593}"/>
    <dgm:cxn modelId="{43ED6747-9745-4AEC-932F-015864BAAA4B}" srcId="{ABA77F75-8642-4931-8D7E-BE6C6DB9940D}" destId="{658E7E1C-C938-4112-884D-828D3980BD39}" srcOrd="1" destOrd="0" parTransId="{A15418C6-AACB-45C4-82C9-6EEAB6BC9AD2}" sibTransId="{02FE6E80-3BB1-4112-817D-FFE07F685D4A}"/>
    <dgm:cxn modelId="{18DC796B-A12C-4933-9201-8D6EE300A2A0}" srcId="{6857B86A-DEC1-407C-A1BB-5BF9ACCBCA6A}" destId="{39E0DCC1-D3FF-46A1-84AC-3E2C046206C3}" srcOrd="1" destOrd="0" parTransId="{75982A97-8130-4E98-B82E-DB0953FC8B95}" sibTransId="{5C6A8CA1-CB30-45D0-B9ED-3A3294BF0500}"/>
    <dgm:cxn modelId="{D5D61B4C-1312-427C-BDCC-013237D8A488}" srcId="{ABA77F75-8642-4931-8D7E-BE6C6DB9940D}" destId="{611C3B18-07F8-4A66-9682-97E24AEF6014}" srcOrd="0" destOrd="0" parTransId="{5940BF2D-F08A-4150-9A86-173D9242DE8C}" sibTransId="{477660C6-2B6D-4FB8-B9A3-D555E2082C2A}"/>
    <dgm:cxn modelId="{9B5EF070-2208-4D48-B5EE-FD4380264929}" srcId="{6857B86A-DEC1-407C-A1BB-5BF9ACCBCA6A}" destId="{2AE9B789-FEE4-4EA5-BA4D-CE5E1FDDBB56}" srcOrd="2" destOrd="0" parTransId="{85238600-29C2-44DB-BD00-1C7AFF99B7C0}" sibTransId="{1FBB97C2-178C-4D74-84BC-818F9449B037}"/>
    <dgm:cxn modelId="{3C114156-18FC-4C2C-B44D-AC33F42E22A4}" srcId="{DA5DFAD8-E443-4F53-9341-A0903BBBD378}" destId="{30ED3195-AB5B-4DF3-874A-84A6A0E02DC2}" srcOrd="2" destOrd="0" parTransId="{FB26C958-7AF9-40F5-BB91-D7FC150C4B37}" sibTransId="{61A9F543-9FF1-471A-A302-BA5D4E378A2E}"/>
    <dgm:cxn modelId="{CC914357-107D-444A-BC0C-A0FC0F75A205}" type="presOf" srcId="{2D5B933B-42F3-42B5-909C-385314E0D308}" destId="{17CA1487-CDD9-4364-92F6-A11DBDAFE16C}" srcOrd="0" destOrd="4" presId="urn:microsoft.com/office/officeart/2005/8/layout/hList1"/>
    <dgm:cxn modelId="{9078E27D-B210-4132-B9B0-2C5E74A749EF}" type="presOf" srcId="{658E7E1C-C938-4112-884D-828D3980BD39}" destId="{E4FD5043-5612-43C5-B6AE-CCD431549399}"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23D6659A-C44A-45A3-A093-1B9804CF6E74}" srcId="{6857B86A-DEC1-407C-A1BB-5BF9ACCBCA6A}" destId="{2326EA86-5B01-448D-B7F1-3E265923EA6A}" srcOrd="3" destOrd="0" parTransId="{C918EDD0-D697-4AC8-B84A-C075A4D48F5E}" sibTransId="{3D62CC48-B5DB-4CF7-8312-212DF6E8750F}"/>
    <dgm:cxn modelId="{4BF1EEA1-6E89-4F91-BAE8-11038685C515}" type="presOf" srcId="{4C8BFA56-3F75-4CAD-90A3-2F214D699322}" destId="{17CA1487-CDD9-4364-92F6-A11DBDAFE16C}" srcOrd="0" destOrd="0" presId="urn:microsoft.com/office/officeart/2005/8/layout/hList1"/>
    <dgm:cxn modelId="{1958AFA4-E260-4D59-AFE5-D9B6D5ABC5C0}" type="presOf" srcId="{39E0DCC1-D3FF-46A1-84AC-3E2C046206C3}" destId="{17CA1487-CDD9-4364-92F6-A11DBDAFE16C}" srcOrd="0" destOrd="1" presId="urn:microsoft.com/office/officeart/2005/8/layout/hList1"/>
    <dgm:cxn modelId="{5F12E8B9-000C-441B-B9E7-99ED7A20363B}" type="presOf" srcId="{6857B86A-DEC1-407C-A1BB-5BF9ACCBCA6A}" destId="{F0C1B2C7-0B23-4FE8-AB0F-5877B88532DB}" srcOrd="0" destOrd="0" presId="urn:microsoft.com/office/officeart/2005/8/layout/hList1"/>
    <dgm:cxn modelId="{301483BF-1342-468C-AE47-4F4DEA5191A3}" type="presOf" srcId="{30ED3195-AB5B-4DF3-874A-84A6A0E02DC2}" destId="{EA81ED6A-A7EA-4137-A3DC-D16E79F1B938}" srcOrd="0" destOrd="2" presId="urn:microsoft.com/office/officeart/2005/8/layout/hList1"/>
    <dgm:cxn modelId="{B4B90BC0-3B9A-402C-9AA5-2F91586FE0E8}" srcId="{6121824F-16C4-4C65-97D4-AE31C568557E}" destId="{753AC111-015C-42D1-8ABB-9AB6F3785DBF}" srcOrd="0" destOrd="0" parTransId="{5A327804-E5B5-4524-BDF8-43E89C648B4F}" sibTransId="{FB7AA6DF-3B26-482A-A715-738D84538B54}"/>
    <dgm:cxn modelId="{0073D4C3-F488-4F79-B637-186FAECF6BAD}" srcId="{CF9FC193-7A05-4631-B681-B56EAB543D38}" destId="{DA5DFAD8-E443-4F53-9341-A0903BBBD378}" srcOrd="2" destOrd="0" parTransId="{F6012B3B-01B0-4E7C-A363-0177B95D3DD8}" sibTransId="{76D9F54E-47B3-4FE0-B465-AD673964072E}"/>
    <dgm:cxn modelId="{BEE9B2C8-35BA-4C42-BCB6-42FCA175EF8C}" type="presOf" srcId="{753AC111-015C-42D1-8ABB-9AB6F3785DBF}" destId="{17CA1487-CDD9-4364-92F6-A11DBDAFE16C}" srcOrd="0" destOrd="6" presId="urn:microsoft.com/office/officeart/2005/8/layout/hList1"/>
    <dgm:cxn modelId="{4E21C5D3-FA97-4E62-8CC9-01B68E76021E}" type="presOf" srcId="{ABA77F75-8642-4931-8D7E-BE6C6DB9940D}" destId="{055A5EAB-EAE0-4501-8649-31F112FF9AD5}" srcOrd="0" destOrd="0" presId="urn:microsoft.com/office/officeart/2005/8/layout/hList1"/>
    <dgm:cxn modelId="{F5DD56DD-6CAD-417C-BDD4-6C13842E15C2}" srcId="{6857B86A-DEC1-407C-A1BB-5BF9ACCBCA6A}" destId="{2D5B933B-42F3-42B5-909C-385314E0D308}" srcOrd="4" destOrd="0" parTransId="{7A9A6CE3-4967-4A84-92D1-1B3BA61CE2B6}" sibTransId="{F23233DB-EAE3-4491-887E-16969F1190F1}"/>
    <dgm:cxn modelId="{4CD5FCDD-1F8A-43A3-BD77-CBE3B3864C41}" srcId="{6857B86A-DEC1-407C-A1BB-5BF9ACCBCA6A}" destId="{4C8BFA56-3F75-4CAD-90A3-2F214D699322}" srcOrd="0" destOrd="0" parTransId="{9A6E3B20-A734-4412-84CF-0134D93D4B28}" sibTransId="{7B50916F-B8BA-427F-B9F0-A301E54D7FB3}"/>
    <dgm:cxn modelId="{129995DF-60F2-4463-8918-5D5A253C8417}" srcId="{DA5DFAD8-E443-4F53-9341-A0903BBBD378}" destId="{486F8386-192A-4D19-9242-2ECC715A2920}" srcOrd="1" destOrd="0" parTransId="{D97AED1F-900F-4796-946C-A77370866196}" sibTransId="{4F9AE1BE-0400-436C-9D8C-68A1CE80CB58}"/>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E5F3C7EA-3008-4AEE-AB3F-99D6696FCD2D}" type="presOf" srcId="{2AE9B789-FEE4-4EA5-BA4D-CE5E1FDDBB56}" destId="{17CA1487-CDD9-4364-92F6-A11DBDAFE16C}" srcOrd="0" destOrd="2" presId="urn:microsoft.com/office/officeart/2005/8/layout/hList1"/>
    <dgm:cxn modelId="{E6DF8FEF-4B4A-4D9E-BDF0-86ED26DCD8F6}" type="presOf" srcId="{486F8386-192A-4D19-9242-2ECC715A2920}" destId="{EA81ED6A-A7EA-4137-A3DC-D16E79F1B938}" srcOrd="0" destOrd="1" presId="urn:microsoft.com/office/officeart/2005/8/layout/hList1"/>
    <dgm:cxn modelId="{DC2501F6-690F-45DC-8B69-6D2896F32FAC}" srcId="{6857B86A-DEC1-407C-A1BB-5BF9ACCBCA6A}" destId="{6121824F-16C4-4C65-97D4-AE31C568557E}" srcOrd="5" destOrd="0" parTransId="{3C6A4360-9C59-4EBC-A537-49DBF29E1BCF}" sibTransId="{B7BD3C6B-24FE-45A9-B58B-BC6814396649}"/>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39438" y="-2734441"/>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ahoma" panose="020B0604030504040204" pitchFamily="34" charset="0"/>
              <a:ea typeface="Tahoma" panose="020B0604030504040204" pitchFamily="34" charset="0"/>
              <a:cs typeface="Tahoma" panose="020B0604030504040204" pitchFamily="34" charset="0"/>
            </a:rPr>
            <a:t>All San Diego County children may not have equal opportunity to quality primary education based on the population statistics in their neighborhoods. </a:t>
          </a:r>
        </a:p>
      </dsp:txBody>
      <dsp:txXfrm rot="-5400000">
        <a:off x="3608760" y="133055"/>
        <a:ext cx="6378755" cy="680580"/>
      </dsp:txXfrm>
    </dsp:sp>
    <dsp:sp modelId="{3230722F-B757-4673-BD2F-9D4BAB5CEE8D}">
      <dsp:nvSpPr>
        <dsp:cNvPr id="0" name=""/>
        <dsp:cNvSpPr/>
      </dsp:nvSpPr>
      <dsp:spPr>
        <a:xfrm>
          <a:off x="0" y="1960"/>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are we trying to predict and answer with the machine learning model?</a:t>
          </a:r>
        </a:p>
      </dsp:txBody>
      <dsp:txXfrm>
        <a:off x="46022" y="47982"/>
        <a:ext cx="3516716" cy="850727"/>
      </dsp:txXfrm>
    </dsp:sp>
    <dsp:sp modelId="{329ECF1A-78BE-41CB-B252-8011825B67CD}">
      <dsp:nvSpPr>
        <dsp:cNvPr id="0" name=""/>
        <dsp:cNvSpPr/>
      </dsp:nvSpPr>
      <dsp:spPr>
        <a:xfrm rot="5400000">
          <a:off x="6439438" y="-1744531"/>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Tahoma" panose="020B0604030504040204" pitchFamily="34" charset="0"/>
              <a:ea typeface="Tahoma" panose="020B0604030504040204" pitchFamily="34" charset="0"/>
              <a:cs typeface="Tahoma" panose="020B0604030504040204" pitchFamily="34" charset="0"/>
            </a:rPr>
            <a:t>We used the XXX model to show how crime statistics, median salary, post secondary education…</a:t>
          </a:r>
          <a:r>
            <a:rPr lang="en-US" sz="1600" kern="1200">
              <a:latin typeface="Tahoma" panose="020B0604030504040204" pitchFamily="34" charset="0"/>
              <a:ea typeface="Tahoma" panose="020B0604030504040204" pitchFamily="34" charset="0"/>
              <a:cs typeface="Tahoma" panose="020B0604030504040204" pitchFamily="34" charset="0"/>
            </a:rPr>
            <a:t>may affect </a:t>
          </a:r>
          <a:r>
            <a:rPr lang="en-US" sz="1600" kern="1200" dirty="0">
              <a:latin typeface="Tahoma" panose="020B0604030504040204" pitchFamily="34" charset="0"/>
              <a:ea typeface="Tahoma" panose="020B0604030504040204" pitchFamily="34" charset="0"/>
              <a:cs typeface="Tahoma" panose="020B0604030504040204" pitchFamily="34" charset="0"/>
            </a:rPr>
            <a:t>a school’s rating.</a:t>
          </a:r>
        </a:p>
      </dsp:txBody>
      <dsp:txXfrm rot="-5400000">
        <a:off x="3608760" y="1122965"/>
        <a:ext cx="6378755" cy="680580"/>
      </dsp:txXfrm>
    </dsp:sp>
    <dsp:sp modelId="{8A3FE5E4-2689-4041-B2C5-C63BC276A3EF}">
      <dsp:nvSpPr>
        <dsp:cNvPr id="0" name=""/>
        <dsp:cNvSpPr/>
      </dsp:nvSpPr>
      <dsp:spPr>
        <a:xfrm>
          <a:off x="0" y="991869"/>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machine learning model was used?</a:t>
          </a:r>
        </a:p>
      </dsp:txBody>
      <dsp:txXfrm>
        <a:off x="46022" y="1037891"/>
        <a:ext cx="3516716" cy="850727"/>
      </dsp:txXfrm>
    </dsp:sp>
    <dsp:sp modelId="{A66EBD3D-E7C5-421C-B8B5-728648057DDC}">
      <dsp:nvSpPr>
        <dsp:cNvPr id="0" name=""/>
        <dsp:cNvSpPr/>
      </dsp:nvSpPr>
      <dsp:spPr>
        <a:xfrm rot="5400000">
          <a:off x="6439438" y="-754622"/>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ahoma" panose="020B0604030504040204" pitchFamily="34" charset="0"/>
              <a:ea typeface="Tahoma" panose="020B0604030504040204" pitchFamily="34" charset="0"/>
              <a:cs typeface="Tahoma" panose="020B0604030504040204" pitchFamily="34" charset="0"/>
            </a:rPr>
            <a:t>If the model is accurate the model could potentially be used in other regions or for education service agencies and districts to further examine what additional resources or funding may be needed. </a:t>
          </a:r>
        </a:p>
      </dsp:txBody>
      <dsp:txXfrm rot="-5400000">
        <a:off x="3608760" y="2112874"/>
        <a:ext cx="6378755" cy="680580"/>
      </dsp:txXfrm>
    </dsp:sp>
    <dsp:sp modelId="{1C763A21-352A-41D1-A2E2-E305DABA275D}">
      <dsp:nvSpPr>
        <dsp:cNvPr id="0" name=""/>
        <dsp:cNvSpPr/>
      </dsp:nvSpPr>
      <dsp:spPr>
        <a:xfrm>
          <a:off x="0" y="1981779"/>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did we find and how could the model be used?</a:t>
          </a:r>
        </a:p>
      </dsp:txBody>
      <dsp:txXfrm>
        <a:off x="46022" y="2027801"/>
        <a:ext cx="3516716" cy="850727"/>
      </dsp:txXfrm>
    </dsp:sp>
    <dsp:sp modelId="{95E0557D-F0A1-4F38-8083-55DE7503164F}">
      <dsp:nvSpPr>
        <dsp:cNvPr id="0" name=""/>
        <dsp:cNvSpPr/>
      </dsp:nvSpPr>
      <dsp:spPr>
        <a:xfrm rot="5400000">
          <a:off x="6439438" y="235287"/>
          <a:ext cx="754216" cy="6415573"/>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anose="020B0604030504040204" pitchFamily="34" charset="0"/>
              <a:ea typeface="Tahoma" panose="020B0604030504040204" pitchFamily="34" charset="0"/>
              <a:cs typeface="Tahoma" panose="020B0604030504040204" pitchFamily="34" charset="0"/>
            </a:rPr>
            <a:t>If we can find an accurate model that predicts school ratings against our test data set.</a:t>
          </a:r>
        </a:p>
      </dsp:txBody>
      <dsp:txXfrm rot="-5400000">
        <a:off x="3608760" y="3102783"/>
        <a:ext cx="6378755" cy="680580"/>
      </dsp:txXfrm>
    </dsp:sp>
    <dsp:sp modelId="{B9324B26-5FF5-4FF7-9073-66103CBE8481}">
      <dsp:nvSpPr>
        <dsp:cNvPr id="0" name=""/>
        <dsp:cNvSpPr/>
      </dsp:nvSpPr>
      <dsp:spPr>
        <a:xfrm>
          <a:off x="0" y="2971688"/>
          <a:ext cx="3608760" cy="9427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we know if we have answered this question?</a:t>
          </a:r>
        </a:p>
      </dsp:txBody>
      <dsp:txXfrm>
        <a:off x="46022" y="3017710"/>
        <a:ext cx="3516716" cy="850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620151"/>
          <a:ext cx="3447370" cy="72655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Collection</a:t>
          </a:r>
        </a:p>
      </dsp:txBody>
      <dsp:txXfrm>
        <a:off x="3535" y="620151"/>
        <a:ext cx="3447370" cy="726552"/>
      </dsp:txXfrm>
    </dsp:sp>
    <dsp:sp modelId="{17CA1487-CDD9-4364-92F6-A11DBDAFE16C}">
      <dsp:nvSpPr>
        <dsp:cNvPr id="0" name=""/>
        <dsp:cNvSpPr/>
      </dsp:nvSpPr>
      <dsp:spPr>
        <a:xfrm>
          <a:off x="3535" y="1346704"/>
          <a:ext cx="3447370" cy="25253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err="1">
              <a:latin typeface="Tahoma" panose="020B0604030504040204" pitchFamily="34" charset="0"/>
              <a:ea typeface="Tahoma" panose="020B0604030504040204" pitchFamily="34" charset="0"/>
              <a:cs typeface="Tahoma" panose="020B0604030504040204" pitchFamily="34" charset="0"/>
            </a:rPr>
            <a:t>Webscraping</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API</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Python libraries</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.csv files</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err="1">
              <a:latin typeface="Tahoma" panose="020B0604030504040204" pitchFamily="34" charset="0"/>
              <a:ea typeface="Tahoma" panose="020B0604030504040204" pitchFamily="34" charset="0"/>
              <a:cs typeface="Tahoma" panose="020B0604030504040204" pitchFamily="34" charset="0"/>
            </a:rPr>
            <a:t>sqlalchemy</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AWS Cloud Database</a:t>
          </a:r>
        </a:p>
        <a:p>
          <a:pPr marL="457200" lvl="2"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PostgreSQL</a:t>
          </a:r>
        </a:p>
      </dsp:txBody>
      <dsp:txXfrm>
        <a:off x="3535" y="1346704"/>
        <a:ext cx="3447370" cy="2525399"/>
      </dsp:txXfrm>
    </dsp:sp>
    <dsp:sp modelId="{055A5EAB-EAE0-4501-8649-31F112FF9AD5}">
      <dsp:nvSpPr>
        <dsp:cNvPr id="0" name=""/>
        <dsp:cNvSpPr/>
      </dsp:nvSpPr>
      <dsp:spPr>
        <a:xfrm>
          <a:off x="3933537" y="620151"/>
          <a:ext cx="3447370" cy="72655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 Cleaning/Normalization</a:t>
          </a:r>
        </a:p>
      </dsp:txBody>
      <dsp:txXfrm>
        <a:off x="3933537" y="620151"/>
        <a:ext cx="3447370" cy="726552"/>
      </dsp:txXfrm>
    </dsp:sp>
    <dsp:sp modelId="{E4FD5043-5612-43C5-B6AE-CCD431549399}">
      <dsp:nvSpPr>
        <dsp:cNvPr id="0" name=""/>
        <dsp:cNvSpPr/>
      </dsp:nvSpPr>
      <dsp:spPr>
        <a:xfrm>
          <a:off x="3933537" y="1346704"/>
          <a:ext cx="3447370" cy="25253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SQL queries</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pandas</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err="1">
              <a:latin typeface="Tahoma" panose="020B0604030504040204" pitchFamily="34" charset="0"/>
              <a:ea typeface="Tahoma" panose="020B0604030504040204" pitchFamily="34" charset="0"/>
              <a:cs typeface="Tahoma" panose="020B0604030504040204" pitchFamily="34" charset="0"/>
            </a:rPr>
            <a:t>Jupyter</a:t>
          </a:r>
          <a:r>
            <a:rPr lang="en-US" sz="2000" kern="1200" dirty="0">
              <a:latin typeface="Tahoma" panose="020B0604030504040204" pitchFamily="34" charset="0"/>
              <a:ea typeface="Tahoma" panose="020B0604030504040204" pitchFamily="34" charset="0"/>
              <a:cs typeface="Tahoma" panose="020B0604030504040204" pitchFamily="34" charset="0"/>
            </a:rPr>
            <a:t> Notebooks</a:t>
          </a:r>
        </a:p>
      </dsp:txBody>
      <dsp:txXfrm>
        <a:off x="3933537" y="1346704"/>
        <a:ext cx="3447370" cy="2525399"/>
      </dsp:txXfrm>
    </dsp:sp>
    <dsp:sp modelId="{23D06E36-F688-4B37-8BB8-73015E665B0E}">
      <dsp:nvSpPr>
        <dsp:cNvPr id="0" name=""/>
        <dsp:cNvSpPr/>
      </dsp:nvSpPr>
      <dsp:spPr>
        <a:xfrm>
          <a:off x="7863539" y="620151"/>
          <a:ext cx="3447370" cy="72655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err="1">
              <a:solidFill>
                <a:schemeClr val="tx1"/>
              </a:solidFill>
              <a:latin typeface="Tahoma" panose="020B0604030504040204" pitchFamily="34" charset="0"/>
              <a:ea typeface="Tahoma" panose="020B0604030504040204" pitchFamily="34" charset="0"/>
              <a:cs typeface="Tahoma" panose="020B0604030504040204" pitchFamily="34" charset="0"/>
            </a:rPr>
            <a:t>JSONify</a:t>
          </a:r>
          <a:r>
            <a:rPr lang="en-US" sz="2000" b="1" kern="1200" dirty="0">
              <a:solidFill>
                <a:schemeClr val="tx1"/>
              </a:solidFill>
              <a:latin typeface="Tahoma" panose="020B0604030504040204" pitchFamily="34" charset="0"/>
              <a:ea typeface="Tahoma" panose="020B0604030504040204" pitchFamily="34" charset="0"/>
              <a:cs typeface="Tahoma" panose="020B0604030504040204" pitchFamily="34" charset="0"/>
            </a:rPr>
            <a:t>/Visualization</a:t>
          </a:r>
        </a:p>
      </dsp:txBody>
      <dsp:txXfrm>
        <a:off x="7863539" y="620151"/>
        <a:ext cx="3447370" cy="726552"/>
      </dsp:txXfrm>
    </dsp:sp>
    <dsp:sp modelId="{EA81ED6A-A7EA-4137-A3DC-D16E79F1B938}">
      <dsp:nvSpPr>
        <dsp:cNvPr id="0" name=""/>
        <dsp:cNvSpPr/>
      </dsp:nvSpPr>
      <dsp:spPr>
        <a:xfrm>
          <a:off x="7863539" y="1346704"/>
          <a:ext cx="3447370" cy="25253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Python json library</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err="1">
              <a:latin typeface="Tahoma" panose="020B0604030504040204" pitchFamily="34" charset="0"/>
              <a:ea typeface="Tahoma" panose="020B0604030504040204" pitchFamily="34" charset="0"/>
              <a:cs typeface="Tahoma" panose="020B0604030504040204" pitchFamily="34" charset="0"/>
            </a:rPr>
            <a:t>Plotly</a:t>
          </a:r>
          <a:endParaRPr lang="en-US"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D3</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Live server</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a:latin typeface="Tahoma" panose="020B0604030504040204" pitchFamily="34" charset="0"/>
              <a:ea typeface="Tahoma" panose="020B0604030504040204" pitchFamily="34" charset="0"/>
              <a:cs typeface="Tahoma" panose="020B0604030504040204" pitchFamily="34" charset="0"/>
            </a:rPr>
            <a:t>Git hub pages</a:t>
          </a:r>
        </a:p>
      </dsp:txBody>
      <dsp:txXfrm>
        <a:off x="7863539" y="1346704"/>
        <a:ext cx="3447370" cy="25253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10/27/2021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10/27/2021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dirty="0">
                <a:latin typeface="Rockwell" panose="02060603020205020403" pitchFamily="18" charset="0"/>
              </a:rPr>
              <a:t>Does the Public Education System serve all Residents in San Diego County Equally?</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err="1">
                <a:latin typeface="Tahoma" panose="020B0604030504040204" pitchFamily="34" charset="0"/>
                <a:ea typeface="Tahoma" panose="020B0604030504040204" pitchFamily="34" charset="0"/>
                <a:cs typeface="Tahoma" panose="020B0604030504040204" pitchFamily="34" charset="0"/>
              </a:rPr>
              <a:t>Parth</a:t>
            </a:r>
            <a:r>
              <a:rPr lang="en-US" sz="2400" dirty="0">
                <a:latin typeface="Tahoma" panose="020B0604030504040204" pitchFamily="34" charset="0"/>
                <a:ea typeface="Tahoma" panose="020B0604030504040204" pitchFamily="34" charset="0"/>
                <a:cs typeface="Tahoma" panose="020B0604030504040204" pitchFamily="34" charset="0"/>
              </a:rPr>
              <a:t> Korat</a:t>
            </a:r>
          </a:p>
          <a:p>
            <a:pPr algn="ctr"/>
            <a:r>
              <a:rPr lang="en-US" sz="2400" dirty="0">
                <a:latin typeface="Tahoma" panose="020B0604030504040204" pitchFamily="34" charset="0"/>
                <a:ea typeface="Tahoma" panose="020B0604030504040204" pitchFamily="34" charset="0"/>
                <a:cs typeface="Tahoma" panose="020B0604030504040204" pitchFamily="34" charset="0"/>
              </a:rPr>
              <a:t>Geoff Pawlowski</a:t>
            </a:r>
          </a:p>
          <a:p>
            <a:pPr algn="ctr"/>
            <a:r>
              <a:rPr lang="en-US" sz="2400" dirty="0" err="1">
                <a:latin typeface="Tahoma" panose="020B0604030504040204" pitchFamily="34" charset="0"/>
                <a:ea typeface="Tahoma" panose="020B0604030504040204" pitchFamily="34" charset="0"/>
                <a:cs typeface="Tahoma" panose="020B0604030504040204" pitchFamily="34" charset="0"/>
              </a:rPr>
              <a:t>AshuTosh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SawaNT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Cleaning/Normalization</a:t>
            </a:r>
          </a:p>
        </p:txBody>
      </p:sp>
      <p:pic>
        <p:nvPicPr>
          <p:cNvPr id="8" name="Picture 7">
            <a:extLst>
              <a:ext uri="{FF2B5EF4-FFF2-40B4-BE49-F238E27FC236}">
                <a16:creationId xmlns:a16="http://schemas.microsoft.com/office/drawing/2014/main" id="{AA72382B-105C-4B9F-B65F-733A547AC486}"/>
              </a:ext>
            </a:extLst>
          </p:cNvPr>
          <p:cNvPicPr>
            <a:picLocks noChangeAspect="1"/>
          </p:cNvPicPr>
          <p:nvPr/>
        </p:nvPicPr>
        <p:blipFill>
          <a:blip r:embed="rId2"/>
          <a:stretch>
            <a:fillRect/>
          </a:stretch>
        </p:blipFill>
        <p:spPr>
          <a:xfrm>
            <a:off x="1272892" y="1262861"/>
            <a:ext cx="9940292" cy="5386493"/>
          </a:xfrm>
          <a:prstGeom prst="rect">
            <a:avLst/>
          </a:prstGeom>
        </p:spPr>
      </p:pic>
    </p:spTree>
    <p:extLst>
      <p:ext uri="{BB962C8B-B14F-4D97-AF65-F5344CB8AC3E}">
        <p14:creationId xmlns:p14="http://schemas.microsoft.com/office/powerpoint/2010/main" val="211924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5" y="273378"/>
            <a:ext cx="9905998" cy="1478570"/>
          </a:xfrm>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40127993"/>
              </p:ext>
            </p:extLst>
          </p:nvPr>
        </p:nvGraphicFramePr>
        <p:xfrm>
          <a:off x="1141413" y="2249488"/>
          <a:ext cx="10024334" cy="391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Process Flow</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415105455"/>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Collection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83833" y="1261529"/>
            <a:ext cx="9905999" cy="147857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Web scrape Greatschools.org for school info</a:t>
            </a:r>
          </a:p>
          <a:p>
            <a:pPr lvl="1"/>
            <a:r>
              <a:rPr lang="en-US" dirty="0">
                <a:latin typeface="Tahoma" panose="020B0604030504040204" pitchFamily="34" charset="0"/>
                <a:ea typeface="Tahoma" panose="020B0604030504040204" pitchFamily="34" charset="0"/>
                <a:cs typeface="Tahoma" panose="020B0604030504040204" pitchFamily="34" charset="0"/>
              </a:rPr>
              <a:t>10,000 + records for California</a:t>
            </a:r>
          </a:p>
          <a:p>
            <a:pPr lvl="1"/>
            <a:r>
              <a:rPr lang="en-US" dirty="0">
                <a:latin typeface="Tahoma" panose="020B0604030504040204" pitchFamily="34" charset="0"/>
                <a:ea typeface="Tahoma" panose="020B0604030504040204" pitchFamily="34" charset="0"/>
                <a:cs typeface="Tahoma" panose="020B0604030504040204" pitchFamily="34" charset="0"/>
              </a:rPr>
              <a:t>394 iterative web pages</a:t>
            </a: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8B6B6D8-14E5-47C7-B1E5-BB64B1241499}"/>
              </a:ext>
            </a:extLst>
          </p:cNvPr>
          <p:cNvPicPr>
            <a:picLocks noChangeAspect="1"/>
          </p:cNvPicPr>
          <p:nvPr/>
        </p:nvPicPr>
        <p:blipFill>
          <a:blip r:embed="rId2"/>
          <a:stretch>
            <a:fillRect/>
          </a:stretch>
        </p:blipFill>
        <p:spPr>
          <a:xfrm>
            <a:off x="1826426" y="2634937"/>
            <a:ext cx="8620811" cy="4020184"/>
          </a:xfrm>
          <a:prstGeom prst="rect">
            <a:avLst/>
          </a:prstGeom>
        </p:spPr>
      </p:pic>
      <p:sp>
        <p:nvSpPr>
          <p:cNvPr id="6" name="Rectangle 5">
            <a:extLst>
              <a:ext uri="{FF2B5EF4-FFF2-40B4-BE49-F238E27FC236}">
                <a16:creationId xmlns:a16="http://schemas.microsoft.com/office/drawing/2014/main" id="{D5D91375-61FE-484D-AC5F-C9A13B03129E}"/>
              </a:ext>
            </a:extLst>
          </p:cNvPr>
          <p:cNvSpPr/>
          <p:nvPr/>
        </p:nvSpPr>
        <p:spPr>
          <a:xfrm>
            <a:off x="1918355" y="4595567"/>
            <a:ext cx="320511" cy="30637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67C3F9-6A8F-4B09-9EBF-E0FB2224ECB4}"/>
              </a:ext>
            </a:extLst>
          </p:cNvPr>
          <p:cNvSpPr/>
          <p:nvPr/>
        </p:nvSpPr>
        <p:spPr>
          <a:xfrm>
            <a:off x="2831290" y="4866542"/>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34AAAC-BD03-4AA5-9E15-1D85172EEB5A}"/>
              </a:ext>
            </a:extLst>
          </p:cNvPr>
          <p:cNvSpPr/>
          <p:nvPr/>
        </p:nvSpPr>
        <p:spPr>
          <a:xfrm>
            <a:off x="4777321" y="4827203"/>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DD2F92-0B7D-4F93-B9BB-6E319B2C3E1E}"/>
              </a:ext>
            </a:extLst>
          </p:cNvPr>
          <p:cNvSpPr/>
          <p:nvPr/>
        </p:nvSpPr>
        <p:spPr>
          <a:xfrm>
            <a:off x="2293494" y="4649426"/>
            <a:ext cx="858307" cy="14947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115188-FF71-465F-92AA-4534DE96E50B}"/>
              </a:ext>
            </a:extLst>
          </p:cNvPr>
          <p:cNvSpPr/>
          <p:nvPr/>
        </p:nvSpPr>
        <p:spPr>
          <a:xfrm>
            <a:off x="5862285" y="4827203"/>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BC1A73-671C-411D-A2C9-09D47B233EF4}"/>
              </a:ext>
            </a:extLst>
          </p:cNvPr>
          <p:cNvSpPr/>
          <p:nvPr/>
        </p:nvSpPr>
        <p:spPr>
          <a:xfrm>
            <a:off x="6947249" y="4830134"/>
            <a:ext cx="320511" cy="14947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Data Collection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73631"/>
            <a:ext cx="9905999" cy="4893917"/>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Census American Communities Survey (5-Yr) – API, Python library </a:t>
            </a:r>
            <a:r>
              <a:rPr lang="en-US" dirty="0" err="1">
                <a:latin typeface="Tahoma" panose="020B0604030504040204" pitchFamily="34" charset="0"/>
                <a:ea typeface="Tahoma" panose="020B0604030504040204" pitchFamily="34" charset="0"/>
                <a:cs typeface="Tahoma" panose="020B0604030504040204" pitchFamily="34" charset="0"/>
              </a:rPr>
              <a:t>censusdata</a:t>
            </a:r>
            <a:r>
              <a:rPr lang="en-US" dirty="0">
                <a:latin typeface="Tahoma" panose="020B0604030504040204" pitchFamily="34" charset="0"/>
                <a:ea typeface="Tahoma" panose="020B0604030504040204" pitchFamily="34" charset="0"/>
                <a:cs typeface="Tahoma" panose="020B0604030504040204" pitchFamily="34" charset="0"/>
              </a:rPr>
              <a:t> – Over 20,000 variables to consider</a:t>
            </a:r>
          </a:p>
          <a:p>
            <a:pPr lvl="1"/>
            <a:r>
              <a:rPr lang="en-US" dirty="0">
                <a:latin typeface="Tahoma" panose="020B0604030504040204" pitchFamily="34" charset="0"/>
                <a:ea typeface="Tahoma" panose="020B0604030504040204" pitchFamily="34" charset="0"/>
                <a:cs typeface="Tahoma" panose="020B0604030504040204" pitchFamily="34" charset="0"/>
              </a:rPr>
              <a:t>Data by zip code and state – 1,700 records per variable</a:t>
            </a:r>
          </a:p>
          <a:p>
            <a:pPr lvl="1"/>
            <a:r>
              <a:rPr lang="en-US" dirty="0">
                <a:latin typeface="Tahoma" panose="020B0604030504040204" pitchFamily="34" charset="0"/>
                <a:ea typeface="Tahoma" panose="020B0604030504040204" pitchFamily="34" charset="0"/>
                <a:cs typeface="Tahoma" panose="020B0604030504040204" pitchFamily="34" charset="0"/>
              </a:rPr>
              <a:t>Population by ethnicity</a:t>
            </a:r>
          </a:p>
          <a:p>
            <a:pPr lvl="1"/>
            <a:r>
              <a:rPr lang="en-US" dirty="0">
                <a:latin typeface="Tahoma" panose="020B0604030504040204" pitchFamily="34" charset="0"/>
                <a:ea typeface="Tahoma" panose="020B0604030504040204" pitchFamily="34" charset="0"/>
                <a:cs typeface="Tahoma" panose="020B0604030504040204" pitchFamily="34" charset="0"/>
              </a:rPr>
              <a:t>Education levels attained</a:t>
            </a:r>
          </a:p>
          <a:p>
            <a:pPr lvl="1"/>
            <a:r>
              <a:rPr lang="en-US" dirty="0">
                <a:latin typeface="Tahoma" panose="020B0604030504040204" pitchFamily="34" charset="0"/>
                <a:ea typeface="Tahoma" panose="020B0604030504040204" pitchFamily="34" charset="0"/>
                <a:cs typeface="Tahoma" panose="020B0604030504040204" pitchFamily="34" charset="0"/>
              </a:rPr>
              <a:t>Median income by ethnicity</a:t>
            </a:r>
          </a:p>
          <a:p>
            <a:pPr lvl="1"/>
            <a:r>
              <a:rPr lang="en-US" dirty="0">
                <a:latin typeface="Tahoma" panose="020B0604030504040204" pitchFamily="34" charset="0"/>
                <a:ea typeface="Tahoma" panose="020B0604030504040204" pitchFamily="34" charset="0"/>
                <a:cs typeface="Tahoma" panose="020B0604030504040204" pitchFamily="34" charset="0"/>
              </a:rPr>
              <a:t>Family structure type for school age children</a:t>
            </a:r>
          </a:p>
          <a:p>
            <a:r>
              <a:rPr lang="en-US" dirty="0">
                <a:latin typeface="Tahoma" panose="020B0604030504040204" pitchFamily="34" charset="0"/>
                <a:ea typeface="Tahoma" panose="020B0604030504040204" pitchFamily="34" charset="0"/>
                <a:cs typeface="Tahoma" panose="020B0604030504040204" pitchFamily="34" charset="0"/>
              </a:rPr>
              <a:t>SANDAG.gov – Crime reporting data for past 180 days in .csv format</a:t>
            </a:r>
          </a:p>
          <a:p>
            <a:pPr lvl="1"/>
            <a:r>
              <a:rPr lang="en-US" dirty="0">
                <a:latin typeface="Tahoma" panose="020B0604030504040204" pitchFamily="34" charset="0"/>
                <a:ea typeface="Tahoma" panose="020B0604030504040204" pitchFamily="34" charset="0"/>
                <a:cs typeface="Tahoma" panose="020B0604030504040204" pitchFamily="34" charset="0"/>
              </a:rPr>
              <a:t>Crime reporting by zip code – 50,000 categorized San Diego County crimes</a:t>
            </a:r>
          </a:p>
          <a:p>
            <a:r>
              <a:rPr lang="en-US" dirty="0">
                <a:latin typeface="Tahoma" panose="020B0604030504040204" pitchFamily="34" charset="0"/>
                <a:ea typeface="Tahoma" panose="020B0604030504040204" pitchFamily="34" charset="0"/>
                <a:cs typeface="Tahoma" panose="020B0604030504040204" pitchFamily="34" charset="0"/>
              </a:rPr>
              <a:t>San Diego County Zip Codes &amp; </a:t>
            </a:r>
            <a:r>
              <a:rPr lang="en-US" dirty="0" err="1">
                <a:latin typeface="Tahoma" panose="020B0604030504040204" pitchFamily="34" charset="0"/>
                <a:ea typeface="Tahoma" panose="020B0604030504040204" pitchFamily="34" charset="0"/>
                <a:cs typeface="Tahoma" panose="020B0604030504040204" pitchFamily="34" charset="0"/>
              </a:rPr>
              <a:t>lat</a:t>
            </a:r>
            <a:r>
              <a:rPr lang="en-US" dirty="0">
                <a:latin typeface="Tahoma" panose="020B0604030504040204" pitchFamily="34" charset="0"/>
                <a:ea typeface="Tahoma" panose="020B0604030504040204" pitchFamily="34" charset="0"/>
                <a:cs typeface="Tahoma" panose="020B0604030504040204" pitchFamily="34" charset="0"/>
              </a:rPr>
              <a:t>/long</a:t>
            </a:r>
          </a:p>
          <a:p>
            <a:pPr lvl="1"/>
            <a:r>
              <a:rPr lang="en-US" dirty="0">
                <a:latin typeface="Tahoma" panose="020B0604030504040204" pitchFamily="34" charset="0"/>
                <a:ea typeface="Tahoma" panose="020B0604030504040204" pitchFamily="34" charset="0"/>
                <a:cs typeface="Tahoma" panose="020B0604030504040204" pitchFamily="34" charset="0"/>
              </a:rPr>
              <a:t>Stitching together from various web data</a:t>
            </a:r>
          </a:p>
          <a:p>
            <a:endParaRPr lang="en-US"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427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0" y="180171"/>
            <a:ext cx="9905998" cy="1060327"/>
          </a:xfrm>
        </p:spPr>
        <p:txBody>
          <a:bodyPr>
            <a:normAutofit/>
          </a:bodyPr>
          <a:lstStyle/>
          <a:p>
            <a:r>
              <a:rPr lang="en-US" sz="4400" dirty="0">
                <a:latin typeface="Rockwell" panose="02060603020205020403" pitchFamily="18" charset="0"/>
              </a:rPr>
              <a:t>Data Cleaning/Pipeline</a:t>
            </a:r>
          </a:p>
        </p:txBody>
      </p:sp>
      <p:pic>
        <p:nvPicPr>
          <p:cNvPr id="10" name="Picture 9">
            <a:extLst>
              <a:ext uri="{FF2B5EF4-FFF2-40B4-BE49-F238E27FC236}">
                <a16:creationId xmlns:a16="http://schemas.microsoft.com/office/drawing/2014/main" id="{FDFE3B94-D2CF-4455-A949-BCADFBA9CC8B}"/>
              </a:ext>
            </a:extLst>
          </p:cNvPr>
          <p:cNvPicPr>
            <a:picLocks noChangeAspect="1"/>
          </p:cNvPicPr>
          <p:nvPr/>
        </p:nvPicPr>
        <p:blipFill>
          <a:blip r:embed="rId2"/>
          <a:stretch>
            <a:fillRect/>
          </a:stretch>
        </p:blipFill>
        <p:spPr>
          <a:xfrm>
            <a:off x="3129699" y="2299449"/>
            <a:ext cx="7344610" cy="4198446"/>
          </a:xfrm>
          <a:prstGeom prst="rect">
            <a:avLst/>
          </a:prstGeom>
        </p:spPr>
      </p:pic>
      <p:sp>
        <p:nvSpPr>
          <p:cNvPr id="11" name="Rectangle 10">
            <a:extLst>
              <a:ext uri="{FF2B5EF4-FFF2-40B4-BE49-F238E27FC236}">
                <a16:creationId xmlns:a16="http://schemas.microsoft.com/office/drawing/2014/main" id="{2B86BC84-4897-45B9-9288-63DE48E12FB3}"/>
              </a:ext>
            </a:extLst>
          </p:cNvPr>
          <p:cNvSpPr/>
          <p:nvPr/>
        </p:nvSpPr>
        <p:spPr>
          <a:xfrm>
            <a:off x="3129699" y="3966883"/>
            <a:ext cx="1677973" cy="21210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C193E1AA-6277-4333-86AE-53A5EAEC1EC7}"/>
              </a:ext>
            </a:extLst>
          </p:cNvPr>
          <p:cNvCxnSpPr>
            <a:cxnSpLocks/>
          </p:cNvCxnSpPr>
          <p:nvPr/>
        </p:nvCxnSpPr>
        <p:spPr>
          <a:xfrm flipH="1" flipV="1">
            <a:off x="4921624" y="4111751"/>
            <a:ext cx="1783976" cy="195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68ECD3-87B0-43E5-B883-09F6F34F32A1}"/>
              </a:ext>
            </a:extLst>
          </p:cNvPr>
          <p:cNvSpPr txBox="1"/>
          <p:nvPr/>
        </p:nvSpPr>
        <p:spPr>
          <a:xfrm>
            <a:off x="7219802" y="1769445"/>
            <a:ext cx="3002573" cy="369332"/>
          </a:xfrm>
          <a:prstGeom prst="rect">
            <a:avLst/>
          </a:prstGeom>
          <a:noFill/>
          <a:ln w="28575">
            <a:solidFill>
              <a:srgbClr val="FFC000"/>
            </a:solidFill>
          </a:ln>
        </p:spPr>
        <p:txBody>
          <a:bodyPr wrap="square" rtlCol="0">
            <a:spAutoFit/>
          </a:bodyPr>
          <a:lstStyle/>
          <a:p>
            <a:pPr algn="ctr"/>
            <a:r>
              <a:rPr lang="en-US" dirty="0"/>
              <a:t>Pulling from cloud database</a:t>
            </a:r>
          </a:p>
        </p:txBody>
      </p:sp>
      <p:cxnSp>
        <p:nvCxnSpPr>
          <p:cNvPr id="16" name="Straight Arrow Connector 15">
            <a:extLst>
              <a:ext uri="{FF2B5EF4-FFF2-40B4-BE49-F238E27FC236}">
                <a16:creationId xmlns:a16="http://schemas.microsoft.com/office/drawing/2014/main" id="{7736429B-158C-4840-87E8-EB3D57B71E13}"/>
              </a:ext>
            </a:extLst>
          </p:cNvPr>
          <p:cNvCxnSpPr/>
          <p:nvPr/>
        </p:nvCxnSpPr>
        <p:spPr>
          <a:xfrm flipH="1">
            <a:off x="8296859" y="2178810"/>
            <a:ext cx="70339" cy="58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463F8-D5BB-4A8F-8002-6123788FB105}"/>
              </a:ext>
            </a:extLst>
          </p:cNvPr>
          <p:cNvSpPr txBox="1"/>
          <p:nvPr/>
        </p:nvSpPr>
        <p:spPr>
          <a:xfrm>
            <a:off x="525600" y="2151548"/>
            <a:ext cx="2384181" cy="923330"/>
          </a:xfrm>
          <a:prstGeom prst="rect">
            <a:avLst/>
          </a:prstGeom>
          <a:noFill/>
          <a:ln w="28575">
            <a:solidFill>
              <a:srgbClr val="FFC000"/>
            </a:solidFill>
          </a:ln>
        </p:spPr>
        <p:txBody>
          <a:bodyPr wrap="square" rtlCol="0">
            <a:spAutoFit/>
          </a:bodyPr>
          <a:lstStyle/>
          <a:p>
            <a:pPr algn="ctr"/>
            <a:r>
              <a:rPr lang="en-US" dirty="0"/>
              <a:t>Feeds logic/app JavaScript files for visualizations</a:t>
            </a:r>
          </a:p>
        </p:txBody>
      </p:sp>
      <p:sp>
        <p:nvSpPr>
          <p:cNvPr id="9" name="Content Placeholder 2">
            <a:extLst>
              <a:ext uri="{FF2B5EF4-FFF2-40B4-BE49-F238E27FC236}">
                <a16:creationId xmlns:a16="http://schemas.microsoft.com/office/drawing/2014/main" id="{F2A61F82-A967-4AAA-A204-CE4BF665D406}"/>
              </a:ext>
            </a:extLst>
          </p:cNvPr>
          <p:cNvSpPr>
            <a:spLocks noGrp="1"/>
          </p:cNvSpPr>
          <p:nvPr>
            <p:ph idx="1"/>
          </p:nvPr>
        </p:nvSpPr>
        <p:spPr>
          <a:xfrm>
            <a:off x="1141409" y="1078450"/>
            <a:ext cx="9905999" cy="1032039"/>
          </a:xfrm>
        </p:spPr>
        <p:txBody>
          <a:bodyPr>
            <a:normAutofit fontScale="92500" lnSpcReduction="20000"/>
          </a:bodyPr>
          <a:lstStyle/>
          <a:p>
            <a:r>
              <a:rPr lang="en-US" sz="1400" dirty="0">
                <a:latin typeface="Tahoma" panose="020B0604030504040204" pitchFamily="34" charset="0"/>
                <a:ea typeface="Tahoma" panose="020B0604030504040204" pitchFamily="34" charset="0"/>
                <a:cs typeface="Tahoma" panose="020B0604030504040204" pitchFamily="34" charset="0"/>
              </a:rPr>
              <a:t>Set up </a:t>
            </a:r>
            <a:r>
              <a:rPr lang="en-US" sz="1400" dirty="0" err="1">
                <a:latin typeface="Tahoma" panose="020B0604030504040204" pitchFamily="34" charset="0"/>
                <a:ea typeface="Tahoma" panose="020B0604030504040204" pitchFamily="34" charset="0"/>
                <a:cs typeface="Tahoma" panose="020B0604030504040204" pitchFamily="34" charset="0"/>
              </a:rPr>
              <a:t>POSTgres</a:t>
            </a:r>
            <a:r>
              <a:rPr lang="en-US" sz="1400" dirty="0">
                <a:latin typeface="Tahoma" panose="020B0604030504040204" pitchFamily="34" charset="0"/>
                <a:ea typeface="Tahoma" panose="020B0604030504040204" pitchFamily="34" charset="0"/>
                <a:cs typeface="Tahoma" panose="020B0604030504040204" pitchFamily="34" charset="0"/>
              </a:rPr>
              <a:t> database through Amazon Web Services</a:t>
            </a:r>
          </a:p>
          <a:p>
            <a:pPr lvl="1"/>
            <a:r>
              <a:rPr lang="en-US" sz="1200" dirty="0">
                <a:latin typeface="Tahoma" panose="020B0604030504040204" pitchFamily="34" charset="0"/>
                <a:ea typeface="Tahoma" panose="020B0604030504040204" pitchFamily="34" charset="0"/>
                <a:cs typeface="Tahoma" panose="020B0604030504040204" pitchFamily="34" charset="0"/>
              </a:rPr>
              <a:t>Migrated all datasets there </a:t>
            </a:r>
          </a:p>
          <a:p>
            <a:pPr lvl="1"/>
            <a:r>
              <a:rPr lang="en-US" sz="1200" dirty="0">
                <a:latin typeface="Tahoma" panose="020B0604030504040204" pitchFamily="34" charset="0"/>
                <a:ea typeface="Tahoma" panose="020B0604030504040204" pitchFamily="34" charset="0"/>
                <a:cs typeface="Tahoma" panose="020B0604030504040204" pitchFamily="34" charset="0"/>
              </a:rPr>
              <a:t>Cleaned and structured with SQL queries</a:t>
            </a:r>
          </a:p>
          <a:p>
            <a:pPr lvl="1"/>
            <a:r>
              <a:rPr lang="en-US" sz="1200" dirty="0">
                <a:latin typeface="Tahoma" panose="020B0604030504040204" pitchFamily="34" charset="0"/>
                <a:ea typeface="Tahoma" panose="020B0604030504040204" pitchFamily="34" charset="0"/>
                <a:cs typeface="Tahoma" panose="020B0604030504040204" pitchFamily="34" charset="0"/>
              </a:rPr>
              <a:t>Piped data back to Python to for final merges and </a:t>
            </a:r>
            <a:r>
              <a:rPr lang="en-US" sz="1200" dirty="0" err="1">
                <a:latin typeface="Tahoma" panose="020B0604030504040204" pitchFamily="34" charset="0"/>
                <a:ea typeface="Tahoma" panose="020B0604030504040204" pitchFamily="34" charset="0"/>
                <a:cs typeface="Tahoma" panose="020B0604030504040204" pitchFamily="34" charset="0"/>
              </a:rPr>
              <a:t>jsonification</a:t>
            </a:r>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200" dirty="0">
              <a:latin typeface="Tahoma" panose="020B0604030504040204" pitchFamily="34" charset="0"/>
              <a:ea typeface="Tahoma" panose="020B0604030504040204" pitchFamily="34" charset="0"/>
              <a:cs typeface="Tahoma" panose="020B0604030504040204" pitchFamily="34" charset="0"/>
            </a:endParaRPr>
          </a:p>
          <a:p>
            <a:pPr lvl="1"/>
            <a:endParaRPr lang="en-US" sz="1200" dirty="0">
              <a:latin typeface="Tahoma" panose="020B0604030504040204" pitchFamily="34" charset="0"/>
              <a:ea typeface="Tahoma" panose="020B0604030504040204" pitchFamily="34" charset="0"/>
              <a:cs typeface="Tahoma" panose="020B0604030504040204" pitchFamily="34" charset="0"/>
            </a:endParaRPr>
          </a:p>
          <a:p>
            <a:pPr lvl="2"/>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98563" y="160460"/>
            <a:ext cx="9905998" cy="1478570"/>
          </a:xfrm>
        </p:spPr>
        <p:txBody>
          <a:bodyPr>
            <a:normAutofit/>
          </a:bodyPr>
          <a:lstStyle/>
          <a:p>
            <a:r>
              <a:rPr lang="en-US" sz="4400" dirty="0">
                <a:latin typeface="Rockwell" panose="02060603020205020403" pitchFamily="18" charset="0"/>
              </a:rPr>
              <a:t>Visualization Demonstration</a:t>
            </a:r>
          </a:p>
        </p:txBody>
      </p:sp>
      <p:pic>
        <p:nvPicPr>
          <p:cNvPr id="5" name="Picture 4">
            <a:extLst>
              <a:ext uri="{FF2B5EF4-FFF2-40B4-BE49-F238E27FC236}">
                <a16:creationId xmlns:a16="http://schemas.microsoft.com/office/drawing/2014/main" id="{DBE38E9B-DFD4-40AA-9459-EB5592916BFA}"/>
              </a:ext>
            </a:extLst>
          </p:cNvPr>
          <p:cNvPicPr>
            <a:picLocks noChangeAspect="1"/>
          </p:cNvPicPr>
          <p:nvPr/>
        </p:nvPicPr>
        <p:blipFill>
          <a:blip r:embed="rId2"/>
          <a:stretch>
            <a:fillRect/>
          </a:stretch>
        </p:blipFill>
        <p:spPr>
          <a:xfrm>
            <a:off x="1484722" y="1187883"/>
            <a:ext cx="8771641" cy="5334373"/>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02879"/>
            <a:ext cx="9905998" cy="1478570"/>
          </a:xfrm>
        </p:spPr>
        <p:txBody>
          <a:bodyPr>
            <a:normAutofit/>
          </a:bodyPr>
          <a:lstStyle/>
          <a:p>
            <a:r>
              <a:rPr lang="en-US" sz="4400" dirty="0">
                <a:latin typeface="Rockwell" panose="02060603020205020403" pitchFamily="18" charset="0"/>
              </a:rPr>
              <a:t>Take Away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1473632"/>
            <a:ext cx="4194158" cy="3984488"/>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Our map visualization shows there are patterns within the county to be studied</a:t>
            </a:r>
          </a:p>
          <a:p>
            <a:r>
              <a:rPr lang="en-US" sz="2000" dirty="0">
                <a:latin typeface="Tahoma" panose="020B0604030504040204" pitchFamily="34" charset="0"/>
                <a:ea typeface="Tahoma" panose="020B0604030504040204" pitchFamily="34" charset="0"/>
                <a:cs typeface="Tahoma" panose="020B0604030504040204" pitchFamily="34" charset="0"/>
              </a:rPr>
              <a:t>Data is structured for further inspection and analysis (</a:t>
            </a:r>
            <a:r>
              <a:rPr lang="en-US" sz="2000" dirty="0" err="1">
                <a:latin typeface="Tahoma" panose="020B0604030504040204" pitchFamily="34" charset="0"/>
                <a:ea typeface="Tahoma" panose="020B0604030504040204" pitchFamily="34" charset="0"/>
                <a:cs typeface="Tahoma" panose="020B0604030504040204" pitchFamily="34" charset="0"/>
              </a:rPr>
              <a:t>xy</a:t>
            </a:r>
            <a:r>
              <a:rPr lang="en-US" sz="2000" dirty="0">
                <a:latin typeface="Tahoma" panose="020B0604030504040204" pitchFamily="34" charset="0"/>
                <a:ea typeface="Tahoma" panose="020B0604030504040204" pitchFamily="34" charset="0"/>
                <a:cs typeface="Tahoma" panose="020B0604030504040204" pitchFamily="34" charset="0"/>
              </a:rPr>
              <a:t> scatter plots!)</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lvl="2"/>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6145CEF4-CC08-474A-940F-0E1782BC333B}"/>
              </a:ext>
            </a:extLst>
          </p:cNvPr>
          <p:cNvPicPr>
            <a:picLocks noChangeAspect="1"/>
          </p:cNvPicPr>
          <p:nvPr/>
        </p:nvPicPr>
        <p:blipFill>
          <a:blip r:embed="rId2"/>
          <a:stretch>
            <a:fillRect/>
          </a:stretch>
        </p:blipFill>
        <p:spPr>
          <a:xfrm>
            <a:off x="5375973" y="1681449"/>
            <a:ext cx="5631036" cy="4754920"/>
          </a:xfrm>
          <a:prstGeom prst="rect">
            <a:avLst/>
          </a:prstGeom>
          <a:ln>
            <a:solidFill>
              <a:srgbClr val="FF0000"/>
            </a:solidFill>
          </a:ln>
        </p:spPr>
      </p:pic>
      <p:sp>
        <p:nvSpPr>
          <p:cNvPr id="8" name="Freeform: Shape 7">
            <a:extLst>
              <a:ext uri="{FF2B5EF4-FFF2-40B4-BE49-F238E27FC236}">
                <a16:creationId xmlns:a16="http://schemas.microsoft.com/office/drawing/2014/main" id="{42DDBE28-13B7-459A-94EB-0EF24B02D695}"/>
              </a:ext>
            </a:extLst>
          </p:cNvPr>
          <p:cNvSpPr/>
          <p:nvPr/>
        </p:nvSpPr>
        <p:spPr>
          <a:xfrm>
            <a:off x="6027402" y="1694619"/>
            <a:ext cx="2254268" cy="921319"/>
          </a:xfrm>
          <a:custGeom>
            <a:avLst/>
            <a:gdLst>
              <a:gd name="connsiteX0" fmla="*/ 213142 w 2254268"/>
              <a:gd name="connsiteY0" fmla="*/ 289723 h 921319"/>
              <a:gd name="connsiteX1" fmla="*/ 184862 w 2254268"/>
              <a:gd name="connsiteY1" fmla="*/ 322717 h 921319"/>
              <a:gd name="connsiteX2" fmla="*/ 52887 w 2254268"/>
              <a:gd name="connsiteY2" fmla="*/ 360424 h 921319"/>
              <a:gd name="connsiteX3" fmla="*/ 29320 w 2254268"/>
              <a:gd name="connsiteY3" fmla="*/ 383991 h 921319"/>
              <a:gd name="connsiteX4" fmla="*/ 19893 w 2254268"/>
              <a:gd name="connsiteY4" fmla="*/ 412272 h 921319"/>
              <a:gd name="connsiteX5" fmla="*/ 5753 w 2254268"/>
              <a:gd name="connsiteY5" fmla="*/ 468833 h 921319"/>
              <a:gd name="connsiteX6" fmla="*/ 1039 w 2254268"/>
              <a:gd name="connsiteY6" fmla="*/ 572527 h 921319"/>
              <a:gd name="connsiteX7" fmla="*/ 29320 w 2254268"/>
              <a:gd name="connsiteY7" fmla="*/ 756350 h 921319"/>
              <a:gd name="connsiteX8" fmla="*/ 43460 w 2254268"/>
              <a:gd name="connsiteY8" fmla="*/ 798771 h 921319"/>
              <a:gd name="connsiteX9" fmla="*/ 81167 w 2254268"/>
              <a:gd name="connsiteY9" fmla="*/ 864758 h 921319"/>
              <a:gd name="connsiteX10" fmla="*/ 95307 w 2254268"/>
              <a:gd name="connsiteY10" fmla="*/ 878899 h 921319"/>
              <a:gd name="connsiteX11" fmla="*/ 184862 w 2254268"/>
              <a:gd name="connsiteY11" fmla="*/ 911892 h 921319"/>
              <a:gd name="connsiteX12" fmla="*/ 340404 w 2254268"/>
              <a:gd name="connsiteY12" fmla="*/ 921319 h 921319"/>
              <a:gd name="connsiteX13" fmla="*/ 538367 w 2254268"/>
              <a:gd name="connsiteY13" fmla="*/ 907179 h 921319"/>
              <a:gd name="connsiteX14" fmla="*/ 689196 w 2254268"/>
              <a:gd name="connsiteY14" fmla="*/ 878899 h 921319"/>
              <a:gd name="connsiteX15" fmla="*/ 769324 w 2254268"/>
              <a:gd name="connsiteY15" fmla="*/ 855332 h 921319"/>
              <a:gd name="connsiteX16" fmla="*/ 1085122 w 2254268"/>
              <a:gd name="connsiteY16" fmla="*/ 831765 h 921319"/>
              <a:gd name="connsiteX17" fmla="*/ 1377353 w 2254268"/>
              <a:gd name="connsiteY17" fmla="*/ 770490 h 921319"/>
              <a:gd name="connsiteX18" fmla="*/ 1721431 w 2254268"/>
              <a:gd name="connsiteY18" fmla="*/ 751637 h 921319"/>
              <a:gd name="connsiteX19" fmla="*/ 1820412 w 2254268"/>
              <a:gd name="connsiteY19" fmla="*/ 718643 h 921319"/>
              <a:gd name="connsiteX20" fmla="*/ 1928821 w 2254268"/>
              <a:gd name="connsiteY20" fmla="*/ 671509 h 921319"/>
              <a:gd name="connsiteX21" fmla="*/ 2023089 w 2254268"/>
              <a:gd name="connsiteY21" fmla="*/ 647942 h 921319"/>
              <a:gd name="connsiteX22" fmla="*/ 2136210 w 2254268"/>
              <a:gd name="connsiteY22" fmla="*/ 572527 h 921319"/>
              <a:gd name="connsiteX23" fmla="*/ 2211625 w 2254268"/>
              <a:gd name="connsiteY23" fmla="*/ 416985 h 921319"/>
              <a:gd name="connsiteX24" fmla="*/ 2244619 w 2254268"/>
              <a:gd name="connsiteY24" fmla="*/ 350997 h 921319"/>
              <a:gd name="connsiteX25" fmla="*/ 2254045 w 2254268"/>
              <a:gd name="connsiteY25" fmla="*/ 275583 h 921319"/>
              <a:gd name="connsiteX26" fmla="*/ 2230478 w 2254268"/>
              <a:gd name="connsiteY26" fmla="*/ 134181 h 921319"/>
              <a:gd name="connsiteX27" fmla="*/ 1561175 w 2254268"/>
              <a:gd name="connsiteY27" fmla="*/ 63480 h 921319"/>
              <a:gd name="connsiteX28" fmla="*/ 1202957 w 2254268"/>
              <a:gd name="connsiteY28" fmla="*/ 105901 h 921319"/>
              <a:gd name="connsiteX29" fmla="*/ 1000280 w 2254268"/>
              <a:gd name="connsiteY29" fmla="*/ 143608 h 921319"/>
              <a:gd name="connsiteX30" fmla="*/ 811744 w 2254268"/>
              <a:gd name="connsiteY30" fmla="*/ 171888 h 921319"/>
              <a:gd name="connsiteX31" fmla="*/ 731617 w 2254268"/>
              <a:gd name="connsiteY31" fmla="*/ 186028 h 921319"/>
              <a:gd name="connsiteX32" fmla="*/ 609068 w 2254268"/>
              <a:gd name="connsiteY32" fmla="*/ 200169 h 921319"/>
              <a:gd name="connsiteX33" fmla="*/ 448812 w 2254268"/>
              <a:gd name="connsiteY33" fmla="*/ 242589 h 921319"/>
              <a:gd name="connsiteX34" fmla="*/ 359258 w 2254268"/>
              <a:gd name="connsiteY34" fmla="*/ 256729 h 921319"/>
              <a:gd name="connsiteX35" fmla="*/ 264990 w 2254268"/>
              <a:gd name="connsiteY35" fmla="*/ 266156 h 921319"/>
              <a:gd name="connsiteX36" fmla="*/ 231996 w 2254268"/>
              <a:gd name="connsiteY36" fmla="*/ 270870 h 921319"/>
              <a:gd name="connsiteX37" fmla="*/ 203716 w 2254268"/>
              <a:gd name="connsiteY37" fmla="*/ 280296 h 921319"/>
              <a:gd name="connsiteX38" fmla="*/ 142441 w 2254268"/>
              <a:gd name="connsiteY38" fmla="*/ 303863 h 921319"/>
              <a:gd name="connsiteX39" fmla="*/ 175435 w 2254268"/>
              <a:gd name="connsiteY39" fmla="*/ 294437 h 921319"/>
              <a:gd name="connsiteX40" fmla="*/ 208429 w 2254268"/>
              <a:gd name="connsiteY40" fmla="*/ 289723 h 921319"/>
              <a:gd name="connsiteX41" fmla="*/ 213142 w 2254268"/>
              <a:gd name="connsiteY41" fmla="*/ 289723 h 92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254268" h="921319">
                <a:moveTo>
                  <a:pt x="213142" y="289723"/>
                </a:moveTo>
                <a:cubicBezTo>
                  <a:pt x="209214" y="295222"/>
                  <a:pt x="198115" y="316870"/>
                  <a:pt x="184862" y="322717"/>
                </a:cubicBezTo>
                <a:cubicBezTo>
                  <a:pt x="143003" y="341184"/>
                  <a:pt x="52887" y="360424"/>
                  <a:pt x="52887" y="360424"/>
                </a:cubicBezTo>
                <a:cubicBezTo>
                  <a:pt x="45031" y="368280"/>
                  <a:pt x="35284" y="374618"/>
                  <a:pt x="29320" y="383991"/>
                </a:cubicBezTo>
                <a:cubicBezTo>
                  <a:pt x="23985" y="392374"/>
                  <a:pt x="22553" y="402698"/>
                  <a:pt x="19893" y="412272"/>
                </a:cubicBezTo>
                <a:cubicBezTo>
                  <a:pt x="14692" y="430997"/>
                  <a:pt x="10466" y="449979"/>
                  <a:pt x="5753" y="468833"/>
                </a:cubicBezTo>
                <a:cubicBezTo>
                  <a:pt x="4182" y="503398"/>
                  <a:pt x="-174" y="537948"/>
                  <a:pt x="1039" y="572527"/>
                </a:cubicBezTo>
                <a:cubicBezTo>
                  <a:pt x="6672" y="733087"/>
                  <a:pt x="-16630" y="695085"/>
                  <a:pt x="29320" y="756350"/>
                </a:cubicBezTo>
                <a:cubicBezTo>
                  <a:pt x="34033" y="770490"/>
                  <a:pt x="37029" y="785325"/>
                  <a:pt x="43460" y="798771"/>
                </a:cubicBezTo>
                <a:cubicBezTo>
                  <a:pt x="54390" y="821625"/>
                  <a:pt x="67405" y="843489"/>
                  <a:pt x="81167" y="864758"/>
                </a:cubicBezTo>
                <a:cubicBezTo>
                  <a:pt x="84788" y="870355"/>
                  <a:pt x="89239" y="876141"/>
                  <a:pt x="95307" y="878899"/>
                </a:cubicBezTo>
                <a:cubicBezTo>
                  <a:pt x="124269" y="892063"/>
                  <a:pt x="153515" y="906467"/>
                  <a:pt x="184862" y="911892"/>
                </a:cubicBezTo>
                <a:cubicBezTo>
                  <a:pt x="236044" y="920750"/>
                  <a:pt x="288557" y="918177"/>
                  <a:pt x="340404" y="921319"/>
                </a:cubicBezTo>
                <a:cubicBezTo>
                  <a:pt x="406392" y="916606"/>
                  <a:pt x="472695" y="915166"/>
                  <a:pt x="538367" y="907179"/>
                </a:cubicBezTo>
                <a:cubicBezTo>
                  <a:pt x="589145" y="901003"/>
                  <a:pt x="639286" y="890103"/>
                  <a:pt x="689196" y="878899"/>
                </a:cubicBezTo>
                <a:cubicBezTo>
                  <a:pt x="716361" y="872801"/>
                  <a:pt x="741679" y="858623"/>
                  <a:pt x="769324" y="855332"/>
                </a:cubicBezTo>
                <a:cubicBezTo>
                  <a:pt x="874143" y="842854"/>
                  <a:pt x="979856" y="839621"/>
                  <a:pt x="1085122" y="831765"/>
                </a:cubicBezTo>
                <a:cubicBezTo>
                  <a:pt x="1132087" y="821160"/>
                  <a:pt x="1328805" y="775158"/>
                  <a:pt x="1377353" y="770490"/>
                </a:cubicBezTo>
                <a:cubicBezTo>
                  <a:pt x="1491690" y="759496"/>
                  <a:pt x="1606738" y="757921"/>
                  <a:pt x="1721431" y="751637"/>
                </a:cubicBezTo>
                <a:cubicBezTo>
                  <a:pt x="1754425" y="740639"/>
                  <a:pt x="1787971" y="731177"/>
                  <a:pt x="1820412" y="718643"/>
                </a:cubicBezTo>
                <a:cubicBezTo>
                  <a:pt x="1857168" y="704442"/>
                  <a:pt x="1891616" y="684488"/>
                  <a:pt x="1928821" y="671509"/>
                </a:cubicBezTo>
                <a:cubicBezTo>
                  <a:pt x="1959403" y="660841"/>
                  <a:pt x="1991666" y="655798"/>
                  <a:pt x="2023089" y="647942"/>
                </a:cubicBezTo>
                <a:cubicBezTo>
                  <a:pt x="2060796" y="622804"/>
                  <a:pt x="2102722" y="603061"/>
                  <a:pt x="2136210" y="572527"/>
                </a:cubicBezTo>
                <a:cubicBezTo>
                  <a:pt x="2188005" y="525301"/>
                  <a:pt x="2186884" y="477884"/>
                  <a:pt x="2211625" y="416985"/>
                </a:cubicBezTo>
                <a:cubicBezTo>
                  <a:pt x="2220881" y="394201"/>
                  <a:pt x="2233621" y="372993"/>
                  <a:pt x="2244619" y="350997"/>
                </a:cubicBezTo>
                <a:cubicBezTo>
                  <a:pt x="2247761" y="325859"/>
                  <a:pt x="2255694" y="300863"/>
                  <a:pt x="2254045" y="275583"/>
                </a:cubicBezTo>
                <a:cubicBezTo>
                  <a:pt x="2250935" y="227900"/>
                  <a:pt x="2242320" y="180474"/>
                  <a:pt x="2230478" y="134181"/>
                </a:cubicBezTo>
                <a:cubicBezTo>
                  <a:pt x="2165367" y="-120347"/>
                  <a:pt x="1723869" y="65873"/>
                  <a:pt x="1561175" y="63480"/>
                </a:cubicBezTo>
                <a:cubicBezTo>
                  <a:pt x="1145446" y="135158"/>
                  <a:pt x="1800767" y="26193"/>
                  <a:pt x="1202957" y="105901"/>
                </a:cubicBezTo>
                <a:cubicBezTo>
                  <a:pt x="1134842" y="114983"/>
                  <a:pt x="1068238" y="133414"/>
                  <a:pt x="1000280" y="143608"/>
                </a:cubicBezTo>
                <a:lnTo>
                  <a:pt x="811744" y="171888"/>
                </a:lnTo>
                <a:cubicBezTo>
                  <a:pt x="784954" y="176118"/>
                  <a:pt x="758478" y="182280"/>
                  <a:pt x="731617" y="186028"/>
                </a:cubicBezTo>
                <a:cubicBezTo>
                  <a:pt x="690891" y="191711"/>
                  <a:pt x="649918" y="195455"/>
                  <a:pt x="609068" y="200169"/>
                </a:cubicBezTo>
                <a:cubicBezTo>
                  <a:pt x="547200" y="218365"/>
                  <a:pt x="512100" y="230283"/>
                  <a:pt x="448812" y="242589"/>
                </a:cubicBezTo>
                <a:cubicBezTo>
                  <a:pt x="419146" y="248357"/>
                  <a:pt x="389234" y="252886"/>
                  <a:pt x="359258" y="256729"/>
                </a:cubicBezTo>
                <a:cubicBezTo>
                  <a:pt x="327935" y="260745"/>
                  <a:pt x="296376" y="262668"/>
                  <a:pt x="264990" y="266156"/>
                </a:cubicBezTo>
                <a:cubicBezTo>
                  <a:pt x="253948" y="267383"/>
                  <a:pt x="242994" y="269299"/>
                  <a:pt x="231996" y="270870"/>
                </a:cubicBezTo>
                <a:cubicBezTo>
                  <a:pt x="222569" y="274012"/>
                  <a:pt x="213543" y="278822"/>
                  <a:pt x="203716" y="280296"/>
                </a:cubicBezTo>
                <a:cubicBezTo>
                  <a:pt x="132638" y="290958"/>
                  <a:pt x="131977" y="262005"/>
                  <a:pt x="142441" y="303863"/>
                </a:cubicBezTo>
                <a:cubicBezTo>
                  <a:pt x="153439" y="300721"/>
                  <a:pt x="164251" y="296834"/>
                  <a:pt x="175435" y="294437"/>
                </a:cubicBezTo>
                <a:cubicBezTo>
                  <a:pt x="186298" y="292109"/>
                  <a:pt x="197788" y="292916"/>
                  <a:pt x="208429" y="289723"/>
                </a:cubicBezTo>
                <a:cubicBezTo>
                  <a:pt x="213855" y="288095"/>
                  <a:pt x="217070" y="284224"/>
                  <a:pt x="213142" y="289723"/>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DFF9320-66A0-4A8A-A8BC-915C621F9FC1}"/>
              </a:ext>
            </a:extLst>
          </p:cNvPr>
          <p:cNvSpPr/>
          <p:nvPr/>
        </p:nvSpPr>
        <p:spPr>
          <a:xfrm>
            <a:off x="6559062" y="2847293"/>
            <a:ext cx="1806819" cy="1906602"/>
          </a:xfrm>
          <a:custGeom>
            <a:avLst/>
            <a:gdLst>
              <a:gd name="connsiteX0" fmla="*/ 360484 w 1806819"/>
              <a:gd name="connsiteY0" fmla="*/ 23395 h 1906602"/>
              <a:gd name="connsiteX1" fmla="*/ 65942 w 1806819"/>
              <a:gd name="connsiteY1" fmla="*/ 58565 h 1906602"/>
              <a:gd name="connsiteX2" fmla="*/ 30773 w 1806819"/>
              <a:gd name="connsiteY2" fmla="*/ 98130 h 1906602"/>
              <a:gd name="connsiteX3" fmla="*/ 21980 w 1806819"/>
              <a:gd name="connsiteY3" fmla="*/ 142092 h 1906602"/>
              <a:gd name="connsiteX4" fmla="*/ 8792 w 1806819"/>
              <a:gd name="connsiteY4" fmla="*/ 181657 h 1906602"/>
              <a:gd name="connsiteX5" fmla="*/ 0 w 1806819"/>
              <a:gd name="connsiteY5" fmla="*/ 221222 h 1906602"/>
              <a:gd name="connsiteX6" fmla="*/ 4396 w 1806819"/>
              <a:gd name="connsiteY6" fmla="*/ 366295 h 1906602"/>
              <a:gd name="connsiteX7" fmla="*/ 43961 w 1806819"/>
              <a:gd name="connsiteY7" fmla="*/ 542142 h 1906602"/>
              <a:gd name="connsiteX8" fmla="*/ 48357 w 1806819"/>
              <a:gd name="connsiteY8" fmla="*/ 581707 h 1906602"/>
              <a:gd name="connsiteX9" fmla="*/ 52753 w 1806819"/>
              <a:gd name="connsiteY9" fmla="*/ 704799 h 1906602"/>
              <a:gd name="connsiteX10" fmla="*/ 61546 w 1806819"/>
              <a:gd name="connsiteY10" fmla="*/ 748761 h 1906602"/>
              <a:gd name="connsiteX11" fmla="*/ 65942 w 1806819"/>
              <a:gd name="connsiteY11" fmla="*/ 788326 h 1906602"/>
              <a:gd name="connsiteX12" fmla="*/ 92319 w 1806819"/>
              <a:gd name="connsiteY12" fmla="*/ 867457 h 1906602"/>
              <a:gd name="connsiteX13" fmla="*/ 105507 w 1806819"/>
              <a:gd name="connsiteY13" fmla="*/ 933399 h 1906602"/>
              <a:gd name="connsiteX14" fmla="*/ 127488 w 1806819"/>
              <a:gd name="connsiteY14" fmla="*/ 1021322 h 1906602"/>
              <a:gd name="connsiteX15" fmla="*/ 145073 w 1806819"/>
              <a:gd name="connsiteY15" fmla="*/ 1104849 h 1906602"/>
              <a:gd name="connsiteX16" fmla="*/ 175846 w 1806819"/>
              <a:gd name="connsiteY16" fmla="*/ 1179584 h 1906602"/>
              <a:gd name="connsiteX17" fmla="*/ 193430 w 1806819"/>
              <a:gd name="connsiteY17" fmla="*/ 1267507 h 1906602"/>
              <a:gd name="connsiteX18" fmla="*/ 211015 w 1806819"/>
              <a:gd name="connsiteY18" fmla="*/ 1364222 h 1906602"/>
              <a:gd name="connsiteX19" fmla="*/ 237392 w 1806819"/>
              <a:gd name="connsiteY19" fmla="*/ 1535672 h 1906602"/>
              <a:gd name="connsiteX20" fmla="*/ 268165 w 1806819"/>
              <a:gd name="connsiteY20" fmla="*/ 1592822 h 1906602"/>
              <a:gd name="connsiteX21" fmla="*/ 285750 w 1806819"/>
              <a:gd name="connsiteY21" fmla="*/ 1671953 h 1906602"/>
              <a:gd name="connsiteX22" fmla="*/ 298938 w 1806819"/>
              <a:gd name="connsiteY22" fmla="*/ 1764272 h 1906602"/>
              <a:gd name="connsiteX23" fmla="*/ 303334 w 1806819"/>
              <a:gd name="connsiteY23" fmla="*/ 1795045 h 1906602"/>
              <a:gd name="connsiteX24" fmla="*/ 338503 w 1806819"/>
              <a:gd name="connsiteY24" fmla="*/ 1825819 h 1906602"/>
              <a:gd name="connsiteX25" fmla="*/ 395653 w 1806819"/>
              <a:gd name="connsiteY25" fmla="*/ 1865384 h 1906602"/>
              <a:gd name="connsiteX26" fmla="*/ 426426 w 1806819"/>
              <a:gd name="connsiteY26" fmla="*/ 1869780 h 1906602"/>
              <a:gd name="connsiteX27" fmla="*/ 444011 w 1806819"/>
              <a:gd name="connsiteY27" fmla="*/ 1891761 h 1906602"/>
              <a:gd name="connsiteX28" fmla="*/ 606669 w 1806819"/>
              <a:gd name="connsiteY28" fmla="*/ 1900553 h 1906602"/>
              <a:gd name="connsiteX29" fmla="*/ 804496 w 1806819"/>
              <a:gd name="connsiteY29" fmla="*/ 1891761 h 1906602"/>
              <a:gd name="connsiteX30" fmla="*/ 857250 w 1806819"/>
              <a:gd name="connsiteY30" fmla="*/ 1795045 h 1906602"/>
              <a:gd name="connsiteX31" fmla="*/ 879230 w 1806819"/>
              <a:gd name="connsiteY31" fmla="*/ 1759876 h 1906602"/>
              <a:gd name="connsiteX32" fmla="*/ 901211 w 1806819"/>
              <a:gd name="connsiteY32" fmla="*/ 1733499 h 1906602"/>
              <a:gd name="connsiteX33" fmla="*/ 914400 w 1806819"/>
              <a:gd name="connsiteY33" fmla="*/ 1720311 h 1906602"/>
              <a:gd name="connsiteX34" fmla="*/ 949569 w 1806819"/>
              <a:gd name="connsiteY34" fmla="*/ 1707122 h 1906602"/>
              <a:gd name="connsiteX35" fmla="*/ 1072661 w 1806819"/>
              <a:gd name="connsiteY35" fmla="*/ 1676349 h 1906602"/>
              <a:gd name="connsiteX36" fmla="*/ 1134207 w 1806819"/>
              <a:gd name="connsiteY36" fmla="*/ 1654369 h 1906602"/>
              <a:gd name="connsiteX37" fmla="*/ 1169376 w 1806819"/>
              <a:gd name="connsiteY37" fmla="*/ 1636784 h 1906602"/>
              <a:gd name="connsiteX38" fmla="*/ 1279280 w 1806819"/>
              <a:gd name="connsiteY38" fmla="*/ 1610407 h 1906602"/>
              <a:gd name="connsiteX39" fmla="*/ 1336430 w 1806819"/>
              <a:gd name="connsiteY39" fmla="*/ 1579634 h 1906602"/>
              <a:gd name="connsiteX40" fmla="*/ 1375996 w 1806819"/>
              <a:gd name="connsiteY40" fmla="*/ 1548861 h 1906602"/>
              <a:gd name="connsiteX41" fmla="*/ 1402373 w 1806819"/>
              <a:gd name="connsiteY41" fmla="*/ 1535672 h 1906602"/>
              <a:gd name="connsiteX42" fmla="*/ 1415561 w 1806819"/>
              <a:gd name="connsiteY42" fmla="*/ 1509295 h 1906602"/>
              <a:gd name="connsiteX43" fmla="*/ 1446334 w 1806819"/>
              <a:gd name="connsiteY43" fmla="*/ 1421372 h 1906602"/>
              <a:gd name="connsiteX44" fmla="*/ 1468315 w 1806819"/>
              <a:gd name="connsiteY44" fmla="*/ 1408184 h 1906602"/>
              <a:gd name="connsiteX45" fmla="*/ 1512276 w 1806819"/>
              <a:gd name="connsiteY45" fmla="*/ 1337845 h 1906602"/>
              <a:gd name="connsiteX46" fmla="*/ 1516673 w 1806819"/>
              <a:gd name="connsiteY46" fmla="*/ 1311469 h 1906602"/>
              <a:gd name="connsiteX47" fmla="*/ 1538653 w 1806819"/>
              <a:gd name="connsiteY47" fmla="*/ 1263111 h 1906602"/>
              <a:gd name="connsiteX48" fmla="*/ 1565030 w 1806819"/>
              <a:gd name="connsiteY48" fmla="*/ 1201565 h 1906602"/>
              <a:gd name="connsiteX49" fmla="*/ 1613388 w 1806819"/>
              <a:gd name="connsiteY49" fmla="*/ 1131226 h 1906602"/>
              <a:gd name="connsiteX50" fmla="*/ 1635369 w 1806819"/>
              <a:gd name="connsiteY50" fmla="*/ 1113642 h 1906602"/>
              <a:gd name="connsiteX51" fmla="*/ 1674934 w 1806819"/>
              <a:gd name="connsiteY51" fmla="*/ 1003738 h 1906602"/>
              <a:gd name="connsiteX52" fmla="*/ 1688123 w 1806819"/>
              <a:gd name="connsiteY52" fmla="*/ 964172 h 1906602"/>
              <a:gd name="connsiteX53" fmla="*/ 1696915 w 1806819"/>
              <a:gd name="connsiteY53" fmla="*/ 946588 h 1906602"/>
              <a:gd name="connsiteX54" fmla="*/ 1736480 w 1806819"/>
              <a:gd name="connsiteY54" fmla="*/ 893834 h 1906602"/>
              <a:gd name="connsiteX55" fmla="*/ 1745273 w 1806819"/>
              <a:gd name="connsiteY55" fmla="*/ 867457 h 1906602"/>
              <a:gd name="connsiteX56" fmla="*/ 1758461 w 1806819"/>
              <a:gd name="connsiteY56" fmla="*/ 814703 h 1906602"/>
              <a:gd name="connsiteX57" fmla="*/ 1771650 w 1806819"/>
              <a:gd name="connsiteY57" fmla="*/ 783930 h 1906602"/>
              <a:gd name="connsiteX58" fmla="*/ 1784838 w 1806819"/>
              <a:gd name="connsiteY58" fmla="*/ 731176 h 1906602"/>
              <a:gd name="connsiteX59" fmla="*/ 1798026 w 1806819"/>
              <a:gd name="connsiteY59" fmla="*/ 700403 h 1906602"/>
              <a:gd name="connsiteX60" fmla="*/ 1806819 w 1806819"/>
              <a:gd name="connsiteY60" fmla="*/ 669630 h 1906602"/>
              <a:gd name="connsiteX61" fmla="*/ 1802423 w 1806819"/>
              <a:gd name="connsiteY61" fmla="*/ 599292 h 1906602"/>
              <a:gd name="connsiteX62" fmla="*/ 1798026 w 1806819"/>
              <a:gd name="connsiteY62" fmla="*/ 586103 h 1906602"/>
              <a:gd name="connsiteX63" fmla="*/ 1481503 w 1806819"/>
              <a:gd name="connsiteY63" fmla="*/ 581707 h 1906602"/>
              <a:gd name="connsiteX64" fmla="*/ 1441938 w 1806819"/>
              <a:gd name="connsiteY64" fmla="*/ 568519 h 1906602"/>
              <a:gd name="connsiteX65" fmla="*/ 1345223 w 1806819"/>
              <a:gd name="connsiteY65" fmla="*/ 546538 h 1906602"/>
              <a:gd name="connsiteX66" fmla="*/ 1274884 w 1806819"/>
              <a:gd name="connsiteY66" fmla="*/ 515765 h 1906602"/>
              <a:gd name="connsiteX67" fmla="*/ 1257300 w 1806819"/>
              <a:gd name="connsiteY67" fmla="*/ 506972 h 1906602"/>
              <a:gd name="connsiteX68" fmla="*/ 1213338 w 1806819"/>
              <a:gd name="connsiteY68" fmla="*/ 502576 h 1906602"/>
              <a:gd name="connsiteX69" fmla="*/ 1090246 w 1806819"/>
              <a:gd name="connsiteY69" fmla="*/ 449822 h 1906602"/>
              <a:gd name="connsiteX70" fmla="*/ 962757 w 1806819"/>
              <a:gd name="connsiteY70" fmla="*/ 401465 h 1906602"/>
              <a:gd name="connsiteX71" fmla="*/ 923192 w 1806819"/>
              <a:gd name="connsiteY71" fmla="*/ 370692 h 1906602"/>
              <a:gd name="connsiteX72" fmla="*/ 844061 w 1806819"/>
              <a:gd name="connsiteY72" fmla="*/ 339919 h 1906602"/>
              <a:gd name="connsiteX73" fmla="*/ 782515 w 1806819"/>
              <a:gd name="connsiteY73" fmla="*/ 313542 h 1906602"/>
              <a:gd name="connsiteX74" fmla="*/ 747346 w 1806819"/>
              <a:gd name="connsiteY74" fmla="*/ 287165 h 1906602"/>
              <a:gd name="connsiteX75" fmla="*/ 698988 w 1806819"/>
              <a:gd name="connsiteY75" fmla="*/ 269580 h 1906602"/>
              <a:gd name="connsiteX76" fmla="*/ 606669 w 1806819"/>
              <a:gd name="connsiteY76" fmla="*/ 194845 h 1906602"/>
              <a:gd name="connsiteX77" fmla="*/ 562707 w 1806819"/>
              <a:gd name="connsiteY77" fmla="*/ 155280 h 1906602"/>
              <a:gd name="connsiteX78" fmla="*/ 527538 w 1806819"/>
              <a:gd name="connsiteY78" fmla="*/ 98130 h 1906602"/>
              <a:gd name="connsiteX79" fmla="*/ 509953 w 1806819"/>
              <a:gd name="connsiteY79" fmla="*/ 80545 h 1906602"/>
              <a:gd name="connsiteX80" fmla="*/ 479180 w 1806819"/>
              <a:gd name="connsiteY80" fmla="*/ 45376 h 1906602"/>
              <a:gd name="connsiteX81" fmla="*/ 448407 w 1806819"/>
              <a:gd name="connsiteY81" fmla="*/ 32188 h 1906602"/>
              <a:gd name="connsiteX82" fmla="*/ 430823 w 1806819"/>
              <a:gd name="connsiteY82" fmla="*/ 18999 h 1906602"/>
              <a:gd name="connsiteX83" fmla="*/ 404446 w 1806819"/>
              <a:gd name="connsiteY83" fmla="*/ 5811 h 1906602"/>
              <a:gd name="connsiteX84" fmla="*/ 360484 w 1806819"/>
              <a:gd name="connsiteY84" fmla="*/ 23395 h 190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06819" h="1906602">
                <a:moveTo>
                  <a:pt x="360484" y="23395"/>
                </a:moveTo>
                <a:cubicBezTo>
                  <a:pt x="304067" y="32187"/>
                  <a:pt x="185419" y="28693"/>
                  <a:pt x="65942" y="58565"/>
                </a:cubicBezTo>
                <a:cubicBezTo>
                  <a:pt x="61139" y="63368"/>
                  <a:pt x="34368" y="88065"/>
                  <a:pt x="30773" y="98130"/>
                </a:cubicBezTo>
                <a:cubicBezTo>
                  <a:pt x="25747" y="112204"/>
                  <a:pt x="25783" y="127640"/>
                  <a:pt x="21980" y="142092"/>
                </a:cubicBezTo>
                <a:cubicBezTo>
                  <a:pt x="18442" y="155536"/>
                  <a:pt x="12513" y="168262"/>
                  <a:pt x="8792" y="181657"/>
                </a:cubicBezTo>
                <a:cubicBezTo>
                  <a:pt x="5176" y="194674"/>
                  <a:pt x="2931" y="208034"/>
                  <a:pt x="0" y="221222"/>
                </a:cubicBezTo>
                <a:cubicBezTo>
                  <a:pt x="1465" y="269580"/>
                  <a:pt x="-340" y="318147"/>
                  <a:pt x="4396" y="366295"/>
                </a:cubicBezTo>
                <a:cubicBezTo>
                  <a:pt x="13553" y="459391"/>
                  <a:pt x="20347" y="471302"/>
                  <a:pt x="43961" y="542142"/>
                </a:cubicBezTo>
                <a:cubicBezTo>
                  <a:pt x="45426" y="555330"/>
                  <a:pt x="47641" y="568457"/>
                  <a:pt x="48357" y="581707"/>
                </a:cubicBezTo>
                <a:cubicBezTo>
                  <a:pt x="50573" y="622704"/>
                  <a:pt x="49522" y="663870"/>
                  <a:pt x="52753" y="704799"/>
                </a:cubicBezTo>
                <a:cubicBezTo>
                  <a:pt x="53929" y="719697"/>
                  <a:pt x="59215" y="734000"/>
                  <a:pt x="61546" y="748761"/>
                </a:cubicBezTo>
                <a:cubicBezTo>
                  <a:pt x="63616" y="761868"/>
                  <a:pt x="62612" y="775481"/>
                  <a:pt x="65942" y="788326"/>
                </a:cubicBezTo>
                <a:cubicBezTo>
                  <a:pt x="72920" y="815240"/>
                  <a:pt x="85003" y="840633"/>
                  <a:pt x="92319" y="867457"/>
                </a:cubicBezTo>
                <a:cubicBezTo>
                  <a:pt x="98217" y="889083"/>
                  <a:pt x="100512" y="911547"/>
                  <a:pt x="105507" y="933399"/>
                </a:cubicBezTo>
                <a:cubicBezTo>
                  <a:pt x="112238" y="962849"/>
                  <a:pt x="121264" y="991760"/>
                  <a:pt x="127488" y="1021322"/>
                </a:cubicBezTo>
                <a:cubicBezTo>
                  <a:pt x="133350" y="1049164"/>
                  <a:pt x="136759" y="1077638"/>
                  <a:pt x="145073" y="1104849"/>
                </a:cubicBezTo>
                <a:cubicBezTo>
                  <a:pt x="152946" y="1130614"/>
                  <a:pt x="165588" y="1154672"/>
                  <a:pt x="175846" y="1179584"/>
                </a:cubicBezTo>
                <a:cubicBezTo>
                  <a:pt x="181707" y="1208892"/>
                  <a:pt x="188352" y="1238054"/>
                  <a:pt x="193430" y="1267507"/>
                </a:cubicBezTo>
                <a:cubicBezTo>
                  <a:pt x="214283" y="1388461"/>
                  <a:pt x="173775" y="1202857"/>
                  <a:pt x="211015" y="1364222"/>
                </a:cubicBezTo>
                <a:cubicBezTo>
                  <a:pt x="216285" y="1419561"/>
                  <a:pt x="218418" y="1482202"/>
                  <a:pt x="237392" y="1535672"/>
                </a:cubicBezTo>
                <a:cubicBezTo>
                  <a:pt x="244627" y="1556062"/>
                  <a:pt x="257907" y="1573772"/>
                  <a:pt x="268165" y="1592822"/>
                </a:cubicBezTo>
                <a:cubicBezTo>
                  <a:pt x="279516" y="1706336"/>
                  <a:pt x="262536" y="1574456"/>
                  <a:pt x="285750" y="1671953"/>
                </a:cubicBezTo>
                <a:cubicBezTo>
                  <a:pt x="290636" y="1692473"/>
                  <a:pt x="295647" y="1739588"/>
                  <a:pt x="298938" y="1764272"/>
                </a:cubicBezTo>
                <a:cubicBezTo>
                  <a:pt x="300307" y="1774543"/>
                  <a:pt x="300357" y="1785120"/>
                  <a:pt x="303334" y="1795045"/>
                </a:cubicBezTo>
                <a:cubicBezTo>
                  <a:pt x="307981" y="1810535"/>
                  <a:pt x="327743" y="1818287"/>
                  <a:pt x="338503" y="1825819"/>
                </a:cubicBezTo>
                <a:cubicBezTo>
                  <a:pt x="356102" y="1838138"/>
                  <a:pt x="377394" y="1857396"/>
                  <a:pt x="395653" y="1865384"/>
                </a:cubicBezTo>
                <a:cubicBezTo>
                  <a:pt x="405146" y="1869537"/>
                  <a:pt x="416168" y="1868315"/>
                  <a:pt x="426426" y="1869780"/>
                </a:cubicBezTo>
                <a:cubicBezTo>
                  <a:pt x="432288" y="1877107"/>
                  <a:pt x="435864" y="1887106"/>
                  <a:pt x="444011" y="1891761"/>
                </a:cubicBezTo>
                <a:cubicBezTo>
                  <a:pt x="489252" y="1917612"/>
                  <a:pt x="567515" y="1902184"/>
                  <a:pt x="606669" y="1900553"/>
                </a:cubicBezTo>
                <a:lnTo>
                  <a:pt x="804496" y="1891761"/>
                </a:lnTo>
                <a:cubicBezTo>
                  <a:pt x="852013" y="1860082"/>
                  <a:pt x="832777" y="1880704"/>
                  <a:pt x="857250" y="1795045"/>
                </a:cubicBezTo>
                <a:cubicBezTo>
                  <a:pt x="867315" y="1759816"/>
                  <a:pt x="855921" y="1767646"/>
                  <a:pt x="879230" y="1759876"/>
                </a:cubicBezTo>
                <a:cubicBezTo>
                  <a:pt x="886557" y="1751084"/>
                  <a:pt x="893607" y="1742053"/>
                  <a:pt x="901211" y="1733499"/>
                </a:cubicBezTo>
                <a:cubicBezTo>
                  <a:pt x="905342" y="1728852"/>
                  <a:pt x="908942" y="1723288"/>
                  <a:pt x="914400" y="1720311"/>
                </a:cubicBezTo>
                <a:cubicBezTo>
                  <a:pt x="925391" y="1714316"/>
                  <a:pt x="937691" y="1711081"/>
                  <a:pt x="949569" y="1707122"/>
                </a:cubicBezTo>
                <a:cubicBezTo>
                  <a:pt x="1073568" y="1665789"/>
                  <a:pt x="969082" y="1699367"/>
                  <a:pt x="1072661" y="1676349"/>
                </a:cubicBezTo>
                <a:cubicBezTo>
                  <a:pt x="1081749" y="1674329"/>
                  <a:pt x="1129762" y="1656314"/>
                  <a:pt x="1134207" y="1654369"/>
                </a:cubicBezTo>
                <a:cubicBezTo>
                  <a:pt x="1146215" y="1649116"/>
                  <a:pt x="1156942" y="1640929"/>
                  <a:pt x="1169376" y="1636784"/>
                </a:cubicBezTo>
                <a:cubicBezTo>
                  <a:pt x="1190242" y="1629829"/>
                  <a:pt x="1251105" y="1616668"/>
                  <a:pt x="1279280" y="1610407"/>
                </a:cubicBezTo>
                <a:cubicBezTo>
                  <a:pt x="1320836" y="1568851"/>
                  <a:pt x="1265287" y="1619158"/>
                  <a:pt x="1336430" y="1579634"/>
                </a:cubicBezTo>
                <a:cubicBezTo>
                  <a:pt x="1351036" y="1571520"/>
                  <a:pt x="1362094" y="1558129"/>
                  <a:pt x="1375996" y="1548861"/>
                </a:cubicBezTo>
                <a:cubicBezTo>
                  <a:pt x="1384175" y="1543408"/>
                  <a:pt x="1393581" y="1540068"/>
                  <a:pt x="1402373" y="1535672"/>
                </a:cubicBezTo>
                <a:cubicBezTo>
                  <a:pt x="1406769" y="1526880"/>
                  <a:pt x="1412032" y="1518470"/>
                  <a:pt x="1415561" y="1509295"/>
                </a:cubicBezTo>
                <a:cubicBezTo>
                  <a:pt x="1426708" y="1480314"/>
                  <a:pt x="1419708" y="1437347"/>
                  <a:pt x="1446334" y="1421372"/>
                </a:cubicBezTo>
                <a:lnTo>
                  <a:pt x="1468315" y="1408184"/>
                </a:lnTo>
                <a:cubicBezTo>
                  <a:pt x="1495414" y="1353985"/>
                  <a:pt x="1479808" y="1376808"/>
                  <a:pt x="1512276" y="1337845"/>
                </a:cubicBezTo>
                <a:cubicBezTo>
                  <a:pt x="1513742" y="1329053"/>
                  <a:pt x="1514328" y="1320068"/>
                  <a:pt x="1516673" y="1311469"/>
                </a:cubicBezTo>
                <a:cubicBezTo>
                  <a:pt x="1521131" y="1295122"/>
                  <a:pt x="1531882" y="1278158"/>
                  <a:pt x="1538653" y="1263111"/>
                </a:cubicBezTo>
                <a:cubicBezTo>
                  <a:pt x="1547812" y="1242757"/>
                  <a:pt x="1555048" y="1221529"/>
                  <a:pt x="1565030" y="1201565"/>
                </a:cubicBezTo>
                <a:cubicBezTo>
                  <a:pt x="1576709" y="1178207"/>
                  <a:pt x="1594254" y="1150360"/>
                  <a:pt x="1613388" y="1131226"/>
                </a:cubicBezTo>
                <a:cubicBezTo>
                  <a:pt x="1620023" y="1124591"/>
                  <a:pt x="1628042" y="1119503"/>
                  <a:pt x="1635369" y="1113642"/>
                </a:cubicBezTo>
                <a:cubicBezTo>
                  <a:pt x="1648557" y="1077007"/>
                  <a:pt x="1661975" y="1040455"/>
                  <a:pt x="1674934" y="1003738"/>
                </a:cubicBezTo>
                <a:cubicBezTo>
                  <a:pt x="1679561" y="990628"/>
                  <a:pt x="1681906" y="976606"/>
                  <a:pt x="1688123" y="964172"/>
                </a:cubicBezTo>
                <a:cubicBezTo>
                  <a:pt x="1691054" y="958311"/>
                  <a:pt x="1693202" y="951988"/>
                  <a:pt x="1696915" y="946588"/>
                </a:cubicBezTo>
                <a:cubicBezTo>
                  <a:pt x="1709368" y="928475"/>
                  <a:pt x="1736480" y="893834"/>
                  <a:pt x="1736480" y="893834"/>
                </a:cubicBezTo>
                <a:cubicBezTo>
                  <a:pt x="1739411" y="885042"/>
                  <a:pt x="1742792" y="876387"/>
                  <a:pt x="1745273" y="867457"/>
                </a:cubicBezTo>
                <a:cubicBezTo>
                  <a:pt x="1750124" y="849992"/>
                  <a:pt x="1753003" y="831987"/>
                  <a:pt x="1758461" y="814703"/>
                </a:cubicBezTo>
                <a:cubicBezTo>
                  <a:pt x="1761822" y="804061"/>
                  <a:pt x="1768289" y="794572"/>
                  <a:pt x="1771650" y="783930"/>
                </a:cubicBezTo>
                <a:cubicBezTo>
                  <a:pt x="1777108" y="766646"/>
                  <a:pt x="1779380" y="748461"/>
                  <a:pt x="1784838" y="731176"/>
                </a:cubicBezTo>
                <a:cubicBezTo>
                  <a:pt x="1788199" y="720534"/>
                  <a:pt x="1794272" y="710913"/>
                  <a:pt x="1798026" y="700403"/>
                </a:cubicBezTo>
                <a:cubicBezTo>
                  <a:pt x="1801614" y="690356"/>
                  <a:pt x="1803888" y="679888"/>
                  <a:pt x="1806819" y="669630"/>
                </a:cubicBezTo>
                <a:cubicBezTo>
                  <a:pt x="1805354" y="646184"/>
                  <a:pt x="1804882" y="622655"/>
                  <a:pt x="1802423" y="599292"/>
                </a:cubicBezTo>
                <a:cubicBezTo>
                  <a:pt x="1801938" y="594683"/>
                  <a:pt x="1802653" y="586357"/>
                  <a:pt x="1798026" y="586103"/>
                </a:cubicBezTo>
                <a:cubicBezTo>
                  <a:pt x="1692666" y="580330"/>
                  <a:pt x="1587011" y="583172"/>
                  <a:pt x="1481503" y="581707"/>
                </a:cubicBezTo>
                <a:cubicBezTo>
                  <a:pt x="1468315" y="577311"/>
                  <a:pt x="1455275" y="572442"/>
                  <a:pt x="1441938" y="568519"/>
                </a:cubicBezTo>
                <a:cubicBezTo>
                  <a:pt x="1417083" y="561208"/>
                  <a:pt x="1365336" y="550848"/>
                  <a:pt x="1345223" y="546538"/>
                </a:cubicBezTo>
                <a:cubicBezTo>
                  <a:pt x="1290531" y="515284"/>
                  <a:pt x="1339601" y="540656"/>
                  <a:pt x="1274884" y="515765"/>
                </a:cubicBezTo>
                <a:cubicBezTo>
                  <a:pt x="1268767" y="513412"/>
                  <a:pt x="1263708" y="508345"/>
                  <a:pt x="1257300" y="506972"/>
                </a:cubicBezTo>
                <a:cubicBezTo>
                  <a:pt x="1242900" y="503886"/>
                  <a:pt x="1227992" y="504041"/>
                  <a:pt x="1213338" y="502576"/>
                </a:cubicBezTo>
                <a:cubicBezTo>
                  <a:pt x="1173457" y="482637"/>
                  <a:pt x="1132088" y="465164"/>
                  <a:pt x="1090246" y="449822"/>
                </a:cubicBezTo>
                <a:cubicBezTo>
                  <a:pt x="1047681" y="434215"/>
                  <a:pt x="1002680" y="424031"/>
                  <a:pt x="962757" y="401465"/>
                </a:cubicBezTo>
                <a:cubicBezTo>
                  <a:pt x="948212" y="393244"/>
                  <a:pt x="938024" y="378383"/>
                  <a:pt x="923192" y="370692"/>
                </a:cubicBezTo>
                <a:cubicBezTo>
                  <a:pt x="898067" y="357664"/>
                  <a:pt x="870185" y="350804"/>
                  <a:pt x="844061" y="339919"/>
                </a:cubicBezTo>
                <a:cubicBezTo>
                  <a:pt x="731346" y="292954"/>
                  <a:pt x="922589" y="366068"/>
                  <a:pt x="782515" y="313542"/>
                </a:cubicBezTo>
                <a:cubicBezTo>
                  <a:pt x="770792" y="304750"/>
                  <a:pt x="760313" y="293990"/>
                  <a:pt x="747346" y="287165"/>
                </a:cubicBezTo>
                <a:cubicBezTo>
                  <a:pt x="732168" y="279176"/>
                  <a:pt x="713328" y="278991"/>
                  <a:pt x="698988" y="269580"/>
                </a:cubicBezTo>
                <a:cubicBezTo>
                  <a:pt x="665887" y="247857"/>
                  <a:pt x="637470" y="219722"/>
                  <a:pt x="606669" y="194845"/>
                </a:cubicBezTo>
                <a:cubicBezTo>
                  <a:pt x="575388" y="169580"/>
                  <a:pt x="592657" y="185230"/>
                  <a:pt x="562707" y="155280"/>
                </a:cubicBezTo>
                <a:cubicBezTo>
                  <a:pt x="548817" y="127500"/>
                  <a:pt x="548903" y="124243"/>
                  <a:pt x="527538" y="98130"/>
                </a:cubicBezTo>
                <a:cubicBezTo>
                  <a:pt x="522289" y="91714"/>
                  <a:pt x="515555" y="86656"/>
                  <a:pt x="509953" y="80545"/>
                </a:cubicBezTo>
                <a:cubicBezTo>
                  <a:pt x="499427" y="69062"/>
                  <a:pt x="491429" y="55000"/>
                  <a:pt x="479180" y="45376"/>
                </a:cubicBezTo>
                <a:cubicBezTo>
                  <a:pt x="470405" y="38481"/>
                  <a:pt x="458204" y="37532"/>
                  <a:pt x="448407" y="32188"/>
                </a:cubicBezTo>
                <a:cubicBezTo>
                  <a:pt x="441975" y="28679"/>
                  <a:pt x="437106" y="22769"/>
                  <a:pt x="430823" y="18999"/>
                </a:cubicBezTo>
                <a:cubicBezTo>
                  <a:pt x="422394" y="13941"/>
                  <a:pt x="413238" y="10207"/>
                  <a:pt x="404446" y="5811"/>
                </a:cubicBezTo>
                <a:cubicBezTo>
                  <a:pt x="387112" y="-11523"/>
                  <a:pt x="416901" y="14603"/>
                  <a:pt x="360484" y="23395"/>
                </a:cubicBezTo>
                <a:close/>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A697AB2-ADB3-4DD7-8AE8-E845E047A8BD}"/>
              </a:ext>
            </a:extLst>
          </p:cNvPr>
          <p:cNvSpPr/>
          <p:nvPr/>
        </p:nvSpPr>
        <p:spPr>
          <a:xfrm>
            <a:off x="7574573" y="4618398"/>
            <a:ext cx="1730014" cy="1764817"/>
          </a:xfrm>
          <a:custGeom>
            <a:avLst/>
            <a:gdLst>
              <a:gd name="connsiteX0" fmla="*/ 1389185 w 1730014"/>
              <a:gd name="connsiteY0" fmla="*/ 1960 h 1764817"/>
              <a:gd name="connsiteX1" fmla="*/ 1375996 w 1730014"/>
              <a:gd name="connsiteY1" fmla="*/ 23940 h 1764817"/>
              <a:gd name="connsiteX2" fmla="*/ 1310054 w 1730014"/>
              <a:gd name="connsiteY2" fmla="*/ 76694 h 1764817"/>
              <a:gd name="connsiteX3" fmla="*/ 1059473 w 1730014"/>
              <a:gd name="connsiteY3" fmla="*/ 107467 h 1764817"/>
              <a:gd name="connsiteX4" fmla="*/ 1015512 w 1730014"/>
              <a:gd name="connsiteY4" fmla="*/ 147033 h 1764817"/>
              <a:gd name="connsiteX5" fmla="*/ 997927 w 1730014"/>
              <a:gd name="connsiteY5" fmla="*/ 160221 h 1764817"/>
              <a:gd name="connsiteX6" fmla="*/ 958362 w 1730014"/>
              <a:gd name="connsiteY6" fmla="*/ 173410 h 1764817"/>
              <a:gd name="connsiteX7" fmla="*/ 923192 w 1730014"/>
              <a:gd name="connsiteY7" fmla="*/ 190994 h 1764817"/>
              <a:gd name="connsiteX8" fmla="*/ 914400 w 1730014"/>
              <a:gd name="connsiteY8" fmla="*/ 199787 h 1764817"/>
              <a:gd name="connsiteX9" fmla="*/ 888023 w 1730014"/>
              <a:gd name="connsiteY9" fmla="*/ 230560 h 1764817"/>
              <a:gd name="connsiteX10" fmla="*/ 866042 w 1730014"/>
              <a:gd name="connsiteY10" fmla="*/ 243748 h 1764817"/>
              <a:gd name="connsiteX11" fmla="*/ 844062 w 1730014"/>
              <a:gd name="connsiteY11" fmla="*/ 261333 h 1764817"/>
              <a:gd name="connsiteX12" fmla="*/ 830873 w 1730014"/>
              <a:gd name="connsiteY12" fmla="*/ 274521 h 1764817"/>
              <a:gd name="connsiteX13" fmla="*/ 817685 w 1730014"/>
              <a:gd name="connsiteY13" fmla="*/ 278917 h 1764817"/>
              <a:gd name="connsiteX14" fmla="*/ 734158 w 1730014"/>
              <a:gd name="connsiteY14" fmla="*/ 327275 h 1764817"/>
              <a:gd name="connsiteX15" fmla="*/ 707781 w 1730014"/>
              <a:gd name="connsiteY15" fmla="*/ 340464 h 1764817"/>
              <a:gd name="connsiteX16" fmla="*/ 694592 w 1730014"/>
              <a:gd name="connsiteY16" fmla="*/ 344860 h 1764817"/>
              <a:gd name="connsiteX17" fmla="*/ 562708 w 1730014"/>
              <a:gd name="connsiteY17" fmla="*/ 397614 h 1764817"/>
              <a:gd name="connsiteX18" fmla="*/ 514350 w 1730014"/>
              <a:gd name="connsiteY18" fmla="*/ 410802 h 1764817"/>
              <a:gd name="connsiteX19" fmla="*/ 487973 w 1730014"/>
              <a:gd name="connsiteY19" fmla="*/ 423990 h 1764817"/>
              <a:gd name="connsiteX20" fmla="*/ 470389 w 1730014"/>
              <a:gd name="connsiteY20" fmla="*/ 428387 h 1764817"/>
              <a:gd name="connsiteX21" fmla="*/ 417635 w 1730014"/>
              <a:gd name="connsiteY21" fmla="*/ 454764 h 1764817"/>
              <a:gd name="connsiteX22" fmla="*/ 400050 w 1730014"/>
              <a:gd name="connsiteY22" fmla="*/ 467952 h 1764817"/>
              <a:gd name="connsiteX23" fmla="*/ 364881 w 1730014"/>
              <a:gd name="connsiteY23" fmla="*/ 507517 h 1764817"/>
              <a:gd name="connsiteX24" fmla="*/ 290146 w 1730014"/>
              <a:gd name="connsiteY24" fmla="*/ 555875 h 1764817"/>
              <a:gd name="connsiteX25" fmla="*/ 272562 w 1730014"/>
              <a:gd name="connsiteY25" fmla="*/ 577856 h 1764817"/>
              <a:gd name="connsiteX26" fmla="*/ 263769 w 1730014"/>
              <a:gd name="connsiteY26" fmla="*/ 586648 h 1764817"/>
              <a:gd name="connsiteX27" fmla="*/ 219808 w 1730014"/>
              <a:gd name="connsiteY27" fmla="*/ 639402 h 1764817"/>
              <a:gd name="connsiteX28" fmla="*/ 193431 w 1730014"/>
              <a:gd name="connsiteY28" fmla="*/ 687760 h 1764817"/>
              <a:gd name="connsiteX29" fmla="*/ 167054 w 1730014"/>
              <a:gd name="connsiteY29" fmla="*/ 709740 h 1764817"/>
              <a:gd name="connsiteX30" fmla="*/ 101112 w 1730014"/>
              <a:gd name="connsiteY30" fmla="*/ 806456 h 1764817"/>
              <a:gd name="connsiteX31" fmla="*/ 79131 w 1730014"/>
              <a:gd name="connsiteY31" fmla="*/ 832833 h 1764817"/>
              <a:gd name="connsiteX32" fmla="*/ 52754 w 1730014"/>
              <a:gd name="connsiteY32" fmla="*/ 881190 h 1764817"/>
              <a:gd name="connsiteX33" fmla="*/ 48358 w 1730014"/>
              <a:gd name="connsiteY33" fmla="*/ 929548 h 1764817"/>
              <a:gd name="connsiteX34" fmla="*/ 39565 w 1730014"/>
              <a:gd name="connsiteY34" fmla="*/ 951529 h 1764817"/>
              <a:gd name="connsiteX35" fmla="*/ 26377 w 1730014"/>
              <a:gd name="connsiteY35" fmla="*/ 995490 h 1764817"/>
              <a:gd name="connsiteX36" fmla="*/ 0 w 1730014"/>
              <a:gd name="connsiteY36" fmla="*/ 1074621 h 1764817"/>
              <a:gd name="connsiteX37" fmla="*/ 21981 w 1730014"/>
              <a:gd name="connsiteY37" fmla="*/ 1206506 h 1764817"/>
              <a:gd name="connsiteX38" fmla="*/ 48358 w 1730014"/>
              <a:gd name="connsiteY38" fmla="*/ 1232883 h 1764817"/>
              <a:gd name="connsiteX39" fmla="*/ 74735 w 1730014"/>
              <a:gd name="connsiteY39" fmla="*/ 1290033 h 1764817"/>
              <a:gd name="connsiteX40" fmla="*/ 101112 w 1730014"/>
              <a:gd name="connsiteY40" fmla="*/ 1312014 h 1764817"/>
              <a:gd name="connsiteX41" fmla="*/ 118696 w 1730014"/>
              <a:gd name="connsiteY41" fmla="*/ 1316410 h 1764817"/>
              <a:gd name="connsiteX42" fmla="*/ 131885 w 1730014"/>
              <a:gd name="connsiteY42" fmla="*/ 1329598 h 1764817"/>
              <a:gd name="connsiteX43" fmla="*/ 193431 w 1730014"/>
              <a:gd name="connsiteY43" fmla="*/ 1373560 h 1764817"/>
              <a:gd name="connsiteX44" fmla="*/ 294542 w 1730014"/>
              <a:gd name="connsiteY44" fmla="*/ 1483464 h 1764817"/>
              <a:gd name="connsiteX45" fmla="*/ 312127 w 1730014"/>
              <a:gd name="connsiteY45" fmla="*/ 1496652 h 1764817"/>
              <a:gd name="connsiteX46" fmla="*/ 325315 w 1730014"/>
              <a:gd name="connsiteY46" fmla="*/ 1501048 h 1764817"/>
              <a:gd name="connsiteX47" fmla="*/ 356089 w 1730014"/>
              <a:gd name="connsiteY47" fmla="*/ 1518633 h 1764817"/>
              <a:gd name="connsiteX48" fmla="*/ 413239 w 1730014"/>
              <a:gd name="connsiteY48" fmla="*/ 1553802 h 1764817"/>
              <a:gd name="connsiteX49" fmla="*/ 457200 w 1730014"/>
              <a:gd name="connsiteY49" fmla="*/ 1597764 h 1764817"/>
              <a:gd name="connsiteX50" fmla="*/ 505558 w 1730014"/>
              <a:gd name="connsiteY50" fmla="*/ 1650517 h 1764817"/>
              <a:gd name="connsiteX51" fmla="*/ 518746 w 1730014"/>
              <a:gd name="connsiteY51" fmla="*/ 1663706 h 1764817"/>
              <a:gd name="connsiteX52" fmla="*/ 531935 w 1730014"/>
              <a:gd name="connsiteY52" fmla="*/ 1681290 h 1764817"/>
              <a:gd name="connsiteX53" fmla="*/ 549519 w 1730014"/>
              <a:gd name="connsiteY53" fmla="*/ 1685687 h 1764817"/>
              <a:gd name="connsiteX54" fmla="*/ 575896 w 1730014"/>
              <a:gd name="connsiteY54" fmla="*/ 1707667 h 1764817"/>
              <a:gd name="connsiteX55" fmla="*/ 685800 w 1730014"/>
              <a:gd name="connsiteY55" fmla="*/ 1764817 h 1764817"/>
              <a:gd name="connsiteX56" fmla="*/ 734158 w 1730014"/>
              <a:gd name="connsiteY56" fmla="*/ 1742837 h 1764817"/>
              <a:gd name="connsiteX57" fmla="*/ 769327 w 1730014"/>
              <a:gd name="connsiteY57" fmla="*/ 1734044 h 1764817"/>
              <a:gd name="connsiteX58" fmla="*/ 782515 w 1730014"/>
              <a:gd name="connsiteY58" fmla="*/ 1729648 h 1764817"/>
              <a:gd name="connsiteX59" fmla="*/ 800100 w 1730014"/>
              <a:gd name="connsiteY59" fmla="*/ 1720856 h 1764817"/>
              <a:gd name="connsiteX60" fmla="*/ 852854 w 1730014"/>
              <a:gd name="connsiteY60" fmla="*/ 1712064 h 1764817"/>
              <a:gd name="connsiteX61" fmla="*/ 870439 w 1730014"/>
              <a:gd name="connsiteY61" fmla="*/ 1676894 h 1764817"/>
              <a:gd name="connsiteX62" fmla="*/ 905608 w 1730014"/>
              <a:gd name="connsiteY62" fmla="*/ 1654914 h 1764817"/>
              <a:gd name="connsiteX63" fmla="*/ 888023 w 1730014"/>
              <a:gd name="connsiteY63" fmla="*/ 1461483 h 1764817"/>
              <a:gd name="connsiteX64" fmla="*/ 883627 w 1730014"/>
              <a:gd name="connsiteY64" fmla="*/ 1439502 h 1764817"/>
              <a:gd name="connsiteX65" fmla="*/ 870439 w 1730014"/>
              <a:gd name="connsiteY65" fmla="*/ 1417521 h 1764817"/>
              <a:gd name="connsiteX66" fmla="*/ 852854 w 1730014"/>
              <a:gd name="connsiteY66" fmla="*/ 1316410 h 1764817"/>
              <a:gd name="connsiteX67" fmla="*/ 844062 w 1730014"/>
              <a:gd name="connsiteY67" fmla="*/ 1290033 h 1764817"/>
              <a:gd name="connsiteX68" fmla="*/ 848458 w 1730014"/>
              <a:gd name="connsiteY68" fmla="*/ 1188921 h 1764817"/>
              <a:gd name="connsiteX69" fmla="*/ 852854 w 1730014"/>
              <a:gd name="connsiteY69" fmla="*/ 1149356 h 1764817"/>
              <a:gd name="connsiteX70" fmla="*/ 870439 w 1730014"/>
              <a:gd name="connsiteY70" fmla="*/ 1105394 h 1764817"/>
              <a:gd name="connsiteX71" fmla="*/ 918796 w 1730014"/>
              <a:gd name="connsiteY71" fmla="*/ 1061433 h 1764817"/>
              <a:gd name="connsiteX72" fmla="*/ 945173 w 1730014"/>
              <a:gd name="connsiteY72" fmla="*/ 1026264 h 1764817"/>
              <a:gd name="connsiteX73" fmla="*/ 953965 w 1730014"/>
              <a:gd name="connsiteY73" fmla="*/ 991094 h 1764817"/>
              <a:gd name="connsiteX74" fmla="*/ 975946 w 1730014"/>
              <a:gd name="connsiteY74" fmla="*/ 964717 h 1764817"/>
              <a:gd name="connsiteX75" fmla="*/ 1002323 w 1730014"/>
              <a:gd name="connsiteY75" fmla="*/ 951529 h 1764817"/>
              <a:gd name="connsiteX76" fmla="*/ 1006719 w 1730014"/>
              <a:gd name="connsiteY76" fmla="*/ 938340 h 1764817"/>
              <a:gd name="connsiteX77" fmla="*/ 1011115 w 1730014"/>
              <a:gd name="connsiteY77" fmla="*/ 911964 h 1764817"/>
              <a:gd name="connsiteX78" fmla="*/ 1024304 w 1730014"/>
              <a:gd name="connsiteY78" fmla="*/ 903171 h 1764817"/>
              <a:gd name="connsiteX79" fmla="*/ 1081454 w 1730014"/>
              <a:gd name="connsiteY79" fmla="*/ 881190 h 1764817"/>
              <a:gd name="connsiteX80" fmla="*/ 1134208 w 1730014"/>
              <a:gd name="connsiteY80" fmla="*/ 850417 h 1764817"/>
              <a:gd name="connsiteX81" fmla="*/ 1173773 w 1730014"/>
              <a:gd name="connsiteY81" fmla="*/ 828437 h 1764817"/>
              <a:gd name="connsiteX82" fmla="*/ 1279281 w 1730014"/>
              <a:gd name="connsiteY82" fmla="*/ 788871 h 1764817"/>
              <a:gd name="connsiteX83" fmla="*/ 1384789 w 1730014"/>
              <a:gd name="connsiteY83" fmla="*/ 758098 h 1764817"/>
              <a:gd name="connsiteX84" fmla="*/ 1415562 w 1730014"/>
              <a:gd name="connsiteY84" fmla="*/ 740514 h 1764817"/>
              <a:gd name="connsiteX85" fmla="*/ 1463919 w 1730014"/>
              <a:gd name="connsiteY85" fmla="*/ 718533 h 1764817"/>
              <a:gd name="connsiteX86" fmla="*/ 1481504 w 1730014"/>
              <a:gd name="connsiteY86" fmla="*/ 700948 h 1764817"/>
              <a:gd name="connsiteX87" fmla="*/ 1525465 w 1730014"/>
              <a:gd name="connsiteY87" fmla="*/ 678967 h 1764817"/>
              <a:gd name="connsiteX88" fmla="*/ 1630973 w 1730014"/>
              <a:gd name="connsiteY88" fmla="*/ 613025 h 1764817"/>
              <a:gd name="connsiteX89" fmla="*/ 1652954 w 1730014"/>
              <a:gd name="connsiteY89" fmla="*/ 564667 h 1764817"/>
              <a:gd name="connsiteX90" fmla="*/ 1661746 w 1730014"/>
              <a:gd name="connsiteY90" fmla="*/ 538290 h 1764817"/>
              <a:gd name="connsiteX91" fmla="*/ 1696915 w 1730014"/>
              <a:gd name="connsiteY91" fmla="*/ 489933 h 1764817"/>
              <a:gd name="connsiteX92" fmla="*/ 1714500 w 1730014"/>
              <a:gd name="connsiteY92" fmla="*/ 432783 h 1764817"/>
              <a:gd name="connsiteX93" fmla="*/ 1723292 w 1730014"/>
              <a:gd name="connsiteY93" fmla="*/ 397614 h 1764817"/>
              <a:gd name="connsiteX94" fmla="*/ 1718896 w 1730014"/>
              <a:gd name="connsiteY94" fmla="*/ 199787 h 1764817"/>
              <a:gd name="connsiteX95" fmla="*/ 1705708 w 1730014"/>
              <a:gd name="connsiteY95" fmla="*/ 173410 h 1764817"/>
              <a:gd name="connsiteX96" fmla="*/ 1688123 w 1730014"/>
              <a:gd name="connsiteY96" fmla="*/ 120656 h 1764817"/>
              <a:gd name="connsiteX97" fmla="*/ 1661746 w 1730014"/>
              <a:gd name="connsiteY97" fmla="*/ 85487 h 1764817"/>
              <a:gd name="connsiteX98" fmla="*/ 1648558 w 1730014"/>
              <a:gd name="connsiteY98" fmla="*/ 50317 h 1764817"/>
              <a:gd name="connsiteX99" fmla="*/ 1630973 w 1730014"/>
              <a:gd name="connsiteY99" fmla="*/ 41525 h 1764817"/>
              <a:gd name="connsiteX100" fmla="*/ 1613389 w 1730014"/>
              <a:gd name="connsiteY100" fmla="*/ 28337 h 1764817"/>
              <a:gd name="connsiteX101" fmla="*/ 1591408 w 1730014"/>
              <a:gd name="connsiteY101" fmla="*/ 6356 h 1764817"/>
              <a:gd name="connsiteX102" fmla="*/ 1573823 w 1730014"/>
              <a:gd name="connsiteY102" fmla="*/ 1960 h 1764817"/>
              <a:gd name="connsiteX103" fmla="*/ 1389185 w 1730014"/>
              <a:gd name="connsiteY103" fmla="*/ 1960 h 176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730014" h="1764817">
                <a:moveTo>
                  <a:pt x="1389185" y="1960"/>
                </a:moveTo>
                <a:cubicBezTo>
                  <a:pt x="1356214" y="5623"/>
                  <a:pt x="1382208" y="18073"/>
                  <a:pt x="1375996" y="23940"/>
                </a:cubicBezTo>
                <a:cubicBezTo>
                  <a:pt x="1355531" y="43268"/>
                  <a:pt x="1334891" y="63447"/>
                  <a:pt x="1310054" y="76694"/>
                </a:cubicBezTo>
                <a:cubicBezTo>
                  <a:pt x="1256980" y="105000"/>
                  <a:pt x="1070190" y="106702"/>
                  <a:pt x="1059473" y="107467"/>
                </a:cubicBezTo>
                <a:cubicBezTo>
                  <a:pt x="1044819" y="120656"/>
                  <a:pt x="1030481" y="134203"/>
                  <a:pt x="1015512" y="147033"/>
                </a:cubicBezTo>
                <a:cubicBezTo>
                  <a:pt x="1009949" y="151801"/>
                  <a:pt x="1004580" y="157151"/>
                  <a:pt x="997927" y="160221"/>
                </a:cubicBezTo>
                <a:cubicBezTo>
                  <a:pt x="985305" y="166047"/>
                  <a:pt x="971217" y="168117"/>
                  <a:pt x="958362" y="173410"/>
                </a:cubicBezTo>
                <a:cubicBezTo>
                  <a:pt x="946242" y="178400"/>
                  <a:pt x="934915" y="185133"/>
                  <a:pt x="923192" y="190994"/>
                </a:cubicBezTo>
                <a:cubicBezTo>
                  <a:pt x="920261" y="193925"/>
                  <a:pt x="917154" y="196689"/>
                  <a:pt x="914400" y="199787"/>
                </a:cubicBezTo>
                <a:cubicBezTo>
                  <a:pt x="905424" y="209885"/>
                  <a:pt x="898020" y="221472"/>
                  <a:pt x="888023" y="230560"/>
                </a:cubicBezTo>
                <a:cubicBezTo>
                  <a:pt x="881700" y="236308"/>
                  <a:pt x="873042" y="238848"/>
                  <a:pt x="866042" y="243748"/>
                </a:cubicBezTo>
                <a:cubicBezTo>
                  <a:pt x="858355" y="249129"/>
                  <a:pt x="851123" y="255154"/>
                  <a:pt x="844062" y="261333"/>
                </a:cubicBezTo>
                <a:cubicBezTo>
                  <a:pt x="839383" y="265427"/>
                  <a:pt x="836046" y="271072"/>
                  <a:pt x="830873" y="274521"/>
                </a:cubicBezTo>
                <a:cubicBezTo>
                  <a:pt x="827017" y="277091"/>
                  <a:pt x="821753" y="276698"/>
                  <a:pt x="817685" y="278917"/>
                </a:cubicBezTo>
                <a:cubicBezTo>
                  <a:pt x="789442" y="294323"/>
                  <a:pt x="762933" y="312887"/>
                  <a:pt x="734158" y="327275"/>
                </a:cubicBezTo>
                <a:cubicBezTo>
                  <a:pt x="725366" y="331671"/>
                  <a:pt x="716764" y="336472"/>
                  <a:pt x="707781" y="340464"/>
                </a:cubicBezTo>
                <a:cubicBezTo>
                  <a:pt x="703546" y="342346"/>
                  <a:pt x="698643" y="342610"/>
                  <a:pt x="694592" y="344860"/>
                </a:cubicBezTo>
                <a:cubicBezTo>
                  <a:pt x="598781" y="398087"/>
                  <a:pt x="663097" y="377535"/>
                  <a:pt x="562708" y="397614"/>
                </a:cubicBezTo>
                <a:cubicBezTo>
                  <a:pt x="532064" y="418042"/>
                  <a:pt x="571812" y="394385"/>
                  <a:pt x="514350" y="410802"/>
                </a:cubicBezTo>
                <a:cubicBezTo>
                  <a:pt x="504898" y="413502"/>
                  <a:pt x="497100" y="420339"/>
                  <a:pt x="487973" y="423990"/>
                </a:cubicBezTo>
                <a:cubicBezTo>
                  <a:pt x="482363" y="426234"/>
                  <a:pt x="476121" y="426476"/>
                  <a:pt x="470389" y="428387"/>
                </a:cubicBezTo>
                <a:cubicBezTo>
                  <a:pt x="450068" y="435161"/>
                  <a:pt x="436351" y="442854"/>
                  <a:pt x="417635" y="454764"/>
                </a:cubicBezTo>
                <a:cubicBezTo>
                  <a:pt x="411454" y="458698"/>
                  <a:pt x="405231" y="462771"/>
                  <a:pt x="400050" y="467952"/>
                </a:cubicBezTo>
                <a:cubicBezTo>
                  <a:pt x="376127" y="491875"/>
                  <a:pt x="398432" y="483116"/>
                  <a:pt x="364881" y="507517"/>
                </a:cubicBezTo>
                <a:cubicBezTo>
                  <a:pt x="340884" y="524969"/>
                  <a:pt x="308681" y="532705"/>
                  <a:pt x="290146" y="555875"/>
                </a:cubicBezTo>
                <a:cubicBezTo>
                  <a:pt x="284285" y="563202"/>
                  <a:pt x="278668" y="570732"/>
                  <a:pt x="272562" y="577856"/>
                </a:cubicBezTo>
                <a:cubicBezTo>
                  <a:pt x="269865" y="581003"/>
                  <a:pt x="266146" y="583252"/>
                  <a:pt x="263769" y="586648"/>
                </a:cubicBezTo>
                <a:cubicBezTo>
                  <a:pt x="229462" y="635657"/>
                  <a:pt x="257575" y="609188"/>
                  <a:pt x="219808" y="639402"/>
                </a:cubicBezTo>
                <a:cubicBezTo>
                  <a:pt x="215920" y="647178"/>
                  <a:pt x="200270" y="680161"/>
                  <a:pt x="193431" y="687760"/>
                </a:cubicBezTo>
                <a:cubicBezTo>
                  <a:pt x="185775" y="696267"/>
                  <a:pt x="174108" y="700727"/>
                  <a:pt x="167054" y="709740"/>
                </a:cubicBezTo>
                <a:cubicBezTo>
                  <a:pt x="73960" y="828692"/>
                  <a:pt x="141704" y="755715"/>
                  <a:pt x="101112" y="806456"/>
                </a:cubicBezTo>
                <a:cubicBezTo>
                  <a:pt x="93962" y="815393"/>
                  <a:pt x="85129" y="823086"/>
                  <a:pt x="79131" y="832833"/>
                </a:cubicBezTo>
                <a:cubicBezTo>
                  <a:pt x="24015" y="922395"/>
                  <a:pt x="98269" y="820504"/>
                  <a:pt x="52754" y="881190"/>
                </a:cubicBezTo>
                <a:cubicBezTo>
                  <a:pt x="51289" y="897309"/>
                  <a:pt x="51341" y="913639"/>
                  <a:pt x="48358" y="929548"/>
                </a:cubicBezTo>
                <a:cubicBezTo>
                  <a:pt x="46904" y="937304"/>
                  <a:pt x="42336" y="944140"/>
                  <a:pt x="39565" y="951529"/>
                </a:cubicBezTo>
                <a:cubicBezTo>
                  <a:pt x="33870" y="966716"/>
                  <a:pt x="31667" y="978960"/>
                  <a:pt x="26377" y="995490"/>
                </a:cubicBezTo>
                <a:cubicBezTo>
                  <a:pt x="17903" y="1021971"/>
                  <a:pt x="0" y="1074621"/>
                  <a:pt x="0" y="1074621"/>
                </a:cubicBezTo>
                <a:cubicBezTo>
                  <a:pt x="7327" y="1118583"/>
                  <a:pt x="8957" y="1163883"/>
                  <a:pt x="21981" y="1206506"/>
                </a:cubicBezTo>
                <a:cubicBezTo>
                  <a:pt x="25615" y="1218397"/>
                  <a:pt x="41961" y="1222221"/>
                  <a:pt x="48358" y="1232883"/>
                </a:cubicBezTo>
                <a:cubicBezTo>
                  <a:pt x="74452" y="1276372"/>
                  <a:pt x="47624" y="1262922"/>
                  <a:pt x="74735" y="1290033"/>
                </a:cubicBezTo>
                <a:cubicBezTo>
                  <a:pt x="82828" y="1298126"/>
                  <a:pt x="91298" y="1306125"/>
                  <a:pt x="101112" y="1312014"/>
                </a:cubicBezTo>
                <a:cubicBezTo>
                  <a:pt x="106293" y="1315122"/>
                  <a:pt x="112835" y="1314945"/>
                  <a:pt x="118696" y="1316410"/>
                </a:cubicBezTo>
                <a:cubicBezTo>
                  <a:pt x="123092" y="1320806"/>
                  <a:pt x="127073" y="1325661"/>
                  <a:pt x="131885" y="1329598"/>
                </a:cubicBezTo>
                <a:cubicBezTo>
                  <a:pt x="155880" y="1349230"/>
                  <a:pt x="169015" y="1357283"/>
                  <a:pt x="193431" y="1373560"/>
                </a:cubicBezTo>
                <a:cubicBezTo>
                  <a:pt x="241994" y="1440334"/>
                  <a:pt x="220502" y="1417218"/>
                  <a:pt x="294542" y="1483464"/>
                </a:cubicBezTo>
                <a:cubicBezTo>
                  <a:pt x="300002" y="1488350"/>
                  <a:pt x="305765" y="1493017"/>
                  <a:pt x="312127" y="1496652"/>
                </a:cubicBezTo>
                <a:cubicBezTo>
                  <a:pt x="316150" y="1498951"/>
                  <a:pt x="321170" y="1498976"/>
                  <a:pt x="325315" y="1501048"/>
                </a:cubicBezTo>
                <a:cubicBezTo>
                  <a:pt x="335882" y="1506332"/>
                  <a:pt x="345522" y="1513349"/>
                  <a:pt x="356089" y="1518633"/>
                </a:cubicBezTo>
                <a:cubicBezTo>
                  <a:pt x="392847" y="1537012"/>
                  <a:pt x="369580" y="1514994"/>
                  <a:pt x="413239" y="1553802"/>
                </a:cubicBezTo>
                <a:cubicBezTo>
                  <a:pt x="428728" y="1567570"/>
                  <a:pt x="444359" y="1581498"/>
                  <a:pt x="457200" y="1597764"/>
                </a:cubicBezTo>
                <a:cubicBezTo>
                  <a:pt x="502565" y="1655227"/>
                  <a:pt x="453561" y="1624520"/>
                  <a:pt x="505558" y="1650517"/>
                </a:cubicBezTo>
                <a:cubicBezTo>
                  <a:pt x="509954" y="1654913"/>
                  <a:pt x="514700" y="1658986"/>
                  <a:pt x="518746" y="1663706"/>
                </a:cubicBezTo>
                <a:cubicBezTo>
                  <a:pt x="523514" y="1669269"/>
                  <a:pt x="525973" y="1677031"/>
                  <a:pt x="531935" y="1681290"/>
                </a:cubicBezTo>
                <a:cubicBezTo>
                  <a:pt x="536851" y="1684802"/>
                  <a:pt x="543658" y="1684221"/>
                  <a:pt x="549519" y="1685687"/>
                </a:cubicBezTo>
                <a:cubicBezTo>
                  <a:pt x="558311" y="1693014"/>
                  <a:pt x="565819" y="1702241"/>
                  <a:pt x="575896" y="1707667"/>
                </a:cubicBezTo>
                <a:cubicBezTo>
                  <a:pt x="705009" y="1777189"/>
                  <a:pt x="629195" y="1719535"/>
                  <a:pt x="685800" y="1764817"/>
                </a:cubicBezTo>
                <a:cubicBezTo>
                  <a:pt x="768370" y="1753022"/>
                  <a:pt x="674373" y="1772729"/>
                  <a:pt x="734158" y="1742837"/>
                </a:cubicBezTo>
                <a:cubicBezTo>
                  <a:pt x="744966" y="1737433"/>
                  <a:pt x="757669" y="1737224"/>
                  <a:pt x="769327" y="1734044"/>
                </a:cubicBezTo>
                <a:cubicBezTo>
                  <a:pt x="773797" y="1732825"/>
                  <a:pt x="778256" y="1731473"/>
                  <a:pt x="782515" y="1729648"/>
                </a:cubicBezTo>
                <a:cubicBezTo>
                  <a:pt x="788539" y="1727067"/>
                  <a:pt x="793742" y="1722445"/>
                  <a:pt x="800100" y="1720856"/>
                </a:cubicBezTo>
                <a:cubicBezTo>
                  <a:pt x="817395" y="1716532"/>
                  <a:pt x="835269" y="1714995"/>
                  <a:pt x="852854" y="1712064"/>
                </a:cubicBezTo>
                <a:cubicBezTo>
                  <a:pt x="858716" y="1700341"/>
                  <a:pt x="861549" y="1686525"/>
                  <a:pt x="870439" y="1676894"/>
                </a:cubicBezTo>
                <a:cubicBezTo>
                  <a:pt x="879816" y="1666736"/>
                  <a:pt x="904483" y="1668692"/>
                  <a:pt x="905608" y="1654914"/>
                </a:cubicBezTo>
                <a:cubicBezTo>
                  <a:pt x="910875" y="1590386"/>
                  <a:pt x="894595" y="1525891"/>
                  <a:pt x="888023" y="1461483"/>
                </a:cubicBezTo>
                <a:cubicBezTo>
                  <a:pt x="887264" y="1454050"/>
                  <a:pt x="886402" y="1446440"/>
                  <a:pt x="883627" y="1439502"/>
                </a:cubicBezTo>
                <a:cubicBezTo>
                  <a:pt x="880454" y="1431569"/>
                  <a:pt x="874835" y="1424848"/>
                  <a:pt x="870439" y="1417521"/>
                </a:cubicBezTo>
                <a:cubicBezTo>
                  <a:pt x="867953" y="1401777"/>
                  <a:pt x="861590" y="1345532"/>
                  <a:pt x="852854" y="1316410"/>
                </a:cubicBezTo>
                <a:cubicBezTo>
                  <a:pt x="850191" y="1307533"/>
                  <a:pt x="846993" y="1298825"/>
                  <a:pt x="844062" y="1290033"/>
                </a:cubicBezTo>
                <a:cubicBezTo>
                  <a:pt x="845527" y="1256329"/>
                  <a:pt x="846354" y="1222591"/>
                  <a:pt x="848458" y="1188921"/>
                </a:cubicBezTo>
                <a:cubicBezTo>
                  <a:pt x="849286" y="1175677"/>
                  <a:pt x="849477" y="1162189"/>
                  <a:pt x="852854" y="1149356"/>
                </a:cubicBezTo>
                <a:cubicBezTo>
                  <a:pt x="856871" y="1134093"/>
                  <a:pt x="860969" y="1118020"/>
                  <a:pt x="870439" y="1105394"/>
                </a:cubicBezTo>
                <a:cubicBezTo>
                  <a:pt x="883509" y="1087967"/>
                  <a:pt x="903392" y="1076837"/>
                  <a:pt x="918796" y="1061433"/>
                </a:cubicBezTo>
                <a:cubicBezTo>
                  <a:pt x="929239" y="1050990"/>
                  <a:pt x="937056" y="1038440"/>
                  <a:pt x="945173" y="1026264"/>
                </a:cubicBezTo>
                <a:cubicBezTo>
                  <a:pt x="948104" y="1014541"/>
                  <a:pt x="949835" y="1002451"/>
                  <a:pt x="953965" y="991094"/>
                </a:cubicBezTo>
                <a:cubicBezTo>
                  <a:pt x="956559" y="983960"/>
                  <a:pt x="970375" y="968431"/>
                  <a:pt x="975946" y="964717"/>
                </a:cubicBezTo>
                <a:cubicBezTo>
                  <a:pt x="984125" y="959264"/>
                  <a:pt x="993531" y="955925"/>
                  <a:pt x="1002323" y="951529"/>
                </a:cubicBezTo>
                <a:cubicBezTo>
                  <a:pt x="1003788" y="947133"/>
                  <a:pt x="1005714" y="942864"/>
                  <a:pt x="1006719" y="938340"/>
                </a:cubicBezTo>
                <a:cubicBezTo>
                  <a:pt x="1008653" y="929639"/>
                  <a:pt x="1007129" y="919936"/>
                  <a:pt x="1011115" y="911964"/>
                </a:cubicBezTo>
                <a:cubicBezTo>
                  <a:pt x="1013478" y="907238"/>
                  <a:pt x="1019476" y="905317"/>
                  <a:pt x="1024304" y="903171"/>
                </a:cubicBezTo>
                <a:cubicBezTo>
                  <a:pt x="1072491" y="881755"/>
                  <a:pt x="1028649" y="908982"/>
                  <a:pt x="1081454" y="881190"/>
                </a:cubicBezTo>
                <a:cubicBezTo>
                  <a:pt x="1099469" y="871708"/>
                  <a:pt x="1116532" y="860517"/>
                  <a:pt x="1134208" y="850417"/>
                </a:cubicBezTo>
                <a:cubicBezTo>
                  <a:pt x="1147307" y="842932"/>
                  <a:pt x="1159647" y="833734"/>
                  <a:pt x="1173773" y="828437"/>
                </a:cubicBezTo>
                <a:cubicBezTo>
                  <a:pt x="1208942" y="815248"/>
                  <a:pt x="1243304" y="799664"/>
                  <a:pt x="1279281" y="788871"/>
                </a:cubicBezTo>
                <a:cubicBezTo>
                  <a:pt x="1372991" y="760758"/>
                  <a:pt x="1337519" y="769915"/>
                  <a:pt x="1384789" y="758098"/>
                </a:cubicBezTo>
                <a:cubicBezTo>
                  <a:pt x="1395047" y="752237"/>
                  <a:pt x="1404995" y="745797"/>
                  <a:pt x="1415562" y="740514"/>
                </a:cubicBezTo>
                <a:cubicBezTo>
                  <a:pt x="1431399" y="732596"/>
                  <a:pt x="1448736" y="727643"/>
                  <a:pt x="1463919" y="718533"/>
                </a:cubicBezTo>
                <a:cubicBezTo>
                  <a:pt x="1471027" y="714268"/>
                  <a:pt x="1474531" y="705431"/>
                  <a:pt x="1481504" y="700948"/>
                </a:cubicBezTo>
                <a:cubicBezTo>
                  <a:pt x="1495285" y="692088"/>
                  <a:pt x="1511601" y="687696"/>
                  <a:pt x="1525465" y="678967"/>
                </a:cubicBezTo>
                <a:cubicBezTo>
                  <a:pt x="1641118" y="606149"/>
                  <a:pt x="1560534" y="643214"/>
                  <a:pt x="1630973" y="613025"/>
                </a:cubicBezTo>
                <a:cubicBezTo>
                  <a:pt x="1638300" y="596906"/>
                  <a:pt x="1646212" y="581040"/>
                  <a:pt x="1652954" y="564667"/>
                </a:cubicBezTo>
                <a:cubicBezTo>
                  <a:pt x="1656483" y="556097"/>
                  <a:pt x="1657047" y="546278"/>
                  <a:pt x="1661746" y="538290"/>
                </a:cubicBezTo>
                <a:cubicBezTo>
                  <a:pt x="1671851" y="521111"/>
                  <a:pt x="1685192" y="506052"/>
                  <a:pt x="1696915" y="489933"/>
                </a:cubicBezTo>
                <a:cubicBezTo>
                  <a:pt x="1706565" y="441689"/>
                  <a:pt x="1694001" y="498382"/>
                  <a:pt x="1714500" y="432783"/>
                </a:cubicBezTo>
                <a:cubicBezTo>
                  <a:pt x="1718104" y="421249"/>
                  <a:pt x="1720361" y="409337"/>
                  <a:pt x="1723292" y="397614"/>
                </a:cubicBezTo>
                <a:cubicBezTo>
                  <a:pt x="1732204" y="317418"/>
                  <a:pt x="1733682" y="323991"/>
                  <a:pt x="1718896" y="199787"/>
                </a:cubicBezTo>
                <a:cubicBezTo>
                  <a:pt x="1717734" y="190026"/>
                  <a:pt x="1709271" y="182572"/>
                  <a:pt x="1705708" y="173410"/>
                </a:cubicBezTo>
                <a:cubicBezTo>
                  <a:pt x="1698990" y="156134"/>
                  <a:pt x="1696413" y="137235"/>
                  <a:pt x="1688123" y="120656"/>
                </a:cubicBezTo>
                <a:cubicBezTo>
                  <a:pt x="1681570" y="107549"/>
                  <a:pt x="1661746" y="85487"/>
                  <a:pt x="1661746" y="85487"/>
                </a:cubicBezTo>
                <a:cubicBezTo>
                  <a:pt x="1657350" y="73764"/>
                  <a:pt x="1655738" y="60574"/>
                  <a:pt x="1648558" y="50317"/>
                </a:cubicBezTo>
                <a:cubicBezTo>
                  <a:pt x="1644800" y="44948"/>
                  <a:pt x="1636530" y="44998"/>
                  <a:pt x="1630973" y="41525"/>
                </a:cubicBezTo>
                <a:cubicBezTo>
                  <a:pt x="1624760" y="37642"/>
                  <a:pt x="1618865" y="33205"/>
                  <a:pt x="1613389" y="28337"/>
                </a:cubicBezTo>
                <a:cubicBezTo>
                  <a:pt x="1605644" y="21453"/>
                  <a:pt x="1600030" y="12104"/>
                  <a:pt x="1591408" y="6356"/>
                </a:cubicBezTo>
                <a:cubicBezTo>
                  <a:pt x="1586381" y="3005"/>
                  <a:pt x="1579863" y="2119"/>
                  <a:pt x="1573823" y="1960"/>
                </a:cubicBezTo>
                <a:cubicBezTo>
                  <a:pt x="1524017" y="649"/>
                  <a:pt x="1422156" y="-1703"/>
                  <a:pt x="1389185" y="196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DCBC-CEBE-4D23-8253-3E8B8086BD12}"/>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E658C7B0-47D9-488A-9CEC-B71B5309B0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0908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1281</TotalTime>
  <Words>391</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Tahoma</vt:lpstr>
      <vt:lpstr>Tw Cen MT</vt:lpstr>
      <vt:lpstr>Wingdings</vt:lpstr>
      <vt:lpstr>Circuit</vt:lpstr>
      <vt:lpstr>Does the Public Education System serve all Residents in San Diego County Equally?</vt:lpstr>
      <vt:lpstr>The Problem</vt:lpstr>
      <vt:lpstr>Process Flow</vt:lpstr>
      <vt:lpstr>Data Collection</vt:lpstr>
      <vt:lpstr>Data Collection</vt:lpstr>
      <vt:lpstr>Data Cleaning/Pipeline</vt:lpstr>
      <vt:lpstr>Visualization Demonstration</vt:lpstr>
      <vt:lpstr>Take Away</vt:lpstr>
      <vt:lpstr>BACKUP</vt:lpstr>
      <vt:lpstr>Data Cleaning/Normalization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PublicEducation System serve all Residents in San Diego County Equally?</dc:title>
  <dc:creator>Geoff Pawlowski</dc:creator>
  <cp:lastModifiedBy>Amelia Corea</cp:lastModifiedBy>
  <cp:revision>7</cp:revision>
  <dcterms:created xsi:type="dcterms:W3CDTF">2021-09-12T20:15:34Z</dcterms:created>
  <dcterms:modified xsi:type="dcterms:W3CDTF">2021-10-28T01:48:04Z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